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7432000" cy="438912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00"/>
    <a:srgbClr val="500000"/>
    <a:srgbClr val="003366"/>
    <a:srgbClr val="FFFF66"/>
    <a:srgbClr val="006666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60"/>
  </p:normalViewPr>
  <p:slideViewPr>
    <p:cSldViewPr>
      <p:cViewPr>
        <p:scale>
          <a:sx n="28" d="100"/>
          <a:sy n="28" d="100"/>
        </p:scale>
        <p:origin x="-1074" y="-72"/>
      </p:cViewPr>
      <p:guideLst>
        <p:guide orient="horz" pos="6528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57425" y="685800"/>
            <a:ext cx="21907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C016866-FF2E-4F25-959F-6946ABA3A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16866-FF2E-4F25-959F-6946ABA3AD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635038"/>
            <a:ext cx="23317200" cy="9407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4871363"/>
            <a:ext cx="19202400" cy="1121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757363"/>
            <a:ext cx="6172200" cy="37450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57363"/>
            <a:ext cx="18364200" cy="37450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240963"/>
            <a:ext cx="24688800" cy="28967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8203525"/>
            <a:ext cx="23317200" cy="87185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8602325"/>
            <a:ext cx="23317200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10240963"/>
            <a:ext cx="12268200" cy="289671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825038"/>
            <a:ext cx="12120563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3919200"/>
            <a:ext cx="12120563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9825038"/>
            <a:ext cx="12125325" cy="4094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3919200"/>
            <a:ext cx="12125325" cy="25288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7363"/>
            <a:ext cx="24688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7838"/>
            <a:ext cx="9024938" cy="74374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747838"/>
            <a:ext cx="15335250" cy="37460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9185275"/>
            <a:ext cx="9024938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30724475"/>
            <a:ext cx="16459200" cy="36258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921125"/>
            <a:ext cx="16459200" cy="26335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34350325"/>
            <a:ext cx="16459200" cy="515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2pPr>
      <a:lvl3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3pPr>
      <a:lvl4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4pPr>
      <a:lvl5pPr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5pPr>
      <a:lvl6pPr marL="4572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6pPr>
      <a:lvl7pPr marL="9144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7pPr>
      <a:lvl8pPr marL="13716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8pPr>
      <a:lvl9pPr marL="1828800" algn="ctr" defTabSz="322897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Times New Roman" pitchFamily="18" charset="0"/>
        </a:defRPr>
      </a:lvl9pPr>
    </p:titleStyle>
    <p:bodyStyle>
      <a:lvl1pPr marL="1209675" indent="-1209675" algn="l" defTabSz="3228975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+mn-ea"/>
          <a:cs typeface="+mn-cs"/>
        </a:defRPr>
      </a:lvl1pPr>
      <a:lvl2pPr marL="2622550" indent="-1009650" algn="l" defTabSz="3228975" rtl="0" eaLnBrk="0" fontAlgn="base" hangingPunct="0">
        <a:spcBef>
          <a:spcPct val="20000"/>
        </a:spcBef>
        <a:spcAft>
          <a:spcPct val="0"/>
        </a:spcAft>
        <a:buChar char="–"/>
        <a:defRPr sz="9900">
          <a:solidFill>
            <a:schemeClr val="tx1"/>
          </a:solidFill>
          <a:latin typeface="+mn-lt"/>
        </a:defRPr>
      </a:lvl2pPr>
      <a:lvl3pPr marL="4035425" indent="-806450" algn="l" defTabSz="3228975" rtl="0" eaLnBrk="0" fontAlgn="base" hangingPunct="0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</a:defRPr>
      </a:lvl3pPr>
      <a:lvl4pPr marL="5654675" indent="-811213" algn="l" defTabSz="3228975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2675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7247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81819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6391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9096375" indent="-806450" algn="l" defTabSz="3228975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0"/>
          <p:cNvSpPr>
            <a:spLocks noChangeArrowheads="1"/>
          </p:cNvSpPr>
          <p:nvPr/>
        </p:nvSpPr>
        <p:spPr bwMode="auto">
          <a:xfrm>
            <a:off x="684213" y="1370013"/>
            <a:ext cx="2286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r>
              <a:rPr lang="en-US" b="1">
                <a:latin typeface="+mn-lt"/>
              </a:rPr>
              <a:t>LOGO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57600" y="0"/>
            <a:ext cx="21564600" cy="48006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85638" tIns="42818" rIns="85638" bIns="42818" anchor="ctr" anchorCtr="1"/>
          <a:lstStyle/>
          <a:p>
            <a:pPr algn="ctr">
              <a:defRPr/>
            </a:pPr>
            <a:endParaRPr lang="en-US" sz="3600" dirty="0" smtClean="0">
              <a:solidFill>
                <a:srgbClr val="FFFF99"/>
              </a:solidFill>
              <a:latin typeface="+mn-lt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FFFF99"/>
                </a:solidFill>
                <a:latin typeface="+mn-lt"/>
              </a:rPr>
              <a:t>Antimicrobial activity  and Antioxidant activity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FF99"/>
                </a:solidFill>
                <a:latin typeface="+mn-lt"/>
              </a:rPr>
              <a:t> of  fruits </a:t>
            </a:r>
            <a:r>
              <a:rPr lang="en-US" sz="4400" b="1" i="1" dirty="0" err="1" smtClean="0">
                <a:solidFill>
                  <a:srgbClr val="FFFF99"/>
                </a:solidFill>
                <a:latin typeface="+mn-lt"/>
              </a:rPr>
              <a:t>Hyphaene</a:t>
            </a:r>
            <a:r>
              <a:rPr lang="en-US" sz="4400" b="1" i="1" dirty="0" smtClean="0">
                <a:solidFill>
                  <a:srgbClr val="FFFF99"/>
                </a:solidFill>
                <a:latin typeface="+mn-lt"/>
              </a:rPr>
              <a:t>  </a:t>
            </a:r>
            <a:r>
              <a:rPr lang="en-US" sz="4400" b="1" i="1" dirty="0" err="1" smtClean="0">
                <a:solidFill>
                  <a:srgbClr val="FFFF99"/>
                </a:solidFill>
                <a:latin typeface="+mn-lt"/>
              </a:rPr>
              <a:t>thebaica</a:t>
            </a:r>
            <a:r>
              <a:rPr lang="en-US" sz="4400" b="1" dirty="0" smtClean="0">
                <a:solidFill>
                  <a:srgbClr val="FFFF99"/>
                </a:solidFill>
                <a:latin typeface="+mn-lt"/>
              </a:rPr>
              <a:t> and  leaves  of </a:t>
            </a:r>
            <a:r>
              <a:rPr lang="en-US" sz="4400" b="1" i="1" dirty="0" smtClean="0">
                <a:solidFill>
                  <a:srgbClr val="FFFF99"/>
                </a:solidFill>
                <a:latin typeface="+mn-lt"/>
              </a:rPr>
              <a:t> </a:t>
            </a:r>
            <a:r>
              <a:rPr lang="en-US" sz="4400" b="1" i="1" dirty="0" err="1" smtClean="0">
                <a:solidFill>
                  <a:srgbClr val="FFFF99"/>
                </a:solidFill>
                <a:latin typeface="+mn-lt"/>
              </a:rPr>
              <a:t>Tamarix</a:t>
            </a:r>
            <a:r>
              <a:rPr lang="en-US" sz="4400" b="1" i="1" dirty="0" smtClean="0">
                <a:solidFill>
                  <a:srgbClr val="FFFF99"/>
                </a:solidFill>
                <a:latin typeface="+mn-lt"/>
              </a:rPr>
              <a:t> </a:t>
            </a:r>
            <a:r>
              <a:rPr lang="en-US" sz="4400" b="1" i="1" dirty="0" err="1" smtClean="0">
                <a:solidFill>
                  <a:srgbClr val="FFFF99"/>
                </a:solidFill>
                <a:latin typeface="+mn-lt"/>
              </a:rPr>
              <a:t>nilotica</a:t>
            </a:r>
            <a:endParaRPr lang="en-US" sz="4400" b="1" i="1" dirty="0" smtClean="0">
              <a:solidFill>
                <a:srgbClr val="FFFF99"/>
              </a:solidFill>
              <a:latin typeface="+mn-lt"/>
            </a:endParaRPr>
          </a:p>
          <a:p>
            <a:pPr algn="ctr">
              <a:defRPr/>
            </a:pPr>
            <a:r>
              <a:rPr lang="en-US" sz="4400" b="1" i="1" dirty="0" smtClean="0">
                <a:solidFill>
                  <a:srgbClr val="FFFF99"/>
                </a:solidFill>
                <a:latin typeface="+mn-lt"/>
              </a:rPr>
              <a:t>By  </a:t>
            </a:r>
            <a:endParaRPr lang="en-US" sz="4400" b="1" dirty="0" smtClean="0">
              <a:solidFill>
                <a:srgbClr val="FFFF99"/>
              </a:solidFill>
              <a:latin typeface="+mn-lt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99"/>
                </a:solidFill>
                <a:latin typeface="+mn-lt"/>
              </a:rPr>
              <a:t>Dr.Amani</a:t>
            </a:r>
            <a:r>
              <a:rPr lang="en-US" b="1" dirty="0" smtClean="0">
                <a:solidFill>
                  <a:srgbClr val="FFFF99"/>
                </a:solidFill>
                <a:latin typeface="+mn-lt"/>
              </a:rPr>
              <a:t>  Hassan Ahmed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99"/>
                </a:solidFill>
                <a:latin typeface="+mn-lt"/>
              </a:rPr>
              <a:t>Department of chemistry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99"/>
                </a:solidFill>
                <a:latin typeface="+mn-lt"/>
              </a:rPr>
              <a:t>Faculty of Education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99"/>
                </a:solidFill>
                <a:latin typeface="+mn-lt"/>
              </a:rPr>
              <a:t>  </a:t>
            </a:r>
            <a:r>
              <a:rPr lang="en-US" b="1" dirty="0" err="1" smtClean="0">
                <a:solidFill>
                  <a:srgbClr val="FFFF99"/>
                </a:solidFill>
                <a:latin typeface="+mn-lt"/>
              </a:rPr>
              <a:t>Majmaah</a:t>
            </a:r>
            <a:r>
              <a:rPr lang="en-US" b="1" dirty="0" smtClean="0">
                <a:solidFill>
                  <a:srgbClr val="FFFF99"/>
                </a:solidFill>
                <a:latin typeface="+mn-lt"/>
              </a:rPr>
              <a:t> University 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99"/>
                </a:solidFill>
                <a:latin typeface="+mn-lt"/>
              </a:rPr>
              <a:t>Part of Ph.D. research  2012  </a:t>
            </a:r>
            <a:r>
              <a:rPr lang="en-US" dirty="0" smtClean="0">
                <a:solidFill>
                  <a:srgbClr val="FFFF99"/>
                </a:solidFill>
                <a:latin typeface="+mn-lt"/>
              </a:rPr>
              <a:t>  </a:t>
            </a:r>
            <a:endParaRPr lang="en-US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609600" y="5105400"/>
            <a:ext cx="12801600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Research Problem 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مشكلة البحث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30" name="Text Box 35"/>
          <p:cNvSpPr txBox="1">
            <a:spLocks noChangeArrowheads="1"/>
          </p:cNvSpPr>
          <p:nvPr/>
        </p:nvSpPr>
        <p:spPr bwMode="auto">
          <a:xfrm>
            <a:off x="685800" y="6172200"/>
            <a:ext cx="12796838" cy="6324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dirty="0" smtClean="0">
                <a:latin typeface="+mn-lt"/>
              </a:rPr>
              <a:t>The herbal products today </a:t>
            </a:r>
            <a:r>
              <a:rPr lang="en-US" dirty="0" err="1" smtClean="0">
                <a:latin typeface="+mn-lt"/>
              </a:rPr>
              <a:t>symbolise</a:t>
            </a:r>
            <a:r>
              <a:rPr lang="en-US" dirty="0" smtClean="0">
                <a:latin typeface="+mn-lt"/>
              </a:rPr>
              <a:t> safety in contrast to the synthetics that are regarded as unsafe to human and </a:t>
            </a:r>
            <a:r>
              <a:rPr lang="en-US" dirty="0" err="1" smtClean="0">
                <a:latin typeface="+mn-lt"/>
              </a:rPr>
              <a:t>environment.However</a:t>
            </a:r>
            <a:r>
              <a:rPr lang="en-US" dirty="0" smtClean="0">
                <a:latin typeface="+mn-lt"/>
              </a:rPr>
              <a:t>, the blind dependence on</a:t>
            </a:r>
          </a:p>
          <a:p>
            <a:r>
              <a:rPr lang="en-US" dirty="0" smtClean="0">
                <a:latin typeface="+mn-lt"/>
              </a:rPr>
              <a:t>synthetics is over and people are returning to the naturals with hope of safety and security.(1)</a:t>
            </a:r>
          </a:p>
          <a:p>
            <a:r>
              <a:rPr lang="en-US" dirty="0" smtClean="0">
                <a:latin typeface="+mn-lt"/>
              </a:rPr>
              <a:t>Over three-quarters of the world population relies mainly on plants and plant extracts</a:t>
            </a:r>
          </a:p>
          <a:p>
            <a:r>
              <a:rPr lang="en-US" dirty="0" smtClean="0">
                <a:latin typeface="+mn-lt"/>
              </a:rPr>
              <a:t>for health care.(1)</a:t>
            </a:r>
          </a:p>
          <a:p>
            <a:r>
              <a:rPr lang="en-US" dirty="0" smtClean="0">
                <a:latin typeface="+mn-lt"/>
              </a:rPr>
              <a:t>Natural, mainly plant-derived constituents have long been sources of drugs, and a large proportion (30–40%) of the pharmaceuticals available in modern medicine is directly or indirectly derived from natural sources.</a:t>
            </a:r>
          </a:p>
          <a:p>
            <a:r>
              <a:rPr lang="en-US" dirty="0" smtClean="0">
                <a:latin typeface="+mn-lt"/>
              </a:rPr>
              <a:t>Resistance to antimicrobial agents has become an increasingly important and pressing global problem.(2)</a:t>
            </a:r>
          </a:p>
          <a:p>
            <a:r>
              <a:rPr lang="en-US" dirty="0" smtClean="0">
                <a:latin typeface="+mn-lt"/>
              </a:rPr>
              <a:t>Substantial investment and research in the field of anti-</a:t>
            </a:r>
            <a:r>
              <a:rPr lang="en-US" dirty="0" err="1" smtClean="0">
                <a:latin typeface="+mn-lt"/>
              </a:rPr>
              <a:t>infectives</a:t>
            </a:r>
            <a:r>
              <a:rPr lang="en-US" dirty="0" smtClean="0">
                <a:latin typeface="+mn-lt"/>
              </a:rPr>
              <a:t> are now desperately needed if </a:t>
            </a:r>
            <a:r>
              <a:rPr lang="en-US" dirty="0" err="1" smtClean="0">
                <a:latin typeface="+mn-lt"/>
              </a:rPr>
              <a:t>apublic</a:t>
            </a:r>
            <a:r>
              <a:rPr lang="en-US" dirty="0" smtClean="0">
                <a:latin typeface="+mn-lt"/>
              </a:rPr>
              <a:t> health crisis is to be averted(2)</a:t>
            </a: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14177963" y="6248400"/>
            <a:ext cx="12796837" cy="8991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dirty="0" smtClean="0"/>
              <a:t> </a:t>
            </a:r>
            <a:r>
              <a:rPr lang="en-US" b="1" dirty="0" smtClean="0"/>
              <a:t>Antimicrobial activities</a:t>
            </a:r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Table 1 : inhibition zone of the plant extracts   against bacteria</a:t>
            </a:r>
          </a:p>
          <a:p>
            <a:r>
              <a:rPr lang="en-US" dirty="0" smtClean="0">
                <a:latin typeface="+mn-lt"/>
              </a:rPr>
              <a:t>(Ratio of diameters mm)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defTabSz="857250"/>
            <a:endParaRPr lang="en-US" dirty="0">
              <a:latin typeface="+mn-lt"/>
            </a:endParaRPr>
          </a:p>
        </p:txBody>
      </p:sp>
      <p:sp>
        <p:nvSpPr>
          <p:cNvPr id="1033" name="Text Box 38"/>
          <p:cNvSpPr txBox="1">
            <a:spLocks noChangeArrowheads="1"/>
          </p:cNvSpPr>
          <p:nvPr/>
        </p:nvSpPr>
        <p:spPr bwMode="auto">
          <a:xfrm>
            <a:off x="14076363" y="37706300"/>
            <a:ext cx="12795250" cy="57277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dirty="0" smtClean="0">
                <a:latin typeface="+mn-lt"/>
              </a:rPr>
              <a:t>[1] </a:t>
            </a:r>
            <a:r>
              <a:rPr lang="en-US" dirty="0" err="1" smtClean="0">
                <a:latin typeface="+mn-lt"/>
              </a:rPr>
              <a:t>Indumon,S,S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Victoria,mP,K</a:t>
            </a:r>
            <a:r>
              <a:rPr lang="en-US" dirty="0" smtClean="0">
                <a:latin typeface="+mn-lt"/>
              </a:rPr>
              <a:t>. Medicinal plants .</a:t>
            </a:r>
            <a:r>
              <a:rPr lang="en-US" dirty="0" err="1" smtClean="0">
                <a:latin typeface="+mn-lt"/>
              </a:rPr>
              <a:t>Kepala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Agticalural</a:t>
            </a:r>
            <a:r>
              <a:rPr lang="en-US" dirty="0" smtClean="0">
                <a:latin typeface="+mn-lt"/>
              </a:rPr>
              <a:t> university .Aromatic and medicinal plants research station 1998.</a:t>
            </a:r>
          </a:p>
          <a:p>
            <a:r>
              <a:rPr lang="en-US" dirty="0" smtClean="0">
                <a:latin typeface="+mn-lt"/>
              </a:rPr>
              <a:t>[2] Infectious Diseases Society of America. Statement of the IDSA</a:t>
            </a:r>
          </a:p>
          <a:p>
            <a:r>
              <a:rPr lang="en-US" dirty="0" smtClean="0">
                <a:latin typeface="+mn-lt"/>
              </a:rPr>
              <a:t>concerning ‘</a:t>
            </a:r>
            <a:r>
              <a:rPr lang="en-US" dirty="0" err="1" smtClean="0">
                <a:latin typeface="+mn-lt"/>
              </a:rPr>
              <a:t>Bioshield</a:t>
            </a:r>
            <a:r>
              <a:rPr lang="en-US" dirty="0" smtClean="0">
                <a:latin typeface="+mn-lt"/>
              </a:rPr>
              <a:t> II: Responding to an ever-changing threat’.</a:t>
            </a:r>
          </a:p>
          <a:p>
            <a:r>
              <a:rPr lang="en-US" dirty="0" smtClean="0">
                <a:latin typeface="+mn-lt"/>
              </a:rPr>
              <a:t>Alexandria, VA: IDSA; 2004</a:t>
            </a:r>
          </a:p>
          <a:p>
            <a:r>
              <a:rPr lang="en-US" dirty="0" smtClean="0">
                <a:latin typeface="+mn-lt"/>
              </a:rPr>
              <a:t> [3] </a:t>
            </a:r>
            <a:r>
              <a:rPr lang="en-US" dirty="0" err="1" smtClean="0">
                <a:latin typeface="+mn-lt"/>
              </a:rPr>
              <a:t>Harbome</a:t>
            </a:r>
            <a:r>
              <a:rPr lang="en-US" dirty="0" smtClean="0">
                <a:latin typeface="+mn-lt"/>
              </a:rPr>
              <a:t>. J. B. "</a:t>
            </a:r>
            <a:r>
              <a:rPr lang="en-US" dirty="0" err="1" smtClean="0">
                <a:latin typeface="+mn-lt"/>
              </a:rPr>
              <a:t>Phytochemical</a:t>
            </a:r>
            <a:r>
              <a:rPr lang="en-US" dirty="0" smtClean="0">
                <a:latin typeface="+mn-lt"/>
              </a:rPr>
              <a:t> Methods" </a:t>
            </a:r>
            <a:r>
              <a:rPr lang="en-US" b="1" dirty="0" smtClean="0">
                <a:latin typeface="+mn-lt"/>
              </a:rPr>
              <a:t>(2" </a:t>
            </a:r>
            <a:r>
              <a:rPr lang="en-US" dirty="0" err="1" smtClean="0">
                <a:latin typeface="+mn-lt"/>
              </a:rPr>
              <a:t>ddition</a:t>
            </a:r>
            <a:r>
              <a:rPr lang="en-US" dirty="0" smtClean="0">
                <a:latin typeface="+mn-lt"/>
              </a:rPr>
              <a:t>) Chapman and Hall New York (1988).</a:t>
            </a:r>
          </a:p>
          <a:p>
            <a:r>
              <a:rPr lang="en-US" dirty="0" smtClean="0">
                <a:latin typeface="+mn-lt"/>
              </a:rPr>
              <a:t>[4]  Bauer,  A. W., Kirby, W. M., </a:t>
            </a:r>
            <a:r>
              <a:rPr lang="en-US" dirty="0" err="1" smtClean="0">
                <a:latin typeface="+mn-lt"/>
              </a:rPr>
              <a:t>Sherris</a:t>
            </a:r>
            <a:r>
              <a:rPr lang="en-US" dirty="0" smtClean="0">
                <a:latin typeface="+mn-lt"/>
              </a:rPr>
              <a:t>, J. C., </a:t>
            </a:r>
            <a:r>
              <a:rPr lang="en-US" dirty="0" err="1" smtClean="0">
                <a:latin typeface="+mn-lt"/>
              </a:rPr>
              <a:t>Jurck</a:t>
            </a:r>
            <a:r>
              <a:rPr lang="en-US" dirty="0" smtClean="0">
                <a:latin typeface="+mn-lt"/>
              </a:rPr>
              <a:t>,  M.</a:t>
            </a:r>
          </a:p>
          <a:p>
            <a:r>
              <a:rPr lang="en-US" dirty="0" smtClean="0">
                <a:latin typeface="+mn-lt"/>
              </a:rPr>
              <a:t>  Antibiotic susceptibility testing by a standard single disc method. Am J </a:t>
            </a:r>
            <a:r>
              <a:rPr lang="en-US" dirty="0" err="1" smtClean="0">
                <a:latin typeface="+mn-lt"/>
              </a:rPr>
              <a:t>Clin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Patho</a:t>
            </a:r>
            <a:r>
              <a:rPr lang="en-US" dirty="0" smtClean="0">
                <a:latin typeface="+mn-lt"/>
              </a:rPr>
              <a:t>.; 451,493-496 (1996).</a:t>
            </a:r>
          </a:p>
          <a:p>
            <a:r>
              <a:rPr lang="en-US" dirty="0" smtClean="0">
                <a:latin typeface="+mn-lt"/>
              </a:rPr>
              <a:t>(5)</a:t>
            </a:r>
            <a:r>
              <a:rPr lang="en-US" dirty="0" err="1" smtClean="0">
                <a:latin typeface="+mn-lt"/>
              </a:rPr>
              <a:t>Cuendet</a:t>
            </a:r>
            <a:r>
              <a:rPr lang="en-US" dirty="0" smtClean="0">
                <a:latin typeface="+mn-lt"/>
              </a:rPr>
              <a:t>, M., </a:t>
            </a:r>
            <a:r>
              <a:rPr lang="en-US" dirty="0" err="1" smtClean="0">
                <a:latin typeface="+mn-lt"/>
              </a:rPr>
              <a:t>Hostettmann</a:t>
            </a:r>
            <a:r>
              <a:rPr lang="en-US" dirty="0" smtClean="0">
                <a:latin typeface="+mn-lt"/>
              </a:rPr>
              <a:t>, K., </a:t>
            </a:r>
            <a:r>
              <a:rPr lang="en-US" dirty="0" err="1" smtClean="0">
                <a:latin typeface="+mn-lt"/>
              </a:rPr>
              <a:t>Potterat</a:t>
            </a:r>
            <a:r>
              <a:rPr lang="en-US" dirty="0" smtClean="0">
                <a:latin typeface="+mn-lt"/>
              </a:rPr>
              <a:t>, O. and </a:t>
            </a:r>
            <a:r>
              <a:rPr lang="en-US" dirty="0" err="1" smtClean="0">
                <a:latin typeface="+mn-lt"/>
              </a:rPr>
              <a:t>Dyatmiko</a:t>
            </a:r>
            <a:r>
              <a:rPr lang="en-US" dirty="0" smtClean="0">
                <a:latin typeface="+mn-lt"/>
              </a:rPr>
              <a:t>, W. </a:t>
            </a:r>
            <a:r>
              <a:rPr lang="en-US" dirty="0" err="1" smtClean="0">
                <a:latin typeface="+mn-lt"/>
              </a:rPr>
              <a:t>Iridoid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glucosides</a:t>
            </a:r>
            <a:r>
              <a:rPr lang="en-US" dirty="0" smtClean="0">
                <a:latin typeface="+mn-lt"/>
              </a:rPr>
              <a:t> with free radical scavenging properties from </a:t>
            </a:r>
            <a:r>
              <a:rPr lang="en-US" dirty="0" err="1" smtClean="0">
                <a:latin typeface="+mn-lt"/>
              </a:rPr>
              <a:t>Fagraea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blumei</a:t>
            </a:r>
            <a:r>
              <a:rPr lang="en-US" dirty="0" smtClean="0">
                <a:latin typeface="+mn-lt"/>
              </a:rPr>
              <a:t>. Helvetica </a:t>
            </a:r>
            <a:r>
              <a:rPr lang="en-US" dirty="0" err="1" smtClean="0">
                <a:latin typeface="+mn-lt"/>
              </a:rPr>
              <a:t>Chimica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Acta</a:t>
            </a:r>
            <a:r>
              <a:rPr lang="en-US" dirty="0" smtClean="0">
                <a:latin typeface="+mn-lt"/>
              </a:rPr>
              <a:t> ;80, 1144-1152(1997</a:t>
            </a:r>
            <a:endParaRPr lang="en-US" dirty="0">
              <a:latin typeface="+mn-lt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4097000" y="36652200"/>
            <a:ext cx="12795250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References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المراجع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35" name="Text Box 40"/>
          <p:cNvSpPr txBox="1">
            <a:spLocks noChangeArrowheads="1"/>
          </p:cNvSpPr>
          <p:nvPr/>
        </p:nvSpPr>
        <p:spPr bwMode="auto">
          <a:xfrm>
            <a:off x="533400" y="17830800"/>
            <a:ext cx="12796837" cy="11734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b="1" dirty="0" smtClean="0">
                <a:latin typeface="+mn-lt"/>
              </a:rPr>
              <a:t>Extraction </a:t>
            </a:r>
            <a:r>
              <a:rPr lang="en-US" b="1" dirty="0" err="1" smtClean="0">
                <a:latin typeface="+mn-lt"/>
              </a:rPr>
              <a:t>ofphytochemical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componenter</a:t>
            </a:r>
            <a:r>
              <a:rPr lang="en-US" b="1" dirty="0" smtClean="0">
                <a:latin typeface="+mn-lt"/>
              </a:rPr>
              <a:t> from </a:t>
            </a:r>
            <a:r>
              <a:rPr lang="en-US" b="1" i="1" dirty="0" err="1" smtClean="0">
                <a:latin typeface="+mn-lt"/>
              </a:rPr>
              <a:t>Hyphaene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thebaica</a:t>
            </a:r>
            <a:endParaRPr lang="en-US" b="1" i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The air dried ground plant (1.00 Kg) was exhaustively percolated with 80% methanol (5L) at ambient temperature for 72hr . The solvent was evaporated under reduced pressure  leaving 50 g residue.[3]</a:t>
            </a:r>
          </a:p>
          <a:p>
            <a:r>
              <a:rPr lang="en-US" dirty="0" smtClean="0">
                <a:latin typeface="+mn-lt"/>
              </a:rPr>
              <a:t>     Residue of  </a:t>
            </a:r>
            <a:r>
              <a:rPr lang="en-US" dirty="0" err="1" smtClean="0">
                <a:latin typeface="+mn-lt"/>
              </a:rPr>
              <a:t>methanolic</a:t>
            </a:r>
            <a:r>
              <a:rPr lang="en-US" dirty="0" smtClean="0">
                <a:latin typeface="+mn-lt"/>
              </a:rPr>
              <a:t>  extract  was suspended in 500 ml of distilled</a:t>
            </a:r>
          </a:p>
          <a:p>
            <a:r>
              <a:rPr lang="en-US" dirty="0" smtClean="0">
                <a:latin typeface="+mn-lt"/>
              </a:rPr>
              <a:t>water and successively extracted with  dichloromethane , ethyl acetate  and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. Removal of the solvent under reduced pressure gave crude  products which were manipulated further by different chromatographic techniques.[3]</a:t>
            </a:r>
          </a:p>
          <a:p>
            <a:r>
              <a:rPr lang="en-US" dirty="0" smtClean="0">
                <a:latin typeface="+mn-lt"/>
              </a:rPr>
              <a:t>  The above mentioned experiments were performed for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The ethyl acetate  and 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fractions of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i="1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were screened for their antimicrobial activity  against six stander human </a:t>
            </a:r>
            <a:r>
              <a:rPr lang="en-US" dirty="0" err="1" smtClean="0">
                <a:latin typeface="+mn-lt"/>
              </a:rPr>
              <a:t>pathoens</a:t>
            </a:r>
            <a:r>
              <a:rPr lang="en-US" dirty="0" smtClean="0">
                <a:latin typeface="+mn-lt"/>
              </a:rPr>
              <a:t> (</a:t>
            </a:r>
            <a:r>
              <a:rPr lang="en-US" i="1" dirty="0" smtClean="0">
                <a:latin typeface="+mn-lt"/>
              </a:rPr>
              <a:t>Bacillus </a:t>
            </a:r>
            <a:r>
              <a:rPr lang="en-US" i="1" dirty="0" err="1" smtClean="0">
                <a:latin typeface="+mn-lt"/>
              </a:rPr>
              <a:t>subtilis,Staphylococcus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aureus</a:t>
            </a:r>
            <a:r>
              <a:rPr lang="en-US" i="1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Sallmonela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typhi</a:t>
            </a:r>
            <a:r>
              <a:rPr lang="en-US" i="1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</a:t>
            </a:r>
            <a:r>
              <a:rPr lang="en-US" i="1" dirty="0" err="1" smtClean="0">
                <a:latin typeface="+mn-lt"/>
              </a:rPr>
              <a:t>Escherichia</a:t>
            </a:r>
            <a:r>
              <a:rPr lang="en-US" i="1" dirty="0" smtClean="0">
                <a:latin typeface="+mn-lt"/>
              </a:rPr>
              <a:t> coli , Aspergillums </a:t>
            </a:r>
            <a:r>
              <a:rPr lang="en-US" i="1" dirty="0" err="1" smtClean="0">
                <a:latin typeface="+mn-lt"/>
              </a:rPr>
              <a:t>niger,candida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albicans</a:t>
            </a:r>
            <a:r>
              <a:rPr lang="en-US" i="1" dirty="0" smtClean="0">
                <a:latin typeface="+mn-lt"/>
              </a:rPr>
              <a:t>).</a:t>
            </a:r>
            <a:r>
              <a:rPr lang="en-US" dirty="0" smtClean="0">
                <a:latin typeface="+mn-lt"/>
              </a:rPr>
              <a:t> The cup-plate agar diffusion method was adopted with some minor modification, [4]to assess the antibacterial activity . (20ml) Aliquots of the incubated nutrient agar were distributed into sterile </a:t>
            </a:r>
            <a:r>
              <a:rPr lang="en-US" dirty="0" err="1" smtClean="0">
                <a:latin typeface="+mn-lt"/>
              </a:rPr>
              <a:t>petri</a:t>
            </a:r>
            <a:r>
              <a:rPr lang="en-US" dirty="0" smtClean="0">
                <a:latin typeface="+mn-lt"/>
              </a:rPr>
              <a:t> dishes ,the agar was left to settle in each of these plates which were divided  into two halves. Two cups in each half (10 mm in diameter ) were cut using sterile cork borer (No. 4) .Each of the halves was designed for one of test compounds. Separate </a:t>
            </a:r>
            <a:r>
              <a:rPr lang="en-US" dirty="0" err="1" smtClean="0">
                <a:latin typeface="+mn-lt"/>
              </a:rPr>
              <a:t>petri</a:t>
            </a:r>
            <a:r>
              <a:rPr lang="en-US" dirty="0" smtClean="0">
                <a:latin typeface="+mn-lt"/>
              </a:rPr>
              <a:t> dishes were designed for standard antibacterial chemotherapeutic agents.</a:t>
            </a:r>
          </a:p>
          <a:p>
            <a:r>
              <a:rPr lang="en-US" dirty="0" smtClean="0">
                <a:latin typeface="+mn-lt"/>
              </a:rPr>
              <a:t>  The agar discs were removed ,a hamates cup were filled with 0.1ml sample of each extracts and pure compounds using adjustable volume </a:t>
            </a:r>
            <a:r>
              <a:rPr lang="en-US" dirty="0" err="1" smtClean="0">
                <a:latin typeface="+mn-lt"/>
              </a:rPr>
              <a:t>microtiter</a:t>
            </a:r>
            <a:r>
              <a:rPr lang="en-US" dirty="0" smtClean="0">
                <a:latin typeface="+mn-lt"/>
              </a:rPr>
              <a:t> pipette and allowed do diffuse at room temperature for two hours .The plates were then incubated in the upright position at 37</a:t>
            </a:r>
            <a:r>
              <a:rPr lang="en-US" baseline="30000" dirty="0" smtClean="0">
                <a:latin typeface="+mn-lt"/>
              </a:rPr>
              <a:t>ο</a:t>
            </a:r>
            <a:r>
              <a:rPr lang="en-US" dirty="0" smtClean="0">
                <a:latin typeface="+mn-lt"/>
              </a:rPr>
              <a:t>c for 24 hours.</a:t>
            </a:r>
          </a:p>
          <a:p>
            <a:r>
              <a:rPr lang="en-US" dirty="0" smtClean="0">
                <a:latin typeface="+mn-lt"/>
              </a:rPr>
              <a:t>  The above procedure was repeated for different concentration of the isolated compounds and standard antibacterial chemotherapeutics .After incubation the diameters of the resulting growth inhibition zones were measured.[4]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33400" y="16535400"/>
            <a:ext cx="12796837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Methods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أسلوب/منهج البحث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37" name="Rectangle 42"/>
          <p:cNvSpPr>
            <a:spLocks noChangeArrowheads="1"/>
          </p:cNvSpPr>
          <p:nvPr/>
        </p:nvSpPr>
        <p:spPr bwMode="auto">
          <a:xfrm>
            <a:off x="14325600" y="19888201"/>
            <a:ext cx="3656012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r>
              <a:rPr lang="en-US" dirty="0">
                <a:latin typeface="+mn-lt"/>
                <a:cs typeface="Arial" pitchFamily="34" charset="0"/>
              </a:rPr>
              <a:t>CHART or </a:t>
            </a:r>
          </a:p>
          <a:p>
            <a:pPr algn="ctr" defTabSz="1279525"/>
            <a:r>
              <a:rPr lang="en-US" dirty="0">
                <a:latin typeface="+mn-lt"/>
                <a:cs typeface="Arial" pitchFamily="34" charset="0"/>
              </a:rPr>
              <a:t>PICTURE</a:t>
            </a:r>
          </a:p>
        </p:txBody>
      </p:sp>
      <p:sp>
        <p:nvSpPr>
          <p:cNvPr id="1039" name="Rectangle 44"/>
          <p:cNvSpPr>
            <a:spLocks noChangeArrowheads="1"/>
          </p:cNvSpPr>
          <p:nvPr/>
        </p:nvSpPr>
        <p:spPr bwMode="auto">
          <a:xfrm>
            <a:off x="23317200" y="17754600"/>
            <a:ext cx="3656012" cy="54102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r>
              <a:rPr lang="en-US">
                <a:latin typeface="+mn-lt"/>
                <a:cs typeface="Arial" pitchFamily="34" charset="0"/>
              </a:rPr>
              <a:t> </a:t>
            </a:r>
          </a:p>
          <a:p>
            <a:pPr algn="ctr" defTabSz="1279525"/>
            <a:r>
              <a:rPr lang="en-US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41" name="Rectangle 46"/>
          <p:cNvSpPr>
            <a:spLocks noChangeArrowheads="1"/>
          </p:cNvSpPr>
          <p:nvPr/>
        </p:nvSpPr>
        <p:spPr bwMode="auto">
          <a:xfrm>
            <a:off x="18897600" y="19812001"/>
            <a:ext cx="3656013" cy="31241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r>
              <a:rPr lang="en-US" dirty="0">
                <a:latin typeface="+mn-lt"/>
                <a:cs typeface="Arial" pitchFamily="34" charset="0"/>
              </a:rPr>
              <a:t>CHART or </a:t>
            </a:r>
          </a:p>
          <a:p>
            <a:pPr algn="ctr" defTabSz="1279525"/>
            <a:r>
              <a:rPr lang="en-US" dirty="0">
                <a:latin typeface="+mn-lt"/>
                <a:cs typeface="Arial" pitchFamily="34" charset="0"/>
              </a:rPr>
              <a:t>PICTURE</a:t>
            </a:r>
          </a:p>
        </p:txBody>
      </p:sp>
      <p:sp>
        <p:nvSpPr>
          <p:cNvPr id="1043" name="Text Box 48"/>
          <p:cNvSpPr txBox="1">
            <a:spLocks noChangeArrowheads="1"/>
          </p:cNvSpPr>
          <p:nvPr/>
        </p:nvSpPr>
        <p:spPr bwMode="auto">
          <a:xfrm>
            <a:off x="14097000" y="34594800"/>
            <a:ext cx="12795250" cy="1905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dirty="0" smtClean="0">
                <a:latin typeface="+mn-lt"/>
              </a:rPr>
              <a:t>This study showed that</a:t>
            </a:r>
            <a:r>
              <a:rPr lang="en-US" i="1" dirty="0" smtClean="0">
                <a:latin typeface="+mn-lt"/>
              </a:rPr>
              <a:t> 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leaves extract of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is a potential candidate for   antimicrobial activity. and </a:t>
            </a:r>
            <a:r>
              <a:rPr lang="en-US" smtClean="0">
                <a:latin typeface="+mn-lt"/>
              </a:rPr>
              <a:t>Antioxidant Activity.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The presence of </a:t>
            </a:r>
            <a:r>
              <a:rPr lang="en-US" dirty="0" err="1" smtClean="0">
                <a:latin typeface="+mn-lt"/>
              </a:rPr>
              <a:t>flavonoids</a:t>
            </a:r>
            <a:r>
              <a:rPr lang="en-US" dirty="0" smtClean="0">
                <a:latin typeface="+mn-lt"/>
              </a:rPr>
              <a:t> could significantly contribute to its antimicrobial activities.</a:t>
            </a:r>
            <a:endParaRPr lang="ar-SA" dirty="0">
              <a:latin typeface="+mn-lt"/>
            </a:endParaRP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4173200" y="33528000"/>
            <a:ext cx="12795250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Conclusions 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الخلاصة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762000" y="12954000"/>
            <a:ext cx="12796837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Purpose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  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ar-EG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الهدف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46" name="Text Box 51"/>
          <p:cNvSpPr txBox="1">
            <a:spLocks noChangeArrowheads="1"/>
          </p:cNvSpPr>
          <p:nvPr/>
        </p:nvSpPr>
        <p:spPr bwMode="auto">
          <a:xfrm>
            <a:off x="685800" y="14325600"/>
            <a:ext cx="12796837" cy="1752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pPr lvl="0" eaLnBrk="1" hangingPunct="1">
              <a:buFontTx/>
              <a:buChar char="•"/>
            </a:pPr>
            <a:r>
              <a:rPr lang="en-US" dirty="0" smtClean="0">
                <a:latin typeface="+mn-lt"/>
                <a:ea typeface="Calibri" pitchFamily="34" charset="0"/>
                <a:cs typeface="Times New Roman" pitchFamily="18" charset="0"/>
              </a:rPr>
              <a:t>Extraction of </a:t>
            </a:r>
            <a:r>
              <a:rPr lang="en-US" dirty="0" err="1" smtClean="0">
                <a:latin typeface="+mn-lt"/>
                <a:ea typeface="Calibri" pitchFamily="34" charset="0"/>
                <a:cs typeface="Times New Roman" pitchFamily="18" charset="0"/>
              </a:rPr>
              <a:t>phytochamicals</a:t>
            </a:r>
            <a:r>
              <a:rPr lang="en-US" dirty="0" smtClean="0">
                <a:latin typeface="+mn-lt"/>
                <a:ea typeface="Calibri" pitchFamily="34" charset="0"/>
                <a:cs typeface="Times New Roman" pitchFamily="18" charset="0"/>
              </a:rPr>
              <a:t> components from plant species.</a:t>
            </a:r>
            <a:endParaRPr lang="en-US" dirty="0" smtClean="0">
              <a:latin typeface="+mn-lt"/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en-US" dirty="0" smtClean="0">
                <a:latin typeface="+mn-lt"/>
                <a:ea typeface="Calibri" pitchFamily="34" charset="0"/>
                <a:cs typeface="Times New Roman" pitchFamily="18" charset="0"/>
              </a:rPr>
              <a:t> Evaluation of the antimicrobial activity of different extracts.</a:t>
            </a:r>
          </a:p>
          <a:p>
            <a:pPr>
              <a:buFontTx/>
              <a:buChar char="•"/>
            </a:pPr>
            <a:r>
              <a:rPr lang="en-US" dirty="0" smtClean="0">
                <a:latin typeface="+mn-lt"/>
                <a:ea typeface="Calibri" pitchFamily="34" charset="0"/>
                <a:cs typeface="Times New Roman" pitchFamily="18" charset="0"/>
              </a:rPr>
              <a:t> Evaluation of the </a:t>
            </a:r>
            <a:r>
              <a:rPr lang="en-US" dirty="0" err="1" smtClean="0">
                <a:latin typeface="+mn-lt"/>
                <a:ea typeface="Calibri" pitchFamily="34" charset="0"/>
                <a:cs typeface="Times New Roman" pitchFamily="18" charset="0"/>
              </a:rPr>
              <a:t>antioxidante</a:t>
            </a:r>
            <a:r>
              <a:rPr lang="en-US" dirty="0" smtClean="0">
                <a:latin typeface="+mn-lt"/>
                <a:ea typeface="Calibri" pitchFamily="34" charset="0"/>
                <a:cs typeface="Times New Roman" pitchFamily="18" charset="0"/>
              </a:rPr>
              <a:t> activity of different extracts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1047" name="Rectangle 52"/>
          <p:cNvSpPr>
            <a:spLocks noChangeArrowheads="1"/>
          </p:cNvSpPr>
          <p:nvPr/>
        </p:nvSpPr>
        <p:spPr bwMode="auto">
          <a:xfrm>
            <a:off x="17297400" y="25908000"/>
            <a:ext cx="48768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en-US" b="1" dirty="0" smtClean="0"/>
          </a:p>
        </p:txBody>
      </p:sp>
      <p:sp>
        <p:nvSpPr>
          <p:cNvPr id="1048" name="Text Box 53"/>
          <p:cNvSpPr txBox="1">
            <a:spLocks noChangeArrowheads="1"/>
          </p:cNvSpPr>
          <p:nvPr/>
        </p:nvSpPr>
        <p:spPr bwMode="auto">
          <a:xfrm>
            <a:off x="457200" y="30251400"/>
            <a:ext cx="12954000" cy="3733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b="1" dirty="0" smtClean="0">
                <a:latin typeface="+mn-lt"/>
              </a:rPr>
              <a:t>Free radical scavenging assay with DPPH </a:t>
            </a:r>
            <a:r>
              <a:rPr lang="en-US" b="1" baseline="30000" dirty="0" smtClean="0">
                <a:latin typeface="+mn-lt"/>
              </a:rPr>
              <a:t>5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 The stable radical :1,1-diphenyl-2-picrylhydrazyle (DPPH) was used in this assay. The assay is based on the </a:t>
            </a:r>
            <a:r>
              <a:rPr lang="en-US" dirty="0" err="1" smtClean="0">
                <a:latin typeface="+mn-lt"/>
              </a:rPr>
              <a:t>decolouration</a:t>
            </a:r>
            <a:r>
              <a:rPr lang="en-US" dirty="0" smtClean="0">
                <a:latin typeface="+mn-lt"/>
              </a:rPr>
              <a:t> of the compound when reduced by a free radical scavenger. The test is performed on TLC.</a:t>
            </a:r>
          </a:p>
          <a:p>
            <a:r>
              <a:rPr lang="en-US" dirty="0" smtClean="0">
                <a:latin typeface="+mn-lt"/>
              </a:rPr>
              <a:t>   A solution of 0.2% DPPH in methanol was sprayed on the developed TLC. After about 30 minutes, the active compounds  appeared as clear spots on the purple background. 100μ g of plant extracts and 10 </a:t>
            </a:r>
            <a:r>
              <a:rPr lang="en-US" dirty="0" err="1" smtClean="0">
                <a:latin typeface="+mn-lt"/>
              </a:rPr>
              <a:t>μg</a:t>
            </a:r>
            <a:r>
              <a:rPr lang="en-US" dirty="0" smtClean="0">
                <a:latin typeface="+mn-lt"/>
              </a:rPr>
              <a:t> of pure compounds were spotted on the plates.(5)</a:t>
            </a: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14706600" y="7848600"/>
          <a:ext cx="12192000" cy="44195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103559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Arial"/>
                        </a:rPr>
                        <a:t>Inhibition zone (mm) Extracts</a:t>
                      </a:r>
                      <a:endParaRPr lang="en-US" sz="18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/>
                      <a:endParaRPr lang="ar-SA" sz="18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Organism (Bacteria)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7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B.H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B.T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E.H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E.T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5317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29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Calibri"/>
                          <a:cs typeface="Arial"/>
                        </a:rPr>
                        <a:t>Staphylococcus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Arial"/>
                        </a:rPr>
                        <a:t>aureus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7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28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Calibri"/>
                          <a:cs typeface="Arial"/>
                        </a:rPr>
                        <a:t>Bacillus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Arial"/>
                        </a:rPr>
                        <a:t>subtilis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7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30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Calibri"/>
                          <a:cs typeface="Arial"/>
                        </a:rPr>
                        <a:t>Salmonella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Arial"/>
                        </a:rPr>
                        <a:t>typhi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7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Arial"/>
                        </a:rPr>
                        <a:t>29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33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21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Calibri"/>
                          <a:cs typeface="Arial"/>
                        </a:rPr>
                        <a:t>Escherichia coli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مستطيل 25"/>
          <p:cNvSpPr/>
          <p:nvPr/>
        </p:nvSpPr>
        <p:spPr>
          <a:xfrm>
            <a:off x="16078200" y="128016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E.T :</a:t>
            </a:r>
            <a:r>
              <a:rPr lang="en-US" dirty="0" err="1" smtClean="0">
                <a:latin typeface="+mn-lt"/>
              </a:rPr>
              <a:t>ethylacetate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E.H:- Ethyl acetate extract from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B.T -: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B.H :-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endParaRPr lang="en-US" i="1" dirty="0" smtClean="0">
              <a:latin typeface="+mn-lt"/>
            </a:endParaRPr>
          </a:p>
        </p:txBody>
      </p:sp>
      <p:pic>
        <p:nvPicPr>
          <p:cNvPr id="27" name="صورة 26" descr="E:\اماني\صورة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400" y="16535400"/>
            <a:ext cx="411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مستطيل 27"/>
          <p:cNvSpPr/>
          <p:nvPr/>
        </p:nvSpPr>
        <p:spPr>
          <a:xfrm>
            <a:off x="13868400" y="231648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Fig.1</a:t>
            </a:r>
            <a:r>
              <a:rPr lang="en-US" b="1" dirty="0" smtClean="0">
                <a:latin typeface="+mn-lt"/>
              </a:rPr>
              <a:t> : </a:t>
            </a:r>
            <a:r>
              <a:rPr lang="en-US" dirty="0" smtClean="0">
                <a:latin typeface="+mn-lt"/>
              </a:rPr>
              <a:t>Inhibition zones induced by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on</a:t>
            </a:r>
            <a:r>
              <a:rPr lang="en-US" i="1" dirty="0" smtClean="0">
                <a:latin typeface="+mn-lt"/>
              </a:rPr>
              <a:t> Staphylococcus </a:t>
            </a:r>
            <a:r>
              <a:rPr lang="en-US" i="1" dirty="0" err="1" smtClean="0">
                <a:latin typeface="+mn-lt"/>
              </a:rPr>
              <a:t>aureus</a:t>
            </a:r>
            <a:r>
              <a:rPr lang="en-US" b="1" dirty="0" smtClean="0">
                <a:latin typeface="+mn-lt"/>
              </a:rPr>
              <a:t> </a:t>
            </a:r>
          </a:p>
        </p:txBody>
      </p:sp>
      <p:pic>
        <p:nvPicPr>
          <p:cNvPr id="29" name="صورة 28" descr="E:\اماني\صورة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92800" y="16383000"/>
            <a:ext cx="414500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مستطيل 29"/>
          <p:cNvSpPr/>
          <p:nvPr/>
        </p:nvSpPr>
        <p:spPr>
          <a:xfrm>
            <a:off x="18745200" y="23164800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Fig. 2</a:t>
            </a:r>
            <a:r>
              <a:rPr lang="en-US" b="1" dirty="0" smtClean="0">
                <a:latin typeface="+mn-lt"/>
              </a:rPr>
              <a:t> : </a:t>
            </a:r>
            <a:r>
              <a:rPr lang="en-US" dirty="0" smtClean="0">
                <a:latin typeface="+mn-lt"/>
              </a:rPr>
              <a:t>Inhibition zones induced by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&amp;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on</a:t>
            </a:r>
            <a:r>
              <a:rPr lang="en-US" b="1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Bacillus </a:t>
            </a:r>
            <a:r>
              <a:rPr lang="en-US" i="1" dirty="0" err="1" smtClean="0">
                <a:latin typeface="+mn-lt"/>
              </a:rPr>
              <a:t>subtilis</a:t>
            </a:r>
            <a:r>
              <a:rPr lang="en-US" b="1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</p:txBody>
      </p:sp>
      <p:pic>
        <p:nvPicPr>
          <p:cNvPr id="31" name="صورة 30" descr="E:\اماني\صورة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2400" y="16306800"/>
            <a:ext cx="3981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مستطيل 34"/>
          <p:cNvSpPr/>
          <p:nvPr/>
        </p:nvSpPr>
        <p:spPr>
          <a:xfrm>
            <a:off x="23088600" y="23164800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Fig. 3</a:t>
            </a:r>
            <a:r>
              <a:rPr lang="en-US" b="1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Inhibition zones induced by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&amp;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on</a:t>
            </a:r>
            <a:r>
              <a:rPr lang="en-US" b="1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Escherichia coli </a:t>
            </a:r>
            <a:r>
              <a:rPr lang="en-US" b="1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</p:txBody>
      </p:sp>
      <p:pic>
        <p:nvPicPr>
          <p:cNvPr id="38" name="صورة 3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11600" y="25908000"/>
            <a:ext cx="693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مستطيل 38"/>
          <p:cNvSpPr/>
          <p:nvPr/>
        </p:nvSpPr>
        <p:spPr>
          <a:xfrm>
            <a:off x="16687800" y="306324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Antioxidant Activity</a:t>
            </a:r>
          </a:p>
          <a:p>
            <a:r>
              <a:rPr lang="en-US" sz="2400" dirty="0" smtClean="0">
                <a:latin typeface="+mn-lt"/>
              </a:rPr>
              <a:t> </a:t>
            </a:r>
          </a:p>
          <a:p>
            <a:r>
              <a:rPr lang="en-US" sz="2400" dirty="0" smtClean="0">
                <a:latin typeface="+mn-lt"/>
              </a:rPr>
              <a:t>E.T :</a:t>
            </a:r>
            <a:r>
              <a:rPr lang="en-US" sz="2400" dirty="0" err="1" smtClean="0">
                <a:latin typeface="+mn-lt"/>
              </a:rPr>
              <a:t>ethylacetate</a:t>
            </a:r>
            <a:r>
              <a:rPr lang="en-US" sz="2400" dirty="0" smtClean="0">
                <a:latin typeface="+mn-lt"/>
              </a:rPr>
              <a:t> extract from </a:t>
            </a:r>
            <a:r>
              <a:rPr lang="en-US" sz="2400" i="1" dirty="0" err="1" smtClean="0">
                <a:latin typeface="+mn-lt"/>
              </a:rPr>
              <a:t>Tamarix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nilotica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E.H:- Ethyl acetate extract from </a:t>
            </a:r>
            <a:r>
              <a:rPr lang="en-US" sz="2400" i="1" dirty="0" err="1" smtClean="0">
                <a:latin typeface="+mn-lt"/>
              </a:rPr>
              <a:t>Hyphaene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thebaica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B.T -:</a:t>
            </a:r>
            <a:r>
              <a:rPr lang="en-US" sz="2400" dirty="0" err="1" smtClean="0">
                <a:latin typeface="+mn-lt"/>
              </a:rPr>
              <a:t>butanol</a:t>
            </a:r>
            <a:r>
              <a:rPr lang="en-US" sz="2400" dirty="0" smtClean="0">
                <a:latin typeface="+mn-lt"/>
              </a:rPr>
              <a:t> extract from </a:t>
            </a:r>
            <a:r>
              <a:rPr lang="en-US" sz="2400" i="1" dirty="0" err="1" smtClean="0">
                <a:latin typeface="+mn-lt"/>
              </a:rPr>
              <a:t>Tamarix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nilotica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B.H :-</a:t>
            </a:r>
            <a:r>
              <a:rPr lang="en-US" sz="2400" dirty="0" err="1" smtClean="0">
                <a:latin typeface="+mn-lt"/>
              </a:rPr>
              <a:t>butanol</a:t>
            </a:r>
            <a:r>
              <a:rPr lang="en-US" sz="2400" dirty="0" smtClean="0">
                <a:latin typeface="+mn-lt"/>
              </a:rPr>
              <a:t> extract from </a:t>
            </a:r>
            <a:r>
              <a:rPr lang="en-US" sz="2400" i="1" dirty="0" err="1" smtClean="0">
                <a:latin typeface="+mn-lt"/>
              </a:rPr>
              <a:t>Hyphaene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thebaica</a:t>
            </a:r>
            <a:endParaRPr lang="en-US" sz="2400" i="1" dirty="0" smtClean="0">
              <a:latin typeface="+mn-lt"/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16992600" y="30022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     BH               EH              TB                      TE</a:t>
            </a:r>
          </a:p>
        </p:txBody>
      </p:sp>
      <p:pic>
        <p:nvPicPr>
          <p:cNvPr id="37" name="Picture 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447800"/>
            <a:ext cx="2286000" cy="222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14020800" y="5181600"/>
            <a:ext cx="12796837" cy="914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Results and Dissection        </a:t>
            </a:r>
            <a:r>
              <a:rPr lang="ar-SA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النتائج والمناقشة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457200" y="34061400"/>
            <a:ext cx="12796837" cy="533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990000"/>
              </a:gs>
            </a:gsLst>
            <a:lin ang="5400000" scaled="1"/>
          </a:gra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79525">
              <a:defRPr/>
            </a:pP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Results and Dissection        </a:t>
            </a:r>
            <a:r>
              <a:rPr lang="ar-SA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النتائج والمناقشة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533400" y="34899600"/>
            <a:ext cx="12795250" cy="8534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256032" tIns="256032" rIns="256032" bIns="256032"/>
          <a:lstStyle/>
          <a:p>
            <a:r>
              <a:rPr lang="en-US" b="1" dirty="0" smtClean="0">
                <a:latin typeface="+mn-lt"/>
              </a:rPr>
              <a:t>Antimicrobial activity</a:t>
            </a:r>
          </a:p>
          <a:p>
            <a:r>
              <a:rPr lang="en-US" dirty="0" smtClean="0">
                <a:latin typeface="+mn-lt"/>
              </a:rPr>
              <a:t>The antimicrobial activities of four extracts obtained from fruits </a:t>
            </a:r>
            <a:r>
              <a:rPr lang="en-US" i="1" dirty="0" err="1" smtClean="0">
                <a:latin typeface="+mn-lt"/>
              </a:rPr>
              <a:t>Hyphaene</a:t>
            </a:r>
            <a:endParaRPr lang="en-US" i="1" dirty="0" smtClean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and  leaves  of 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 against four  bacteria and two fungi species, measured by the diameter of the zone of inhibition and using the disc agar diffusion assay, are  shown in  tables 1. The r  extracts were showed  moderate to weak  inhibition on fungi </a:t>
            </a:r>
            <a:r>
              <a:rPr lang="en-US" i="1" dirty="0" smtClean="0">
                <a:latin typeface="+mn-lt"/>
              </a:rPr>
              <a:t>(</a:t>
            </a:r>
            <a:r>
              <a:rPr lang="en-US" i="1" dirty="0" err="1" smtClean="0">
                <a:latin typeface="+mn-lt"/>
              </a:rPr>
              <a:t>Aspergillus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niger</a:t>
            </a:r>
            <a:r>
              <a:rPr lang="en-US" dirty="0" smtClean="0">
                <a:latin typeface="+mn-lt"/>
              </a:rPr>
              <a:t>&amp; </a:t>
            </a:r>
            <a:r>
              <a:rPr lang="en-US" i="1" dirty="0" err="1" smtClean="0">
                <a:latin typeface="+mn-lt"/>
              </a:rPr>
              <a:t>Candidas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albicans</a:t>
            </a:r>
            <a:r>
              <a:rPr lang="en-US" dirty="0" smtClean="0">
                <a:latin typeface="+mn-lt"/>
              </a:rPr>
              <a:t>).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significant antibacterial  activity related to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showed: 27mm against </a:t>
            </a:r>
            <a:r>
              <a:rPr lang="en-US" i="1" dirty="0" smtClean="0">
                <a:latin typeface="+mn-lt"/>
              </a:rPr>
              <a:t>Staphylococcus </a:t>
            </a:r>
            <a:r>
              <a:rPr lang="en-US" i="1" dirty="0" err="1" smtClean="0">
                <a:latin typeface="+mn-lt"/>
              </a:rPr>
              <a:t>aureus</a:t>
            </a:r>
            <a:r>
              <a:rPr lang="en-US" dirty="0" smtClean="0">
                <a:latin typeface="+mn-lt"/>
              </a:rPr>
              <a:t>, 32mm against </a:t>
            </a:r>
            <a:r>
              <a:rPr lang="en-US" i="1" dirty="0" smtClean="0">
                <a:latin typeface="+mn-lt"/>
              </a:rPr>
              <a:t>Bacillus subtilis,</a:t>
            </a:r>
            <a:r>
              <a:rPr lang="en-US" dirty="0" smtClean="0">
                <a:latin typeface="+mn-lt"/>
              </a:rPr>
              <a:t>30mm against </a:t>
            </a:r>
            <a:r>
              <a:rPr lang="en-US" i="1" dirty="0" smtClean="0">
                <a:latin typeface="+mn-lt"/>
              </a:rPr>
              <a:t>Salmonella </a:t>
            </a:r>
            <a:r>
              <a:rPr lang="en-US" i="1" dirty="0" err="1" smtClean="0">
                <a:latin typeface="+mn-lt"/>
              </a:rPr>
              <a:t>typhi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33 against </a:t>
            </a:r>
            <a:r>
              <a:rPr lang="en-US" i="1" dirty="0" smtClean="0">
                <a:latin typeface="+mn-lt"/>
              </a:rPr>
              <a:t>Escherichia coli</a:t>
            </a:r>
            <a:r>
              <a:rPr lang="en-US" dirty="0" smtClean="0">
                <a:latin typeface="+mn-lt"/>
              </a:rPr>
              <a:t>. The significant antibacterial  activity related  to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 leaves was shown in Fig.(1,2,3).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Antioxidant activity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Initial Screening of antioxidant potential of ethyl acetate extract from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 fruits and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of 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leave was </a:t>
            </a:r>
          </a:p>
          <a:p>
            <a:r>
              <a:rPr lang="en-US" dirty="0" smtClean="0">
                <a:latin typeface="+mn-lt"/>
              </a:rPr>
              <a:t> conducted  by  DPPH assay on </a:t>
            </a:r>
            <a:r>
              <a:rPr lang="en-US" dirty="0" err="1" smtClean="0">
                <a:latin typeface="+mn-lt"/>
              </a:rPr>
              <a:t>TLC.Purple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colour</a:t>
            </a:r>
            <a:r>
              <a:rPr lang="en-US" dirty="0" smtClean="0">
                <a:latin typeface="+mn-lt"/>
              </a:rPr>
              <a:t> of DPPH reagent bleached  by yellow spots is an  indication of a positive antioxidant activity.  </a:t>
            </a:r>
          </a:p>
          <a:p>
            <a:r>
              <a:rPr lang="en-US" dirty="0" smtClean="0">
                <a:latin typeface="+mn-lt"/>
              </a:rPr>
              <a:t>The significant antioxidant  activity related  to </a:t>
            </a:r>
            <a:r>
              <a:rPr lang="en-US" dirty="0" err="1" smtClean="0">
                <a:latin typeface="+mn-lt"/>
              </a:rPr>
              <a:t>butanol</a:t>
            </a:r>
            <a:r>
              <a:rPr lang="en-US" dirty="0" smtClean="0">
                <a:latin typeface="+mn-lt"/>
              </a:rPr>
              <a:t> extract from  </a:t>
            </a:r>
            <a:r>
              <a:rPr lang="en-US" i="1" dirty="0" err="1" smtClean="0">
                <a:latin typeface="+mn-lt"/>
              </a:rPr>
              <a:t>Tamarix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nilotica</a:t>
            </a:r>
            <a:r>
              <a:rPr lang="en-US" dirty="0" smtClean="0">
                <a:latin typeface="+mn-lt"/>
              </a:rPr>
              <a:t>  leaves and ethyl acetate extract from  </a:t>
            </a:r>
            <a:r>
              <a:rPr lang="en-US" i="1" dirty="0" err="1" smtClean="0">
                <a:latin typeface="+mn-lt"/>
              </a:rPr>
              <a:t>Hyphaene</a:t>
            </a:r>
            <a:r>
              <a:rPr lang="en-US" i="1" dirty="0" smtClean="0">
                <a:latin typeface="+mn-lt"/>
              </a:rPr>
              <a:t>  </a:t>
            </a:r>
            <a:r>
              <a:rPr lang="en-US" i="1" dirty="0" err="1" smtClean="0">
                <a:latin typeface="+mn-lt"/>
              </a:rPr>
              <a:t>thebaica</a:t>
            </a:r>
            <a:r>
              <a:rPr lang="en-US" dirty="0" smtClean="0">
                <a:latin typeface="+mn-lt"/>
              </a:rPr>
              <a:t>  fruits is shown in Fig.4.</a:t>
            </a:r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1229</Words>
  <Application>Microsoft Office PowerPoint</Application>
  <PresentationFormat>مخصص</PresentationFormat>
  <Paragraphs>120</Paragraphs>
  <Slides>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Default Design</vt:lpstr>
      <vt:lpstr>عرض تقديمي في PowerPoint</vt:lpstr>
    </vt:vector>
  </TitlesOfParts>
  <Company>Genigraphics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48h x 30w poster template</dc:title>
  <dc:creator>Jay Larson</dc:creator>
  <dc:description>Call us at 1-800-790-4001_x000d_
www.genigraphics.com</dc:description>
  <cp:lastModifiedBy>wima</cp:lastModifiedBy>
  <cp:revision>86</cp:revision>
  <cp:lastPrinted>2000-08-03T00:31:24Z</cp:lastPrinted>
  <dcterms:created xsi:type="dcterms:W3CDTF">2000-02-09T15:01:13Z</dcterms:created>
  <dcterms:modified xsi:type="dcterms:W3CDTF">2013-12-06T04:46:56Z</dcterms:modified>
</cp:coreProperties>
</file>