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44" r:id="rId1"/>
  </p:sldMasterIdLst>
  <p:notesMasterIdLst>
    <p:notesMasterId r:id="rId13"/>
  </p:notesMasterIdLst>
  <p:sldIdLst>
    <p:sldId id="258" r:id="rId2"/>
    <p:sldId id="267" r:id="rId3"/>
    <p:sldId id="261" r:id="rId4"/>
    <p:sldId id="259" r:id="rId5"/>
    <p:sldId id="260" r:id="rId6"/>
    <p:sldId id="257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custDataLst>
    <p:tags r:id="rId1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38" autoAdjust="0"/>
    <p:restoredTop sz="94660"/>
  </p:normalViewPr>
  <p:slideViewPr>
    <p:cSldViewPr>
      <p:cViewPr>
        <p:scale>
          <a:sx n="76" d="100"/>
          <a:sy n="76" d="100"/>
        </p:scale>
        <p:origin x="-117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80A19A8-EB67-42F4-88B4-9E79A5FAA731}" type="datetimeFigureOut">
              <a:rPr lang="ar-SA" smtClean="0"/>
              <a:t>5/28/1436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D4F0EE8-DCB0-4111-B635-24DAE28D494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20303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F0EE8-DCB0-4111-B635-24DAE28D4940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37087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9BFE01B-D311-4600-B9D5-4C4A939A70FD}" type="datetimeFigureOut">
              <a:rPr lang="ar-SA" smtClean="0"/>
              <a:t>5/28/1436</a:t>
            </a:fld>
            <a:endParaRPr lang="ar-SA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DCD6EB6-111E-40A5-BB41-4B3D9B46D9C9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BFE01B-D311-4600-B9D5-4C4A939A70FD}" type="datetimeFigureOut">
              <a:rPr lang="ar-SA" smtClean="0"/>
              <a:t>5/28/1436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D6EB6-111E-40A5-BB41-4B3D9B46D9C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9BFE01B-D311-4600-B9D5-4C4A939A70FD}" type="datetimeFigureOut">
              <a:rPr lang="ar-SA" smtClean="0"/>
              <a:t>5/28/1436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DCD6EB6-111E-40A5-BB41-4B3D9B46D9C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BFE01B-D311-4600-B9D5-4C4A939A70FD}" type="datetimeFigureOut">
              <a:rPr lang="ar-SA" smtClean="0"/>
              <a:t>5/28/1436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D6EB6-111E-40A5-BB41-4B3D9B46D9C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9BFE01B-D311-4600-B9D5-4C4A939A70FD}" type="datetimeFigureOut">
              <a:rPr lang="ar-SA" smtClean="0"/>
              <a:t>5/28/1436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DCD6EB6-111E-40A5-BB41-4B3D9B46D9C9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BFE01B-D311-4600-B9D5-4C4A939A70FD}" type="datetimeFigureOut">
              <a:rPr lang="ar-SA" smtClean="0"/>
              <a:t>5/28/1436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D6EB6-111E-40A5-BB41-4B3D9B46D9C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BFE01B-D311-4600-B9D5-4C4A939A70FD}" type="datetimeFigureOut">
              <a:rPr lang="ar-SA" smtClean="0"/>
              <a:t>5/28/1436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D6EB6-111E-40A5-BB41-4B3D9B46D9C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BFE01B-D311-4600-B9D5-4C4A939A70FD}" type="datetimeFigureOut">
              <a:rPr lang="ar-SA" smtClean="0"/>
              <a:t>5/28/1436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D6EB6-111E-40A5-BB41-4B3D9B46D9C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9BFE01B-D311-4600-B9D5-4C4A939A70FD}" type="datetimeFigureOut">
              <a:rPr lang="ar-SA" smtClean="0"/>
              <a:t>5/28/1436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D6EB6-111E-40A5-BB41-4B3D9B46D9C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BFE01B-D311-4600-B9D5-4C4A939A70FD}" type="datetimeFigureOut">
              <a:rPr lang="ar-SA" smtClean="0"/>
              <a:t>5/28/1436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D6EB6-111E-40A5-BB41-4B3D9B46D9C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BFE01B-D311-4600-B9D5-4C4A939A70FD}" type="datetimeFigureOut">
              <a:rPr lang="ar-SA" smtClean="0"/>
              <a:t>5/28/1436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D6EB6-111E-40A5-BB41-4B3D9B46D9C9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9BFE01B-D311-4600-B9D5-4C4A939A70FD}" type="datetimeFigureOut">
              <a:rPr lang="ar-SA" smtClean="0"/>
              <a:t>5/28/1436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DCD6EB6-111E-40A5-BB41-4B3D9B46D9C9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1"/>
          <p:cNvSpPr txBox="1">
            <a:spLocks/>
          </p:cNvSpPr>
          <p:nvPr/>
        </p:nvSpPr>
        <p:spPr>
          <a:xfrm>
            <a:off x="0" y="188640"/>
            <a:ext cx="8455968" cy="3486249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77500" lnSpcReduction="2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7000" b="1" dirty="0" smtClean="0">
                <a:latin typeface="Andalus" pitchFamily="18" charset="-78"/>
                <a:cs typeface="Andalus" pitchFamily="18" charset="-78"/>
              </a:rPr>
              <a:t>كيفية تفريغ استبيانات </a:t>
            </a:r>
            <a:r>
              <a:rPr lang="ar-SA" sz="5800" b="1" dirty="0" smtClean="0">
                <a:latin typeface="Andalus" pitchFamily="18" charset="-78"/>
                <a:cs typeface="Andalus" pitchFamily="18" charset="-78"/>
              </a:rPr>
              <a:t>:</a:t>
            </a:r>
          </a:p>
          <a:p>
            <a:r>
              <a:rPr lang="ar-SA" sz="5800" b="1" dirty="0" smtClean="0">
                <a:latin typeface="Andalus" pitchFamily="18" charset="-78"/>
                <a:cs typeface="Andalus" pitchFamily="18" charset="-78"/>
              </a:rPr>
              <a:t>1- تقويم المقرر</a:t>
            </a:r>
          </a:p>
          <a:p>
            <a:r>
              <a:rPr lang="ar-SA" sz="5800" b="1" dirty="0" smtClean="0">
                <a:latin typeface="Andalus" pitchFamily="18" charset="-78"/>
                <a:cs typeface="Andalus" pitchFamily="18" charset="-78"/>
              </a:rPr>
              <a:t>2-تقويم البرنامج </a:t>
            </a:r>
          </a:p>
          <a:p>
            <a:r>
              <a:rPr lang="ar-SA" sz="5800" b="1" dirty="0" smtClean="0">
                <a:latin typeface="Andalus" pitchFamily="18" charset="-78"/>
                <a:cs typeface="Andalus" pitchFamily="18" charset="-78"/>
              </a:rPr>
              <a:t>3- خبرة الطالب</a:t>
            </a:r>
          </a:p>
          <a:p>
            <a:r>
              <a:rPr lang="ar-SA" sz="5800" b="1" dirty="0" smtClean="0">
                <a:latin typeface="Andalus" pitchFamily="18" charset="-78"/>
                <a:cs typeface="Andalus" pitchFamily="18" charset="-78"/>
              </a:rPr>
              <a:t> إلكترونيا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7" name="عنوان فرعي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 lnSpcReduction="1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ar-SA" b="1" dirty="0" smtClean="0">
                <a:latin typeface="Andalus" pitchFamily="18" charset="-78"/>
                <a:cs typeface="Andalus" pitchFamily="18" charset="-78"/>
              </a:rPr>
              <a:t>من إعداد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 marL="0" indent="0" algn="ctr">
              <a:buNone/>
            </a:pPr>
            <a:r>
              <a:rPr lang="ar-SA" sz="4000" b="1" dirty="0" smtClean="0">
                <a:latin typeface="Andalus" pitchFamily="18" charset="-78"/>
                <a:cs typeface="Andalus" pitchFamily="18" charset="-78"/>
              </a:rPr>
              <a:t>د. نوال الدسوقي/قسم اللغة العربية</a:t>
            </a:r>
          </a:p>
          <a:p>
            <a:pPr marL="0" indent="0" algn="ctr">
              <a:buNone/>
            </a:pPr>
            <a:r>
              <a:rPr lang="ar-SA" sz="4000" dirty="0" smtClean="0">
                <a:latin typeface="Andalus" pitchFamily="18" charset="-78"/>
                <a:cs typeface="Andalus" pitchFamily="18" charset="-78"/>
              </a:rPr>
              <a:t>مشرفة وحدة الاعتماد الأكاديمي</a:t>
            </a:r>
            <a:endParaRPr lang="ar-SA" sz="40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993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43000" y="731520"/>
            <a:ext cx="6957392" cy="3474720"/>
          </a:xfrm>
        </p:spPr>
        <p:txBody>
          <a:bodyPr>
            <a:normAutofit/>
          </a:bodyPr>
          <a:lstStyle/>
          <a:p>
            <a:r>
              <a:rPr lang="ar-SA" sz="4000" dirty="0" smtClean="0">
                <a:cs typeface="Akhbar MT" pitchFamily="2" charset="-78"/>
              </a:rPr>
              <a:t>الانتقال إلى الجانب العملي</a:t>
            </a:r>
          </a:p>
          <a:p>
            <a:r>
              <a:rPr lang="ar-SA" sz="4000" dirty="0" smtClean="0">
                <a:cs typeface="Akhbar MT" pitchFamily="2" charset="-78"/>
              </a:rPr>
              <a:t>التطبيق المباشر أمام الحضور على الخطوات السابقة </a:t>
            </a:r>
            <a:endParaRPr lang="ar-SA" sz="4000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58934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9360"/>
          </a:xfrm>
        </p:spPr>
      </p:pic>
    </p:spTree>
    <p:extLst>
      <p:ext uri="{BB962C8B-B14F-4D97-AF65-F5344CB8AC3E}">
        <p14:creationId xmlns:p14="http://schemas.microsoft.com/office/powerpoint/2010/main" val="2908617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604904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How to dump the questionnaires:</a:t>
            </a:r>
            <a:br>
              <a:rPr lang="en-US" sz="2800" dirty="0"/>
            </a:br>
            <a:r>
              <a:rPr lang="en-US" sz="2800" dirty="0"/>
              <a:t>1. scheduled calendar</a:t>
            </a:r>
            <a:br>
              <a:rPr lang="en-US" sz="2800" dirty="0"/>
            </a:br>
            <a:r>
              <a:rPr lang="en-US" sz="2800" dirty="0"/>
              <a:t>2-calendar program</a:t>
            </a:r>
            <a:br>
              <a:rPr lang="en-US" sz="2800" dirty="0"/>
            </a:br>
            <a:r>
              <a:rPr lang="en-US" sz="2800" dirty="0"/>
              <a:t>3. The student experience</a:t>
            </a:r>
            <a:br>
              <a:rPr lang="en-US" sz="2800" dirty="0"/>
            </a:br>
            <a:r>
              <a:rPr lang="en-US" sz="2800" dirty="0"/>
              <a:t>  Electronically</a:t>
            </a:r>
            <a:endParaRPr lang="ar-SA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645024"/>
            <a:ext cx="7239000" cy="2810712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Prepared</a:t>
            </a:r>
          </a:p>
          <a:p>
            <a:pPr marL="0" indent="0" algn="ctr">
              <a:buNone/>
            </a:pPr>
            <a:r>
              <a:rPr lang="en-US" b="1" dirty="0"/>
              <a:t>D. </a:t>
            </a:r>
            <a:r>
              <a:rPr lang="en-US" b="1" dirty="0" err="1"/>
              <a:t>Nawal</a:t>
            </a:r>
            <a:r>
              <a:rPr lang="en-US" b="1" dirty="0"/>
              <a:t> El </a:t>
            </a:r>
            <a:r>
              <a:rPr lang="en-US" b="1" dirty="0" err="1" smtClean="0"/>
              <a:t>Dasouqi</a:t>
            </a:r>
            <a:r>
              <a:rPr lang="en-US" b="1" dirty="0" smtClean="0"/>
              <a:t> </a:t>
            </a:r>
          </a:p>
          <a:p>
            <a:pPr marL="0" indent="0" algn="ctr">
              <a:buNone/>
            </a:pPr>
            <a:r>
              <a:rPr lang="en-US" b="1" dirty="0" smtClean="0"/>
              <a:t>/ </a:t>
            </a:r>
            <a:r>
              <a:rPr lang="en-US" b="1" dirty="0"/>
              <a:t>Department of Arabic Language</a:t>
            </a:r>
          </a:p>
          <a:p>
            <a:pPr marL="0" indent="0" algn="ctr">
              <a:buNone/>
            </a:pPr>
            <a:r>
              <a:rPr lang="en-US" b="1" dirty="0"/>
              <a:t>Honorable and Accreditation Unit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2230373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0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15504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عنصر نائب للمحتوى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941" y="0"/>
            <a:ext cx="9144000" cy="6839461"/>
          </a:xfrm>
        </p:spPr>
      </p:pic>
    </p:spTree>
    <p:extLst>
      <p:ext uri="{BB962C8B-B14F-4D97-AF65-F5344CB8AC3E}">
        <p14:creationId xmlns:p14="http://schemas.microsoft.com/office/powerpoint/2010/main" val="284105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412777"/>
            <a:ext cx="4100661" cy="3348930"/>
          </a:xfrm>
        </p:spPr>
      </p:pic>
      <p:sp>
        <p:nvSpPr>
          <p:cNvPr id="6" name="مربع نص 5"/>
          <p:cNvSpPr txBox="1"/>
          <p:nvPr/>
        </p:nvSpPr>
        <p:spPr>
          <a:xfrm>
            <a:off x="1979712" y="4797152"/>
            <a:ext cx="403244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 smtClean="0">
                <a:cs typeface="Diwani Outline Shaded" pitchFamily="2" charset="-78"/>
              </a:rPr>
              <a:t>الجودة عمل جماعي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5710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731520"/>
            <a:ext cx="8172400" cy="514575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ar-SA" sz="3600" b="1" dirty="0" smtClean="0"/>
              <a:t>خطوات إعادة إرسال الاستبيان للأعضاء :</a:t>
            </a:r>
          </a:p>
          <a:p>
            <a:r>
              <a:rPr lang="ar-SA" sz="3600" dirty="0" smtClean="0">
                <a:cs typeface="Akhbar MT" pitchFamily="2" charset="-78"/>
              </a:rPr>
              <a:t>1-فتح الرسالة .</a:t>
            </a:r>
          </a:p>
          <a:p>
            <a:r>
              <a:rPr lang="ar-SA" sz="3600" dirty="0" smtClean="0">
                <a:cs typeface="Akhbar MT" pitchFamily="2" charset="-78"/>
              </a:rPr>
              <a:t>2- الضغط على ملف .</a:t>
            </a:r>
          </a:p>
          <a:p>
            <a:r>
              <a:rPr lang="ar-SA" sz="3600" dirty="0" smtClean="0">
                <a:cs typeface="Akhbar MT" pitchFamily="2" charset="-78"/>
              </a:rPr>
              <a:t>3- الضغط على عبارة (جارٍ إضافة متعاونين).</a:t>
            </a:r>
          </a:p>
          <a:p>
            <a:r>
              <a:rPr lang="ar-SA" sz="3600" dirty="0" smtClean="0">
                <a:cs typeface="Akhbar MT" pitchFamily="2" charset="-78"/>
              </a:rPr>
              <a:t>4-نضيف الأسماء في مربع المعنون ب(دعوة الأشخاص).</a:t>
            </a:r>
          </a:p>
          <a:p>
            <a:r>
              <a:rPr lang="ar-SA" sz="3600" dirty="0" smtClean="0">
                <a:cs typeface="Akhbar MT" pitchFamily="2" charset="-78"/>
              </a:rPr>
              <a:t>5-ثم حفظ و تم .</a:t>
            </a:r>
            <a:endParaRPr lang="ar-SA" sz="3600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5161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" y="116632"/>
            <a:ext cx="8172400" cy="1143000"/>
          </a:xfrm>
        </p:spPr>
        <p:txBody>
          <a:bodyPr/>
          <a:lstStyle/>
          <a:p>
            <a:pPr algn="r"/>
            <a:r>
              <a:rPr lang="ar-SA" dirty="0" smtClean="0"/>
              <a:t>خطوات نسخ الاستبانة 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979712" y="2420888"/>
            <a:ext cx="6400800" cy="3474720"/>
          </a:xfrm>
        </p:spPr>
        <p:txBody>
          <a:bodyPr/>
          <a:lstStyle/>
          <a:p>
            <a:r>
              <a:rPr lang="ar-SA" sz="2800" dirty="0" smtClean="0"/>
              <a:t>نفتح الرسالة .</a:t>
            </a:r>
          </a:p>
          <a:p>
            <a:r>
              <a:rPr lang="ar-SA" sz="2800" dirty="0" smtClean="0"/>
              <a:t>نضغط على ملف .</a:t>
            </a:r>
          </a:p>
          <a:p>
            <a:r>
              <a:rPr lang="ar-SA" sz="2800" dirty="0" smtClean="0"/>
              <a:t>نضغط على خيار (عمل نسخة) .</a:t>
            </a:r>
          </a:p>
          <a:p>
            <a:r>
              <a:rPr lang="ar-SA" sz="2800" dirty="0" smtClean="0"/>
              <a:t>نكتب اسم الاستبانة الجديد في الفراغ .</a:t>
            </a:r>
          </a:p>
          <a:p>
            <a:r>
              <a:rPr lang="ar-SA" sz="2800" dirty="0" smtClean="0"/>
              <a:t>نقوم بنسخ الرابط .</a:t>
            </a:r>
          </a:p>
          <a:p>
            <a:r>
              <a:rPr lang="ar-SA" sz="2800" dirty="0" smtClean="0"/>
              <a:t>ثم نعمل على اختصاره من موقع </a:t>
            </a:r>
            <a:r>
              <a:rPr lang="en-US" sz="2800" dirty="0" smtClean="0"/>
              <a:t>goo.gl</a:t>
            </a:r>
            <a:r>
              <a:rPr lang="ar-SA" sz="2800" dirty="0" smtClean="0"/>
              <a:t> .</a:t>
            </a:r>
            <a:endParaRPr lang="en-US" sz="2800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0469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332656"/>
            <a:ext cx="8964488" cy="1143000"/>
          </a:xfrm>
        </p:spPr>
        <p:txBody>
          <a:bodyPr/>
          <a:lstStyle/>
          <a:p>
            <a:pPr marL="0" indent="0">
              <a:buNone/>
            </a:pPr>
            <a:r>
              <a:rPr lang="ar-SA" sz="3600" dirty="0" smtClean="0"/>
              <a:t>خط</a:t>
            </a:r>
            <a:r>
              <a:rPr lang="ar-SA" sz="2800" dirty="0" smtClean="0"/>
              <a:t>وات نسخ الاستبانة على الموقع الجامعية : </a:t>
            </a:r>
            <a:endParaRPr lang="ar-SA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340768"/>
            <a:ext cx="8172400" cy="5517232"/>
          </a:xfrm>
        </p:spPr>
        <p:txBody>
          <a:bodyPr>
            <a:normAutofit/>
          </a:bodyPr>
          <a:lstStyle/>
          <a:p>
            <a:r>
              <a:rPr lang="ar-SA" sz="3600" dirty="0" smtClean="0">
                <a:cs typeface="Akhbar MT" pitchFamily="2" charset="-78"/>
              </a:rPr>
              <a:t>نأخذ اختصار الرابط .</a:t>
            </a:r>
          </a:p>
          <a:p>
            <a:r>
              <a:rPr lang="ar-SA" sz="3600" dirty="0" smtClean="0">
                <a:cs typeface="Akhbar MT" pitchFamily="2" charset="-78"/>
              </a:rPr>
              <a:t>نفتح موقع جامعة المجمعة .</a:t>
            </a:r>
          </a:p>
          <a:p>
            <a:r>
              <a:rPr lang="ar-SA" sz="3600" dirty="0" smtClean="0">
                <a:cs typeface="Akhbar MT" pitchFamily="2" charset="-78"/>
              </a:rPr>
              <a:t>نفتح موقع (الخدمات الإلكترونية) .</a:t>
            </a:r>
          </a:p>
          <a:p>
            <a:r>
              <a:rPr lang="ar-SA" sz="3600" dirty="0" smtClean="0">
                <a:cs typeface="Akhbar MT" pitchFamily="2" charset="-78"/>
              </a:rPr>
              <a:t>نكتب  كلمة الدخول و الرقم السري .</a:t>
            </a:r>
          </a:p>
          <a:p>
            <a:r>
              <a:rPr lang="ar-SA" sz="3600" dirty="0" smtClean="0">
                <a:cs typeface="Akhbar MT" pitchFamily="2" charset="-78"/>
              </a:rPr>
              <a:t>نضغط على التحكم في الصفحات .</a:t>
            </a:r>
          </a:p>
          <a:p>
            <a:r>
              <a:rPr lang="ar-SA" sz="3600" dirty="0" smtClean="0">
                <a:cs typeface="Akhbar MT" pitchFamily="2" charset="-78"/>
              </a:rPr>
              <a:t>نحدد الصفحة الرئيسة و نضغط على تعديل .</a:t>
            </a:r>
          </a:p>
          <a:p>
            <a:r>
              <a:rPr lang="ar-SA" sz="3600" dirty="0" smtClean="0">
                <a:cs typeface="Akhbar MT" pitchFamily="2" charset="-78"/>
              </a:rPr>
              <a:t>نضع الرابط ،و نجري له عملية ربط بالصفحة .</a:t>
            </a:r>
          </a:p>
          <a:p>
            <a:r>
              <a:rPr lang="ar-SA" sz="3600" dirty="0" smtClean="0">
                <a:cs typeface="Akhbar MT" pitchFamily="2" charset="-78"/>
              </a:rPr>
              <a:t>ثم تم و حفظ .</a:t>
            </a:r>
          </a:p>
          <a:p>
            <a:endParaRPr lang="ar-SA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2141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404664"/>
            <a:ext cx="8172400" cy="1143000"/>
          </a:xfrm>
        </p:spPr>
        <p:txBody>
          <a:bodyPr/>
          <a:lstStyle/>
          <a:p>
            <a:pPr algn="r"/>
            <a:r>
              <a:rPr lang="ar-SA" sz="3600" dirty="0" smtClean="0"/>
              <a:t>الحصول على الردود و الرسم البياني للاستبانة: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2348880"/>
            <a:ext cx="8172400" cy="3474720"/>
          </a:xfrm>
        </p:spPr>
        <p:txBody>
          <a:bodyPr/>
          <a:lstStyle/>
          <a:p>
            <a:r>
              <a:rPr lang="ar-SA" sz="2800" dirty="0" smtClean="0"/>
              <a:t>نفتح قوقل درايف .</a:t>
            </a:r>
          </a:p>
          <a:p>
            <a:r>
              <a:rPr lang="ar-SA" sz="2800" dirty="0" smtClean="0"/>
              <a:t>نفتح الاستبيان الخاص بالمادة .</a:t>
            </a:r>
          </a:p>
          <a:p>
            <a:r>
              <a:rPr lang="ar-SA" sz="2800" dirty="0" smtClean="0"/>
              <a:t>نضغط على (نموذج ) من شريط الأدوات .</a:t>
            </a:r>
          </a:p>
          <a:p>
            <a:r>
              <a:rPr lang="ar-SA" sz="2800" dirty="0" smtClean="0"/>
              <a:t>ثم نضغط على (ملخص الردود) </a:t>
            </a:r>
            <a:r>
              <a:rPr lang="ar-SA" dirty="0" smtClean="0"/>
              <a:t>.</a:t>
            </a:r>
          </a:p>
          <a:p>
            <a:pPr marL="4572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5066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1990</TotalTime>
  <Words>229</Words>
  <Application>Microsoft Office PowerPoint</Application>
  <PresentationFormat>عرض على الشاشة (3:4)‏</PresentationFormat>
  <Paragraphs>44</Paragraphs>
  <Slides>11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وافر</vt:lpstr>
      <vt:lpstr>عرض تقديمي في PowerPoint</vt:lpstr>
      <vt:lpstr>How to dump the questionnaires: 1. scheduled calendar 2-calendar program 3. The student experience   Electronically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خطوات نسخ الاستبانة :</vt:lpstr>
      <vt:lpstr>خطوات نسخ الاستبانة على الموقع الجامعية : </vt:lpstr>
      <vt:lpstr>الحصول على الردود و الرسم البياني للاستبانة: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كيفية تفريغ استبانة تقويم المقرر إلكترونيا</dc:title>
  <dc:creator>MAx</dc:creator>
  <cp:lastModifiedBy>MOHAMED</cp:lastModifiedBy>
  <cp:revision>18</cp:revision>
  <dcterms:created xsi:type="dcterms:W3CDTF">2014-04-07T19:22:14Z</dcterms:created>
  <dcterms:modified xsi:type="dcterms:W3CDTF">2015-03-18T01:42:08Z</dcterms:modified>
</cp:coreProperties>
</file>