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58" r:id="rId5"/>
    <p:sldId id="290" r:id="rId6"/>
    <p:sldId id="289" r:id="rId7"/>
    <p:sldId id="291" r:id="rId8"/>
    <p:sldId id="298" r:id="rId9"/>
    <p:sldId id="293" r:id="rId10"/>
    <p:sldId id="260" r:id="rId11"/>
    <p:sldId id="262" r:id="rId12"/>
    <p:sldId id="299" r:id="rId13"/>
    <p:sldId id="264" r:id="rId14"/>
    <p:sldId id="265" r:id="rId15"/>
    <p:sldId id="263" r:id="rId16"/>
    <p:sldId id="267" r:id="rId17"/>
    <p:sldId id="271" r:id="rId18"/>
    <p:sldId id="273" r:id="rId19"/>
    <p:sldId id="300" r:id="rId20"/>
    <p:sldId id="274" r:id="rId21"/>
    <p:sldId id="275" r:id="rId22"/>
    <p:sldId id="296" r:id="rId23"/>
    <p:sldId id="297" r:id="rId24"/>
    <p:sldId id="276" r:id="rId25"/>
    <p:sldId id="278" r:id="rId26"/>
    <p:sldId id="279" r:id="rId27"/>
    <p:sldId id="283" r:id="rId28"/>
    <p:sldId id="284" r:id="rId29"/>
    <p:sldId id="285" r:id="rId30"/>
    <p:sldId id="287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A0EB0-E7BC-4A83-A0C9-D3683DBEFDE3}" type="datetimeFigureOut">
              <a:rPr lang="en-US" smtClean="0"/>
              <a:pPr/>
              <a:t>11/12/2014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44C7D-8C52-4E84-A614-3969D6CF16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rc_mi" descr="http://4.bp.blogspot.com/-Ou7NFhFOJrI/UMjCx4sqcWI/AAAAAAAAADc/1izAmNAI8gQ/s1600/148281_140688489415395_1100730111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2285984" cy="60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عنوان 1"/>
          <p:cNvSpPr txBox="1">
            <a:spLocks/>
          </p:cNvSpPr>
          <p:nvPr/>
        </p:nvSpPr>
        <p:spPr>
          <a:xfrm>
            <a:off x="1857356" y="-24"/>
            <a:ext cx="7215238" cy="10112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4400" b="1" dirty="0" smtClean="0"/>
              <a:t>خطو</a:t>
            </a:r>
            <a:r>
              <a:rPr kumimoji="0" lang="ar-SA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ات</a:t>
            </a:r>
            <a:r>
              <a:rPr kumimoji="0" lang="ar-SA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التفكير</a:t>
            </a:r>
            <a:r>
              <a:rPr kumimoji="0" lang="ar-SA" sz="4400" b="1" i="0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الإيجابي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" name="Picture 4" descr="https://scontent-b.xx.fbcdn.net/hphotos-ash4/t1.0-9/10013830_472151902885001_2046705727_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4214794"/>
            <a:ext cx="6786578" cy="2571792"/>
          </a:xfrm>
          <a:prstGeom prst="rect">
            <a:avLst/>
          </a:prstGeom>
          <a:noFill/>
        </p:spPr>
      </p:pic>
      <p:sp>
        <p:nvSpPr>
          <p:cNvPr id="11" name="مربع نص 10"/>
          <p:cNvSpPr txBox="1"/>
          <p:nvPr/>
        </p:nvSpPr>
        <p:spPr>
          <a:xfrm>
            <a:off x="3428992" y="2995854"/>
            <a:ext cx="4429156" cy="8617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SA" sz="3200" dirty="0" smtClean="0"/>
              <a:t>د. خواطر موسى فضل الله بلية</a:t>
            </a:r>
            <a:r>
              <a:rPr lang="ar-SA" dirty="0" smtClean="0"/>
              <a:t>        </a:t>
            </a:r>
            <a:endParaRPr lang="en-US" dirty="0"/>
          </a:p>
        </p:txBody>
      </p:sp>
      <p:sp>
        <p:nvSpPr>
          <p:cNvPr id="12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33904D8-0FBE-4733-9C84-EDAFCE920A2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عنصر نائب للتذييل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khwater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500034" y="266688"/>
            <a:ext cx="8077200" cy="14478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5400" dirty="0" smtClean="0">
                <a:solidFill>
                  <a:schemeClr val="tx1"/>
                </a:solidFill>
                <a:cs typeface="AL-Mateen" pitchFamily="2" charset="-78"/>
              </a:rPr>
              <a:t>نشاط –(2)</a:t>
            </a:r>
            <a:endParaRPr lang="en-US" sz="54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381345" y="2133600"/>
            <a:ext cx="8257389" cy="31700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r" rtl="1"/>
            <a:r>
              <a:rPr lang="ar-SA" sz="4000" dirty="0" smtClean="0"/>
              <a:t>الوقت: 3 دقائق</a:t>
            </a:r>
          </a:p>
          <a:p>
            <a:pPr algn="r" rtl="1"/>
            <a:r>
              <a:rPr lang="ar-SA" sz="4000" dirty="0" smtClean="0"/>
              <a:t>مجموعات من (3) أشخاص</a:t>
            </a:r>
          </a:p>
          <a:p>
            <a:pPr algn="r" rtl="1"/>
            <a:r>
              <a:rPr lang="ar-SA" sz="4000" dirty="0" smtClean="0"/>
              <a:t>نقاش حول مبدأ الخارطة ليست الواقع</a:t>
            </a:r>
          </a:p>
          <a:p>
            <a:pPr algn="r" rtl="1">
              <a:buFont typeface="Wingdings" pitchFamily="2" charset="2"/>
              <a:buChar char="v"/>
            </a:pPr>
            <a:r>
              <a:rPr lang="ar-SA" sz="4000" b="1" dirty="0" smtClean="0"/>
              <a:t>كل شخص يوضح ما هو مفهومه لهذا المبدأ؟</a:t>
            </a:r>
          </a:p>
          <a:p>
            <a:pPr algn="r" rtl="1">
              <a:buFont typeface="Wingdings" pitchFamily="2" charset="2"/>
              <a:buChar char="v"/>
            </a:pPr>
            <a:r>
              <a:rPr lang="ar-SA" sz="4000" b="1" dirty="0" smtClean="0"/>
              <a:t>هل ممكن أن يغير هذا المبدأ في حياتك؟ وكيف؟</a:t>
            </a:r>
            <a:endParaRPr lang="en-US" sz="4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مستند 5"/>
          <p:cNvSpPr/>
          <p:nvPr/>
        </p:nvSpPr>
        <p:spPr>
          <a:xfrm>
            <a:off x="785786" y="928670"/>
            <a:ext cx="7286676" cy="3786214"/>
          </a:xfrm>
          <a:prstGeom prst="flowChartDocumen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chemeClr val="tx1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147264" y="1785926"/>
            <a:ext cx="4639314" cy="1446550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ar-SA" sz="4400" b="1" dirty="0" smtClean="0"/>
              <a:t>يوجد قصد ايجابي خلف كل الاتصالات الإنسانية </a:t>
            </a:r>
            <a:endParaRPr lang="en-US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جسم مشطوف الحواف 1"/>
          <p:cNvSpPr/>
          <p:nvPr/>
        </p:nvSpPr>
        <p:spPr>
          <a:xfrm>
            <a:off x="71406" y="0"/>
            <a:ext cx="8643998" cy="6500834"/>
          </a:xfrm>
          <a:prstGeom prst="bevel">
            <a:avLst/>
          </a:prstGeom>
          <a:ln>
            <a:solidFill>
              <a:schemeClr val="accent6">
                <a:lumMod val="75000"/>
              </a:schemeClr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4000" b="1" dirty="0" smtClean="0"/>
              <a:t>إذا </a:t>
            </a:r>
            <a:r>
              <a:rPr lang="ar-SA" sz="4000" b="1" dirty="0" smtClean="0"/>
              <a:t>كنت تعمل ما اعتدت عليه فستحصل علي ما اعتدت الحصول عليه</a:t>
            </a:r>
            <a:endParaRPr lang="en-US" sz="40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خطط انسيابي: تخزين داخلي 5"/>
          <p:cNvSpPr/>
          <p:nvPr/>
        </p:nvSpPr>
        <p:spPr>
          <a:xfrm>
            <a:off x="714348" y="785794"/>
            <a:ext cx="7858180" cy="3000396"/>
          </a:xfrm>
          <a:prstGeom prst="flowChartInternalStorag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5400" dirty="0" smtClean="0">
                <a:solidFill>
                  <a:schemeClr val="tx1"/>
                </a:solidFill>
                <a:cs typeface="AL-Mateen" pitchFamily="2" charset="-78"/>
              </a:rPr>
              <a:t>أنا مسئول عن عقلي إذاً أنا مسئول عن نتائج أفعالي</a:t>
            </a:r>
            <a:endParaRPr lang="en-US" sz="5400" dirty="0">
              <a:solidFill>
                <a:schemeClr val="tx1"/>
              </a:solidFill>
              <a:cs typeface="AL-Matee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 rot="19557036">
            <a:off x="446526" y="2205547"/>
            <a:ext cx="8077200" cy="25373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5400" dirty="0" smtClean="0"/>
              <a:t>المقاومة تعني فقدان الألفة </a:t>
            </a:r>
            <a:endParaRPr lang="en-US" sz="3200" dirty="0">
              <a:solidFill>
                <a:srgbClr val="FFC000"/>
              </a:solidFill>
              <a:cs typeface="AL-Mateen" pitchFamily="2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 rot="20187590">
            <a:off x="739735" y="1324595"/>
            <a:ext cx="8077200" cy="43142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5400" dirty="0" smtClean="0">
                <a:solidFill>
                  <a:schemeClr val="tx1"/>
                </a:solidFill>
                <a:cs typeface="AL-Mateen" pitchFamily="2" charset="-78"/>
              </a:rPr>
              <a:t>الناس يختارون دوماً أفضل الخيارات المتاحة</a:t>
            </a:r>
            <a:endParaRPr lang="en-US" sz="54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1643042" y="571480"/>
            <a:ext cx="3000396" cy="928694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شكل بيضاوي 6"/>
          <p:cNvSpPr/>
          <p:nvPr/>
        </p:nvSpPr>
        <p:spPr>
          <a:xfrm>
            <a:off x="1795442" y="723880"/>
            <a:ext cx="3000396" cy="9286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1947842" y="876280"/>
            <a:ext cx="3000396" cy="92869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1285852" y="76200"/>
            <a:ext cx="7139006" cy="128109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5400" dirty="0" smtClean="0">
                <a:solidFill>
                  <a:schemeClr val="tx1"/>
                </a:solidFill>
                <a:cs typeface="AL-Mateen" pitchFamily="2" charset="-78"/>
              </a:rPr>
              <a:t>مستويات التحدث مع الذات</a:t>
            </a:r>
            <a:endParaRPr lang="en-US" sz="5400" dirty="0">
              <a:solidFill>
                <a:schemeClr val="tx1"/>
              </a:solidFill>
              <a:cs typeface="AL-Mateen" pitchFamily="2" charset="-78"/>
            </a:endParaRPr>
          </a:p>
        </p:txBody>
      </p:sp>
      <p:cxnSp>
        <p:nvCxnSpPr>
          <p:cNvPr id="5" name="Straight Arrow Connector 7"/>
          <p:cNvCxnSpPr/>
          <p:nvPr/>
        </p:nvCxnSpPr>
        <p:spPr>
          <a:xfrm rot="16200000" flipH="1">
            <a:off x="4495800" y="1828800"/>
            <a:ext cx="2362200" cy="17526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10"/>
          <p:cNvCxnSpPr/>
          <p:nvPr/>
        </p:nvCxnSpPr>
        <p:spPr>
          <a:xfrm rot="5400000">
            <a:off x="2857500" y="2019300"/>
            <a:ext cx="2438400" cy="14478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20"/>
          <p:cNvCxnSpPr/>
          <p:nvPr/>
        </p:nvCxnSpPr>
        <p:spPr>
          <a:xfrm rot="16200000" flipH="1">
            <a:off x="3162300" y="3009900"/>
            <a:ext cx="3429000" cy="1524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24"/>
          <p:cNvSpPr/>
          <p:nvPr/>
        </p:nvSpPr>
        <p:spPr>
          <a:xfrm>
            <a:off x="6629400" y="3581400"/>
            <a:ext cx="2133600" cy="76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الإرهاب الداخلي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25"/>
          <p:cNvSpPr/>
          <p:nvPr/>
        </p:nvSpPr>
        <p:spPr>
          <a:xfrm>
            <a:off x="1219200" y="3505200"/>
            <a:ext cx="2133600" cy="7620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التقبل الإيجابي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26"/>
          <p:cNvSpPr/>
          <p:nvPr/>
        </p:nvSpPr>
        <p:spPr>
          <a:xfrm>
            <a:off x="3657600" y="4953000"/>
            <a:ext cx="2667000" cy="76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كلمة ”لكن“ السببية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11" name="Picture 27" descr="C:\Users\DEEL\Desktop\stres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657600"/>
            <a:ext cx="2438400" cy="1257300"/>
          </a:xfrm>
          <a:prstGeom prst="rect">
            <a:avLst/>
          </a:prstGeom>
          <a:noFill/>
        </p:spPr>
      </p:pic>
      <p:pic>
        <p:nvPicPr>
          <p:cNvPr id="12" name="Picture 1" descr="C:\Users\user\Desktop\hereiam.jpg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/>
          <a:stretch>
            <a:fillRect/>
          </a:stretch>
        </p:blipFill>
        <p:spPr bwMode="auto">
          <a:xfrm>
            <a:off x="1219200" y="1524000"/>
            <a:ext cx="21336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صورة 6" descr="__1_~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1609049"/>
            <a:ext cx="1981200" cy="1896151"/>
          </a:xfrm>
          <a:prstGeom prst="ellipse">
            <a:avLst/>
          </a:prstGeom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990600" y="76200"/>
            <a:ext cx="8077200" cy="14478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b="1" dirty="0" smtClean="0">
                <a:solidFill>
                  <a:schemeClr val="bg1"/>
                </a:solidFill>
                <a:cs typeface="AL-Mateen" pitchFamily="2" charset="-78"/>
              </a:rPr>
              <a:t>الأسس والمباديء الخاصة بالسياق</a:t>
            </a:r>
            <a:endParaRPr lang="en-US" sz="6000" b="1" dirty="0">
              <a:solidFill>
                <a:schemeClr val="bg1"/>
              </a:solidFill>
              <a:cs typeface="AL-Mateen" pitchFamily="2" charset="-78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2214546" y="1905001"/>
            <a:ext cx="6138881" cy="193899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SA" sz="6000" b="1" dirty="0" smtClean="0"/>
              <a:t>الإنسان </a:t>
            </a:r>
            <a:r>
              <a:rPr lang="ar-SA" sz="4000" b="1" dirty="0" smtClean="0"/>
              <a:t>ليس</a:t>
            </a:r>
            <a:r>
              <a:rPr lang="ar-SA" sz="6000" b="1" dirty="0" smtClean="0"/>
              <a:t> سلوكه:</a:t>
            </a:r>
          </a:p>
          <a:p>
            <a:pPr algn="ctr" rtl="1"/>
            <a:endParaRPr lang="ar-SA" sz="6000" b="1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990600" y="119082"/>
            <a:ext cx="8077200" cy="1447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800" b="1" dirty="0" smtClean="0">
                <a:solidFill>
                  <a:schemeClr val="tx1"/>
                </a:solidFill>
                <a:cs typeface="AL-Mateen" pitchFamily="2" charset="-78"/>
              </a:rPr>
              <a:t>الأسس والمباديء الخاصة بالموارد</a:t>
            </a:r>
            <a:endParaRPr lang="en-US" sz="4800" b="1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5" name="TextBox 6"/>
          <p:cNvSpPr txBox="1"/>
          <p:nvPr/>
        </p:nvSpPr>
        <p:spPr>
          <a:xfrm rot="19218284">
            <a:off x="1197676" y="3567736"/>
            <a:ext cx="64459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b="1" dirty="0" smtClean="0"/>
              <a:t>6- كل شيء يحدث لسبب ويعمل دائما لمصلحتنا</a:t>
            </a:r>
            <a:endParaRPr lang="en-US" sz="32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643042" y="1928802"/>
            <a:ext cx="6286544" cy="1754326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ar-SA" sz="5400" b="1" dirty="0" smtClean="0"/>
              <a:t>تؤدي نمذجة الأداء الناجح </a:t>
            </a:r>
            <a:r>
              <a:rPr lang="ar-SA" sz="5400" b="1" dirty="0" smtClean="0"/>
              <a:t>إلى </a:t>
            </a:r>
            <a:r>
              <a:rPr lang="ar-SA" sz="5400" b="1" dirty="0" smtClean="0"/>
              <a:t>التميز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مستدير الزوايا 2"/>
          <p:cNvSpPr/>
          <p:nvPr/>
        </p:nvSpPr>
        <p:spPr>
          <a:xfrm>
            <a:off x="1142976" y="571480"/>
            <a:ext cx="6000792" cy="8572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428992" y="714356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4400" dirty="0" smtClean="0">
                <a:solidFill>
                  <a:schemeClr val="bg1"/>
                </a:solidFill>
              </a:rPr>
              <a:t>دليل البرنامج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214678" y="6500834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المدربة خواطر موسى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7000892" y="2000240"/>
            <a:ext cx="1928826" cy="785818"/>
          </a:xfrm>
          <a:prstGeom prst="lef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7500958" y="221455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اسم البرنامج</a:t>
            </a:r>
            <a:endParaRPr lang="en-US" dirty="0"/>
          </a:p>
        </p:txBody>
      </p:sp>
      <p:sp>
        <p:nvSpPr>
          <p:cNvPr id="8" name="سهم إلى اليسار 7"/>
          <p:cNvSpPr/>
          <p:nvPr/>
        </p:nvSpPr>
        <p:spPr>
          <a:xfrm>
            <a:off x="7072330" y="2857496"/>
            <a:ext cx="1857388" cy="785818"/>
          </a:xfrm>
          <a:prstGeom prst="leftArrow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سهم إلى اليسار 8"/>
          <p:cNvSpPr/>
          <p:nvPr/>
        </p:nvSpPr>
        <p:spPr>
          <a:xfrm>
            <a:off x="7072330" y="3786190"/>
            <a:ext cx="1857388" cy="785818"/>
          </a:xfrm>
          <a:prstGeom prst="lef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سهم إلى اليسار 9"/>
          <p:cNvSpPr/>
          <p:nvPr/>
        </p:nvSpPr>
        <p:spPr>
          <a:xfrm>
            <a:off x="7072330" y="4643446"/>
            <a:ext cx="1857388" cy="785818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سهم إلى اليسار 10"/>
          <p:cNvSpPr/>
          <p:nvPr/>
        </p:nvSpPr>
        <p:spPr>
          <a:xfrm>
            <a:off x="7072330" y="5643578"/>
            <a:ext cx="1857388" cy="785818"/>
          </a:xfrm>
          <a:prstGeom prst="lef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مربع نص 11"/>
          <p:cNvSpPr txBox="1"/>
          <p:nvPr/>
        </p:nvSpPr>
        <p:spPr>
          <a:xfrm>
            <a:off x="7572396" y="307181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الهدف</a:t>
            </a:r>
            <a:r>
              <a:rPr lang="ar-SA" dirty="0" smtClean="0">
                <a:solidFill>
                  <a:schemeClr val="bg1"/>
                </a:solidFill>
              </a:rPr>
              <a:t> العام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7572396" y="4000504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المستهدفون</a:t>
            </a:r>
            <a:endParaRPr lang="en-US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7572396" y="485776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مدة البرنامج</a:t>
            </a:r>
            <a:endParaRPr lang="en-US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7572396" y="58578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عدد الساعات</a:t>
            </a:r>
            <a:endParaRPr lang="en-US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3571868" y="2143116"/>
            <a:ext cx="350046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3200" b="1" dirty="0" smtClean="0">
                <a:solidFill>
                  <a:schemeClr val="tx1"/>
                </a:solidFill>
              </a:rPr>
              <a:t>خطوات التفكير الإيجابي 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1000100" y="307181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مربع نص 17"/>
          <p:cNvSpPr txBox="1"/>
          <p:nvPr/>
        </p:nvSpPr>
        <p:spPr>
          <a:xfrm>
            <a:off x="214282" y="3000372"/>
            <a:ext cx="6929486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400" b="1" dirty="0" smtClean="0"/>
              <a:t>تنمية قدرات المتدرب علي استخدام مهارات التفكير الإيجابي بكفاءة </a:t>
            </a:r>
            <a:endParaRPr lang="en-US" sz="2400" b="1" dirty="0"/>
          </a:p>
        </p:txBody>
      </p:sp>
      <p:sp>
        <p:nvSpPr>
          <p:cNvPr id="19" name="مربع نص 18"/>
          <p:cNvSpPr txBox="1"/>
          <p:nvPr/>
        </p:nvSpPr>
        <p:spPr>
          <a:xfrm>
            <a:off x="857224" y="3929066"/>
            <a:ext cx="6215106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b="1" dirty="0" smtClean="0"/>
              <a:t> الطالبات               </a:t>
            </a:r>
            <a:endParaRPr lang="en-US" sz="2800" b="1" dirty="0"/>
          </a:p>
        </p:txBody>
      </p:sp>
      <p:sp>
        <p:nvSpPr>
          <p:cNvPr id="20" name="مربع نص 19"/>
          <p:cNvSpPr txBox="1"/>
          <p:nvPr/>
        </p:nvSpPr>
        <p:spPr>
          <a:xfrm>
            <a:off x="5857884" y="4643446"/>
            <a:ext cx="107157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3200" b="1" dirty="0" smtClean="0"/>
              <a:t>يوم</a:t>
            </a:r>
            <a:endParaRPr lang="en-US" sz="3200" b="1" dirty="0"/>
          </a:p>
        </p:txBody>
      </p:sp>
      <p:sp>
        <p:nvSpPr>
          <p:cNvPr id="21" name="مربع نص 20"/>
          <p:cNvSpPr txBox="1"/>
          <p:nvPr/>
        </p:nvSpPr>
        <p:spPr>
          <a:xfrm>
            <a:off x="5857884" y="5786454"/>
            <a:ext cx="1143008" cy="52322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ar-SA" sz="2800" b="1" dirty="0" smtClean="0"/>
              <a:t>ساعة</a:t>
            </a:r>
            <a:endParaRPr lang="en-US" sz="2800" b="1" dirty="0"/>
          </a:p>
        </p:txBody>
      </p:sp>
      <p:sp>
        <p:nvSpPr>
          <p:cNvPr id="22" name="مربع نص 21"/>
          <p:cNvSpPr txBox="1"/>
          <p:nvPr/>
        </p:nvSpPr>
        <p:spPr>
          <a:xfrm>
            <a:off x="1071538" y="928670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KHT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990600" y="76200"/>
            <a:ext cx="8077200" cy="1447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800" b="1" dirty="0" smtClean="0">
                <a:solidFill>
                  <a:srgbClr val="FFC000"/>
                </a:solidFill>
                <a:cs typeface="AL-Mateen" pitchFamily="2" charset="-78"/>
              </a:rPr>
              <a:t>تمرين(3) </a:t>
            </a:r>
            <a:endParaRPr lang="en-US" sz="4800" b="1" dirty="0">
              <a:solidFill>
                <a:srgbClr val="FFC000"/>
              </a:solidFill>
              <a:cs typeface="AL-Mateen" pitchFamily="2" charset="-78"/>
            </a:endParaRPr>
          </a:p>
        </p:txBody>
      </p:sp>
      <p:sp>
        <p:nvSpPr>
          <p:cNvPr id="5" name="TextBox 6"/>
          <p:cNvSpPr txBox="1"/>
          <p:nvPr/>
        </p:nvSpPr>
        <p:spPr>
          <a:xfrm rot="19523566">
            <a:off x="2566150" y="2427404"/>
            <a:ext cx="480458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3200" b="1" dirty="0" smtClean="0"/>
              <a:t>مجموعات من (3) أشخاص</a:t>
            </a:r>
          </a:p>
          <a:p>
            <a:pPr algn="r" rtl="1"/>
            <a:endParaRPr lang="ar-SA" sz="3200" b="1" dirty="0" smtClean="0"/>
          </a:p>
          <a:p>
            <a:pPr algn="r" rtl="1"/>
            <a:r>
              <a:rPr lang="ar-SA" sz="3200" b="1" dirty="0" smtClean="0"/>
              <a:t>أذكر ثلاثة مباديء وأسس أعجبتك؟</a:t>
            </a:r>
          </a:p>
          <a:p>
            <a:pPr algn="r" rtl="1"/>
            <a:endParaRPr lang="ar-SA" sz="3200" b="1" dirty="0" smtClean="0"/>
          </a:p>
          <a:p>
            <a:pPr algn="r" rtl="1"/>
            <a:r>
              <a:rPr lang="ar-SA" sz="3200" b="1" dirty="0" smtClean="0"/>
              <a:t> وضح سبب إعجابك بها؟</a:t>
            </a:r>
            <a:endParaRPr lang="en-US" sz="3200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990600" y="76200"/>
            <a:ext cx="8077200" cy="1447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400" dirty="0" smtClean="0">
                <a:solidFill>
                  <a:srgbClr val="FFC000"/>
                </a:solidFill>
                <a:cs typeface="AL-Mateen" pitchFamily="2" charset="-78"/>
              </a:rPr>
              <a:t>الحالات والإمكانيات –تغيير الحالة</a:t>
            </a:r>
            <a:endParaRPr lang="en-US" sz="4400" dirty="0">
              <a:solidFill>
                <a:srgbClr val="FFC000"/>
              </a:solidFill>
              <a:cs typeface="AL-Mateen" pitchFamily="2" charset="-78"/>
            </a:endParaRPr>
          </a:p>
        </p:txBody>
      </p:sp>
      <p:pic>
        <p:nvPicPr>
          <p:cNvPr id="4" name="Picture 2" descr="C:\Users\Asim\Desktop\Mercedes-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438400"/>
            <a:ext cx="3048000" cy="304800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F:\Photo\Human development\pictures of the art of speech\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6156" y="2286000"/>
            <a:ext cx="1905000" cy="2895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8"/>
          <p:cNvSpPr txBox="1"/>
          <p:nvPr/>
        </p:nvSpPr>
        <p:spPr>
          <a:xfrm>
            <a:off x="6377981" y="3886200"/>
            <a:ext cx="1013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 smtClean="0"/>
              <a:t>الشعور</a:t>
            </a:r>
            <a:endParaRPr lang="en-US" sz="2800" b="1" dirty="0"/>
          </a:p>
        </p:txBody>
      </p:sp>
      <p:sp>
        <p:nvSpPr>
          <p:cNvPr id="7" name="TextBox 9"/>
          <p:cNvSpPr txBox="1"/>
          <p:nvPr/>
        </p:nvSpPr>
        <p:spPr>
          <a:xfrm>
            <a:off x="4311707" y="1991380"/>
            <a:ext cx="9460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 smtClean="0"/>
              <a:t>التفكير</a:t>
            </a:r>
            <a:endParaRPr lang="en-US" sz="2800" b="1" dirty="0"/>
          </a:p>
        </p:txBody>
      </p:sp>
      <p:sp>
        <p:nvSpPr>
          <p:cNvPr id="8" name="TextBox 10"/>
          <p:cNvSpPr txBox="1"/>
          <p:nvPr/>
        </p:nvSpPr>
        <p:spPr>
          <a:xfrm>
            <a:off x="1752600" y="4124980"/>
            <a:ext cx="1007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2800" b="1" dirty="0" smtClean="0"/>
              <a:t>السلوك</a:t>
            </a:r>
            <a:endParaRPr lang="en-US" sz="2800" b="1" dirty="0"/>
          </a:p>
        </p:txBody>
      </p:sp>
      <p:pic>
        <p:nvPicPr>
          <p:cNvPr id="9" name="Picture 3" descr="F:\Photo\Human development\pictures of the art of speech\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282" y="2409836"/>
            <a:ext cx="1428760" cy="2590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12"/>
          <p:cNvSpPr txBox="1"/>
          <p:nvPr/>
        </p:nvSpPr>
        <p:spPr>
          <a:xfrm>
            <a:off x="4213924" y="4382869"/>
            <a:ext cx="10438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3600" b="1" dirty="0" smtClean="0"/>
              <a:t>موارد</a:t>
            </a:r>
            <a:endParaRPr lang="en-US" sz="36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928662" y="357166"/>
            <a:ext cx="7500990" cy="114300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dirty="0" smtClean="0"/>
              <a:t>العقل والجسم يؤثر كل منهما علي الآخر</a:t>
            </a:r>
            <a:endParaRPr lang="en-US" sz="1600" dirty="0"/>
          </a:p>
        </p:txBody>
      </p:sp>
      <p:sp>
        <p:nvSpPr>
          <p:cNvPr id="3" name="TextBox 7"/>
          <p:cNvSpPr txBox="1"/>
          <p:nvPr/>
        </p:nvSpPr>
        <p:spPr>
          <a:xfrm>
            <a:off x="76200" y="457200"/>
            <a:ext cx="668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smtClean="0">
                <a:cs typeface="AdvertisingExtraBold" pitchFamily="2" charset="-78"/>
              </a:rPr>
              <a:t>KH</a:t>
            </a:r>
            <a:endParaRPr lang="en-US" sz="3200" b="1" dirty="0">
              <a:cs typeface="AdvertisingExtraBold" pitchFamily="2" charset="-78"/>
            </a:endParaRPr>
          </a:p>
        </p:txBody>
      </p:sp>
      <p:sp>
        <p:nvSpPr>
          <p:cNvPr id="4" name="TextBox 7"/>
          <p:cNvSpPr txBox="1"/>
          <p:nvPr/>
        </p:nvSpPr>
        <p:spPr>
          <a:xfrm>
            <a:off x="457200" y="1677413"/>
            <a:ext cx="8501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2400" b="1" dirty="0" smtClean="0"/>
              <a:t> أثبت العلم أن العقل والجسم يتفاعل كل منهما على الأخر ، وعندما</a:t>
            </a:r>
          </a:p>
          <a:p>
            <a:pPr algn="r" rtl="1"/>
            <a:r>
              <a:rPr lang="ar-SA" sz="2400" b="1" dirty="0" smtClean="0"/>
              <a:t>يحدث تغيير في العقل فإنه ينعكس على الجسم وعندما يحدث تغيير</a:t>
            </a:r>
          </a:p>
          <a:p>
            <a:pPr algn="r" rtl="1"/>
            <a:r>
              <a:rPr lang="ar-SA" sz="2400" b="1" dirty="0" smtClean="0"/>
              <a:t>في الجسم فإنه ينعكس على التفكير، وعليه فعندما نفكر بطريقة </a:t>
            </a:r>
          </a:p>
          <a:p>
            <a:pPr algn="r" rtl="1"/>
            <a:r>
              <a:rPr lang="ar-SA" sz="2400" b="1" dirty="0" smtClean="0"/>
              <a:t>مختلفة فإن أجسادنا تتغير وأيضاً عندما نغير من تصرفاتنا فإن </a:t>
            </a:r>
          </a:p>
          <a:p>
            <a:pPr algn="r" rtl="1"/>
            <a:r>
              <a:rPr lang="ar-SA" sz="2400" b="1" dirty="0" smtClean="0"/>
              <a:t>أفكارنا ومشاعرنا تتغير.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كيف نغير من المشاعر السلبية؟ في المواقف المعقدة!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أسأل نفسك عن مشاعرك؟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هل ستساعدني على التقدم وتحقيق الاهداف؟</a:t>
            </a:r>
          </a:p>
          <a:p>
            <a:pPr algn="r" rtl="1">
              <a:buFontTx/>
              <a:buChar char="-"/>
            </a:pPr>
            <a:r>
              <a:rPr lang="ar-SA" sz="2400" b="1" dirty="0" smtClean="0">
                <a:solidFill>
                  <a:srgbClr val="FF0000"/>
                </a:solidFill>
              </a:rPr>
              <a:t>إذا كانت الإجابة بالنفي فقم بالاتي :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1- ملاحظتها، تأثيرها على جسدك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2- قم بإلغائها في عقلك</a:t>
            </a:r>
          </a:p>
          <a:p>
            <a:pPr algn="r" rtl="1"/>
            <a:r>
              <a:rPr lang="ar-SA" sz="2400" b="1" dirty="0" smtClean="0">
                <a:solidFill>
                  <a:srgbClr val="FF0000"/>
                </a:solidFill>
              </a:rPr>
              <a:t>3- قم بإستبدالها فوراً بإيجابية مع يتناسب مع أفكارك</a:t>
            </a:r>
          </a:p>
          <a:p>
            <a:pPr algn="r" rtl="1"/>
            <a:endParaRPr lang="ar-SA" sz="2400" b="1" dirty="0" smtClean="0"/>
          </a:p>
          <a:p>
            <a:pPr algn="r" rtl="1"/>
            <a:endParaRPr lang="en-US" sz="2400" b="1" dirty="0"/>
          </a:p>
        </p:txBody>
      </p:sp>
      <p:sp>
        <p:nvSpPr>
          <p:cNvPr id="5" name="مستطيل 4"/>
          <p:cNvSpPr/>
          <p:nvPr/>
        </p:nvSpPr>
        <p:spPr>
          <a:xfrm>
            <a:off x="3428992" y="6488668"/>
            <a:ext cx="2238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dirty="0" smtClean="0"/>
              <a:t>المدربة : خواطر موسي بلية</a:t>
            </a:r>
            <a:endParaRPr lang="en-US" dirty="0"/>
          </a:p>
        </p:txBody>
      </p:sp>
      <p:sp>
        <p:nvSpPr>
          <p:cNvPr id="6" name="شكل بيضاوي 5"/>
          <p:cNvSpPr/>
          <p:nvPr/>
        </p:nvSpPr>
        <p:spPr>
          <a:xfrm>
            <a:off x="-32" y="5500702"/>
            <a:ext cx="135732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dirty="0" smtClean="0">
                <a:solidFill>
                  <a:schemeClr val="tx1"/>
                </a:solidFill>
              </a:rPr>
              <a:t>فلتر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433904D8-0FBE-4733-9C84-EDAFCE920A2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عنصر نائب للتذييل 9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khwater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5"/>
          <p:cNvGraphicFramePr>
            <a:graphicFrameLocks/>
          </p:cNvGraphicFramePr>
          <p:nvPr/>
        </p:nvGraphicFramePr>
        <p:xfrm>
          <a:off x="500034" y="214290"/>
          <a:ext cx="8229600" cy="645827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98444"/>
                <a:gridCol w="4131156"/>
              </a:tblGrid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 التفكير الإيجابي</a:t>
                      </a:r>
                      <a:endParaRPr lang="ar-IQ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2000" dirty="0" smtClean="0"/>
                        <a:t>التفكير السلبي</a:t>
                      </a:r>
                      <a:endParaRPr lang="ar-IQ" sz="20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1- يفكر في الحل.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1- يفكر في المشكلة.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2-</a:t>
                      </a:r>
                      <a:r>
                        <a:rPr lang="ar-IQ" sz="1800" baseline="0" dirty="0" smtClean="0"/>
                        <a:t> لاتنضب أفكاره.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2- لاتنضب أعذاره.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3- يساعد الآخرين.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3- يتوقع المساعده من الآخرين.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4- يرى حلا لكل مشكلة.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4- يرى مشكلة في كل حل.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5- الحل صعب لكنه</a:t>
                      </a:r>
                      <a:r>
                        <a:rPr lang="ar-IQ" sz="1800" baseline="0" dirty="0" smtClean="0"/>
                        <a:t> ممكن.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5- الحل ممكن لكنه</a:t>
                      </a:r>
                      <a:r>
                        <a:rPr lang="ar-IQ" sz="1800" baseline="0" dirty="0" smtClean="0"/>
                        <a:t> صعب.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6- يرى في العمل أملا.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6- يرى في العمل</a:t>
                      </a:r>
                      <a:r>
                        <a:rPr lang="ar-IQ" sz="1800" baseline="0" dirty="0" smtClean="0"/>
                        <a:t> ألماً.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7- لديه أحلام يحققها.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7- لديه أوهام</a:t>
                      </a:r>
                      <a:r>
                        <a:rPr lang="ar-IQ" sz="1800" baseline="0" dirty="0" smtClean="0"/>
                        <a:t> وأحلام يبررها.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8- عامل الناس كما تحب.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8- إخدع</a:t>
                      </a:r>
                      <a:r>
                        <a:rPr lang="ar-IQ" sz="1800" baseline="0" dirty="0" smtClean="0"/>
                        <a:t> الناس قبل أن يخدعوك.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9- يناقش بقوه ولغة لطيفة.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9- يناقش بضعف وبلغة فضة.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10</a:t>
                      </a:r>
                      <a:r>
                        <a:rPr lang="ar-IQ" sz="1800" baseline="0" dirty="0" smtClean="0"/>
                        <a:t>- يولد الإحساس بالسعادة والنجاح.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10- يولد الإحساس بالفشل والتعاسة.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11- يتمسك بالقيم ويتنازل عن الصغائر.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11-</a:t>
                      </a:r>
                      <a:r>
                        <a:rPr lang="ar-IQ" sz="1800" baseline="0" dirty="0" smtClean="0"/>
                        <a:t> يثبت بالصغائر ويتنازل عن القيم.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12–</a:t>
                      </a:r>
                      <a:r>
                        <a:rPr lang="ar-IQ" sz="1800" baseline="0" dirty="0" smtClean="0"/>
                        <a:t> يستفيد من الأحداث.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12- تضعفه الأحداث.</a:t>
                      </a:r>
                      <a:endParaRPr lang="ar-IQ" sz="18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13- تكون</a:t>
                      </a:r>
                      <a:r>
                        <a:rPr lang="ar-IQ" sz="1800" baseline="0" dirty="0" smtClean="0"/>
                        <a:t> علاقاته جيده مع الآخرين.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13- تكون علاقاته يشوبها الشك والإضطراب والحيره مع</a:t>
                      </a:r>
                      <a:r>
                        <a:rPr lang="ar-IQ" sz="1800" baseline="0" dirty="0" smtClean="0"/>
                        <a:t> الجميع.</a:t>
                      </a:r>
                      <a:endParaRPr lang="ar-IQ" sz="1800" dirty="0"/>
                    </a:p>
                  </a:txBody>
                  <a:tcPr/>
                </a:tc>
              </a:tr>
              <a:tr h="367396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14يولد الإحساس بالسعادة والنجاح.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14-</a:t>
                      </a:r>
                      <a:r>
                        <a:rPr lang="ar-IQ" sz="1800" baseline="0" dirty="0" smtClean="0"/>
                        <a:t> يولد الإحساس بالفشل والتعاسه.</a:t>
                      </a:r>
                      <a:endParaRPr lang="ar-IQ" sz="1800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15-</a:t>
                      </a:r>
                      <a:r>
                        <a:rPr lang="ar-IQ" sz="1800" baseline="0" dirty="0" smtClean="0"/>
                        <a:t> يرفع مستوى الإيمان ويوثقق الصله بالله.</a:t>
                      </a:r>
                      <a:endParaRPr lang="ar-IQ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IQ" sz="1800" dirty="0" smtClean="0"/>
                        <a:t>15- مصدر من مصادر الهم ومدخل من مداخل الشيطان.</a:t>
                      </a:r>
                      <a:endParaRPr lang="ar-IQ" sz="1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990600" y="76200"/>
            <a:ext cx="8077200" cy="1447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4400" dirty="0" smtClean="0">
                <a:solidFill>
                  <a:srgbClr val="FFC000"/>
                </a:solidFill>
                <a:cs typeface="AL-Mateen" pitchFamily="2" charset="-78"/>
              </a:rPr>
              <a:t>إطار الإدراك</a:t>
            </a:r>
            <a:endParaRPr lang="en-US" sz="4400" dirty="0">
              <a:solidFill>
                <a:srgbClr val="FFC000"/>
              </a:solidFill>
              <a:cs typeface="AL-Mateen" pitchFamily="2" charset="-78"/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3055368" y="2093655"/>
            <a:ext cx="593624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4800" b="1" dirty="0" smtClean="0">
                <a:solidFill>
                  <a:srgbClr val="FF0000"/>
                </a:solidFill>
              </a:rPr>
              <a:t> ما هو إطار الإدراك؟</a:t>
            </a:r>
          </a:p>
          <a:p>
            <a:pPr algn="r" rtl="1"/>
            <a:r>
              <a:rPr lang="ar-SA" sz="3200" b="1" dirty="0" smtClean="0"/>
              <a:t>هو عبارة عن مجموعة أسئلة يستعملها </a:t>
            </a:r>
          </a:p>
          <a:p>
            <a:pPr algn="r" rtl="1"/>
            <a:r>
              <a:rPr lang="ar-SA" sz="3200" b="1" dirty="0" smtClean="0"/>
              <a:t>الناس لا شعورياً وتكون السبب في تكوين</a:t>
            </a:r>
          </a:p>
          <a:p>
            <a:pPr algn="r" rtl="1"/>
            <a:r>
              <a:rPr lang="ar-SA" sz="3200" b="1" dirty="0" smtClean="0"/>
              <a:t> شعورهم وأحاسيسهم وتؤثر بالتالي</a:t>
            </a:r>
          </a:p>
          <a:p>
            <a:pPr algn="r" rtl="1"/>
            <a:r>
              <a:rPr lang="ar-SA" sz="3200" b="1" dirty="0" smtClean="0"/>
              <a:t>في تصرفاتهم والنتائج التي يحصلون عليها.</a:t>
            </a:r>
            <a:endParaRPr lang="en-US" sz="32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28194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714348" y="76200"/>
            <a:ext cx="8077200" cy="1447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400" dirty="0" smtClean="0">
                <a:solidFill>
                  <a:schemeClr val="tx1"/>
                </a:solidFill>
                <a:cs typeface="AL-Mateen" pitchFamily="2" charset="-78"/>
              </a:rPr>
              <a:t>تمرين (4) الإطار الإيجابي</a:t>
            </a:r>
            <a:endParaRPr lang="en-US" sz="4400" dirty="0">
              <a:solidFill>
                <a:schemeClr val="tx1"/>
              </a:solidFill>
              <a:cs typeface="AL-Mateen" pitchFamily="2" charset="-78"/>
            </a:endParaRPr>
          </a:p>
        </p:txBody>
      </p:sp>
      <p:sp>
        <p:nvSpPr>
          <p:cNvPr id="5" name="TextBox 6"/>
          <p:cNvSpPr txBox="1"/>
          <p:nvPr/>
        </p:nvSpPr>
        <p:spPr>
          <a:xfrm>
            <a:off x="515138" y="1694795"/>
            <a:ext cx="8324715" cy="440120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فكر في نفس التجربة السطحية التي إستخدمتها في التمرين السابق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أجب عن الأسئلة التالية: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ماذا أريد؟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متى أريد تحقيق ذلك؟؟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بعد الحصول على ما أريد مالذي سيتحسن في حياتي؟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ما هي المصادر المتاحة لدي لتحقيق ذلك؟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كيف إستخدم الموارد المتاحة لدي أحسن إستخدام؟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ما هي التحديات التي من الممكن أن تواجهني؟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ما الذي يجب علي أن أبدأ القيام به للحصول على ما أريد؟</a:t>
            </a:r>
          </a:p>
          <a:p>
            <a:pPr marL="514350" indent="-514350" algn="r" rtl="1">
              <a:buFont typeface="Wingdings" pitchFamily="2" charset="2"/>
              <a:buChar char="§"/>
            </a:pPr>
            <a:r>
              <a:rPr lang="ar-SA" sz="2800" b="1" dirty="0" smtClean="0"/>
              <a:t> تنفس بعمق وحاول وصف شعورك بعد الإجابة على هذه الاسئلة</a:t>
            </a:r>
            <a:endParaRPr lang="en-US" sz="2800" b="1" dirty="0"/>
          </a:p>
        </p:txBody>
      </p:sp>
      <p:sp>
        <p:nvSpPr>
          <p:cNvPr id="6" name="Oval 7"/>
          <p:cNvSpPr/>
          <p:nvPr/>
        </p:nvSpPr>
        <p:spPr>
          <a:xfrm>
            <a:off x="228600" y="2438400"/>
            <a:ext cx="1981200" cy="1828800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8"/>
          <p:cNvSpPr/>
          <p:nvPr/>
        </p:nvSpPr>
        <p:spPr>
          <a:xfrm flipV="1">
            <a:off x="533400" y="3276600"/>
            <a:ext cx="1371600" cy="1219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9"/>
          <p:cNvSpPr/>
          <p:nvPr/>
        </p:nvSpPr>
        <p:spPr>
          <a:xfrm rot="5400000" flipV="1">
            <a:off x="601980" y="3268980"/>
            <a:ext cx="123444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303737_418134211584399_1564576541_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715436" cy="6253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71639" y="1143000"/>
            <a:ext cx="831516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2800" b="1" dirty="0" smtClean="0"/>
              <a:t> التؤاؤم والتوافق والإنسجام مع الأخرين </a:t>
            </a:r>
          </a:p>
          <a:p>
            <a:pPr algn="r" rtl="1"/>
            <a:endParaRPr lang="ar-SA" sz="2800" b="1" dirty="0" smtClean="0"/>
          </a:p>
          <a:p>
            <a:pPr algn="r" rtl="1"/>
            <a:r>
              <a:rPr lang="ar-SA" sz="2800" b="1" dirty="0" smtClean="0"/>
              <a:t>نحن نتوجه تلقائيا لحب أشخاص يشبوننا </a:t>
            </a:r>
          </a:p>
          <a:p>
            <a:pPr algn="r" rtl="1"/>
            <a:r>
              <a:rPr lang="ar-SA" sz="2800" b="1" dirty="0" smtClean="0"/>
              <a:t>ونشعر بالراحة تجاههم وبالتالي نتواصل معهم بشكل أفضل </a:t>
            </a:r>
          </a:p>
          <a:p>
            <a:pPr algn="r" rtl="1"/>
            <a:r>
              <a:rPr lang="ar-SA" sz="2800" b="1" dirty="0" smtClean="0"/>
              <a:t>ويحدث نفس الشيء من جانبهم ،</a:t>
            </a:r>
          </a:p>
          <a:p>
            <a:pPr algn="r" rtl="1"/>
            <a:r>
              <a:rPr lang="ar-SA" sz="2800" b="1" dirty="0" smtClean="0"/>
              <a:t>لذلك يتطلب إيجاد الإلفة أمرين إثنين:</a:t>
            </a:r>
          </a:p>
          <a:p>
            <a:pPr algn="r" rtl="1"/>
            <a:r>
              <a:rPr lang="ar-SA" sz="2800" b="1" dirty="0" smtClean="0">
                <a:solidFill>
                  <a:srgbClr val="FF0000"/>
                </a:solidFill>
              </a:rPr>
              <a:t>الأول</a:t>
            </a:r>
            <a:r>
              <a:rPr lang="ar-SA" sz="2800" b="1" dirty="0" smtClean="0"/>
              <a:t>: أن تكون قوي الملاحظة قوي الحواس</a:t>
            </a:r>
          </a:p>
          <a:p>
            <a:pPr algn="r" rtl="1"/>
            <a:r>
              <a:rPr lang="ar-SA" sz="2800" b="1" dirty="0" smtClean="0"/>
              <a:t> لترصد خصائص وملامح الاخر</a:t>
            </a:r>
          </a:p>
          <a:p>
            <a:pPr algn="r" rtl="1"/>
            <a:r>
              <a:rPr lang="ar-SA" sz="2800" b="1" dirty="0" smtClean="0">
                <a:solidFill>
                  <a:srgbClr val="FF0000"/>
                </a:solidFill>
              </a:rPr>
              <a:t>الثاني</a:t>
            </a:r>
            <a:r>
              <a:rPr lang="ar-SA" sz="2800" b="1" dirty="0" smtClean="0"/>
              <a:t> : أن تمتلك الخبرة والمهارة لتتكيف مع ذلك وتكون مراءة للاخر </a:t>
            </a:r>
          </a:p>
          <a:p>
            <a:pPr algn="r" rtl="1"/>
            <a:r>
              <a:rPr lang="ar-SA" sz="2800" b="1" dirty="0" smtClean="0"/>
              <a:t>ويمكن تعميق الإلفة إذا عرفت </a:t>
            </a:r>
            <a:r>
              <a:rPr lang="ar-SA" sz="3600" b="1" dirty="0" smtClean="0">
                <a:solidFill>
                  <a:srgbClr val="FF0000"/>
                </a:solidFill>
              </a:rPr>
              <a:t>نمط</a:t>
            </a:r>
            <a:r>
              <a:rPr lang="ar-SA" sz="2800" b="1" dirty="0" smtClean="0"/>
              <a:t> الاخر</a:t>
            </a:r>
            <a:endParaRPr lang="en-US" sz="2800" b="1" dirty="0"/>
          </a:p>
        </p:txBody>
      </p:sp>
      <p:sp>
        <p:nvSpPr>
          <p:cNvPr id="3" name="Rounded Rectangle 3"/>
          <p:cNvSpPr/>
          <p:nvPr/>
        </p:nvSpPr>
        <p:spPr>
          <a:xfrm>
            <a:off x="1428728" y="152400"/>
            <a:ext cx="7181872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الإلفـــــــــــــة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33800" y="6553200"/>
            <a:ext cx="15199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200" dirty="0" smtClean="0"/>
              <a:t>المدرب/ خواطر موسى بلية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276600" y="1524000"/>
            <a:ext cx="5715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b="1" dirty="0" smtClean="0"/>
              <a:t>1- الإلفة على المستوى غير الكلامي </a:t>
            </a:r>
          </a:p>
          <a:p>
            <a:pPr algn="r" rtl="1"/>
            <a:r>
              <a:rPr lang="ar-SA" sz="3200" b="1" dirty="0" smtClean="0"/>
              <a:t>(المرأءه)، وأعمق مراحل الإلفة في هذا </a:t>
            </a:r>
          </a:p>
          <a:p>
            <a:pPr algn="r" rtl="1"/>
            <a:r>
              <a:rPr lang="ar-SA" sz="3200" b="1" dirty="0" smtClean="0"/>
              <a:t>المستوى هي معرفة درجة تنفس الشخص</a:t>
            </a:r>
          </a:p>
          <a:p>
            <a:pPr algn="r" rtl="1"/>
            <a:r>
              <a:rPr lang="ar-SA" sz="3200" b="1" dirty="0" smtClean="0"/>
              <a:t> الاخر ومجاراتة </a:t>
            </a:r>
          </a:p>
          <a:p>
            <a:pPr algn="r" rtl="1"/>
            <a:r>
              <a:rPr lang="ar-SA" sz="3200" b="1" dirty="0" smtClean="0"/>
              <a:t>2- الإلفة على مستوى درجة الصوت </a:t>
            </a:r>
          </a:p>
          <a:p>
            <a:pPr algn="r" rtl="1"/>
            <a:r>
              <a:rPr lang="ar-SA" sz="3200" b="1" dirty="0" smtClean="0"/>
              <a:t>3- الإلفة على مستوى القيم والمعقتدات </a:t>
            </a:r>
          </a:p>
          <a:p>
            <a:pPr algn="r" rtl="1"/>
            <a:r>
              <a:rPr lang="ar-SA" sz="3200" b="1" dirty="0" smtClean="0"/>
              <a:t>والقناعات والميول</a:t>
            </a:r>
          </a:p>
        </p:txBody>
      </p:sp>
      <p:sp>
        <p:nvSpPr>
          <p:cNvPr id="3" name="Rounded Rectangle 3"/>
          <p:cNvSpPr/>
          <p:nvPr/>
        </p:nvSpPr>
        <p:spPr>
          <a:xfrm>
            <a:off x="1571604" y="381000"/>
            <a:ext cx="6810396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b="1" dirty="0" smtClean="0">
                <a:solidFill>
                  <a:schemeClr val="tx1"/>
                </a:solidFill>
              </a:rPr>
              <a:t>مستويات الإلفة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733800" y="6581001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200" dirty="0" smtClean="0"/>
              <a:t>المدرب/ خواطر موسى بلية</a:t>
            </a:r>
            <a:endParaRPr lang="en-US" sz="12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14282" y="428604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"/>
          <p:cNvSpPr/>
          <p:nvPr/>
        </p:nvSpPr>
        <p:spPr>
          <a:xfrm>
            <a:off x="1643042" y="285728"/>
            <a:ext cx="7238992" cy="914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5400" b="1" dirty="0" smtClean="0">
                <a:solidFill>
                  <a:schemeClr val="tx1"/>
                </a:solidFill>
              </a:rPr>
              <a:t>الإلفة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95272" y="2133600"/>
            <a:ext cx="769152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2800" b="1" dirty="0" smtClean="0"/>
              <a:t>1- أوضاع الجسم </a:t>
            </a:r>
          </a:p>
          <a:p>
            <a:pPr algn="r" rtl="1"/>
            <a:r>
              <a:rPr lang="ar-SA" sz="2800" b="1" dirty="0" smtClean="0"/>
              <a:t>أجلس او قف بنفس طريقة الشخص الاخر</a:t>
            </a:r>
          </a:p>
          <a:p>
            <a:pPr algn="r" rtl="1"/>
            <a:r>
              <a:rPr lang="ar-SA" sz="2800" b="1" dirty="0" smtClean="0"/>
              <a:t>تحرك بنفس الاسلوب الذي يتحرك به الاخر</a:t>
            </a:r>
          </a:p>
          <a:p>
            <a:pPr algn="r" rtl="1"/>
            <a:r>
              <a:rPr lang="ar-SA" sz="2800" b="1" dirty="0" smtClean="0"/>
              <a:t>أظهر نفس الإيماءات بيدك أو بوجهك او بجسدك</a:t>
            </a:r>
          </a:p>
          <a:p>
            <a:pPr algn="r" rtl="1"/>
            <a:r>
              <a:rPr lang="ar-SA" sz="2800" b="1" dirty="0" smtClean="0"/>
              <a:t>2- الصوت </a:t>
            </a:r>
          </a:p>
          <a:p>
            <a:pPr algn="r" rtl="1"/>
            <a:r>
              <a:rPr lang="ar-SA" sz="2800" b="1" dirty="0" smtClean="0"/>
              <a:t>عند الإتصال تلفونيا يكون لعوامل: إرتفاع الصوت ، سرعة الكلام </a:t>
            </a:r>
          </a:p>
          <a:p>
            <a:pPr algn="r" rtl="1"/>
            <a:r>
              <a:rPr lang="ar-SA" sz="2800" b="1" dirty="0" smtClean="0"/>
              <a:t>نغمة الصوت لها اهمية كبيرة لنجاح الإتصال، فبقدر</a:t>
            </a:r>
          </a:p>
          <a:p>
            <a:pPr algn="r" rtl="1"/>
            <a:r>
              <a:rPr lang="ar-SA" sz="2800" b="1" dirty="0" smtClean="0"/>
              <a:t> ما تتماثل مع هذه الجوانب لدى الطرف الاخر </a:t>
            </a:r>
          </a:p>
          <a:p>
            <a:pPr algn="r" rtl="1"/>
            <a:r>
              <a:rPr lang="ar-SA" sz="2800" b="1" dirty="0" smtClean="0"/>
              <a:t>بقدر ما تنجح في تواصل جيد</a:t>
            </a:r>
            <a:endParaRPr lang="en-US" sz="2800" b="1" dirty="0"/>
          </a:p>
        </p:txBody>
      </p:sp>
      <p:sp>
        <p:nvSpPr>
          <p:cNvPr id="4" name="TextBox 4"/>
          <p:cNvSpPr txBox="1"/>
          <p:nvPr/>
        </p:nvSpPr>
        <p:spPr>
          <a:xfrm>
            <a:off x="3429000" y="1295400"/>
            <a:ext cx="2619628" cy="646331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ar-SA" sz="3600" b="1" dirty="0" smtClean="0"/>
              <a:t>بناء التوافق - 1</a:t>
            </a:r>
            <a:endParaRPr lang="en-US" sz="3600" b="1" dirty="0"/>
          </a:p>
        </p:txBody>
      </p:sp>
      <p:sp>
        <p:nvSpPr>
          <p:cNvPr id="5" name="TextBox 5"/>
          <p:cNvSpPr txBox="1"/>
          <p:nvPr/>
        </p:nvSpPr>
        <p:spPr>
          <a:xfrm>
            <a:off x="3733800" y="6581001"/>
            <a:ext cx="1524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1200" dirty="0" smtClean="0"/>
              <a:t>المدرب/ خواطر موسى بلية</a:t>
            </a:r>
            <a:endParaRPr lang="en-US" sz="1200" dirty="0"/>
          </a:p>
        </p:txBody>
      </p:sp>
      <p:sp>
        <p:nvSpPr>
          <p:cNvPr id="6" name="مربع نص 5"/>
          <p:cNvSpPr txBox="1"/>
          <p:nvPr/>
        </p:nvSpPr>
        <p:spPr>
          <a:xfrm>
            <a:off x="214282" y="428604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عنصر نائب للمحتوى 4" descr="large_12380760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035883" y="3321843"/>
            <a:ext cx="4214842" cy="171451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شريط إلى الأسفل 2"/>
          <p:cNvSpPr/>
          <p:nvPr/>
        </p:nvSpPr>
        <p:spPr>
          <a:xfrm>
            <a:off x="1928794" y="500042"/>
            <a:ext cx="6572296" cy="1071570"/>
          </a:xfrm>
          <a:prstGeom prst="ribbon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مربع نص 3"/>
          <p:cNvSpPr txBox="1"/>
          <p:nvPr/>
        </p:nvSpPr>
        <p:spPr>
          <a:xfrm>
            <a:off x="4500562" y="785794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3600" dirty="0" smtClean="0"/>
              <a:t>الأهداف</a:t>
            </a:r>
            <a:endParaRPr lang="en-US" sz="3600" dirty="0"/>
          </a:p>
        </p:txBody>
      </p:sp>
      <p:sp>
        <p:nvSpPr>
          <p:cNvPr id="5" name="مربع نص 4"/>
          <p:cNvSpPr txBox="1"/>
          <p:nvPr/>
        </p:nvSpPr>
        <p:spPr>
          <a:xfrm>
            <a:off x="2214546" y="1785926"/>
            <a:ext cx="6500858" cy="45243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r" rtl="1"/>
            <a:endParaRPr lang="ar-SA" sz="3600" b="1" dirty="0" smtClean="0"/>
          </a:p>
          <a:p>
            <a:pPr algn="r" rtl="1"/>
            <a:r>
              <a:rPr lang="ar-SA" sz="3600" b="1" dirty="0" smtClean="0"/>
              <a:t>بنهاية الدورة سيكون كل مشارك قادراً على :</a:t>
            </a:r>
          </a:p>
          <a:p>
            <a:pPr algn="r" rtl="1">
              <a:buFontTx/>
              <a:buChar char="-"/>
            </a:pPr>
            <a:r>
              <a:rPr lang="ar-SA" sz="3600" b="1" dirty="0" smtClean="0"/>
              <a:t>معرفة تعريف التفكير الايجابي .</a:t>
            </a:r>
          </a:p>
          <a:p>
            <a:pPr algn="r" rtl="1">
              <a:buFontTx/>
              <a:buChar char="-"/>
            </a:pPr>
            <a:r>
              <a:rPr lang="ar-SA" sz="3600" b="1" dirty="0" smtClean="0"/>
              <a:t> اكتساب مهارات التفكير الايجابي .</a:t>
            </a:r>
          </a:p>
          <a:p>
            <a:pPr algn="r" rtl="1">
              <a:buFontTx/>
              <a:buChar char="-"/>
            </a:pPr>
            <a:r>
              <a:rPr lang="ar-SA" sz="3600" b="1" dirty="0" smtClean="0"/>
              <a:t>كيف استبدل التفكير السلبي التفكير الايجابي.</a:t>
            </a:r>
          </a:p>
          <a:p>
            <a:pPr algn="r" rtl="1"/>
            <a:endParaRPr lang="en-US" sz="3600" b="1" dirty="0"/>
          </a:p>
        </p:txBody>
      </p:sp>
      <p:sp>
        <p:nvSpPr>
          <p:cNvPr id="6" name="مربع نص 5"/>
          <p:cNvSpPr txBox="1"/>
          <p:nvPr/>
        </p:nvSpPr>
        <p:spPr>
          <a:xfrm>
            <a:off x="8001024" y="6286520"/>
            <a:ext cx="1142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KHT</a:t>
            </a:r>
            <a:endParaRPr lang="en-US" sz="3200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428992" y="6488668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dirty="0" smtClean="0"/>
              <a:t>المدربة خواطر موسى</a:t>
            </a:r>
            <a:endParaRPr lang="en-US" dirty="0"/>
          </a:p>
        </p:txBody>
      </p:sp>
      <p:sp>
        <p:nvSpPr>
          <p:cNvPr id="8" name="عنصر نائب لرقم الشريحة 21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/>
          <a:lstStyle/>
          <a:p>
            <a:fld id="{084FA2BC-DE12-448C-9102-2A3DFCD1CD0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786050" y="2967335"/>
            <a:ext cx="3500461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مراجعة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القران الكريم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السنة النبوية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البرمجة في 21 يوم – د. إبراهيم الفقهي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structure of magic</a:t>
            </a: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د . ريتشارد باندلر – د.غليندلر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NLP . </a:t>
            </a: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د. محمد التكريتي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العادرات السبع . إستيفن كوفي 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ar-SA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أيقظ العملاق الذي بداخلك . أنتوني روبنز</a:t>
            </a:r>
            <a:endParaRPr kumimoji="0" lang="ar-SA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5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المراجع</a:t>
            </a:r>
            <a:endParaRPr kumimoji="0" lang="ar-SA" sz="5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990600" y="152400"/>
            <a:ext cx="80772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SA" sz="4400" dirty="0" smtClean="0">
                <a:solidFill>
                  <a:srgbClr val="FFC000"/>
                </a:solidFill>
                <a:cs typeface="AL-Mateen" pitchFamily="2" charset="-78"/>
              </a:rPr>
              <a:t>التوقعات</a:t>
            </a:r>
            <a:endParaRPr lang="en-US" sz="4400" dirty="0">
              <a:solidFill>
                <a:srgbClr val="FFC000"/>
              </a:solidFill>
              <a:cs typeface="AL-Mateen" pitchFamily="2" charset="-78"/>
            </a:endParaRPr>
          </a:p>
        </p:txBody>
      </p:sp>
      <p:sp>
        <p:nvSpPr>
          <p:cNvPr id="3" name="TextBox 5"/>
          <p:cNvSpPr txBox="1"/>
          <p:nvPr/>
        </p:nvSpPr>
        <p:spPr>
          <a:xfrm>
            <a:off x="76200" y="533400"/>
            <a:ext cx="1281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smtClean="0">
                <a:cs typeface="AdvertisingExtraBold" pitchFamily="2" charset="-78"/>
              </a:rPr>
              <a:t>KHT</a:t>
            </a:r>
            <a:endParaRPr lang="en-US" sz="3200" b="1" dirty="0">
              <a:cs typeface="AdvertisingExtraBold" pitchFamily="2" charset="-78"/>
            </a:endParaRPr>
          </a:p>
        </p:txBody>
      </p:sp>
      <p:sp>
        <p:nvSpPr>
          <p:cNvPr id="4" name="TextBox 6"/>
          <p:cNvSpPr txBox="1"/>
          <p:nvPr/>
        </p:nvSpPr>
        <p:spPr>
          <a:xfrm rot="20027516">
            <a:off x="3849925" y="2662039"/>
            <a:ext cx="448392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SA" sz="4800" dirty="0" smtClean="0">
                <a:cs typeface="AL-Mateen" pitchFamily="2" charset="-78"/>
              </a:rPr>
              <a:t>أكتب توقعاتك بحضروك </a:t>
            </a:r>
            <a:endParaRPr lang="en-GB" sz="4800" dirty="0" smtClean="0">
              <a:cs typeface="AL-Mateen" pitchFamily="2" charset="-78"/>
            </a:endParaRPr>
          </a:p>
          <a:p>
            <a:pPr algn="r" rtl="1"/>
            <a:r>
              <a:rPr lang="ar-SA" sz="4800" dirty="0" smtClean="0">
                <a:cs typeface="AL-Mateen" pitchFamily="2" charset="-78"/>
              </a:rPr>
              <a:t>لهذه الدورة؟</a:t>
            </a:r>
            <a:endParaRPr lang="en-US" sz="4800" dirty="0">
              <a:cs typeface="AL-Mateen" pitchFamily="2" charset="-78"/>
            </a:endParaRPr>
          </a:p>
        </p:txBody>
      </p:sp>
      <p:pic>
        <p:nvPicPr>
          <p:cNvPr id="5" name="Picture 3" descr="C:\Documents and Settings\a\Desktop\Business\550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-66680" y="2138358"/>
            <a:ext cx="4062418" cy="39290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14282" y="357166"/>
            <a:ext cx="8715436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نشاط (1)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جسم مشطوف الحواف 1"/>
          <p:cNvSpPr/>
          <p:nvPr/>
        </p:nvSpPr>
        <p:spPr>
          <a:xfrm>
            <a:off x="285720" y="142852"/>
            <a:ext cx="8643998" cy="6643710"/>
          </a:xfrm>
          <a:prstGeom prst="beve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6600" dirty="0" smtClean="0">
                <a:solidFill>
                  <a:schemeClr val="tx1"/>
                </a:solidFill>
              </a:rPr>
              <a:t>الخارطة ليست الواقع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14282" y="357166"/>
            <a:ext cx="8572560" cy="635798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6600" b="1" dirty="0" smtClean="0"/>
              <a:t>الأكثر مرونة هو الذي يتحكم بالنظام</a:t>
            </a: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مس 1"/>
          <p:cNvSpPr/>
          <p:nvPr/>
        </p:nvSpPr>
        <p:spPr>
          <a:xfrm>
            <a:off x="-71470" y="0"/>
            <a:ext cx="9215470" cy="6500834"/>
          </a:xfrm>
          <a:prstGeom prst="sun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000" dirty="0" smtClean="0">
                <a:solidFill>
                  <a:schemeClr val="tx1"/>
                </a:solidFill>
              </a:rPr>
              <a:t>العقل الباطن مطبوع علي الخير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ستطيلة مستديرة الزوايا 1"/>
          <p:cNvSpPr/>
          <p:nvPr/>
        </p:nvSpPr>
        <p:spPr>
          <a:xfrm>
            <a:off x="428596" y="571480"/>
            <a:ext cx="8286808" cy="5572164"/>
          </a:xfrm>
          <a:prstGeom prst="wedgeRoundRectCallo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4400" b="1" dirty="0" smtClean="0"/>
              <a:t>لكل إنسان مستويان من الاتصال (الواعي واللاواعي)</a:t>
            </a:r>
            <a:endParaRPr lang="en-US" sz="4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925</Words>
  <Application>Microsoft Office PowerPoint</Application>
  <PresentationFormat>عرض على الشاشة (3:4)‏</PresentationFormat>
  <Paragraphs>177</Paragraphs>
  <Slides>31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31</vt:i4>
      </vt:variant>
    </vt:vector>
  </HeadingPairs>
  <TitlesOfParts>
    <vt:vector size="3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33</cp:revision>
  <dcterms:created xsi:type="dcterms:W3CDTF">2014-11-06T12:26:52Z</dcterms:created>
  <dcterms:modified xsi:type="dcterms:W3CDTF">2014-11-12T18:37:43Z</dcterms:modified>
</cp:coreProperties>
</file>