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600000"/>
    <a:srgbClr val="FFFF99"/>
    <a:srgbClr val="FFFF66"/>
    <a:srgbClr val="FFFFFF"/>
    <a:srgbClr val="003366"/>
    <a:srgbClr val="DDDDDD"/>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03" autoAdjust="0"/>
    <p:restoredTop sz="94660"/>
  </p:normalViewPr>
  <p:slideViewPr>
    <p:cSldViewPr>
      <p:cViewPr>
        <p:scale>
          <a:sx n="30" d="100"/>
          <a:sy n="30" d="100"/>
        </p:scale>
        <p:origin x="-960" y="-72"/>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56565FB3-4C8A-435C-A559-27BFA6526384}" type="slidenum">
              <a:rPr lang="en-US"/>
              <a:pPr/>
              <a:t>‹#›</a:t>
            </a:fld>
            <a:endParaRPr lang="en-US"/>
          </a:p>
        </p:txBody>
      </p:sp>
    </p:spTree>
    <p:extLst>
      <p:ext uri="{BB962C8B-B14F-4D97-AF65-F5344CB8AC3E}">
        <p14:creationId xmlns:p14="http://schemas.microsoft.com/office/powerpoint/2010/main" val="600500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6699"/>
            </a:gs>
            <a:gs pos="50000">
              <a:srgbClr val="336699">
                <a:gamma/>
                <a:shade val="46275"/>
                <a:invGamma/>
              </a:srgbClr>
            </a:gs>
            <a:gs pos="100000">
              <a:srgbClr val="336699"/>
            </a:gs>
          </a:gsLst>
          <a:lin ang="5400000" scaled="1"/>
        </a:gra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600" y="685800"/>
            <a:ext cx="20110450" cy="3657600"/>
          </a:xfrm>
          <a:prstGeom prst="rect">
            <a:avLst/>
          </a:prstGeom>
          <a:solidFill>
            <a:srgbClr val="DDDDDD"/>
          </a:solidFill>
          <a:ln w="38100">
            <a:noFill/>
            <a:miter lim="800000"/>
            <a:headEnd/>
            <a:tailEnd/>
          </a:ln>
          <a:effectLst/>
        </p:spPr>
        <p:txBody>
          <a:bodyPr lIns="85638" tIns="42818" rIns="85638" bIns="42818" anchor="ctr" anchorCtr="1"/>
          <a:lstStyle/>
          <a:p>
            <a:pPr algn="ctr" defTabSz="857250"/>
            <a:r>
              <a:rPr lang="ar-SA" sz="4400" b="1" dirty="0">
                <a:cs typeface="Arial" pitchFamily="34" charset="0"/>
              </a:rPr>
              <a:t>نحو بناء نموذج اجتماعي تعليمي  للوقاية من أضرار المخدرات </a:t>
            </a:r>
            <a:br>
              <a:rPr lang="ar-SA" sz="4400" b="1" dirty="0">
                <a:cs typeface="Arial" pitchFamily="34" charset="0"/>
              </a:rPr>
            </a:br>
            <a:r>
              <a:rPr lang="ar-SA" sz="4400" b="1" dirty="0">
                <a:cs typeface="Arial" pitchFamily="34" charset="0"/>
              </a:rPr>
              <a:t>في المؤسسات الجامعية - ( جامعة المجمعة نموذجاً للتطبيق</a:t>
            </a:r>
            <a:r>
              <a:rPr lang="ar-SA" sz="3600" b="1" dirty="0">
                <a:cs typeface="Arial" pitchFamily="34" charset="0"/>
              </a:rPr>
              <a:t>)</a:t>
            </a:r>
            <a:br>
              <a:rPr lang="ar-SA" sz="3600" b="1" dirty="0">
                <a:cs typeface="Arial" pitchFamily="34" charset="0"/>
              </a:rPr>
            </a:br>
            <a:r>
              <a:rPr lang="ar-SA" sz="3600" b="1" dirty="0">
                <a:cs typeface="Arial" pitchFamily="34" charset="0"/>
              </a:rPr>
              <a:t>إعداد </a:t>
            </a:r>
            <a:br>
              <a:rPr lang="ar-SA" sz="3600" b="1" dirty="0">
                <a:cs typeface="Arial" pitchFamily="34" charset="0"/>
              </a:rPr>
            </a:br>
            <a:r>
              <a:rPr lang="ar-SA" sz="3600" b="1" dirty="0">
                <a:cs typeface="Arial" pitchFamily="34" charset="0"/>
              </a:rPr>
              <a:t>د. عبدالحكيم رضوان سعيد بحث مقبول للنشر مجلة مستقبل التربية العربية 2013م</a:t>
            </a:r>
            <a:endParaRPr lang="en-US" sz="3600" dirty="0">
              <a:effectLst>
                <a:outerShdw blurRad="38100" dist="38100" dir="2700000" algn="tl">
                  <a:srgbClr val="000000"/>
                </a:outerShdw>
              </a:effectLst>
              <a:latin typeface="Impact" pitchFamily="34" charset="0"/>
            </a:endParaRPr>
          </a:p>
          <a:p>
            <a:pPr algn="ctr" defTabSz="857250"/>
            <a:endParaRPr lang="en-US" sz="3600" dirty="0">
              <a:cs typeface="Arial" pitchFamily="34" charset="0"/>
            </a:endParaRPr>
          </a:p>
        </p:txBody>
      </p:sp>
      <p:sp>
        <p:nvSpPr>
          <p:cNvPr id="8227" name="Text Box 35"/>
          <p:cNvSpPr txBox="1">
            <a:spLocks noChangeArrowheads="1"/>
          </p:cNvSpPr>
          <p:nvPr/>
        </p:nvSpPr>
        <p:spPr bwMode="auto">
          <a:xfrm>
            <a:off x="684213" y="5027612"/>
            <a:ext cx="12660312" cy="18746787"/>
          </a:xfrm>
          <a:prstGeom prst="rect">
            <a:avLst/>
          </a:prstGeom>
          <a:solidFill>
            <a:srgbClr val="DDDDDD"/>
          </a:solidFill>
          <a:ln w="38100">
            <a:noFill/>
            <a:miter lim="800000"/>
            <a:headEnd/>
            <a:tailEnd/>
          </a:ln>
          <a:effectLst/>
        </p:spPr>
        <p:txBody>
          <a:bodyPr lIns="256032" tIns="256032" rIns="256032" bIns="256032"/>
          <a:lstStyle/>
          <a:p>
            <a:pPr algn="r" defTabSz="857250"/>
            <a:r>
              <a:rPr lang="en-US" sz="4800" dirty="0">
                <a:solidFill>
                  <a:srgbClr val="003366"/>
                </a:solidFill>
                <a:latin typeface="Arial Black" pitchFamily="34" charset="0"/>
                <a:cs typeface="Arial" pitchFamily="34" charset="0"/>
              </a:rPr>
              <a:t>RESULTS</a:t>
            </a:r>
          </a:p>
          <a:p>
            <a:pPr algn="r" defTabSz="857250"/>
            <a:endParaRPr lang="en-US" sz="4800" dirty="0">
              <a:cs typeface="Arial" pitchFamily="34" charset="0"/>
            </a:endParaRPr>
          </a:p>
          <a:p>
            <a:pPr algn="r" rtl="1">
              <a:buFontTx/>
              <a:buAutoNum type="arabicPeriod"/>
            </a:pPr>
            <a:r>
              <a:rPr lang="ar-SA" sz="4800" b="1" dirty="0">
                <a:cs typeface="Arial" pitchFamily="34" charset="0"/>
              </a:rPr>
              <a:t>أكدت نتائج الدراسة على أن المدخل التعليمي الاجتماعي الذي يهدف إلي تعليم المفاهيم الوقائية عن المخدرات في الجامعة يعتبر </a:t>
            </a:r>
            <a:r>
              <a:rPr lang="ar-SY" sz="4800" b="1" dirty="0">
                <a:cs typeface="Arial" pitchFamily="34" charset="0"/>
              </a:rPr>
              <a:t>الأسلوب الأحدث في ميدان الوقاية من تعاطي المخدرات ، وأفضلها مردودًا، ويعتمد بشكل أساسي على مشاركة المؤسسات المجتمعية مع الجامعة في تعليم المفاهيم الوقائية من خلال نماذج تعليمية اجتماعية, وغالبا ما تناط مسؤولية الوقاية في هذا المستوى إلى مؤسسة رسمية حكومية تستطيع تقديم النموذج على جميع المستويات المحلية </a:t>
            </a:r>
            <a:r>
              <a:rPr lang="ar-SY" sz="4800" b="1" dirty="0" err="1">
                <a:cs typeface="Arial" pitchFamily="34" charset="0"/>
              </a:rPr>
              <a:t>والأقليمية</a:t>
            </a:r>
            <a:r>
              <a:rPr lang="ar-SY" sz="4800" b="1" dirty="0">
                <a:cs typeface="Arial" pitchFamily="34" charset="0"/>
              </a:rPr>
              <a:t> ولا يمتلك هذه القدرة سوى الجامعة. </a:t>
            </a:r>
            <a:endParaRPr lang="ar-SA" sz="4800" dirty="0"/>
          </a:p>
          <a:p>
            <a:pPr algn="r" rtl="1">
              <a:buFontTx/>
              <a:buAutoNum type="arabicPeriod"/>
            </a:pPr>
            <a:r>
              <a:rPr lang="ar-SA" sz="4800" b="1" dirty="0">
                <a:cs typeface="Arial" pitchFamily="34" charset="0"/>
              </a:rPr>
              <a:t>أن </a:t>
            </a:r>
            <a:r>
              <a:rPr lang="ar-SA" sz="4800" b="1" dirty="0" err="1">
                <a:cs typeface="Arial" pitchFamily="34" charset="0"/>
              </a:rPr>
              <a:t>أستجابة</a:t>
            </a:r>
            <a:r>
              <a:rPr lang="ar-SA" sz="4800" b="1" dirty="0">
                <a:cs typeface="Arial" pitchFamily="34" charset="0"/>
              </a:rPr>
              <a:t> أعضاء هيئة التدريس على أبعاد النموذج (الاجتماعي التعليمي) للوقاية من أضرار المخدرات جاءت بمتوسط حسابي قدره (3.66) , وبنسبة مئوية </a:t>
            </a:r>
            <a:r>
              <a:rPr lang="ar-SY" sz="4800" b="1" dirty="0">
                <a:cs typeface="Arial" pitchFamily="34" charset="0"/>
              </a:rPr>
              <a:t>(73.2% )</a:t>
            </a:r>
            <a:r>
              <a:rPr lang="ar-SA" sz="4800" b="1" dirty="0">
                <a:cs typeface="Arial" pitchFamily="34" charset="0"/>
              </a:rPr>
              <a:t> وهذه القيمة تعكس </a:t>
            </a:r>
            <a:r>
              <a:rPr lang="ar-SA" sz="4800" b="1" dirty="0" err="1">
                <a:cs typeface="Arial" pitchFamily="34" charset="0"/>
              </a:rPr>
              <a:t>إتفاق</a:t>
            </a:r>
            <a:r>
              <a:rPr lang="ar-SA" sz="4800" b="1" dirty="0">
                <a:cs typeface="Arial" pitchFamily="34" charset="0"/>
              </a:rPr>
              <a:t> أعضاء هيئة التدريس ككل على أبعاد النموذج.</a:t>
            </a:r>
          </a:p>
          <a:p>
            <a:pPr algn="r" rtl="1">
              <a:buFontTx/>
              <a:buAutoNum type="arabicPeriod"/>
            </a:pPr>
            <a:r>
              <a:rPr lang="ar-SA" sz="4800" b="1" dirty="0">
                <a:cs typeface="Arial" pitchFamily="34" charset="0"/>
              </a:rPr>
              <a:t>أهمية الأهداف التي وضعت لتحقيق النموذج (التعليمي الاجتماعي) </a:t>
            </a:r>
            <a:r>
              <a:rPr lang="ar-SY" sz="4800" b="1" dirty="0">
                <a:cs typeface="Arial" pitchFamily="34" charset="0"/>
              </a:rPr>
              <a:t>, وظهرت هذه الأهمية في </a:t>
            </a:r>
            <a:r>
              <a:rPr lang="ar-SY" sz="4800" b="1" dirty="0" err="1">
                <a:cs typeface="Arial" pitchFamily="34" charset="0"/>
              </a:rPr>
              <a:t>أستجابات</a:t>
            </a:r>
            <a:r>
              <a:rPr lang="ar-SY" sz="4800" b="1" dirty="0">
                <a:cs typeface="Arial" pitchFamily="34" charset="0"/>
              </a:rPr>
              <a:t> أعضاء هيئة التدريس عليها , والتي تحققت بمتوسط حسابي (4.5) وهي قيمة عالية تقابل الموافقة تماماً"  وب</a:t>
            </a:r>
            <a:r>
              <a:rPr lang="ar-SA" sz="4800" b="1" dirty="0">
                <a:cs typeface="Arial" pitchFamily="34" charset="0"/>
              </a:rPr>
              <a:t>نسبة مئوية تعادل (90%).</a:t>
            </a:r>
          </a:p>
          <a:p>
            <a:pPr algn="r" rtl="1">
              <a:buFontTx/>
              <a:buAutoNum type="arabicPeriod"/>
            </a:pPr>
            <a:r>
              <a:rPr lang="ar-SA" sz="4800" b="1" dirty="0">
                <a:cs typeface="Arial" pitchFamily="34" charset="0"/>
              </a:rPr>
              <a:t>موافقة أفراد العينة على المرتكزات الأساسية لبناء نموذج (تعليمي اجتماعي) للوقاية من أضرار المخدرات في المؤسسات الجامعية بمتوسط حسابي (3.4) , </a:t>
            </a:r>
            <a:r>
              <a:rPr lang="ar-SY" sz="4800" b="1" dirty="0">
                <a:cs typeface="Arial" pitchFamily="34" charset="0"/>
              </a:rPr>
              <a:t>وهي قيمة عالية تقابل الموافقة.</a:t>
            </a:r>
          </a:p>
          <a:p>
            <a:pPr algn="r" eaLnBrk="1" hangingPunct="1"/>
            <a:endParaRPr lang="en-US" sz="4800" dirty="0"/>
          </a:p>
          <a:p>
            <a:pPr algn="r" defTabSz="857250"/>
            <a:endParaRPr lang="en-US" sz="4800" dirty="0">
              <a:cs typeface="Arial" pitchFamily="34" charset="0"/>
            </a:endParaRPr>
          </a:p>
        </p:txBody>
      </p:sp>
      <p:sp>
        <p:nvSpPr>
          <p:cNvPr id="8230" name="Text Box 38"/>
          <p:cNvSpPr txBox="1">
            <a:spLocks noChangeArrowheads="1"/>
          </p:cNvSpPr>
          <p:nvPr/>
        </p:nvSpPr>
        <p:spPr bwMode="auto">
          <a:xfrm>
            <a:off x="14087475" y="32918400"/>
            <a:ext cx="12795250" cy="9205913"/>
          </a:xfrm>
          <a:prstGeom prst="rect">
            <a:avLst/>
          </a:prstGeom>
          <a:solidFill>
            <a:srgbClr val="DDDDDD"/>
          </a:solidFill>
          <a:ln w="38100">
            <a:noFill/>
            <a:miter lim="800000"/>
            <a:headEnd/>
            <a:tailEnd/>
          </a:ln>
          <a:effectLst/>
        </p:spPr>
        <p:txBody>
          <a:bodyPr lIns="256032" tIns="256032" rIns="256032" bIns="256032"/>
          <a:lstStyle/>
          <a:p>
            <a:pPr defTabSz="857250"/>
            <a:r>
              <a:rPr lang="en-US" sz="4800" dirty="0">
                <a:solidFill>
                  <a:srgbClr val="003366"/>
                </a:solidFill>
                <a:latin typeface="Arial Black" pitchFamily="34" charset="0"/>
                <a:cs typeface="Arial" pitchFamily="34" charset="0"/>
              </a:rPr>
              <a:t>METHOD </a:t>
            </a:r>
            <a:r>
              <a:rPr lang="ar-EG" sz="4800" b="1" dirty="0">
                <a:solidFill>
                  <a:srgbClr val="003366"/>
                </a:solidFill>
                <a:latin typeface="Arial Black" pitchFamily="34" charset="0"/>
                <a:cs typeface="Arial" pitchFamily="34" charset="0"/>
              </a:rPr>
              <a:t>اسلوب البحث</a:t>
            </a:r>
            <a:r>
              <a:rPr lang="ar-SA" sz="4800" b="1" dirty="0">
                <a:solidFill>
                  <a:srgbClr val="003366"/>
                </a:solidFill>
                <a:latin typeface="Arial Black" pitchFamily="34" charset="0"/>
                <a:cs typeface="Arial" pitchFamily="34" charset="0"/>
              </a:rPr>
              <a:t> </a:t>
            </a:r>
          </a:p>
          <a:p>
            <a:pPr defTabSz="857250"/>
            <a:endParaRPr lang="en-US" sz="4800" b="1" dirty="0">
              <a:solidFill>
                <a:srgbClr val="003366"/>
              </a:solidFill>
              <a:latin typeface="Arial Black" pitchFamily="34" charset="0"/>
              <a:cs typeface="Arial" pitchFamily="34" charset="0"/>
            </a:endParaRPr>
          </a:p>
          <a:p>
            <a:pPr algn="justLow" rtl="1">
              <a:lnSpc>
                <a:spcPct val="120000"/>
              </a:lnSpc>
            </a:pPr>
            <a:r>
              <a:rPr lang="ar-SA" sz="5400" b="1" dirty="0">
                <a:cs typeface="Arial" pitchFamily="34" charset="0"/>
              </a:rPr>
              <a:t>استخدم الباحث المنهج الوصفي التحليلي الذي يعتمد على دراسة المشكلة كما توجد في الواقع ويهتم بوصفها وصفًا دقيقًا من خلال البيانات والمعلومات التي تجمع عن طريق الاستبانة المقدمة لأعضاء هيئة التدريس بجامعة المجمعة وذلك بغرض تحليلها وتفسيرها وصولا لمعطيات تساعد في الكشف عن مواطن القوة والضعف لباء النموذج الوقائي المقترح.</a:t>
            </a:r>
            <a:r>
              <a:rPr lang="ar-SA" sz="5400" dirty="0"/>
              <a:t> </a:t>
            </a:r>
            <a:endParaRPr lang="ar-SA" sz="5400" dirty="0">
              <a:cs typeface="Arial" pitchFamily="34" charset="0"/>
            </a:endParaRPr>
          </a:p>
          <a:p>
            <a:pPr defTabSz="857250"/>
            <a:endParaRPr lang="en-US" sz="4800" dirty="0">
              <a:cs typeface="Arial" pitchFamily="34" charset="0"/>
            </a:endParaRPr>
          </a:p>
        </p:txBody>
      </p:sp>
      <p:sp>
        <p:nvSpPr>
          <p:cNvPr id="8249" name="Text Box 57"/>
          <p:cNvSpPr txBox="1">
            <a:spLocks noChangeArrowheads="1"/>
          </p:cNvSpPr>
          <p:nvPr/>
        </p:nvSpPr>
        <p:spPr bwMode="auto">
          <a:xfrm>
            <a:off x="14076363" y="5027613"/>
            <a:ext cx="12796837" cy="15622588"/>
          </a:xfrm>
          <a:prstGeom prst="rect">
            <a:avLst/>
          </a:prstGeom>
          <a:solidFill>
            <a:srgbClr val="DDDDDD"/>
          </a:solidFill>
          <a:ln w="38100">
            <a:noFill/>
            <a:miter lim="800000"/>
            <a:headEnd/>
            <a:tailEnd/>
          </a:ln>
          <a:effectLst/>
        </p:spPr>
        <p:txBody>
          <a:bodyPr lIns="256032" tIns="256032" rIns="256032" bIns="256032"/>
          <a:lstStyle/>
          <a:p>
            <a:pPr algn="r">
              <a:lnSpc>
                <a:spcPct val="120000"/>
              </a:lnSpc>
            </a:pPr>
            <a:r>
              <a:rPr lang="en-US" sz="4800" dirty="0">
                <a:solidFill>
                  <a:srgbClr val="003366"/>
                </a:solidFill>
                <a:latin typeface="Arial Black" pitchFamily="34" charset="0"/>
                <a:cs typeface="Arial" pitchFamily="34" charset="0"/>
              </a:rPr>
              <a:t>Research Problem</a:t>
            </a:r>
            <a:r>
              <a:rPr lang="ar-SA" sz="4800" dirty="0">
                <a:solidFill>
                  <a:srgbClr val="003366"/>
                </a:solidFill>
                <a:latin typeface="Arial Black" pitchFamily="34" charset="0"/>
                <a:cs typeface="Arial" pitchFamily="34" charset="0"/>
              </a:rPr>
              <a:t> مشك</a:t>
            </a:r>
            <a:r>
              <a:rPr lang="ar-EG" sz="4800" dirty="0" err="1">
                <a:solidFill>
                  <a:srgbClr val="003366"/>
                </a:solidFill>
                <a:latin typeface="Arial Black" pitchFamily="34" charset="0"/>
                <a:cs typeface="Arial" pitchFamily="34" charset="0"/>
              </a:rPr>
              <a:t>لة</a:t>
            </a:r>
            <a:r>
              <a:rPr lang="ar-EG" sz="4800" dirty="0">
                <a:solidFill>
                  <a:srgbClr val="003366"/>
                </a:solidFill>
                <a:latin typeface="Arial Black" pitchFamily="34" charset="0"/>
                <a:cs typeface="Arial" pitchFamily="34" charset="0"/>
              </a:rPr>
              <a:t> البحث</a:t>
            </a:r>
            <a:r>
              <a:rPr lang="ar-SA" sz="4800" dirty="0">
                <a:solidFill>
                  <a:srgbClr val="003366"/>
                </a:solidFill>
                <a:latin typeface="Arial Black" pitchFamily="34" charset="0"/>
                <a:cs typeface="Arial" pitchFamily="34" charset="0"/>
              </a:rPr>
              <a:t> </a:t>
            </a:r>
            <a:endParaRPr lang="en-US" sz="4800" dirty="0">
              <a:solidFill>
                <a:srgbClr val="003366"/>
              </a:solidFill>
              <a:latin typeface="Arial Black" pitchFamily="34" charset="0"/>
              <a:cs typeface="Arial" pitchFamily="34" charset="0"/>
            </a:endParaRPr>
          </a:p>
          <a:p>
            <a:pPr algn="just">
              <a:lnSpc>
                <a:spcPct val="120000"/>
              </a:lnSpc>
            </a:pPr>
            <a:endParaRPr lang="ar-SA" sz="4800" b="1" dirty="0">
              <a:solidFill>
                <a:srgbClr val="648232"/>
              </a:solidFill>
            </a:endParaRPr>
          </a:p>
          <a:p>
            <a:pPr algn="just">
              <a:lnSpc>
                <a:spcPct val="120000"/>
              </a:lnSpc>
            </a:pPr>
            <a:r>
              <a:rPr lang="ar-SA" sz="4800" b="1" dirty="0">
                <a:cs typeface="Arial" pitchFamily="34" charset="0"/>
              </a:rPr>
              <a:t>بعض الدراسات المحلية أن مشكلة المخدرات في المملكة العربية السعودية تعاظمت بكثرة العمالة الوافدة، والتي يأتي البعض منها من البلدان التي تعاني من مشكلات زراعة وتهريب المخدرات، كأفغانستان، والهند وباكستان، ولبنان، وتايلند, كما كان لتزايد احتكاك السعوديين بالكثير من جنسيات من مختلف الثقافات وأساليب الحياة الأثر البالغ في انتشار المخدرات. وبالرغم من الجهود الكبيرة التي بذلت وتبذل من قبل القادة، والمسؤولين، وضباط المكافحة، والمجتمع بمؤسساته، وقطاعاته المختلفة، من أجل إيجاد الحلول المناسبة للحد من هذه الآفة الخطيرة، إلا أنها تزداد خطورة، مما ينجم عنه تهديدٌ لأمن وسلامة المجتمع ، ومن ثم كانت أهمية الدراسة الحالية في سعيها لتقديم نموذجا تعليمياً اجتماعياً, وهي  محاولة </a:t>
            </a:r>
            <a:r>
              <a:rPr lang="ar-SA" sz="4800" b="1" dirty="0" err="1">
                <a:cs typeface="Arial" pitchFamily="34" charset="0"/>
              </a:rPr>
              <a:t>لابراز</a:t>
            </a:r>
            <a:r>
              <a:rPr lang="ar-SA" sz="4800" b="1" dirty="0">
                <a:cs typeface="Arial" pitchFamily="34" charset="0"/>
              </a:rPr>
              <a:t> جهد بحثي للوقاية من الأضرار المتصلة بالمخدرات من خلال تعليم جامعي وبوجهة نظر أعضاء هيئة التدريس في جامعة المجمعة</a:t>
            </a:r>
            <a:endParaRPr lang="en-US" sz="4800" b="1" dirty="0">
              <a:solidFill>
                <a:srgbClr val="CC0000"/>
              </a:solidFill>
            </a:endParaRPr>
          </a:p>
          <a:p>
            <a:pPr algn="just" defTabSz="857250"/>
            <a:endParaRPr lang="en-US" sz="4800" dirty="0">
              <a:cs typeface="Arial" pitchFamily="34" charset="0"/>
            </a:endParaRPr>
          </a:p>
        </p:txBody>
      </p:sp>
      <p:sp>
        <p:nvSpPr>
          <p:cNvPr id="8250" name="Text Box 58"/>
          <p:cNvSpPr txBox="1">
            <a:spLocks noChangeArrowheads="1"/>
          </p:cNvSpPr>
          <p:nvPr/>
        </p:nvSpPr>
        <p:spPr bwMode="auto">
          <a:xfrm>
            <a:off x="396711" y="24536400"/>
            <a:ext cx="12971462" cy="7239000"/>
          </a:xfrm>
          <a:prstGeom prst="rect">
            <a:avLst/>
          </a:prstGeom>
          <a:solidFill>
            <a:srgbClr val="DDDDDD"/>
          </a:solidFill>
          <a:ln w="38100">
            <a:noFill/>
            <a:miter lim="800000"/>
            <a:headEnd/>
            <a:tailEnd/>
          </a:ln>
          <a:effectLst/>
        </p:spPr>
        <p:txBody>
          <a:bodyPr lIns="256032" tIns="256032" rIns="256032" bIns="256032"/>
          <a:lstStyle/>
          <a:p>
            <a:pPr algn="just" defTabSz="857250"/>
            <a:r>
              <a:rPr lang="en-US" sz="4000" dirty="0">
                <a:solidFill>
                  <a:srgbClr val="003366"/>
                </a:solidFill>
                <a:latin typeface="Arial Black" pitchFamily="34" charset="0"/>
                <a:cs typeface="Arial" pitchFamily="34" charset="0"/>
              </a:rPr>
              <a:t>CONCLUSIONS</a:t>
            </a:r>
          </a:p>
          <a:p>
            <a:pPr algn="just" defTabSz="857250"/>
            <a:endParaRPr lang="en-US" sz="4000" dirty="0">
              <a:solidFill>
                <a:srgbClr val="003366"/>
              </a:solidFill>
              <a:latin typeface="Arial Black" pitchFamily="34" charset="0"/>
              <a:cs typeface="Arial" pitchFamily="34" charset="0"/>
            </a:endParaRPr>
          </a:p>
          <a:p>
            <a:pPr algn="just" defTabSz="857250"/>
            <a:r>
              <a:rPr lang="ar-SA" sz="4000" b="1" dirty="0">
                <a:cs typeface="Arial" pitchFamily="34" charset="0"/>
              </a:rPr>
              <a:t>1-جاءت استجابات أعضاء هيئة التدريس على أبعاد النموذج المقترح بمتوسط حسابي قدره (3.66) , وبنسبة مئوية </a:t>
            </a:r>
            <a:r>
              <a:rPr lang="ar-SY" sz="4000" b="1" dirty="0">
                <a:cs typeface="Arial" pitchFamily="34" charset="0"/>
              </a:rPr>
              <a:t>(73.2% )</a:t>
            </a:r>
            <a:r>
              <a:rPr lang="ar-SA" sz="4000" b="1" dirty="0">
                <a:cs typeface="Arial" pitchFamily="34" charset="0"/>
              </a:rPr>
              <a:t> وهذه القيمة تعكس اتفاق أعضاء هيئة التدريس على أبعاده. </a:t>
            </a:r>
          </a:p>
          <a:p>
            <a:pPr algn="just"/>
            <a:r>
              <a:rPr lang="ar-SA" sz="4000" b="1" dirty="0">
                <a:cs typeface="Arial" pitchFamily="34" charset="0"/>
              </a:rPr>
              <a:t>2-حققت استجابات أعضاء هيئة التدريس حول الأهداف </a:t>
            </a:r>
            <a:r>
              <a:rPr lang="ar-SY" sz="4000" b="1" dirty="0">
                <a:cs typeface="Arial" pitchFamily="34" charset="0"/>
              </a:rPr>
              <a:t>التي وضعت للنموذج متوسط حسابي قدره (4.5) وهي قيمة عالية تقابل الموافقة تماماً" ب</a:t>
            </a:r>
            <a:r>
              <a:rPr lang="ar-SA" sz="4000" b="1" dirty="0">
                <a:cs typeface="Arial" pitchFamily="34" charset="0"/>
              </a:rPr>
              <a:t>نسبة مئوية تعادل (90%).عدم وجود فروق دالة إحصائيا تبعاً لمتغير التخصص الأكاديمي ومتغير الخبرة بين أفراد عينة الدراسة  في </a:t>
            </a:r>
            <a:r>
              <a:rPr lang="ar-SA" sz="4000" dirty="0">
                <a:cs typeface="Arial" pitchFamily="34" charset="0"/>
              </a:rPr>
              <a:t>الأبعاد الخمس(الأهداف , المرتكزات , </a:t>
            </a:r>
            <a:r>
              <a:rPr lang="ar-SA" sz="4000" b="1" dirty="0">
                <a:cs typeface="Arial" pitchFamily="34" charset="0"/>
              </a:rPr>
              <a:t>الآليات ,  المعوقات , المقومات). التي تضمنها النموذج</a:t>
            </a:r>
            <a:endParaRPr lang="en-US" sz="4000" dirty="0"/>
          </a:p>
          <a:p>
            <a:pPr algn="just" defTabSz="857250"/>
            <a:endParaRPr lang="en-US" sz="4000" dirty="0">
              <a:solidFill>
                <a:srgbClr val="003366"/>
              </a:solidFill>
              <a:latin typeface="Arial Black" pitchFamily="34" charset="0"/>
              <a:cs typeface="Arial" pitchFamily="34" charset="0"/>
            </a:endParaRPr>
          </a:p>
          <a:p>
            <a:pPr algn="just" defTabSz="857250"/>
            <a:endParaRPr lang="en-US" sz="4000" dirty="0">
              <a:cs typeface="Arial" pitchFamily="34" charset="0"/>
            </a:endParaRPr>
          </a:p>
          <a:p>
            <a:pPr algn="just" eaLnBrk="1" hangingPunct="1">
              <a:spcAft>
                <a:spcPct val="50000"/>
              </a:spcAft>
              <a:buFontTx/>
              <a:buAutoNum type="arabicPeriod"/>
            </a:pPr>
            <a:endParaRPr lang="ar-SA" sz="4000" dirty="0"/>
          </a:p>
          <a:p>
            <a:pPr algn="just" eaLnBrk="1" hangingPunct="1">
              <a:spcAft>
                <a:spcPct val="50000"/>
              </a:spcAft>
              <a:buFontTx/>
              <a:buAutoNum type="arabicPeriod"/>
            </a:pPr>
            <a:endParaRPr lang="en-US" sz="4000" dirty="0"/>
          </a:p>
          <a:p>
            <a:pPr algn="just" defTabSz="857250"/>
            <a:endParaRPr lang="en-US" sz="4000" dirty="0">
              <a:solidFill>
                <a:srgbClr val="003366"/>
              </a:solidFill>
              <a:latin typeface="Arial Black" pitchFamily="34" charset="0"/>
              <a:cs typeface="Arial" pitchFamily="34" charset="0"/>
            </a:endParaRPr>
          </a:p>
        </p:txBody>
      </p:sp>
      <p:sp>
        <p:nvSpPr>
          <p:cNvPr id="8251" name="Text Box 59"/>
          <p:cNvSpPr txBox="1">
            <a:spLocks noChangeArrowheads="1"/>
          </p:cNvSpPr>
          <p:nvPr/>
        </p:nvSpPr>
        <p:spPr bwMode="auto">
          <a:xfrm>
            <a:off x="373062" y="32918401"/>
            <a:ext cx="12971463" cy="9205913"/>
          </a:xfrm>
          <a:prstGeom prst="rect">
            <a:avLst/>
          </a:prstGeom>
          <a:solidFill>
            <a:srgbClr val="DDDDDD"/>
          </a:solidFill>
          <a:ln w="38100">
            <a:noFill/>
            <a:miter lim="800000"/>
            <a:headEnd/>
            <a:tailEnd/>
          </a:ln>
          <a:effectLst/>
        </p:spPr>
        <p:txBody>
          <a:bodyPr lIns="256032" tIns="256032" rIns="256032" bIns="256032"/>
          <a:lstStyle/>
          <a:p>
            <a:pPr marL="479425" indent="-479425" defTabSz="857250"/>
            <a:r>
              <a:rPr lang="en-US" sz="4000" b="1" dirty="0">
                <a:solidFill>
                  <a:srgbClr val="003366"/>
                </a:solidFill>
                <a:latin typeface="Arial Black" pitchFamily="34" charset="0"/>
                <a:cs typeface="Arial" pitchFamily="34" charset="0"/>
              </a:rPr>
              <a:t>REFERENCES</a:t>
            </a:r>
          </a:p>
          <a:p>
            <a:pPr algn="r" defTabSz="1054100" rtl="1">
              <a:buFontTx/>
              <a:buAutoNum type="arabicPeriod"/>
            </a:pPr>
            <a:r>
              <a:rPr lang="ar-SA" sz="4000" b="1" dirty="0">
                <a:cs typeface="Arial" pitchFamily="34" charset="0"/>
              </a:rPr>
              <a:t>المملكة العربية السعودية, وزارة التعليم </a:t>
            </a:r>
            <a:r>
              <a:rPr lang="ar-SA" sz="4000" b="1" dirty="0" err="1">
                <a:cs typeface="Arial" pitchFamily="34" charset="0"/>
              </a:rPr>
              <a:t>العاليم</a:t>
            </a:r>
            <a:r>
              <a:rPr lang="ar-SA" sz="4000" b="1" dirty="0">
                <a:cs typeface="Arial" pitchFamily="34" charset="0"/>
              </a:rPr>
              <a:t> العالي, اللجنة الدائمة لمكافحة المخدرات, تقرير عن ورشة عمل خطة التعليم العالي لمكافحة المخدرات – السياسات والإجراءات, الرياض, 1431هـ.</a:t>
            </a:r>
          </a:p>
          <a:p>
            <a:pPr algn="r" defTabSz="1054100" rtl="1">
              <a:buFontTx/>
              <a:buAutoNum type="arabicPeriod"/>
            </a:pPr>
            <a:r>
              <a:rPr lang="ar-SA" sz="4000" b="1" dirty="0">
                <a:cs typeface="Arial" pitchFamily="34" charset="0"/>
              </a:rPr>
              <a:t>وزارة الداخلية، الإدارة العامة لمكافحة المخدرات، الرياض،  الكتاب الاحصائي، 1430هـ. </a:t>
            </a:r>
          </a:p>
          <a:p>
            <a:pPr algn="r" defTabSz="1054100" rtl="1">
              <a:buFontTx/>
              <a:buAutoNum type="arabicPeriod"/>
            </a:pPr>
            <a:r>
              <a:rPr lang="ar-SA" sz="4000" b="1" dirty="0">
                <a:cs typeface="Arial" pitchFamily="34" charset="0"/>
              </a:rPr>
              <a:t>وزارة الداخلية، إدارة البحوث والدراسات، الأسباب المؤدية إلى تعاطي الشباب للمخدرات، الكويت ، 1990م.</a:t>
            </a:r>
            <a:endParaRPr lang="en-US" sz="4000" b="1" dirty="0">
              <a:cs typeface="Arial" pitchFamily="34" charset="0"/>
            </a:endParaRPr>
          </a:p>
          <a:p>
            <a:pPr algn="r" defTabSz="1054100">
              <a:buFontTx/>
              <a:buAutoNum type="arabicPeriod"/>
            </a:pPr>
            <a:r>
              <a:rPr lang="en-US" sz="4000" b="1" dirty="0">
                <a:cs typeface="Arial" pitchFamily="34" charset="0"/>
              </a:rPr>
              <a:t> Duncan,D,f,&amp;</a:t>
            </a:r>
            <a:r>
              <a:rPr lang="en-US" sz="4000" b="1" dirty="0" err="1">
                <a:cs typeface="Arial" pitchFamily="34" charset="0"/>
              </a:rPr>
              <a:t>Gold,R.s</a:t>
            </a:r>
            <a:r>
              <a:rPr lang="en-US" sz="4000" b="1" dirty="0">
                <a:cs typeface="Arial" pitchFamily="34" charset="0"/>
              </a:rPr>
              <a:t>, Drugs and the whole </a:t>
            </a:r>
            <a:r>
              <a:rPr lang="en-US" sz="4000" b="1" dirty="0" err="1">
                <a:cs typeface="Arial" pitchFamily="34" charset="0"/>
              </a:rPr>
              <a:t>person,New</a:t>
            </a:r>
            <a:r>
              <a:rPr lang="en-US" sz="4000" b="1" dirty="0">
                <a:cs typeface="Arial" pitchFamily="34" charset="0"/>
              </a:rPr>
              <a:t> York: John wily&amp;Sons,1982.</a:t>
            </a:r>
          </a:p>
          <a:p>
            <a:pPr algn="r" defTabSz="1054100">
              <a:buFontTx/>
              <a:buAutoNum type="arabicPeriod"/>
            </a:pPr>
            <a:r>
              <a:rPr lang="en-US" sz="4000" b="1" dirty="0">
                <a:cs typeface="Arial" pitchFamily="34" charset="0"/>
              </a:rPr>
              <a:t>German Technology Cooperation, Drugs and Development, ADE, Drugs &amp; Development Projects, 2001. </a:t>
            </a:r>
            <a:r>
              <a:rPr lang="en-US" sz="4000" b="1" dirty="0"/>
              <a:t>From   </a:t>
            </a:r>
            <a:r>
              <a:rPr lang="en-US" sz="4000" b="1" u="sng" dirty="0"/>
              <a:t> www.sciencedirect.com</a:t>
            </a:r>
          </a:p>
          <a:p>
            <a:pPr algn="r" eaLnBrk="1" hangingPunct="1">
              <a:spcAft>
                <a:spcPct val="50000"/>
              </a:spcAft>
              <a:buFontTx/>
              <a:buAutoNum type="arabicPeriod"/>
            </a:pPr>
            <a:endParaRPr lang="en-US" sz="4000" b="1" dirty="0"/>
          </a:p>
          <a:p>
            <a:pPr marL="479425" indent="-479425" defTabSz="857250"/>
            <a:endParaRPr lang="en-US" sz="4000" b="1" dirty="0">
              <a:solidFill>
                <a:srgbClr val="003366"/>
              </a:solidFill>
              <a:cs typeface="Arial" pitchFamily="34" charset="0"/>
            </a:endParaRPr>
          </a:p>
        </p:txBody>
      </p:sp>
      <p:sp>
        <p:nvSpPr>
          <p:cNvPr id="8252" name="Text Box 60"/>
          <p:cNvSpPr txBox="1">
            <a:spLocks noChangeArrowheads="1"/>
          </p:cNvSpPr>
          <p:nvPr/>
        </p:nvSpPr>
        <p:spPr bwMode="auto">
          <a:xfrm>
            <a:off x="14085888" y="21640800"/>
            <a:ext cx="12796837" cy="10134600"/>
          </a:xfrm>
          <a:prstGeom prst="rect">
            <a:avLst/>
          </a:prstGeom>
          <a:solidFill>
            <a:srgbClr val="DDDDDD"/>
          </a:solidFill>
          <a:ln w="38100">
            <a:noFill/>
            <a:miter lim="800000"/>
            <a:headEnd/>
            <a:tailEnd/>
          </a:ln>
          <a:effectLst/>
        </p:spPr>
        <p:txBody>
          <a:bodyPr lIns="256032" tIns="256032" rIns="256032" bIns="256032"/>
          <a:lstStyle/>
          <a:p>
            <a:pPr algn="r">
              <a:lnSpc>
                <a:spcPct val="120000"/>
              </a:lnSpc>
            </a:pPr>
            <a:r>
              <a:rPr lang="ar-EG" sz="4400" b="1" dirty="0">
                <a:solidFill>
                  <a:srgbClr val="648232"/>
                </a:solidFill>
                <a:latin typeface="Trebuchet MS" pitchFamily="34" charset="0"/>
              </a:rPr>
              <a:t> </a:t>
            </a:r>
            <a:r>
              <a:rPr lang="en-US" sz="4400" b="1" dirty="0">
                <a:solidFill>
                  <a:srgbClr val="003366"/>
                </a:solidFill>
                <a:latin typeface="Arial Black" pitchFamily="34" charset="0"/>
                <a:cs typeface="Arial" pitchFamily="34" charset="0"/>
              </a:rPr>
              <a:t>Purpose </a:t>
            </a:r>
            <a:r>
              <a:rPr lang="ar-EG" sz="4400" b="1" dirty="0">
                <a:solidFill>
                  <a:srgbClr val="003366"/>
                </a:solidFill>
                <a:latin typeface="Arial Black" pitchFamily="34" charset="0"/>
                <a:cs typeface="Arial" pitchFamily="34" charset="0"/>
              </a:rPr>
              <a:t> الهدف</a:t>
            </a:r>
            <a:endParaRPr lang="en-US" sz="4400" b="1" dirty="0">
              <a:solidFill>
                <a:srgbClr val="003366"/>
              </a:solidFill>
              <a:latin typeface="Arial Black" pitchFamily="34" charset="0"/>
              <a:cs typeface="Arial" pitchFamily="34" charset="0"/>
            </a:endParaRPr>
          </a:p>
          <a:p>
            <a:pPr algn="r" rtl="1"/>
            <a:endParaRPr lang="ar-SA" sz="4400" b="1" dirty="0">
              <a:cs typeface="Arial" pitchFamily="34" charset="0"/>
            </a:endParaRPr>
          </a:p>
          <a:p>
            <a:pPr algn="r" rtl="1">
              <a:buFontTx/>
              <a:buAutoNum type="arabicPeriod"/>
            </a:pPr>
            <a:r>
              <a:rPr lang="ar-SA" sz="4400" b="1" dirty="0">
                <a:cs typeface="Arial" pitchFamily="34" charset="0"/>
              </a:rPr>
              <a:t>التعرف على المدخل التربوي المناسب لتقديم نموذج تعليمي اجتماعي للوقاية من أضرار المخدرات في المؤسسات الجامعية.</a:t>
            </a:r>
          </a:p>
          <a:p>
            <a:pPr algn="r" rtl="1">
              <a:buFontTx/>
              <a:buAutoNum type="arabicPeriod"/>
            </a:pPr>
            <a:r>
              <a:rPr lang="ar-SA" sz="4400" b="1" dirty="0">
                <a:cs typeface="Arial" pitchFamily="34" charset="0"/>
              </a:rPr>
              <a:t>التعرف على واقع جامعة المجمعة من حيث النشأة والتطور ومحاولاتها الوقائية تجاه أضرار المخدرات.</a:t>
            </a:r>
          </a:p>
          <a:p>
            <a:pPr algn="r" rtl="1">
              <a:buFontTx/>
              <a:buAutoNum type="arabicPeriod"/>
            </a:pPr>
            <a:r>
              <a:rPr lang="ar-SA" sz="4400" b="1" dirty="0">
                <a:cs typeface="Arial" pitchFamily="34" charset="0"/>
              </a:rPr>
              <a:t>تحديد الأبعاد الأساسية لبناء هذا النموذج.</a:t>
            </a:r>
          </a:p>
          <a:p>
            <a:pPr algn="r" rtl="1">
              <a:buFontTx/>
              <a:buAutoNum type="arabicPeriod"/>
            </a:pPr>
            <a:r>
              <a:rPr lang="ar-SA" sz="4400" b="1" dirty="0">
                <a:cs typeface="Arial" pitchFamily="34" charset="0"/>
              </a:rPr>
              <a:t>معرفة الأهداف التي يسعي النموذج إلي تحقيقها.</a:t>
            </a:r>
          </a:p>
          <a:p>
            <a:pPr algn="r" rtl="1">
              <a:buFontTx/>
              <a:buAutoNum type="arabicPeriod"/>
            </a:pPr>
            <a:r>
              <a:rPr lang="ar-SA" sz="4400" b="1" dirty="0">
                <a:cs typeface="Arial" pitchFamily="34" charset="0"/>
              </a:rPr>
              <a:t>التعرف على المرتكزات الأساسية لبناء نموذج تعليمي اجتماعي للوقاية من أضرار المخدرات في المؤسسات الجامعية؟</a:t>
            </a:r>
          </a:p>
          <a:p>
            <a:pPr algn="r" rtl="1">
              <a:buFontTx/>
              <a:buAutoNum type="arabicPeriod"/>
            </a:pPr>
            <a:r>
              <a:rPr lang="ar-SA" sz="4400" b="1" dirty="0">
                <a:cs typeface="Arial" pitchFamily="34" charset="0"/>
              </a:rPr>
              <a:t>التعرف على آليات تطبيق النموذج في الوسط الجامعي.</a:t>
            </a:r>
          </a:p>
          <a:p>
            <a:pPr algn="r" rtl="1">
              <a:buFontTx/>
              <a:buAutoNum type="arabicPeriod"/>
            </a:pPr>
            <a:r>
              <a:rPr lang="ar-SA" sz="4400" b="1" dirty="0">
                <a:cs typeface="Arial" pitchFamily="34" charset="0"/>
              </a:rPr>
              <a:t>كشف المعوقات التي يمكن أن تواجه تطبيق النموذج المقترح في الجامعة.</a:t>
            </a:r>
          </a:p>
          <a:p>
            <a:pPr algn="r" rtl="1">
              <a:buFontTx/>
              <a:buAutoNum type="arabicPeriod"/>
            </a:pPr>
            <a:r>
              <a:rPr lang="ar-SA" sz="4400" b="1" dirty="0">
                <a:cs typeface="Arial" pitchFamily="34" charset="0"/>
              </a:rPr>
              <a:t>إبراز مقومات النموذج المقترح.</a:t>
            </a:r>
            <a:endParaRPr lang="ar-SA" sz="4400" b="1" dirty="0">
              <a:solidFill>
                <a:srgbClr val="648232"/>
              </a:solidFill>
              <a:cs typeface="Arial" pitchFamily="34" charset="0"/>
            </a:endParaRPr>
          </a:p>
          <a:p>
            <a:pPr algn="r" eaLnBrk="1" hangingPunct="1"/>
            <a:endParaRPr lang="en-US" sz="4400" b="1" dirty="0">
              <a:cs typeface="Arial" pitchFamily="34" charset="0"/>
            </a:endParaRPr>
          </a:p>
        </p:txBody>
      </p:sp>
      <p:pic>
        <p:nvPicPr>
          <p:cNvPr id="21" name="Picture 87" descr="C:\Users\t.ismil\Picture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55400" y="1066801"/>
            <a:ext cx="27273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8" descr="6e737026-188c-e011-9208-b8ac6f85e9e8_IM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066800"/>
            <a:ext cx="2160587"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1182</TotalTime>
  <Words>683</Words>
  <Application>Microsoft Office PowerPoint</Application>
  <PresentationFormat>مخصص</PresentationFormat>
  <Paragraphs>36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aa</cp:lastModifiedBy>
  <cp:revision>67</cp:revision>
  <cp:lastPrinted>2000-08-03T00:31:24Z</cp:lastPrinted>
  <dcterms:created xsi:type="dcterms:W3CDTF">2000-02-09T15:01:13Z</dcterms:created>
  <dcterms:modified xsi:type="dcterms:W3CDTF">2013-02-28T06:28:42Z</dcterms:modified>
</cp:coreProperties>
</file>