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6" r:id="rId5"/>
    <p:sldId id="280" r:id="rId6"/>
    <p:sldId id="289" r:id="rId7"/>
    <p:sldId id="290" r:id="rId8"/>
    <p:sldId id="281" r:id="rId9"/>
    <p:sldId id="282" r:id="rId10"/>
    <p:sldId id="278" r:id="rId11"/>
    <p:sldId id="277" r:id="rId12"/>
    <p:sldId id="275" r:id="rId13"/>
    <p:sldId id="274" r:id="rId14"/>
    <p:sldId id="286" r:id="rId15"/>
    <p:sldId id="287" r:id="rId16"/>
    <p:sldId id="288" r:id="rId17"/>
    <p:sldId id="292" r:id="rId18"/>
    <p:sldId id="283" r:id="rId19"/>
    <p:sldId id="284" r:id="rId20"/>
    <p:sldId id="285" r:id="rId21"/>
    <p:sldId id="29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583E1F-2487-4B87-8C84-1652C022AB2D}"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CBDC3-5D69-44F3-BF01-C16B24E6AF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583E1F-2487-4B87-8C84-1652C022AB2D}"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CBDC3-5D69-44F3-BF01-C16B24E6AF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583E1F-2487-4B87-8C84-1652C022AB2D}"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CBDC3-5D69-44F3-BF01-C16B24E6AF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583E1F-2487-4B87-8C84-1652C022AB2D}"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CBDC3-5D69-44F3-BF01-C16B24E6AF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83E1F-2487-4B87-8C84-1652C022AB2D}"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CBDC3-5D69-44F3-BF01-C16B24E6AF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583E1F-2487-4B87-8C84-1652C022AB2D}"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CBDC3-5D69-44F3-BF01-C16B24E6AF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583E1F-2487-4B87-8C84-1652C022AB2D}" type="datetimeFigureOut">
              <a:rPr lang="en-US" smtClean="0"/>
              <a:pPr/>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1CBDC3-5D69-44F3-BF01-C16B24E6AF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583E1F-2487-4B87-8C84-1652C022AB2D}" type="datetimeFigureOut">
              <a:rPr lang="en-US" smtClean="0"/>
              <a:pPr/>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CBDC3-5D69-44F3-BF01-C16B24E6AF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83E1F-2487-4B87-8C84-1652C022AB2D}" type="datetimeFigureOut">
              <a:rPr lang="en-US" smtClean="0"/>
              <a:pPr/>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1CBDC3-5D69-44F3-BF01-C16B24E6AF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83E1F-2487-4B87-8C84-1652C022AB2D}"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CBDC3-5D69-44F3-BF01-C16B24E6AF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83E1F-2487-4B87-8C84-1652C022AB2D}"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CBDC3-5D69-44F3-BF01-C16B24E6AF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83E1F-2487-4B87-8C84-1652C022AB2D}" type="datetimeFigureOut">
              <a:rPr lang="en-US" smtClean="0"/>
              <a:pPr/>
              <a:t>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CBDC3-5D69-44F3-BF01-C16B24E6AF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PH" dirty="0" smtClean="0"/>
              <a:t>Clinical Anatomy of Genitourinary system-I</a:t>
            </a:r>
            <a:endParaRPr lang="en-US" dirty="0"/>
          </a:p>
        </p:txBody>
      </p:sp>
      <p:sp>
        <p:nvSpPr>
          <p:cNvPr id="3" name="Subtitle 2"/>
          <p:cNvSpPr>
            <a:spLocks noGrp="1"/>
          </p:cNvSpPr>
          <p:nvPr>
            <p:ph type="subTitle" idx="1"/>
          </p:nvPr>
        </p:nvSpPr>
        <p:spPr/>
        <p:txBody>
          <a:bodyPr/>
          <a:lstStyle/>
          <a:p>
            <a:r>
              <a:rPr lang="en-PH" dirty="0" smtClean="0"/>
              <a:t>Lecture 16</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Suprapubic</a:t>
            </a:r>
            <a:r>
              <a:rPr lang="en-US" dirty="0" smtClean="0"/>
              <a:t> Aspiration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the bladder fills, the superior wall rises out of the pelvis and peels the peritoneum off the posterior surface of the anterior abdominal wall. </a:t>
            </a:r>
          </a:p>
          <a:p>
            <a:r>
              <a:rPr lang="en-US" dirty="0" smtClean="0"/>
              <a:t>In cases of acute retention of urine, when catheterization has failed, it is possible to pass a needle into the bladder through the anterior abdominal wall above the </a:t>
            </a:r>
            <a:r>
              <a:rPr lang="en-US" dirty="0" err="1" smtClean="0"/>
              <a:t>symphysis</a:t>
            </a:r>
            <a:r>
              <a:rPr lang="en-US" dirty="0" smtClean="0"/>
              <a:t> pubis, without entering the peritoneal cavity. This is a simple method of draining off the urine in an emergency.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dirty="0" smtClean="0"/>
              <a:t>Palpation of the Urinary Bladder</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dirty="0" smtClean="0"/>
              <a:t>The full bladder in the adult projects up into the abdomen and may be palpated through the anterior abdominal wall above the </a:t>
            </a:r>
            <a:r>
              <a:rPr lang="en-US" dirty="0" err="1" smtClean="0"/>
              <a:t>symphysis</a:t>
            </a:r>
            <a:r>
              <a:rPr lang="en-US" dirty="0" smtClean="0"/>
              <a:t> pubis.</a:t>
            </a:r>
          </a:p>
          <a:p>
            <a:r>
              <a:rPr lang="en-US" dirty="0" smtClean="0"/>
              <a:t>Bimanual palpation of the empty bladder with or without a general anesthetic is an important method of examining the bladder.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Bimanual palpation of the empty bladder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Male: One hand is placed on the anterior abdominal wall above the </a:t>
            </a:r>
            <a:r>
              <a:rPr lang="en-US" dirty="0" err="1" smtClean="0"/>
              <a:t>symphysis</a:t>
            </a:r>
            <a:r>
              <a:rPr lang="en-US" dirty="0" smtClean="0"/>
              <a:t> pubis, and the gloved index finger of other hand is inserted into the rectum. Bladder wall can be palpated between the examining fingers. </a:t>
            </a:r>
          </a:p>
          <a:p>
            <a:r>
              <a:rPr lang="en-US" dirty="0" smtClean="0"/>
              <a:t>Female: An </a:t>
            </a:r>
            <a:r>
              <a:rPr lang="en-US" dirty="0" err="1" smtClean="0"/>
              <a:t>abdomino</a:t>
            </a:r>
            <a:r>
              <a:rPr lang="en-US" dirty="0" smtClean="0"/>
              <a:t>-vaginal examination can be similarly made.</a:t>
            </a:r>
          </a:p>
          <a:p>
            <a:r>
              <a:rPr lang="en-US" dirty="0" smtClean="0"/>
              <a:t>Child: The bladder is in a higher position than in the adult because of the relatively smaller size of the pelvis.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57980" t="11458" r="15080" b="8333"/>
          <a:stretch>
            <a:fillRect/>
          </a:stretch>
        </p:blipFill>
        <p:spPr bwMode="auto">
          <a:xfrm>
            <a:off x="2743200" y="150743"/>
            <a:ext cx="3886200" cy="65051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PH" dirty="0" smtClean="0"/>
              <a:t>Anatomy of emergency </a:t>
            </a:r>
            <a:r>
              <a:rPr lang="en-PH" dirty="0" err="1" smtClean="0"/>
              <a:t>cesarian</a:t>
            </a:r>
            <a:r>
              <a:rPr lang="en-PH" dirty="0" smtClean="0"/>
              <a:t> section</a:t>
            </a:r>
            <a:endParaRPr lang="en-US" dirty="0"/>
          </a:p>
        </p:txBody>
      </p:sp>
      <p:sp>
        <p:nvSpPr>
          <p:cNvPr id="3" name="Content Placeholder 2"/>
          <p:cNvSpPr>
            <a:spLocks noGrp="1"/>
          </p:cNvSpPr>
          <p:nvPr>
            <p:ph idx="1"/>
          </p:nvPr>
        </p:nvSpPr>
        <p:spPr>
          <a:xfrm>
            <a:off x="457200" y="1447800"/>
            <a:ext cx="8229600" cy="4953000"/>
          </a:xfrm>
        </p:spPr>
        <p:txBody>
          <a:bodyPr>
            <a:normAutofit fontScale="85000" lnSpcReduction="10000"/>
          </a:bodyPr>
          <a:lstStyle/>
          <a:p>
            <a:r>
              <a:rPr lang="en-US" dirty="0" smtClean="0"/>
              <a:t>1. The bladder is emptied, and an indwelling catheter is left in position. This allows the empty bladder to sink down away from the operating field.</a:t>
            </a:r>
          </a:p>
          <a:p>
            <a:r>
              <a:rPr lang="en-US" dirty="0" smtClean="0"/>
              <a:t>2. A midline skin incision is made that extends from just below the umbilicus to just above the </a:t>
            </a:r>
            <a:r>
              <a:rPr lang="en-US" dirty="0" err="1" smtClean="0"/>
              <a:t>symphysis</a:t>
            </a:r>
            <a:r>
              <a:rPr lang="en-US" dirty="0" smtClean="0"/>
              <a:t> pubis. The following structures are incised: </a:t>
            </a:r>
          </a:p>
          <a:p>
            <a:pPr lvl="1"/>
            <a:r>
              <a:rPr lang="en-US" dirty="0" smtClean="0"/>
              <a:t>superficial fascia, fatty layer, and the membranous layer; </a:t>
            </a:r>
          </a:p>
          <a:p>
            <a:pPr lvl="1"/>
            <a:r>
              <a:rPr lang="en-US" dirty="0" smtClean="0"/>
              <a:t>deep fascia (thin layer) </a:t>
            </a:r>
          </a:p>
          <a:p>
            <a:pPr lvl="1"/>
            <a:r>
              <a:rPr lang="en-US" dirty="0" err="1" smtClean="0"/>
              <a:t>linea</a:t>
            </a:r>
            <a:r>
              <a:rPr lang="en-US" dirty="0" smtClean="0"/>
              <a:t> alba </a:t>
            </a:r>
          </a:p>
          <a:p>
            <a:pPr lvl="1"/>
            <a:r>
              <a:rPr lang="en-US" dirty="0" smtClean="0"/>
              <a:t>fascia </a:t>
            </a:r>
            <a:r>
              <a:rPr lang="en-US" dirty="0" err="1" smtClean="0"/>
              <a:t>transversalis</a:t>
            </a:r>
            <a:r>
              <a:rPr lang="en-US" dirty="0" smtClean="0"/>
              <a:t> </a:t>
            </a:r>
          </a:p>
          <a:p>
            <a:pPr lvl="1"/>
            <a:r>
              <a:rPr lang="en-US" dirty="0" err="1" smtClean="0"/>
              <a:t>extraperitoneal</a:t>
            </a:r>
            <a:r>
              <a:rPr lang="en-US" dirty="0" smtClean="0"/>
              <a:t> fatty layer </a:t>
            </a:r>
          </a:p>
          <a:p>
            <a:pPr lvl="1"/>
            <a:r>
              <a:rPr lang="en-US" dirty="0" smtClean="0"/>
              <a:t>and parietal peritoneum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3. The bladder is identified, and a cut is made in the floor of the </a:t>
            </a:r>
            <a:r>
              <a:rPr lang="en-US" dirty="0" err="1" smtClean="0"/>
              <a:t>uterovesical</a:t>
            </a:r>
            <a:r>
              <a:rPr lang="en-US" dirty="0" smtClean="0"/>
              <a:t> pouch. The bladder is then separated from the lower part of the body of the uterus and depressed downward into the pelvis. </a:t>
            </a:r>
          </a:p>
          <a:p>
            <a:r>
              <a:rPr lang="en-US" dirty="0" smtClean="0"/>
              <a:t>4. The uterus is palpated to identify the presenting part of the fetus.</a:t>
            </a:r>
          </a:p>
          <a:p>
            <a:r>
              <a:rPr lang="en-US" dirty="0" smtClean="0"/>
              <a:t> 5. A transverse incision about 1 in. long is made into the exposed lower segment of the body of the uterus. Care is taken that the uterine wall is not immediately penetrated and the fetus injured.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6. As the uterine cavity entered, the amniotic cavity is opened. The uterine incision is then enlarged sufficiently to deliver the head and trunk of the fetus. Great care has to be taken to avoid the large uterine arteries that course along the lateral margin of the uterus.</a:t>
            </a:r>
          </a:p>
          <a:p>
            <a:r>
              <a:rPr lang="en-US" dirty="0" smtClean="0"/>
              <a:t>7. Once the fetus is delivered, the umbilical cord is clamped and divided. </a:t>
            </a:r>
          </a:p>
          <a:p>
            <a:r>
              <a:rPr lang="en-US" dirty="0" smtClean="0"/>
              <a:t>8. The contracting uterus will cause the placenta to bulge through the uterine incision. The placenta and fetal membranes are then delivered.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0" y="381000"/>
            <a:ext cx="8284633" cy="62134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29283" t="22917" r="14495" b="12500"/>
          <a:stretch>
            <a:fillRect/>
          </a:stretch>
        </p:blipFill>
        <p:spPr bwMode="auto">
          <a:xfrm>
            <a:off x="324465" y="685800"/>
            <a:ext cx="849507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28697" t="25000" r="16252" b="9375"/>
          <a:stretch>
            <a:fillRect/>
          </a:stretch>
        </p:blipFill>
        <p:spPr bwMode="auto">
          <a:xfrm>
            <a:off x="232229" y="381000"/>
            <a:ext cx="8640838"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a:t>At the end of this session, the student should be able to: </a:t>
            </a:r>
            <a:endParaRPr lang="en-US" dirty="0" smtClean="0"/>
          </a:p>
          <a:p>
            <a:pPr lvl="1"/>
            <a:r>
              <a:rPr lang="en-US" dirty="0" smtClean="0"/>
              <a:t>1</a:t>
            </a:r>
            <a:r>
              <a:rPr lang="en-US" dirty="0"/>
              <a:t>. Define </a:t>
            </a:r>
            <a:r>
              <a:rPr lang="en-US" dirty="0" err="1"/>
              <a:t>cystoscopy</a:t>
            </a:r>
            <a:r>
              <a:rPr lang="en-US" dirty="0"/>
              <a:t> and </a:t>
            </a:r>
            <a:r>
              <a:rPr lang="en-US" dirty="0" err="1"/>
              <a:t>suprapubic</a:t>
            </a:r>
            <a:r>
              <a:rPr lang="en-US" dirty="0"/>
              <a:t> aspiration. </a:t>
            </a:r>
            <a:endParaRPr lang="en-US" dirty="0" smtClean="0"/>
          </a:p>
          <a:p>
            <a:pPr lvl="1"/>
            <a:r>
              <a:rPr lang="en-US" dirty="0" smtClean="0"/>
              <a:t>2</a:t>
            </a:r>
            <a:r>
              <a:rPr lang="en-US" dirty="0"/>
              <a:t>. Describe bimanual pelvic examination of </a:t>
            </a:r>
            <a:r>
              <a:rPr lang="en-US" dirty="0" smtClean="0"/>
              <a:t>bladder. </a:t>
            </a:r>
          </a:p>
          <a:p>
            <a:pPr lvl="1"/>
            <a:r>
              <a:rPr lang="en-US" dirty="0" smtClean="0"/>
              <a:t>3</a:t>
            </a:r>
            <a:r>
              <a:rPr lang="en-US" dirty="0"/>
              <a:t>. Describe the anatomy of emergency Cesar. </a:t>
            </a:r>
            <a:endParaRPr lang="en-US" smtClean="0"/>
          </a:p>
          <a:p>
            <a:pPr lvl="1"/>
            <a:r>
              <a:rPr lang="en-US" smtClean="0"/>
              <a:t>4</a:t>
            </a:r>
            <a:r>
              <a:rPr lang="en-US" dirty="0"/>
              <a:t>. Discuss </a:t>
            </a:r>
            <a:r>
              <a:rPr lang="en-US" dirty="0" err="1"/>
              <a:t>sonography</a:t>
            </a:r>
            <a:r>
              <a:rPr lang="en-US" dirty="0"/>
              <a:t> of female pelvis.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30454" t="17708" r="13324" b="11458"/>
          <a:stretch>
            <a:fillRect/>
          </a:stretch>
        </p:blipFill>
        <p:spPr bwMode="auto">
          <a:xfrm>
            <a:off x="376518" y="228600"/>
            <a:ext cx="8390964"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P\Downloads\1024px-Cystoscope-med-20050425.jpg"/>
          <p:cNvPicPr>
            <a:picLocks noChangeAspect="1" noChangeArrowheads="1"/>
          </p:cNvPicPr>
          <p:nvPr/>
        </p:nvPicPr>
        <p:blipFill>
          <a:blip r:embed="rId2"/>
          <a:srcRect/>
          <a:stretch>
            <a:fillRect/>
          </a:stretch>
        </p:blipFill>
        <p:spPr bwMode="auto">
          <a:xfrm>
            <a:off x="-304800" y="119063"/>
            <a:ext cx="9753600" cy="66198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Suggested Ref</a:t>
            </a:r>
            <a:r>
              <a:rPr lang="en-US" dirty="0" smtClean="0"/>
              <a:t>: </a:t>
            </a:r>
          </a:p>
          <a:p>
            <a:pPr lvl="1"/>
            <a:r>
              <a:rPr lang="en-US" dirty="0" smtClean="0"/>
              <a:t>Snell </a:t>
            </a:r>
            <a:r>
              <a:rPr lang="en-US" dirty="0"/>
              <a:t>RS. Clinical Anatomy by Regions. 9th edition, P 240-330. 2012, Lippincott Williams &amp; Wilkins</a:t>
            </a:r>
            <a:r>
              <a:rPr lang="en-US" dirty="0" smtClean="0"/>
              <a:t>. </a:t>
            </a:r>
          </a:p>
          <a:p>
            <a:pPr lvl="1"/>
            <a:r>
              <a:rPr lang="en-US" dirty="0" err="1" smtClean="0"/>
              <a:t>Faiz</a:t>
            </a:r>
            <a:r>
              <a:rPr lang="en-US" dirty="0" smtClean="0"/>
              <a:t> </a:t>
            </a:r>
            <a:r>
              <a:rPr lang="en-US" dirty="0"/>
              <a:t>O and Moffat D. Anatomy at a glance. P 54-61 2006, Blackwell Science, USA. </a:t>
            </a:r>
            <a:endParaRPr lang="en-US" dirty="0" smtClean="0"/>
          </a:p>
          <a:p>
            <a:pPr lvl="1"/>
            <a:r>
              <a:rPr lang="en-US" dirty="0" smtClean="0"/>
              <a:t>Ellis </a:t>
            </a:r>
            <a:r>
              <a:rPr lang="en-US" dirty="0"/>
              <a:t>H. A clinical Anatomy; A revision and Applied Anatomy for Clinical Students. 11 edition, P 81-92, Blackwell Science, USA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PH" dirty="0" err="1" smtClean="0"/>
              <a:t>Cystoscopy</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r>
              <a:rPr lang="en-US" dirty="0" smtClean="0"/>
              <a:t>The mucous membrane of the bladder, two </a:t>
            </a:r>
            <a:r>
              <a:rPr lang="en-US" dirty="0" err="1" smtClean="0"/>
              <a:t>ureteric</a:t>
            </a:r>
            <a:r>
              <a:rPr lang="en-US" dirty="0" smtClean="0"/>
              <a:t> orifices, and the urethral </a:t>
            </a:r>
            <a:r>
              <a:rPr lang="en-US" dirty="0" err="1" smtClean="0"/>
              <a:t>meatus</a:t>
            </a:r>
            <a:r>
              <a:rPr lang="en-US" dirty="0" smtClean="0"/>
              <a:t> can easily be observed by means of a </a:t>
            </a:r>
            <a:r>
              <a:rPr lang="en-US" dirty="0" err="1" smtClean="0"/>
              <a:t>cystoscope</a:t>
            </a:r>
            <a:r>
              <a:rPr lang="en-US" dirty="0" smtClean="0"/>
              <a:t>.</a:t>
            </a:r>
          </a:p>
          <a:p>
            <a:r>
              <a:rPr lang="en-US" dirty="0" smtClean="0"/>
              <a:t> With the bladder distended with fluid, an illuminated tube fitted with lenses is introduced into the bladder through the urethra. </a:t>
            </a:r>
          </a:p>
          <a:p>
            <a:r>
              <a:rPr lang="en-US" dirty="0" smtClean="0"/>
              <a:t>Over the </a:t>
            </a:r>
            <a:r>
              <a:rPr lang="en-US" dirty="0" err="1" smtClean="0"/>
              <a:t>trigone</a:t>
            </a:r>
            <a:r>
              <a:rPr lang="en-US" dirty="0" smtClean="0"/>
              <a:t>, the mucous membrane is pink and smooth. If the bladder is partially emptied, the mucous membrane over the </a:t>
            </a:r>
            <a:r>
              <a:rPr lang="en-US" dirty="0" err="1" smtClean="0"/>
              <a:t>trigone</a:t>
            </a:r>
            <a:r>
              <a:rPr lang="en-US" dirty="0" smtClean="0"/>
              <a:t> remains smooth, but it is thrown into folds elsewhere. The </a:t>
            </a:r>
            <a:r>
              <a:rPr lang="en-US" dirty="0" err="1" smtClean="0"/>
              <a:t>ureteric</a:t>
            </a:r>
            <a:r>
              <a:rPr lang="en-US" dirty="0" smtClean="0"/>
              <a:t> orifices are </a:t>
            </a:r>
            <a:r>
              <a:rPr lang="en-US" dirty="0" err="1" smtClean="0"/>
              <a:t>slitlike</a:t>
            </a:r>
            <a:r>
              <a:rPr lang="en-US" dirty="0" smtClean="0"/>
              <a:t> and eject a drop of urine at intervals of about 1 minute. The </a:t>
            </a:r>
            <a:r>
              <a:rPr lang="en-US" dirty="0" err="1" smtClean="0"/>
              <a:t>interureteric</a:t>
            </a:r>
            <a:r>
              <a:rPr lang="en-US" dirty="0" smtClean="0"/>
              <a:t> ridge and the uvula </a:t>
            </a:r>
            <a:r>
              <a:rPr lang="en-US" dirty="0" err="1" smtClean="0"/>
              <a:t>vesicae</a:t>
            </a:r>
            <a:r>
              <a:rPr lang="en-US" dirty="0" smtClean="0"/>
              <a:t> can easily be recognized.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28697" t="11458" r="43192" b="6250"/>
          <a:stretch>
            <a:fillRect/>
          </a:stretch>
        </p:blipFill>
        <p:spPr bwMode="auto">
          <a:xfrm>
            <a:off x="2667000" y="228599"/>
            <a:ext cx="3886200" cy="6396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P\Downloads\Diagram_showing_a_cystoscopy_for_a_man_and_a_woman_CRUK_064.svg.png"/>
          <p:cNvPicPr>
            <a:picLocks noChangeAspect="1" noChangeArrowheads="1"/>
          </p:cNvPicPr>
          <p:nvPr/>
        </p:nvPicPr>
        <p:blipFill>
          <a:blip r:embed="rId2"/>
          <a:srcRect/>
          <a:stretch>
            <a:fillRect/>
          </a:stretch>
        </p:blipFill>
        <p:spPr bwMode="auto">
          <a:xfrm>
            <a:off x="2209800" y="304800"/>
            <a:ext cx="4343400" cy="62789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OP\Downloads\800px-Cystoscopy-im-20050425.jpg"/>
          <p:cNvPicPr>
            <a:picLocks noChangeAspect="1" noChangeArrowheads="1"/>
          </p:cNvPicPr>
          <p:nvPr/>
        </p:nvPicPr>
        <p:blipFill>
          <a:blip r:embed="rId2"/>
          <a:srcRect/>
          <a:stretch>
            <a:fillRect/>
          </a:stretch>
        </p:blipFill>
        <p:spPr bwMode="auto">
          <a:xfrm>
            <a:off x="406400" y="304800"/>
            <a:ext cx="8432800" cy="6324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57979" t="11458" r="13324" b="21875"/>
          <a:stretch>
            <a:fillRect/>
          </a:stretch>
        </p:blipFill>
        <p:spPr bwMode="auto">
          <a:xfrm>
            <a:off x="2133600" y="217715"/>
            <a:ext cx="4876800" cy="63696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xfrm>
            <a:off x="457200" y="1143000"/>
            <a:ext cx="8458200" cy="5410200"/>
          </a:xfrm>
        </p:spPr>
        <p:txBody>
          <a:bodyPr>
            <a:noAutofit/>
          </a:bodyPr>
          <a:lstStyle/>
          <a:p>
            <a:r>
              <a:rPr lang="en-US" sz="2400" dirty="0" smtClean="0"/>
              <a:t>The interior of the bladder is easily inspected by means of a </a:t>
            </a:r>
            <a:r>
              <a:rPr lang="en-US" sz="2400" dirty="0" err="1" smtClean="0"/>
              <a:t>cystoscope</a:t>
            </a:r>
            <a:r>
              <a:rPr lang="en-US" sz="2400" dirty="0" smtClean="0"/>
              <a:t>. </a:t>
            </a:r>
          </a:p>
          <a:p>
            <a:r>
              <a:rPr lang="en-US" sz="2400" dirty="0" smtClean="0"/>
              <a:t>The </a:t>
            </a:r>
            <a:r>
              <a:rPr lang="en-US" sz="2400" dirty="0" err="1" smtClean="0"/>
              <a:t>ureteric</a:t>
            </a:r>
            <a:r>
              <a:rPr lang="en-US" sz="2400" dirty="0" smtClean="0"/>
              <a:t> orifices lie 1 in apart in the empty bladder, but when this is distended for </a:t>
            </a:r>
            <a:r>
              <a:rPr lang="en-US" sz="2400" dirty="0" err="1" smtClean="0"/>
              <a:t>cystoscopic</a:t>
            </a:r>
            <a:r>
              <a:rPr lang="en-US" sz="2400" dirty="0" smtClean="0"/>
              <a:t> examination, the distance increases to 2 in. </a:t>
            </a:r>
          </a:p>
          <a:p>
            <a:r>
              <a:rPr lang="en-US" sz="2400" dirty="0" smtClean="0"/>
              <a:t>Most of </a:t>
            </a:r>
            <a:r>
              <a:rPr lang="en-US" sz="2400" dirty="0" err="1" smtClean="0"/>
              <a:t>submucosa</a:t>
            </a:r>
            <a:r>
              <a:rPr lang="en-US" sz="2400" dirty="0" smtClean="0"/>
              <a:t> and mucosa are only loosely adherent to the underlying muscle and are thrown into folds when the bladder is empty, smoothing out during distension of the organ. </a:t>
            </a:r>
          </a:p>
          <a:p>
            <a:r>
              <a:rPr lang="en-US" sz="2400" dirty="0" smtClean="0"/>
              <a:t>Over the </a:t>
            </a:r>
            <a:r>
              <a:rPr lang="en-US" sz="2400" dirty="0" err="1" smtClean="0"/>
              <a:t>trigone</a:t>
            </a:r>
            <a:r>
              <a:rPr lang="en-US" sz="2400" dirty="0" smtClean="0"/>
              <a:t>, mucosa is adherent and remains smooth even in the empty bladder. </a:t>
            </a:r>
          </a:p>
          <a:p>
            <a:r>
              <a:rPr lang="en-US" sz="2400" dirty="0" smtClean="0"/>
              <a:t>Between the </a:t>
            </a:r>
            <a:r>
              <a:rPr lang="en-US" sz="2400" dirty="0" err="1" smtClean="0"/>
              <a:t>ureters</a:t>
            </a:r>
            <a:r>
              <a:rPr lang="en-US" sz="2400" dirty="0" smtClean="0"/>
              <a:t>, a raised fold of mucosa can be seen called the </a:t>
            </a:r>
            <a:r>
              <a:rPr lang="en-US" sz="2400" dirty="0" err="1" smtClean="0"/>
              <a:t>interureteric</a:t>
            </a:r>
            <a:r>
              <a:rPr lang="en-US" sz="2400" dirty="0" smtClean="0"/>
              <a:t> ridge which is produced by an underlying bar of muscle.</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847</Words>
  <Application>Microsoft Office PowerPoint</Application>
  <PresentationFormat>On-screen Show (4:3)</PresentationFormat>
  <Paragraphs>46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Clinical Anatomy of Genitourinary system-I</vt:lpstr>
      <vt:lpstr>Learning Objectives</vt:lpstr>
      <vt:lpstr>Slide 3</vt:lpstr>
      <vt:lpstr>Cystoscopy</vt:lpstr>
      <vt:lpstr>Slide 5</vt:lpstr>
      <vt:lpstr>Slide 6</vt:lpstr>
      <vt:lpstr>Slide 7</vt:lpstr>
      <vt:lpstr>Slide 8</vt:lpstr>
      <vt:lpstr>Slide 9</vt:lpstr>
      <vt:lpstr>Suprapubic Aspiration</vt:lpstr>
      <vt:lpstr> Palpation of the Urinary Bladder </vt:lpstr>
      <vt:lpstr>Bimanual palpation of the empty bladder</vt:lpstr>
      <vt:lpstr>Slide 13</vt:lpstr>
      <vt:lpstr>Anatomy of emergency cesarian section</vt:lpstr>
      <vt:lpstr>Slide 15</vt:lpstr>
      <vt:lpstr>Slide 16</vt:lpstr>
      <vt:lpstr>Slide 17</vt:lpstr>
      <vt:lpstr>Slide 18</vt:lpstr>
      <vt:lpstr>Slide 19</vt:lpstr>
      <vt:lpstr>Slide 20</vt:lpstr>
      <vt:lpstr>Slide 21</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Anatomy of Genitourinary system</dc:title>
  <dc:creator>TOP</dc:creator>
  <cp:lastModifiedBy>TOP</cp:lastModifiedBy>
  <cp:revision>19</cp:revision>
  <dcterms:created xsi:type="dcterms:W3CDTF">2014-12-07T06:22:11Z</dcterms:created>
  <dcterms:modified xsi:type="dcterms:W3CDTF">2014-12-07T21:50:27Z</dcterms:modified>
</cp:coreProperties>
</file>