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extLst/>
          </a:lstStyle>
          <a:p>
            <a:fld id="{B3F2AB74-4C31-4E31-A6ED-35DEA9BD68B8}" type="datetimeFigureOut">
              <a:rPr lang="ar-SA" smtClean="0"/>
              <a:t>16/06/36</a:t>
            </a:fld>
            <a:endParaRPr lang="ar-SA"/>
          </a:p>
        </p:txBody>
      </p:sp>
      <p:sp>
        <p:nvSpPr>
          <p:cNvPr id="20" name="عنصر نائب للتذييل 19"/>
          <p:cNvSpPr>
            <a:spLocks noGrp="1"/>
          </p:cNvSpPr>
          <p:nvPr>
            <p:ph type="ftr" sz="quarter" idx="11"/>
          </p:nvPr>
        </p:nvSpPr>
        <p:spPr/>
        <p:txBody>
          <a:bodyPr/>
          <a:lstStyle>
            <a:extLst/>
          </a:lstStyle>
          <a:p>
            <a:endParaRPr lang="ar-SA"/>
          </a:p>
        </p:txBody>
      </p:sp>
      <p:sp>
        <p:nvSpPr>
          <p:cNvPr id="10" name="عنصر نائب لرقم الشريحة 9"/>
          <p:cNvSpPr>
            <a:spLocks noGrp="1"/>
          </p:cNvSpPr>
          <p:nvPr>
            <p:ph type="sldNum" sz="quarter" idx="12"/>
          </p:nvPr>
        </p:nvSpPr>
        <p:spPr/>
        <p:txBody>
          <a:bodyPr/>
          <a:lstStyle>
            <a:extLst/>
          </a:lstStyle>
          <a:p>
            <a:fld id="{3840E5A6-9CB6-4690-942D-699029FCCB47}" type="slidenum">
              <a:rPr lang="ar-SA" smtClean="0"/>
              <a:t>‹#›</a:t>
            </a:fld>
            <a:endParaRPr lang="ar-SA"/>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B3F2AB74-4C31-4E31-A6ED-35DEA9BD68B8}" type="datetimeFigureOut">
              <a:rPr lang="ar-SA" smtClean="0"/>
              <a:t>16/06/36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3840E5A6-9CB6-4690-942D-699029FCCB47}"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B3F2AB74-4C31-4E31-A6ED-35DEA9BD68B8}" type="datetimeFigureOut">
              <a:rPr lang="ar-SA" smtClean="0"/>
              <a:t>16/06/36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3840E5A6-9CB6-4690-942D-699029FCCB47}"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B3F2AB74-4C31-4E31-A6ED-35DEA9BD68B8}" type="datetimeFigureOut">
              <a:rPr lang="ar-SA" smtClean="0"/>
              <a:t>16/06/36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3840E5A6-9CB6-4690-942D-699029FCCB47}"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B3F2AB74-4C31-4E31-A6ED-35DEA9BD68B8}" type="datetimeFigureOut">
              <a:rPr lang="ar-SA" smtClean="0"/>
              <a:t>16/06/36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3840E5A6-9CB6-4690-942D-699029FCCB47}" type="slidenum">
              <a:rPr lang="ar-SA" smtClean="0"/>
              <a:t>‹#›</a:t>
            </a:fld>
            <a:endParaRPr lang="ar-SA"/>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B3F2AB74-4C31-4E31-A6ED-35DEA9BD68B8}" type="datetimeFigureOut">
              <a:rPr lang="ar-SA" smtClean="0"/>
              <a:t>16/06/36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3840E5A6-9CB6-4690-942D-699029FCCB47}"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B3F2AB74-4C31-4E31-A6ED-35DEA9BD68B8}" type="datetimeFigureOut">
              <a:rPr lang="ar-SA" smtClean="0"/>
              <a:t>16/06/36</a:t>
            </a:fld>
            <a:endParaRPr lang="ar-SA"/>
          </a:p>
        </p:txBody>
      </p:sp>
      <p:sp>
        <p:nvSpPr>
          <p:cNvPr id="8" name="عنصر نائب للتذييل 7"/>
          <p:cNvSpPr>
            <a:spLocks noGrp="1"/>
          </p:cNvSpPr>
          <p:nvPr>
            <p:ph type="ftr" sz="quarter" idx="11"/>
          </p:nvPr>
        </p:nvSpPr>
        <p:spPr/>
        <p:txBody>
          <a:bodyPr/>
          <a:lstStyle>
            <a:extLst/>
          </a:lstStyle>
          <a:p>
            <a:endParaRPr lang="ar-SA"/>
          </a:p>
        </p:txBody>
      </p:sp>
      <p:sp>
        <p:nvSpPr>
          <p:cNvPr id="9" name="عنصر نائب لرقم الشريحة 8"/>
          <p:cNvSpPr>
            <a:spLocks noGrp="1"/>
          </p:cNvSpPr>
          <p:nvPr>
            <p:ph type="sldNum" sz="quarter" idx="12"/>
          </p:nvPr>
        </p:nvSpPr>
        <p:spPr/>
        <p:txBody>
          <a:bodyPr/>
          <a:lstStyle>
            <a:extLst/>
          </a:lstStyle>
          <a:p>
            <a:fld id="{3840E5A6-9CB6-4690-942D-699029FCCB47}"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B3F2AB74-4C31-4E31-A6ED-35DEA9BD68B8}" type="datetimeFigureOut">
              <a:rPr lang="ar-SA" smtClean="0"/>
              <a:t>16/06/36</a:t>
            </a:fld>
            <a:endParaRPr lang="ar-SA"/>
          </a:p>
        </p:txBody>
      </p:sp>
      <p:sp>
        <p:nvSpPr>
          <p:cNvPr id="4" name="عنصر نائب للتذييل 3"/>
          <p:cNvSpPr>
            <a:spLocks noGrp="1"/>
          </p:cNvSpPr>
          <p:nvPr>
            <p:ph type="ftr" sz="quarter" idx="11"/>
          </p:nvPr>
        </p:nvSpPr>
        <p:spPr/>
        <p:txBody>
          <a:bodyPr/>
          <a:lstStyle>
            <a:extLst/>
          </a:lstStyle>
          <a:p>
            <a:endParaRPr lang="ar-SA"/>
          </a:p>
        </p:txBody>
      </p:sp>
      <p:sp>
        <p:nvSpPr>
          <p:cNvPr id="5" name="عنصر نائب لرقم الشريحة 4"/>
          <p:cNvSpPr>
            <a:spLocks noGrp="1"/>
          </p:cNvSpPr>
          <p:nvPr>
            <p:ph type="sldNum" sz="quarter" idx="12"/>
          </p:nvPr>
        </p:nvSpPr>
        <p:spPr/>
        <p:txBody>
          <a:bodyPr/>
          <a:lstStyle>
            <a:extLst/>
          </a:lstStyle>
          <a:p>
            <a:fld id="{3840E5A6-9CB6-4690-942D-699029FCCB47}"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extLst/>
          </a:lstStyle>
          <a:p>
            <a:fld id="{B3F2AB74-4C31-4E31-A6ED-35DEA9BD68B8}" type="datetimeFigureOut">
              <a:rPr lang="ar-SA" smtClean="0"/>
              <a:t>16/06/36</a:t>
            </a:fld>
            <a:endParaRPr lang="ar-SA"/>
          </a:p>
        </p:txBody>
      </p:sp>
      <p:sp>
        <p:nvSpPr>
          <p:cNvPr id="3" name="عنصر نائب للتذييل 2"/>
          <p:cNvSpPr>
            <a:spLocks noGrp="1"/>
          </p:cNvSpPr>
          <p:nvPr>
            <p:ph type="ftr" sz="quarter" idx="11"/>
          </p:nvPr>
        </p:nvSpPr>
        <p:spPr/>
        <p:txBody>
          <a:bodyPr/>
          <a:lstStyle>
            <a:extLst/>
          </a:lstStyle>
          <a:p>
            <a:endParaRPr lang="ar-SA"/>
          </a:p>
        </p:txBody>
      </p:sp>
      <p:sp>
        <p:nvSpPr>
          <p:cNvPr id="4" name="عنصر نائب لرقم الشريحة 3"/>
          <p:cNvSpPr>
            <a:spLocks noGrp="1"/>
          </p:cNvSpPr>
          <p:nvPr>
            <p:ph type="sldNum" sz="quarter" idx="12"/>
          </p:nvPr>
        </p:nvSpPr>
        <p:spPr/>
        <p:txBody>
          <a:bodyPr/>
          <a:lstStyle>
            <a:extLst/>
          </a:lstStyle>
          <a:p>
            <a:fld id="{3840E5A6-9CB6-4690-942D-699029FCCB47}" type="slidenum">
              <a:rPr lang="ar-SA" smtClean="0"/>
              <a:t>‹#›</a:t>
            </a:fld>
            <a:endParaRPr lang="ar-SA"/>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B3F2AB74-4C31-4E31-A6ED-35DEA9BD68B8}" type="datetimeFigureOut">
              <a:rPr lang="ar-SA" smtClean="0"/>
              <a:t>16/06/36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3840E5A6-9CB6-4690-942D-699029FCCB47}"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extLst/>
          </a:lstStyle>
          <a:p>
            <a:fld id="{B3F2AB74-4C31-4E31-A6ED-35DEA9BD68B8}" type="datetimeFigureOut">
              <a:rPr lang="ar-SA" smtClean="0"/>
              <a:t>16/06/36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3840E5A6-9CB6-4690-942D-699029FCCB47}" type="slidenum">
              <a:rPr lang="ar-SA" smtClean="0"/>
              <a:t>‹#›</a:t>
            </a:fld>
            <a:endParaRPr lang="ar-SA"/>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smtClean="0"/>
              <a:t>انقر فوق الأيقونة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extLst/>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B3F2AB74-4C31-4E31-A6ED-35DEA9BD68B8}" type="datetimeFigureOut">
              <a:rPr lang="ar-SA" smtClean="0"/>
              <a:t>16/06/36</a:t>
            </a:fld>
            <a:endParaRPr lang="ar-SA"/>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SA"/>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3840E5A6-9CB6-4690-942D-699029FCCB47}" type="slidenum">
              <a:rPr lang="ar-SA" smtClean="0"/>
              <a:t>‹#›</a:t>
            </a:fld>
            <a:endParaRPr lang="ar-SA"/>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1043608" y="0"/>
            <a:ext cx="8100392" cy="6858000"/>
          </a:xfrm>
        </p:spPr>
        <p:txBody>
          <a:bodyPr>
            <a:normAutofit fontScale="92500" lnSpcReduction="10000"/>
          </a:bodyPr>
          <a:lstStyle/>
          <a:p>
            <a:pPr algn="just" rtl="0"/>
            <a:r>
              <a:rPr lang="en-US" dirty="0">
                <a:latin typeface="Calibri"/>
                <a:ea typeface="Calibri"/>
                <a:cs typeface="Arial"/>
              </a:rPr>
              <a:t>A group from the Quality and Skills Development visited the female departments of the </a:t>
            </a:r>
            <a:r>
              <a:rPr lang="en-US" dirty="0" err="1">
                <a:latin typeface="Calibri"/>
                <a:ea typeface="Calibri"/>
                <a:cs typeface="Arial"/>
              </a:rPr>
              <a:t>Zulfi</a:t>
            </a:r>
            <a:r>
              <a:rPr lang="en-US" dirty="0">
                <a:latin typeface="Calibri"/>
                <a:ea typeface="Calibri"/>
                <a:cs typeface="Arial"/>
              </a:rPr>
              <a:t> College of Education on Thursday, 01/04/1435 AH. The delegations were received by the college deputy of Quality and Development (in the female departments) A. Lulu </a:t>
            </a:r>
            <a:r>
              <a:rPr lang="en-US" dirty="0" err="1">
                <a:latin typeface="Calibri"/>
                <a:ea typeface="Calibri"/>
                <a:cs typeface="Arial"/>
              </a:rPr>
              <a:t>bint</a:t>
            </a:r>
            <a:r>
              <a:rPr lang="en-US" dirty="0">
                <a:latin typeface="Calibri"/>
                <a:ea typeface="Calibri"/>
                <a:cs typeface="Arial"/>
              </a:rPr>
              <a:t> </a:t>
            </a:r>
            <a:r>
              <a:rPr lang="en-US" dirty="0" err="1">
                <a:latin typeface="Calibri"/>
                <a:ea typeface="Calibri"/>
                <a:cs typeface="Arial"/>
              </a:rPr>
              <a:t>Amer</a:t>
            </a:r>
            <a:r>
              <a:rPr lang="en-US" dirty="0">
                <a:latin typeface="Calibri"/>
                <a:ea typeface="Calibri"/>
                <a:cs typeface="Arial"/>
              </a:rPr>
              <a:t> </a:t>
            </a:r>
            <a:r>
              <a:rPr lang="en-US" dirty="0" err="1">
                <a:latin typeface="Calibri"/>
                <a:ea typeface="Calibri"/>
                <a:cs typeface="Arial"/>
              </a:rPr>
              <a:t>Saleh</a:t>
            </a:r>
            <a:r>
              <a:rPr lang="en-US" dirty="0">
                <a:latin typeface="Calibri"/>
                <a:ea typeface="Calibri"/>
                <a:cs typeface="Arial"/>
              </a:rPr>
              <a:t> and the Quality coordinator </a:t>
            </a:r>
            <a:r>
              <a:rPr lang="en-US" dirty="0" err="1">
                <a:latin typeface="Calibri"/>
                <a:ea typeface="Calibri"/>
                <a:cs typeface="Arial"/>
              </a:rPr>
              <a:t>Najla</a:t>
            </a:r>
            <a:r>
              <a:rPr lang="en-US" dirty="0">
                <a:latin typeface="Calibri"/>
                <a:ea typeface="Calibri"/>
                <a:cs typeface="Arial"/>
              </a:rPr>
              <a:t> Al </a:t>
            </a:r>
            <a:r>
              <a:rPr lang="en-US" dirty="0" err="1">
                <a:latin typeface="Calibri"/>
                <a:ea typeface="Calibri"/>
                <a:cs typeface="Arial"/>
              </a:rPr>
              <a:t>Nafjan</a:t>
            </a:r>
            <a:r>
              <a:rPr lang="en-US" dirty="0">
                <a:latin typeface="Calibri"/>
                <a:ea typeface="Calibri"/>
                <a:cs typeface="Arial"/>
              </a:rPr>
              <a:t>. The meeting was attended by the Deputy of Academic Affairs Professor </a:t>
            </a:r>
            <a:r>
              <a:rPr lang="en-US" dirty="0" err="1">
                <a:latin typeface="Calibri"/>
                <a:ea typeface="Calibri"/>
                <a:cs typeface="Arial"/>
              </a:rPr>
              <a:t>Duweish</a:t>
            </a:r>
            <a:r>
              <a:rPr lang="en-US" dirty="0">
                <a:latin typeface="Calibri"/>
                <a:ea typeface="Calibri"/>
                <a:cs typeface="Arial"/>
              </a:rPr>
              <a:t>, the college Deputy of Student Affairs A. Mona Al-</a:t>
            </a:r>
            <a:r>
              <a:rPr lang="en-US" dirty="0" err="1">
                <a:latin typeface="Calibri"/>
                <a:ea typeface="Calibri"/>
                <a:cs typeface="Arial"/>
              </a:rPr>
              <a:t>Fawzan</a:t>
            </a:r>
            <a:r>
              <a:rPr lang="en-US" dirty="0">
                <a:latin typeface="Calibri"/>
                <a:ea typeface="Calibri"/>
                <a:cs typeface="Arial"/>
              </a:rPr>
              <a:t> and the Academic programs supervisors.  The meeting started with a welcoming speech by His Excellency the deputy of Quality and Development Dr. Abdullah bin </a:t>
            </a:r>
            <a:r>
              <a:rPr lang="en-US" dirty="0" err="1">
                <a:latin typeface="Calibri"/>
                <a:ea typeface="Calibri"/>
                <a:cs typeface="Arial"/>
              </a:rPr>
              <a:t>Awwad</a:t>
            </a:r>
            <a:r>
              <a:rPr lang="en-US" dirty="0">
                <a:latin typeface="Calibri"/>
                <a:ea typeface="Calibri"/>
                <a:cs typeface="Arial"/>
              </a:rPr>
              <a:t> Al-</a:t>
            </a:r>
            <a:r>
              <a:rPr lang="en-US" dirty="0" err="1">
                <a:latin typeface="Calibri"/>
                <a:ea typeface="Calibri"/>
                <a:cs typeface="Arial"/>
              </a:rPr>
              <a:t>harbi</a:t>
            </a:r>
            <a:r>
              <a:rPr lang="en-US" dirty="0">
                <a:latin typeface="Calibri"/>
                <a:ea typeface="Calibri"/>
                <a:cs typeface="Arial"/>
              </a:rPr>
              <a:t> via the television network in which he referred to the importance of the </a:t>
            </a:r>
            <a:r>
              <a:rPr lang="en-US" dirty="0">
                <a:solidFill>
                  <a:prstClr val="black"/>
                </a:solidFill>
                <a:latin typeface="Times New Roman"/>
                <a:ea typeface="Times New Roman"/>
              </a:rPr>
              <a:t>visit as an effective</a:t>
            </a:r>
            <a:endParaRPr lang="ar-SA" dirty="0"/>
          </a:p>
        </p:txBody>
      </p:sp>
    </p:spTree>
    <p:extLst>
      <p:ext uri="{BB962C8B-B14F-4D97-AF65-F5344CB8AC3E}">
        <p14:creationId xmlns:p14="http://schemas.microsoft.com/office/powerpoint/2010/main" val="22208687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43608" y="0"/>
            <a:ext cx="8100392" cy="6858000"/>
          </a:xfrm>
        </p:spPr>
        <p:txBody>
          <a:bodyPr>
            <a:normAutofit/>
          </a:bodyPr>
          <a:lstStyle/>
          <a:p>
            <a:pPr marL="82296" indent="0" algn="just" rtl="0">
              <a:buNone/>
            </a:pPr>
            <a:r>
              <a:rPr lang="en-US" sz="3000" dirty="0" smtClean="0">
                <a:latin typeface="Times New Roman"/>
                <a:ea typeface="Times New Roman"/>
              </a:rPr>
              <a:t>means </a:t>
            </a:r>
            <a:r>
              <a:rPr lang="en-US" sz="3000" dirty="0">
                <a:latin typeface="Times New Roman"/>
                <a:ea typeface="Times New Roman"/>
              </a:rPr>
              <a:t>to improve the quality performance within the college in general and in the academic programs in particular. Then, the head of the Quality Center D. </a:t>
            </a:r>
            <a:r>
              <a:rPr lang="en-US" sz="3000" dirty="0" err="1">
                <a:latin typeface="Times New Roman"/>
                <a:ea typeface="Times New Roman"/>
              </a:rPr>
              <a:t>Abdulhakim</a:t>
            </a:r>
            <a:r>
              <a:rPr lang="en-US" sz="3000" dirty="0">
                <a:latin typeface="Times New Roman"/>
                <a:ea typeface="Times New Roman"/>
              </a:rPr>
              <a:t> </a:t>
            </a:r>
            <a:r>
              <a:rPr lang="en-US" sz="3000" dirty="0" err="1">
                <a:latin typeface="Times New Roman"/>
                <a:ea typeface="Times New Roman"/>
              </a:rPr>
              <a:t>Radwan</a:t>
            </a:r>
            <a:r>
              <a:rPr lang="en-US" sz="3000" dirty="0">
                <a:latin typeface="Times New Roman"/>
                <a:ea typeface="Times New Roman"/>
              </a:rPr>
              <a:t> explained the working process within the college and the academic programs related to the activities of quality and academic accreditation. Afterward, Dr. Abdullah Al-</a:t>
            </a:r>
            <a:r>
              <a:rPr lang="en-US" sz="3000" dirty="0" err="1">
                <a:latin typeface="Times New Roman"/>
                <a:ea typeface="Times New Roman"/>
              </a:rPr>
              <a:t>Harbi</a:t>
            </a:r>
            <a:r>
              <a:rPr lang="en-US" sz="3000" dirty="0">
                <a:latin typeface="Times New Roman"/>
                <a:ea typeface="Times New Roman"/>
              </a:rPr>
              <a:t> invited the visiting group  to observe the quality and academic accreditation activities of the female departments then the head of the Quality Center intervened  and the head of the visiting group; </a:t>
            </a:r>
            <a:r>
              <a:rPr lang="en-US" sz="3000" dirty="0" err="1">
                <a:latin typeface="Times New Roman"/>
                <a:ea typeface="Times New Roman"/>
              </a:rPr>
              <a:t>Dr</a:t>
            </a:r>
            <a:r>
              <a:rPr lang="en-US" sz="3000" dirty="0">
                <a:latin typeface="Times New Roman"/>
                <a:ea typeface="Times New Roman"/>
              </a:rPr>
              <a:t> Abdul </a:t>
            </a:r>
            <a:r>
              <a:rPr lang="en-US" sz="3000" dirty="0" err="1">
                <a:latin typeface="Times New Roman"/>
                <a:ea typeface="Times New Roman"/>
              </a:rPr>
              <a:t>Baki</a:t>
            </a:r>
            <a:r>
              <a:rPr lang="en-US" sz="3000" dirty="0">
                <a:latin typeface="Times New Roman"/>
                <a:ea typeface="Times New Roman"/>
              </a:rPr>
              <a:t> replied and thanked both of them for their warm reception and hospitality. </a:t>
            </a:r>
          </a:p>
          <a:p>
            <a:pPr marL="82296" indent="0" algn="just" rtl="0">
              <a:buNone/>
            </a:pPr>
            <a:endParaRPr lang="ar-SA" sz="3000" dirty="0"/>
          </a:p>
        </p:txBody>
      </p:sp>
    </p:spTree>
    <p:extLst>
      <p:ext uri="{BB962C8B-B14F-4D97-AF65-F5344CB8AC3E}">
        <p14:creationId xmlns:p14="http://schemas.microsoft.com/office/powerpoint/2010/main" val="22310792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43608" y="0"/>
            <a:ext cx="7992888" cy="6858000"/>
          </a:xfrm>
        </p:spPr>
        <p:txBody>
          <a:bodyPr>
            <a:normAutofit/>
          </a:bodyPr>
          <a:lstStyle/>
          <a:p>
            <a:pPr algn="just" rtl="0"/>
            <a:r>
              <a:rPr lang="en-US" sz="3000" dirty="0">
                <a:latin typeface="Times New Roman"/>
                <a:ea typeface="Times New Roman"/>
              </a:rPr>
              <a:t>The visit aimed at surveying the annual plan for the Quality Center and checking how to apply the standards of quality and academic accreditation in the college programs as well as identifying the extent of readiness of the accreditation programs and observing the documentation of activities. </a:t>
            </a:r>
          </a:p>
          <a:p>
            <a:pPr algn="just" rtl="0"/>
            <a:endParaRPr lang="ar-SA" sz="3000" dirty="0"/>
          </a:p>
        </p:txBody>
      </p:sp>
    </p:spTree>
    <p:extLst>
      <p:ext uri="{BB962C8B-B14F-4D97-AF65-F5344CB8AC3E}">
        <p14:creationId xmlns:p14="http://schemas.microsoft.com/office/powerpoint/2010/main" val="215585681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4</TotalTime>
  <Words>194</Words>
  <Application>Microsoft Office PowerPoint</Application>
  <PresentationFormat>عرض على الشاشة (3:4)‏</PresentationFormat>
  <Paragraphs>3</Paragraphs>
  <Slides>3</Slides>
  <Notes>0</Notes>
  <HiddenSlides>0</HiddenSlides>
  <MMClips>0</MMClips>
  <ScaleCrop>false</ScaleCrop>
  <HeadingPairs>
    <vt:vector size="4" baseType="variant">
      <vt:variant>
        <vt:lpstr>نسق</vt:lpstr>
      </vt:variant>
      <vt:variant>
        <vt:i4>1</vt:i4>
      </vt:variant>
      <vt:variant>
        <vt:lpstr>عناوين الشرائح</vt:lpstr>
      </vt:variant>
      <vt:variant>
        <vt:i4>3</vt:i4>
      </vt:variant>
    </vt:vector>
  </HeadingPairs>
  <TitlesOfParts>
    <vt:vector size="4" baseType="lpstr">
      <vt:lpstr>انقلاب</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Mu</dc:creator>
  <cp:lastModifiedBy>Mu</cp:lastModifiedBy>
  <cp:revision>2</cp:revision>
  <dcterms:created xsi:type="dcterms:W3CDTF">2015-04-05T13:59:06Z</dcterms:created>
  <dcterms:modified xsi:type="dcterms:W3CDTF">2015-04-05T14:03:39Z</dcterms:modified>
</cp:coreProperties>
</file>