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0D4316-E760-45BF-8565-323BC0C12EF7}" type="datetimeFigureOut">
              <a:rPr lang="ar-SA" smtClean="0"/>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177953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D4316-E760-45BF-8565-323BC0C12EF7}" type="datetimeFigureOut">
              <a:rPr lang="ar-SA" smtClean="0"/>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4034139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D4316-E760-45BF-8565-323BC0C12EF7}" type="datetimeFigureOut">
              <a:rPr lang="ar-SA" smtClean="0"/>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3480292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D4316-E760-45BF-8565-323BC0C12EF7}" type="datetimeFigureOut">
              <a:rPr lang="ar-SA" smtClean="0"/>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7749CC-B008-4925-9FA6-4C7C85650E9C}" type="slidenum">
              <a:rPr lang="ar-SA" smtClean="0"/>
              <a:t>‹#›</a:t>
            </a:fld>
            <a:endParaRPr lang="ar-S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80550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D4316-E760-45BF-8565-323BC0C12EF7}" type="datetimeFigureOut">
              <a:rPr lang="ar-SA" smtClean="0"/>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440785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60D4316-E760-45BF-8565-323BC0C12EF7}" type="datetimeFigureOut">
              <a:rPr lang="ar-SA" smtClean="0"/>
              <a:t>12/04/1436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1544969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60D4316-E760-45BF-8565-323BC0C12EF7}" type="datetimeFigureOut">
              <a:rPr lang="ar-SA" smtClean="0"/>
              <a:t>12/04/1436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2143734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0D4316-E760-45BF-8565-323BC0C12EF7}" type="datetimeFigureOut">
              <a:rPr lang="ar-SA" smtClean="0"/>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867909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0D4316-E760-45BF-8565-323BC0C12EF7}" type="datetimeFigureOut">
              <a:rPr lang="ar-SA" smtClean="0"/>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2468656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0D4316-E760-45BF-8565-323BC0C12EF7}" type="datetimeFigureOut">
              <a:rPr lang="ar-SA" smtClean="0"/>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192960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D4316-E760-45BF-8565-323BC0C12EF7}" type="datetimeFigureOut">
              <a:rPr lang="ar-SA" smtClean="0"/>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199345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0D4316-E760-45BF-8565-323BC0C12EF7}" type="datetimeFigureOut">
              <a:rPr lang="ar-SA" smtClean="0"/>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404275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0D4316-E760-45BF-8565-323BC0C12EF7}" type="datetimeFigureOut">
              <a:rPr lang="ar-SA" smtClean="0"/>
              <a:t>12/04/1436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154291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0D4316-E760-45BF-8565-323BC0C12EF7}" type="datetimeFigureOut">
              <a:rPr lang="ar-SA" smtClean="0"/>
              <a:t>12/04/1436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393968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60D4316-E760-45BF-8565-323BC0C12EF7}" type="datetimeFigureOut">
              <a:rPr lang="ar-SA" smtClean="0"/>
              <a:t>12/04/1436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3468186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D4316-E760-45BF-8565-323BC0C12EF7}" type="datetimeFigureOut">
              <a:rPr lang="ar-SA" smtClean="0"/>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3479559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D4316-E760-45BF-8565-323BC0C12EF7}" type="datetimeFigureOut">
              <a:rPr lang="ar-SA" smtClean="0"/>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7749CC-B008-4925-9FA6-4C7C85650E9C}" type="slidenum">
              <a:rPr lang="ar-SA" smtClean="0"/>
              <a:t>‹#›</a:t>
            </a:fld>
            <a:endParaRPr lang="ar-SA"/>
          </a:p>
        </p:txBody>
      </p:sp>
    </p:spTree>
    <p:extLst>
      <p:ext uri="{BB962C8B-B14F-4D97-AF65-F5344CB8AC3E}">
        <p14:creationId xmlns:p14="http://schemas.microsoft.com/office/powerpoint/2010/main" val="575654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60D4316-E760-45BF-8565-323BC0C12EF7}" type="datetimeFigureOut">
              <a:rPr lang="ar-SA" smtClean="0"/>
              <a:t>12/04/1436</a:t>
            </a:fld>
            <a:endParaRPr lang="ar-S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27749CC-B008-4925-9FA6-4C7C85650E9C}" type="slidenum">
              <a:rPr lang="ar-SA" smtClean="0"/>
              <a:t>‹#›</a:t>
            </a:fld>
            <a:endParaRPr lang="ar-SA"/>
          </a:p>
        </p:txBody>
      </p:sp>
    </p:spTree>
    <p:extLst>
      <p:ext uri="{BB962C8B-B14F-4D97-AF65-F5344CB8AC3E}">
        <p14:creationId xmlns:p14="http://schemas.microsoft.com/office/powerpoint/2010/main" val="4221605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defRPr/>
            </a:pPr>
            <a:r>
              <a:rPr lang="ar-EG" b="1" dirty="0">
                <a:latin typeface="AYM Wadiy S_U normal."/>
              </a:rPr>
              <a:t>اسم المقرر</a:t>
            </a:r>
            <a:r>
              <a:rPr lang="ar-SA" b="1" dirty="0">
                <a:latin typeface="AYM Wadiy S_U normal."/>
              </a:rPr>
              <a:t/>
            </a:r>
            <a:br>
              <a:rPr lang="ar-SA" b="1" dirty="0">
                <a:latin typeface="AYM Wadiy S_U normal."/>
              </a:rPr>
            </a:br>
            <a:r>
              <a:rPr lang="ar-SA" dirty="0">
                <a:cs typeface="PT Bold Heading" pitchFamily="2" charset="-78"/>
              </a:rPr>
              <a:t>إدارة </a:t>
            </a:r>
            <a:r>
              <a:rPr lang="ar-SA" dirty="0" smtClean="0">
                <a:cs typeface="PT Bold Heading" pitchFamily="2" charset="-78"/>
              </a:rPr>
              <a:t>التغيير </a:t>
            </a:r>
            <a:r>
              <a:rPr lang="ar-SA" smtClean="0">
                <a:cs typeface="PT Bold Heading" pitchFamily="2" charset="-78"/>
              </a:rPr>
              <a:t>في المنظمات</a:t>
            </a:r>
            <a:endParaRPr lang="ar-SA" dirty="0"/>
          </a:p>
        </p:txBody>
      </p:sp>
    </p:spTree>
    <p:extLst>
      <p:ext uri="{BB962C8B-B14F-4D97-AF65-F5344CB8AC3E}">
        <p14:creationId xmlns:p14="http://schemas.microsoft.com/office/powerpoint/2010/main" val="2749323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marL="0" indent="0" algn="ctr">
              <a:buNone/>
              <a:defRPr/>
            </a:pPr>
            <a:r>
              <a:rPr lang="ar-SA" sz="3500" b="1" dirty="0">
                <a:solidFill>
                  <a:srgbClr val="000000"/>
                </a:solidFill>
                <a:cs typeface="AL-Mohanad Bold" pitchFamily="2" charset="-78"/>
              </a:rPr>
              <a:t>المحاضرة الاولى</a:t>
            </a:r>
          </a:p>
          <a:p>
            <a:pPr marL="0" indent="0" algn="ctr">
              <a:buNone/>
              <a:defRPr/>
            </a:pPr>
            <a:r>
              <a:rPr lang="ar-SA" sz="3500" b="1" dirty="0">
                <a:solidFill>
                  <a:srgbClr val="000000"/>
                </a:solidFill>
                <a:cs typeface="AL-Mohanad Bold" pitchFamily="2" charset="-78"/>
              </a:rPr>
              <a:t>ماهية </a:t>
            </a:r>
            <a:r>
              <a:rPr lang="ar-SA" sz="3500" b="1" dirty="0" smtClean="0">
                <a:solidFill>
                  <a:srgbClr val="000000"/>
                </a:solidFill>
                <a:cs typeface="AL-Mohanad Bold" pitchFamily="2" charset="-78"/>
              </a:rPr>
              <a:t>التغيير</a:t>
            </a:r>
          </a:p>
          <a:p>
            <a:pPr marL="0" indent="0" algn="ctr">
              <a:buNone/>
              <a:defRPr/>
            </a:pPr>
            <a:r>
              <a:rPr lang="ar-SA" sz="3500" b="1" dirty="0" smtClean="0">
                <a:solidFill>
                  <a:srgbClr val="000000"/>
                </a:solidFill>
                <a:cs typeface="AL-Mohanad Bold" pitchFamily="2" charset="-78"/>
              </a:rPr>
              <a:t>وادارة التغيير</a:t>
            </a:r>
            <a:endParaRPr lang="ar-SA" sz="3500" b="1" dirty="0">
              <a:solidFill>
                <a:srgbClr val="000000"/>
              </a:solidFill>
              <a:cs typeface="AL-Mohanad Bold" pitchFamily="2" charset="-78"/>
            </a:endParaRPr>
          </a:p>
        </p:txBody>
      </p:sp>
    </p:spTree>
    <p:extLst>
      <p:ext uri="{BB962C8B-B14F-4D97-AF65-F5344CB8AC3E}">
        <p14:creationId xmlns:p14="http://schemas.microsoft.com/office/powerpoint/2010/main" val="1218968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cs typeface="AL-Mohanad Bold" pitchFamily="2" charset="-78"/>
              </a:rPr>
              <a:t>محاور المحاضرة </a:t>
            </a:r>
            <a:r>
              <a:rPr lang="ar-SA" dirty="0" smtClean="0">
                <a:cs typeface="AL-Mohanad Bold" pitchFamily="2" charset="-78"/>
              </a:rPr>
              <a:t>الاولى</a:t>
            </a:r>
            <a:endParaRPr lang="ar-SA" dirty="0">
              <a:cs typeface="AL-Mohanad Bold" pitchFamily="2" charset="-78"/>
            </a:endParaRPr>
          </a:p>
        </p:txBody>
      </p:sp>
      <p:sp>
        <p:nvSpPr>
          <p:cNvPr id="3" name="Content Placeholder 2"/>
          <p:cNvSpPr>
            <a:spLocks noGrp="1"/>
          </p:cNvSpPr>
          <p:nvPr>
            <p:ph sz="quarter" idx="13"/>
          </p:nvPr>
        </p:nvSpPr>
        <p:spPr>
          <a:xfrm>
            <a:off x="913775" y="2047052"/>
            <a:ext cx="10363826" cy="3424107"/>
          </a:xfrm>
        </p:spPr>
        <p:txBody>
          <a:bodyPr>
            <a:noAutofit/>
          </a:bodyPr>
          <a:lstStyle/>
          <a:p>
            <a:pPr marL="514350" indent="-514350">
              <a:defRPr/>
            </a:pPr>
            <a:endParaRPr lang="ar-SA" sz="2500" dirty="0">
              <a:cs typeface="AL-Mohanad Bold" pitchFamily="2" charset="-78"/>
            </a:endParaRPr>
          </a:p>
          <a:p>
            <a:pPr marL="514350" indent="-514350">
              <a:buFont typeface="Calibri" pitchFamily="34" charset="0"/>
              <a:buAutoNum type="arabicPeriod"/>
              <a:defRPr/>
            </a:pPr>
            <a:r>
              <a:rPr lang="ar-SA" sz="2500" dirty="0">
                <a:cs typeface="AL-Mohanad Bold" pitchFamily="2" charset="-78"/>
              </a:rPr>
              <a:t>مفهوم التغيير.</a:t>
            </a:r>
          </a:p>
          <a:p>
            <a:pPr marL="514350" indent="-514350">
              <a:buFont typeface="Calibri" pitchFamily="34" charset="0"/>
              <a:buAutoNum type="arabicPeriod"/>
              <a:defRPr/>
            </a:pPr>
            <a:r>
              <a:rPr lang="ar-SA" sz="2500" dirty="0">
                <a:cs typeface="AL-Mohanad Bold" pitchFamily="2" charset="-78"/>
              </a:rPr>
              <a:t>مفهوم التغيير التنظيمي.</a:t>
            </a:r>
          </a:p>
          <a:p>
            <a:pPr marL="514350" indent="-514350">
              <a:buFont typeface="Calibri" pitchFamily="34" charset="0"/>
              <a:buAutoNum type="arabicPeriod"/>
              <a:defRPr/>
            </a:pPr>
            <a:r>
              <a:rPr lang="ar-SA" sz="2500" dirty="0">
                <a:cs typeface="AL-Mohanad Bold" pitchFamily="2" charset="-78"/>
              </a:rPr>
              <a:t>مفهوم إدارة التغيير.</a:t>
            </a:r>
          </a:p>
          <a:p>
            <a:pPr marL="514350" indent="-514350">
              <a:buFont typeface="Calibri" pitchFamily="34" charset="0"/>
              <a:buAutoNum type="arabicPeriod"/>
              <a:defRPr/>
            </a:pPr>
            <a:r>
              <a:rPr lang="ar-SA" sz="2500" dirty="0">
                <a:cs typeface="AL-Mohanad Bold" pitchFamily="2" charset="-78"/>
              </a:rPr>
              <a:t>اهداف التغيير.</a:t>
            </a:r>
          </a:p>
          <a:p>
            <a:pPr marL="514350" indent="-514350">
              <a:buFont typeface="Calibri" pitchFamily="34" charset="0"/>
              <a:buAutoNum type="arabicPeriod"/>
              <a:defRPr/>
            </a:pPr>
            <a:r>
              <a:rPr lang="ar-SA" sz="2500" dirty="0">
                <a:cs typeface="AL-Mohanad Bold" pitchFamily="2" charset="-78"/>
              </a:rPr>
              <a:t>خصائص التغيير</a:t>
            </a:r>
            <a:r>
              <a:rPr lang="ar-SA" sz="2500" dirty="0" smtClean="0">
                <a:cs typeface="AL-Mohanad Bold" pitchFamily="2" charset="-78"/>
              </a:rPr>
              <a:t>.</a:t>
            </a:r>
            <a:endParaRPr lang="ar-SA" sz="2500" dirty="0">
              <a:cs typeface="AL-Mohanad Bold" pitchFamily="2" charset="-78"/>
            </a:endParaRPr>
          </a:p>
        </p:txBody>
      </p:sp>
    </p:spTree>
    <p:extLst>
      <p:ext uri="{BB962C8B-B14F-4D97-AF65-F5344CB8AC3E}">
        <p14:creationId xmlns:p14="http://schemas.microsoft.com/office/powerpoint/2010/main" val="3258033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30223"/>
          </a:xfrm>
        </p:spPr>
        <p:txBody>
          <a:bodyPr/>
          <a:lstStyle/>
          <a:p>
            <a:pPr algn="r"/>
            <a:r>
              <a:rPr lang="ar-SA" dirty="0">
                <a:cs typeface="AL-Mohanad Bold" pitchFamily="2" charset="-78"/>
              </a:rPr>
              <a:t>1- مفهوم  </a:t>
            </a:r>
            <a:r>
              <a:rPr lang="ar-SA" dirty="0" smtClean="0">
                <a:cs typeface="AL-Mohanad Bold" pitchFamily="2" charset="-78"/>
              </a:rPr>
              <a:t>التغيير</a:t>
            </a:r>
            <a:endParaRPr lang="ar-SA" dirty="0">
              <a:cs typeface="AL-Mohanad Bold" pitchFamily="2" charset="-78"/>
            </a:endParaRPr>
          </a:p>
        </p:txBody>
      </p:sp>
      <p:sp>
        <p:nvSpPr>
          <p:cNvPr id="3" name="Content Placeholder 2"/>
          <p:cNvSpPr>
            <a:spLocks noGrp="1"/>
          </p:cNvSpPr>
          <p:nvPr>
            <p:ph sz="quarter" idx="13"/>
          </p:nvPr>
        </p:nvSpPr>
        <p:spPr>
          <a:xfrm>
            <a:off x="913774" y="1348740"/>
            <a:ext cx="10363826" cy="4914900"/>
          </a:xfrm>
        </p:spPr>
        <p:txBody>
          <a:bodyPr>
            <a:noAutofit/>
          </a:bodyPr>
          <a:lstStyle/>
          <a:p>
            <a:pPr marL="266700" indent="-266700">
              <a:buFont typeface="Wingdings" pitchFamily="2" charset="2"/>
              <a:buChar char="v"/>
              <a:defRPr/>
            </a:pPr>
            <a:r>
              <a:rPr lang="ar-SA" sz="2500" dirty="0" smtClean="0">
                <a:cs typeface="AL-Mohanad Bold" pitchFamily="2" charset="-78"/>
              </a:rPr>
              <a:t>غيّر </a:t>
            </a:r>
            <a:r>
              <a:rPr lang="ar-SA" sz="2500" dirty="0">
                <a:cs typeface="AL-Mohanad Bold" pitchFamily="2" charset="-78"/>
              </a:rPr>
              <a:t>الشيء أي بدله بغيره او جعله على غير ما كان عليه.</a:t>
            </a:r>
            <a:endParaRPr lang="en-US" sz="2500" dirty="0">
              <a:cs typeface="AL-Mohanad Bold" pitchFamily="2" charset="-78"/>
            </a:endParaRPr>
          </a:p>
          <a:p>
            <a:pPr marL="457200" indent="-457200">
              <a:buFont typeface="Wingdings" pitchFamily="2" charset="2"/>
              <a:buChar char="v"/>
              <a:defRPr/>
            </a:pPr>
            <a:r>
              <a:rPr lang="ar-SA" sz="2500" dirty="0">
                <a:cs typeface="AL-Mohanad Bold" pitchFamily="2" charset="-78"/>
              </a:rPr>
              <a:t>يعرف التغيير بأنه عملية التحول من الواقع الحالي للفرد او المنظمة </a:t>
            </a:r>
            <a:r>
              <a:rPr lang="ar-SA" sz="2500" dirty="0" smtClean="0">
                <a:cs typeface="AL-Mohanad Bold" pitchFamily="2" charset="-78"/>
              </a:rPr>
              <a:t>الى </a:t>
            </a:r>
            <a:r>
              <a:rPr lang="ar-SA" sz="2500" dirty="0">
                <a:cs typeface="AL-Mohanad Bold" pitchFamily="2" charset="-78"/>
              </a:rPr>
              <a:t>واقع اخر منشود مرغوب الوصول اليه خلال فترة زمنية محددة بأساليب وطرق معروفة لتحقيق اهداف معينة.</a:t>
            </a:r>
            <a:endParaRPr lang="en-US" sz="2500" dirty="0">
              <a:cs typeface="AL-Mohanad Bold" pitchFamily="2" charset="-78"/>
            </a:endParaRPr>
          </a:p>
          <a:p>
            <a:pPr marL="457200" indent="-457200">
              <a:buFont typeface="Wingdings" pitchFamily="2" charset="2"/>
              <a:buChar char="v"/>
              <a:defRPr/>
            </a:pPr>
            <a:r>
              <a:rPr lang="ar-SA" sz="2500" dirty="0">
                <a:cs typeface="AL-Mohanad Bold" pitchFamily="2" charset="-78"/>
              </a:rPr>
              <a:t>عرف </a:t>
            </a:r>
            <a:r>
              <a:rPr lang="en-US" sz="2500" dirty="0">
                <a:cs typeface="AL-Mohanad Bold" pitchFamily="2" charset="-78"/>
              </a:rPr>
              <a:t>Frensh </a:t>
            </a:r>
            <a:r>
              <a:rPr lang="ar-SA" sz="2500" dirty="0">
                <a:cs typeface="AL-Mohanad Bold" pitchFamily="2" charset="-78"/>
              </a:rPr>
              <a:t> التغيير بأنه جهد ونشاط طويل المدى يهدف الى تحسين قدرة المنظمة على حل مشكلاتها وتحديث ذاتها من خلال ادارة مشتركة متعاونة  وفعالة لبيئة التنظيم تشدد على العمل الجماعي الشامل.</a:t>
            </a:r>
            <a:endParaRPr lang="en-US" sz="2500" dirty="0">
              <a:cs typeface="AL-Mohanad Bold" pitchFamily="2" charset="-78"/>
            </a:endParaRPr>
          </a:p>
          <a:p>
            <a:pPr marL="457200" indent="-457200">
              <a:buFont typeface="Wingdings" pitchFamily="2" charset="2"/>
              <a:buChar char="v"/>
              <a:defRPr/>
            </a:pPr>
            <a:r>
              <a:rPr lang="ar-SA" sz="2500" dirty="0">
                <a:cs typeface="AL-Mohanad Bold" pitchFamily="2" charset="-78"/>
              </a:rPr>
              <a:t>عرف </a:t>
            </a:r>
            <a:r>
              <a:rPr lang="en-US" sz="2500" dirty="0">
                <a:cs typeface="AL-Mohanad Bold" pitchFamily="2" charset="-78"/>
              </a:rPr>
              <a:t>Bennis </a:t>
            </a:r>
            <a:r>
              <a:rPr lang="ar-SA" sz="2500" dirty="0">
                <a:cs typeface="AL-Mohanad Bold" pitchFamily="2" charset="-78"/>
              </a:rPr>
              <a:t> التغيير بأنه الاستجابة للتغيير نتيجة لوضع استراتيجية تثقيفية هادفة لتغيير المعتقدات والقيم والهيكل التنظيمي وجعلها اكثر ملائمة للتطور التكنولوجي وتحديات السوق</a:t>
            </a:r>
            <a:r>
              <a:rPr lang="ar-SA" sz="2500" dirty="0" smtClean="0">
                <a:cs typeface="AL-Mohanad Bold" pitchFamily="2" charset="-78"/>
              </a:rPr>
              <a:t>.</a:t>
            </a:r>
            <a:endParaRPr lang="en-US" sz="2500" dirty="0">
              <a:cs typeface="AL-Mohanad Bold" pitchFamily="2" charset="-78"/>
            </a:endParaRPr>
          </a:p>
          <a:p>
            <a:pPr marL="0" indent="0">
              <a:buNone/>
            </a:pPr>
            <a:endParaRPr lang="ar-SA" sz="2500" dirty="0">
              <a:cs typeface="AL-Mohanad Bold" pitchFamily="2" charset="-78"/>
            </a:endParaRPr>
          </a:p>
        </p:txBody>
      </p:sp>
    </p:spTree>
    <p:extLst>
      <p:ext uri="{BB962C8B-B14F-4D97-AF65-F5344CB8AC3E}">
        <p14:creationId xmlns:p14="http://schemas.microsoft.com/office/powerpoint/2010/main" val="1091652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41703"/>
          </a:xfrm>
        </p:spPr>
        <p:txBody>
          <a:bodyPr/>
          <a:lstStyle/>
          <a:p>
            <a:pPr algn="r"/>
            <a:r>
              <a:rPr lang="ar-SA" dirty="0">
                <a:cs typeface="AL-Mohanad Bold" pitchFamily="2" charset="-78"/>
              </a:rPr>
              <a:t>2- مفهوم  التغيير </a:t>
            </a:r>
            <a:r>
              <a:rPr lang="ar-SA" dirty="0" smtClean="0">
                <a:cs typeface="AL-Mohanad Bold" pitchFamily="2" charset="-78"/>
              </a:rPr>
              <a:t>التنظيمي</a:t>
            </a:r>
            <a:endParaRPr lang="ar-SA" dirty="0">
              <a:cs typeface="AL-Mohanad Bold" pitchFamily="2" charset="-78"/>
            </a:endParaRPr>
          </a:p>
        </p:txBody>
      </p:sp>
      <p:sp>
        <p:nvSpPr>
          <p:cNvPr id="3" name="Content Placeholder 2"/>
          <p:cNvSpPr>
            <a:spLocks noGrp="1"/>
          </p:cNvSpPr>
          <p:nvPr>
            <p:ph sz="quarter" idx="13"/>
          </p:nvPr>
        </p:nvSpPr>
        <p:spPr>
          <a:xfrm>
            <a:off x="913774" y="1760220"/>
            <a:ext cx="10363826" cy="4030979"/>
          </a:xfrm>
        </p:spPr>
        <p:txBody>
          <a:bodyPr>
            <a:normAutofit/>
          </a:bodyPr>
          <a:lstStyle/>
          <a:p>
            <a:pPr marL="457200" indent="-457200" algn="just">
              <a:buFont typeface="Wingdings" pitchFamily="2" charset="2"/>
              <a:buChar char="v"/>
              <a:defRPr/>
            </a:pPr>
            <a:r>
              <a:rPr lang="ar-SA" sz="2500" dirty="0">
                <a:cs typeface="AL-Mohanad Bold" pitchFamily="2" charset="-78"/>
              </a:rPr>
              <a:t>التغيير التنظيمي هو عملية تغيير ملموس في النمط السلوكي للعاملين، واحداث تغيير جذري في السلوك التنظيمي ليتوافق مع متطلبات ومناخ بيئة التنظيم الداخلية والخارجية.</a:t>
            </a:r>
            <a:endParaRPr lang="en-US" sz="2500" dirty="0">
              <a:cs typeface="AL-Mohanad Bold" pitchFamily="2" charset="-78"/>
            </a:endParaRPr>
          </a:p>
          <a:p>
            <a:pPr marL="457200" indent="-457200" algn="just">
              <a:buFont typeface="Wingdings" pitchFamily="2" charset="2"/>
              <a:buChar char="v"/>
              <a:defRPr/>
            </a:pPr>
            <a:r>
              <a:rPr lang="ar-SA" sz="2500" dirty="0">
                <a:cs typeface="AL-Mohanad Bold" pitchFamily="2" charset="-78"/>
              </a:rPr>
              <a:t>التغيير التنظيمي هو احداث تعديلات في اهداف وسياسات المنظمة، أي في هيكلها التنظيمي بهدف تعديل اوضاع تنظيمية قائمة، واستحداث اوضاع تنظيمية جديدة</a:t>
            </a:r>
            <a:r>
              <a:rPr lang="ar-SA" sz="2500" dirty="0" smtClean="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418028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13103"/>
          </a:xfrm>
        </p:spPr>
        <p:txBody>
          <a:bodyPr/>
          <a:lstStyle/>
          <a:p>
            <a:pPr algn="r"/>
            <a:r>
              <a:rPr lang="ar-SA" dirty="0">
                <a:cs typeface="AL-Mohanad Bold" pitchFamily="2" charset="-78"/>
              </a:rPr>
              <a:t>3- مفهوم إدارة </a:t>
            </a:r>
            <a:r>
              <a:rPr lang="ar-SA" dirty="0" smtClean="0">
                <a:cs typeface="AL-Mohanad Bold" pitchFamily="2" charset="-78"/>
              </a:rPr>
              <a:t>التغيير</a:t>
            </a:r>
            <a:endParaRPr lang="ar-SA" dirty="0">
              <a:cs typeface="AL-Mohanad Bold" pitchFamily="2" charset="-78"/>
            </a:endParaRPr>
          </a:p>
        </p:txBody>
      </p:sp>
      <p:sp>
        <p:nvSpPr>
          <p:cNvPr id="3" name="Content Placeholder 2"/>
          <p:cNvSpPr>
            <a:spLocks noGrp="1"/>
          </p:cNvSpPr>
          <p:nvPr>
            <p:ph sz="quarter" idx="13"/>
          </p:nvPr>
        </p:nvSpPr>
        <p:spPr>
          <a:xfrm>
            <a:off x="913774" y="1531620"/>
            <a:ext cx="10363826" cy="4892040"/>
          </a:xfrm>
        </p:spPr>
        <p:txBody>
          <a:bodyPr>
            <a:noAutofit/>
          </a:bodyPr>
          <a:lstStyle/>
          <a:p>
            <a:pPr marL="342900" indent="-342900" algn="just">
              <a:buFont typeface="Wingdings" pitchFamily="2" charset="2"/>
              <a:buChar char="v"/>
              <a:defRPr/>
            </a:pPr>
            <a:r>
              <a:rPr lang="ar-SA" sz="2500" dirty="0">
                <a:cs typeface="AL-Mohanad Bold" pitchFamily="2" charset="-78"/>
              </a:rPr>
              <a:t>عرف </a:t>
            </a:r>
            <a:r>
              <a:rPr lang="en-US" sz="2500" dirty="0" err="1">
                <a:cs typeface="AL-Mohanad Bold" pitchFamily="2" charset="-78"/>
              </a:rPr>
              <a:t>Recardo</a:t>
            </a:r>
            <a:r>
              <a:rPr lang="en-US" sz="2500" dirty="0">
                <a:cs typeface="AL-Mohanad Bold" pitchFamily="2" charset="-78"/>
              </a:rPr>
              <a:t> </a:t>
            </a:r>
            <a:r>
              <a:rPr lang="ar-SA" sz="2500" dirty="0">
                <a:cs typeface="AL-Mohanad Bold" pitchFamily="2" charset="-78"/>
              </a:rPr>
              <a:t> ادارة التغيير بانه عملية تستخدمها المنظمة لتصميم وتنفيذ وتقييم المبادرات الملائمة للتعامل مع المتطلبات التي تفرضها البيئة الخارجية.</a:t>
            </a:r>
            <a:endParaRPr lang="en-US" sz="2500" dirty="0">
              <a:cs typeface="AL-Mohanad Bold" pitchFamily="2" charset="-78"/>
            </a:endParaRPr>
          </a:p>
          <a:p>
            <a:pPr marL="342900" indent="-342900" algn="just">
              <a:buFont typeface="Wingdings" pitchFamily="2" charset="2"/>
              <a:buChar char="v"/>
              <a:defRPr/>
            </a:pPr>
            <a:r>
              <a:rPr lang="ar-SA" sz="2500" dirty="0">
                <a:cs typeface="AL-Mohanad Bold" pitchFamily="2" charset="-78"/>
              </a:rPr>
              <a:t>يرى </a:t>
            </a:r>
            <a:r>
              <a:rPr lang="en-US" sz="2500" dirty="0" err="1">
                <a:cs typeface="AL-Mohanad Bold" pitchFamily="2" charset="-78"/>
              </a:rPr>
              <a:t>Tushman</a:t>
            </a:r>
            <a:r>
              <a:rPr lang="en-US" sz="2500" dirty="0">
                <a:cs typeface="AL-Mohanad Bold" pitchFamily="2" charset="-78"/>
              </a:rPr>
              <a:t> </a:t>
            </a:r>
            <a:r>
              <a:rPr lang="ar-SA" sz="2500" dirty="0">
                <a:cs typeface="AL-Mohanad Bold" pitchFamily="2" charset="-78"/>
              </a:rPr>
              <a:t> ان ادارة التغيير تتضمن الانتقال بالمنشأة من وضعها الحالي </a:t>
            </a:r>
            <a:br>
              <a:rPr lang="ar-SA" sz="2500" dirty="0">
                <a:cs typeface="AL-Mohanad Bold" pitchFamily="2" charset="-78"/>
              </a:rPr>
            </a:br>
            <a:r>
              <a:rPr lang="ar-SA" sz="2500" dirty="0">
                <a:cs typeface="AL-Mohanad Bold" pitchFamily="2" charset="-78"/>
              </a:rPr>
              <a:t>الى وضع اخر مرغوب فيه خلال فترة انتقالية.</a:t>
            </a:r>
            <a:endParaRPr lang="en-US" sz="2500" dirty="0">
              <a:cs typeface="AL-Mohanad Bold" pitchFamily="2" charset="-78"/>
            </a:endParaRPr>
          </a:p>
          <a:p>
            <a:pPr marL="342900" indent="-342900" algn="just">
              <a:buFont typeface="Wingdings" pitchFamily="2" charset="2"/>
              <a:buChar char="v"/>
              <a:defRPr/>
            </a:pPr>
            <a:r>
              <a:rPr lang="ar-SA" sz="2500" dirty="0">
                <a:cs typeface="AL-Mohanad Bold" pitchFamily="2" charset="-78"/>
              </a:rPr>
              <a:t>ادارة التغيير هي سلسلة الجهود المستمرة والبعيدة المدى الهادفة الى تحسين قدرات المنظمة على ادخال التجديد ومواكبة التطور وتمكينها من حل مشاكلها ومواجهة تحدياتها.</a:t>
            </a:r>
            <a:endParaRPr lang="en-US" sz="2500" dirty="0">
              <a:cs typeface="AL-Mohanad Bold" pitchFamily="2" charset="-78"/>
            </a:endParaRPr>
          </a:p>
          <a:p>
            <a:pPr marL="342900" indent="-342900" algn="just">
              <a:buFont typeface="Wingdings" pitchFamily="2" charset="2"/>
              <a:buChar char="v"/>
              <a:defRPr/>
            </a:pPr>
            <a:r>
              <a:rPr lang="ar-SA" sz="2500" dirty="0">
                <a:cs typeface="AL-Mohanad Bold" pitchFamily="2" charset="-78"/>
              </a:rPr>
              <a:t>يعرف </a:t>
            </a:r>
            <a:r>
              <a:rPr lang="ar-SA" sz="2500" dirty="0" err="1">
                <a:cs typeface="AL-Mohanad Bold" pitchFamily="2" charset="-78"/>
              </a:rPr>
              <a:t>جوبسون</a:t>
            </a:r>
            <a:r>
              <a:rPr lang="ar-SA" sz="2500" dirty="0">
                <a:cs typeface="AL-Mohanad Bold" pitchFamily="2" charset="-78"/>
              </a:rPr>
              <a:t> ادارة التغيير بأنها الجهود الهادفة الى زيادة فاعلية المنظمة عن طريق تحقيق التكامل بين الاحتياجات والمتطلبات والأهداف الشخصية للأفراد مع اهداف المنظمة بوضع البرامج المخططة للتغيير الشامل لكل المنظمة </a:t>
            </a:r>
            <a:r>
              <a:rPr lang="ar-SA" sz="2500" dirty="0" smtClean="0">
                <a:cs typeface="AL-Mohanad Bold" pitchFamily="2" charset="-78"/>
              </a:rPr>
              <a:t>وعناصرها</a:t>
            </a:r>
            <a:r>
              <a:rPr lang="ar-SA" sz="2500" dirty="0">
                <a:cs typeface="AL-Mohanad Bold" pitchFamily="2" charset="-78"/>
              </a:rPr>
              <a:t>.</a:t>
            </a:r>
            <a:endParaRPr lang="en-US" sz="2500" dirty="0">
              <a:cs typeface="AL-Mohanad Bold" pitchFamily="2" charset="-78"/>
            </a:endParaRPr>
          </a:p>
        </p:txBody>
      </p:sp>
    </p:spTree>
    <p:extLst>
      <p:ext uri="{BB962C8B-B14F-4D97-AF65-F5344CB8AC3E}">
        <p14:creationId xmlns:p14="http://schemas.microsoft.com/office/powerpoint/2010/main" val="275442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99474" y="1612712"/>
            <a:ext cx="10363826" cy="3424107"/>
          </a:xfrm>
        </p:spPr>
        <p:txBody>
          <a:bodyPr>
            <a:normAutofit/>
          </a:bodyPr>
          <a:lstStyle/>
          <a:p>
            <a:pPr marL="342900" indent="-342900">
              <a:buFont typeface="Wingdings" pitchFamily="2" charset="2"/>
              <a:buChar char="v"/>
              <a:defRPr/>
            </a:pPr>
            <a:r>
              <a:rPr lang="ar-SA" sz="2500" dirty="0">
                <a:cs typeface="AL-Mohanad Bold" pitchFamily="2" charset="-78"/>
              </a:rPr>
              <a:t>عرف بنيس</a:t>
            </a:r>
            <a:r>
              <a:rPr lang="en-US" sz="2500" dirty="0">
                <a:cs typeface="AL-Mohanad Bold" pitchFamily="2" charset="-78"/>
              </a:rPr>
              <a:t>  </a:t>
            </a:r>
            <a:r>
              <a:rPr lang="en-US" sz="2500" dirty="0" err="1">
                <a:cs typeface="AL-Mohanad Bold" pitchFamily="2" charset="-78"/>
              </a:rPr>
              <a:t>bennis</a:t>
            </a:r>
            <a:r>
              <a:rPr lang="en-US" sz="2500" dirty="0">
                <a:cs typeface="AL-Mohanad Bold" pitchFamily="2" charset="-78"/>
              </a:rPr>
              <a:t> </a:t>
            </a:r>
            <a:r>
              <a:rPr lang="ar-SA" sz="2500" dirty="0">
                <a:cs typeface="AL-Mohanad Bold" pitchFamily="2" charset="-78"/>
              </a:rPr>
              <a:t>ادارة التغيير بأنها عملية تستهدف تغيير الافكار والاتجاهات والقيم والهياكل التنظيمية لتتناسب مع الاحتياجات الجديدة وتتعايش مع التحديات </a:t>
            </a:r>
            <a:r>
              <a:rPr lang="ar-SA" sz="2500" dirty="0" smtClean="0">
                <a:cs typeface="AL-Mohanad Bold" pitchFamily="2" charset="-78"/>
              </a:rPr>
              <a:t>التي </a:t>
            </a:r>
            <a:r>
              <a:rPr lang="ar-SA" sz="2500" dirty="0">
                <a:cs typeface="AL-Mohanad Bold" pitchFamily="2" charset="-78"/>
              </a:rPr>
              <a:t>تفرضها التغييرات الهائلة في البيئة الاجتماعية والثقافية والاقتصادية.</a:t>
            </a:r>
          </a:p>
          <a:p>
            <a:pPr marL="342900" indent="-342900">
              <a:buFont typeface="Wingdings" pitchFamily="2" charset="2"/>
              <a:buChar char="v"/>
              <a:defRPr/>
            </a:pPr>
            <a:r>
              <a:rPr lang="ar-SA" sz="2500" dirty="0">
                <a:cs typeface="AL-Mohanad Bold" pitchFamily="2" charset="-78"/>
              </a:rPr>
              <a:t>ادارة التغيير عملية يقوم بها القادة الاداريون ضمن خطة محكمة لفترة معينة يتم تنفيذها بدقة وتنسيق مدروس، للوصول الى الاهداف المنشودة للتغيير، من خلال التوظيف العلمي السليم للموارد البشرية  والامكانات المادية  والفنية المتاحة بالمنظمات.</a:t>
            </a:r>
            <a:endParaRPr lang="en-US" sz="2500" dirty="0">
              <a:cs typeface="AL-Mohanad Bold" pitchFamily="2" charset="-78"/>
            </a:endParaRPr>
          </a:p>
          <a:p>
            <a:pPr marL="0" indent="0">
              <a:buNone/>
            </a:pPr>
            <a:endParaRPr lang="ar-SA" sz="2500" dirty="0">
              <a:cs typeface="AL-Mohanad Bold" pitchFamily="2" charset="-78"/>
            </a:endParaRPr>
          </a:p>
        </p:txBody>
      </p:sp>
    </p:spTree>
    <p:extLst>
      <p:ext uri="{BB962C8B-B14F-4D97-AF65-F5344CB8AC3E}">
        <p14:creationId xmlns:p14="http://schemas.microsoft.com/office/powerpoint/2010/main" val="147369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98803"/>
          </a:xfrm>
        </p:spPr>
        <p:txBody>
          <a:bodyPr/>
          <a:lstStyle/>
          <a:p>
            <a:pPr algn="r">
              <a:defRPr/>
            </a:pPr>
            <a:r>
              <a:rPr lang="ar-SA" dirty="0">
                <a:cs typeface="AL-Mohanad Bold" pitchFamily="2" charset="-78"/>
              </a:rPr>
              <a:t>4- اهداف التغيير</a:t>
            </a:r>
          </a:p>
        </p:txBody>
      </p:sp>
      <p:sp>
        <p:nvSpPr>
          <p:cNvPr id="3" name="Content Placeholder 2"/>
          <p:cNvSpPr>
            <a:spLocks noGrp="1"/>
          </p:cNvSpPr>
          <p:nvPr>
            <p:ph sz="quarter" idx="13"/>
          </p:nvPr>
        </p:nvSpPr>
        <p:spPr>
          <a:xfrm>
            <a:off x="913774" y="1417320"/>
            <a:ext cx="10363826" cy="5097780"/>
          </a:xfrm>
        </p:spPr>
        <p:txBody>
          <a:bodyPr>
            <a:noAutofit/>
          </a:bodyPr>
          <a:lstStyle/>
          <a:p>
            <a:pPr marL="457200" indent="-457200">
              <a:buFont typeface="+mj-lt"/>
              <a:buAutoNum type="arabicPeriod"/>
              <a:defRPr/>
            </a:pPr>
            <a:r>
              <a:rPr lang="ar-SA" sz="2500" dirty="0">
                <a:cs typeface="AL-Mohanad Bold" pitchFamily="2" charset="-78"/>
              </a:rPr>
              <a:t>زيادة قدرة المنظمة على البقاء والنمو والتكيف مع البيئة المحيطة .</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زيادة درجة التعاون بين وظائف المنظمة من أجل إنجاز الأهداف.</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مساعدة الأفراد على تشخيص مشكلاتهم وتحفيزهم لأحداث التغيير المطلوب. </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تشجيع الأفراد على تحقيق الأهداف التنظيمية والرضى الوظيفي.</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الكشف عن الصراع وإدارته وتوجيهه بشكل يخدم المنظمة.</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بناء جو من الثقة والانفتاح بين الأفراد والمجموعات في المنظمة.</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تمكين المديرين من أتباع أسلوب الإدارة بالأهداف بدل  الإدارة التقليدية .</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تزويد المنظمة بالمعلومات المساعدة على حل المشاكل التي تواجهها.</a:t>
            </a:r>
            <a:endParaRPr lang="en-US" sz="2500" dirty="0">
              <a:cs typeface="AL-Mohanad Bold" pitchFamily="2" charset="-78"/>
            </a:endParaRPr>
          </a:p>
          <a:p>
            <a:pPr marL="0" indent="0">
              <a:buNone/>
            </a:pPr>
            <a:endParaRPr lang="ar-SA" sz="2500" dirty="0">
              <a:cs typeface="AL-Mohanad Bold" pitchFamily="2" charset="-78"/>
            </a:endParaRPr>
          </a:p>
        </p:txBody>
      </p:sp>
    </p:spTree>
    <p:extLst>
      <p:ext uri="{BB962C8B-B14F-4D97-AF65-F5344CB8AC3E}">
        <p14:creationId xmlns:p14="http://schemas.microsoft.com/office/powerpoint/2010/main" val="2732380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cs typeface="AL-Mohanad Bold" pitchFamily="2" charset="-78"/>
              </a:rPr>
              <a:t>5- خصائص  </a:t>
            </a:r>
            <a:r>
              <a:rPr lang="ar-SA" dirty="0" smtClean="0">
                <a:cs typeface="AL-Mohanad Bold" pitchFamily="2" charset="-78"/>
              </a:rPr>
              <a:t>التغيير</a:t>
            </a:r>
            <a:endParaRPr lang="ar-SA" dirty="0">
              <a:cs typeface="AL-Mohanad Bold" pitchFamily="2" charset="-78"/>
            </a:endParaRPr>
          </a:p>
        </p:txBody>
      </p:sp>
      <p:sp>
        <p:nvSpPr>
          <p:cNvPr id="3" name="Content Placeholder 2"/>
          <p:cNvSpPr>
            <a:spLocks noGrp="1"/>
          </p:cNvSpPr>
          <p:nvPr>
            <p:ph sz="quarter" idx="13"/>
          </p:nvPr>
        </p:nvSpPr>
        <p:spPr/>
        <p:txBody>
          <a:bodyPr>
            <a:normAutofit/>
          </a:bodyPr>
          <a:lstStyle/>
          <a:p>
            <a:pPr marL="457200" indent="-457200">
              <a:buFont typeface="+mj-lt"/>
              <a:buAutoNum type="arabicPeriod"/>
              <a:defRPr/>
            </a:pPr>
            <a:r>
              <a:rPr lang="ar-SA" sz="2500" dirty="0">
                <a:cs typeface="AL-Mohanad Bold" pitchFamily="2" charset="-78"/>
              </a:rPr>
              <a:t>التغيير امر حتمي لا مفر منه.</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التغيير حركة تفاؤلية حيث تقفز المنظمات من وضع حالي نحو وضع مستهدف.</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التغيير عملية مستمرة بتخطيط او بدونه.</a:t>
            </a:r>
            <a:endParaRPr lang="en-US" sz="2500" dirty="0">
              <a:cs typeface="AL-Mohanad Bold" pitchFamily="2" charset="-78"/>
            </a:endParaRPr>
          </a:p>
          <a:p>
            <a:pPr marL="457200" indent="-457200">
              <a:buFont typeface="+mj-lt"/>
              <a:buAutoNum type="arabicPeriod"/>
              <a:defRPr/>
            </a:pPr>
            <a:r>
              <a:rPr lang="ar-SA" sz="2500" dirty="0">
                <a:cs typeface="AL-Mohanad Bold" pitchFamily="2" charset="-78"/>
              </a:rPr>
              <a:t>التغيير عملية شاملة لكل المنظمة، فالتغيير الجزئي يؤثر على كامل اجزاء المنظمة.</a:t>
            </a:r>
            <a:endParaRPr lang="en-US" sz="2500" dirty="0">
              <a:cs typeface="AL-Mohanad Bold" pitchFamily="2" charset="-78"/>
            </a:endParaRPr>
          </a:p>
          <a:p>
            <a:pPr marL="0" indent="0">
              <a:buNone/>
            </a:pPr>
            <a:endParaRPr lang="ar-SA" sz="2500" dirty="0">
              <a:cs typeface="AL-Mohanad Bold" pitchFamily="2" charset="-78"/>
            </a:endParaRPr>
          </a:p>
        </p:txBody>
      </p:sp>
    </p:spTree>
    <p:extLst>
      <p:ext uri="{BB962C8B-B14F-4D97-AF65-F5344CB8AC3E}">
        <p14:creationId xmlns:p14="http://schemas.microsoft.com/office/powerpoint/2010/main" val="3029166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10</TotalTime>
  <Words>417</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AL-Mohanad Bold</vt:lpstr>
      <vt:lpstr>Arial</vt:lpstr>
      <vt:lpstr>AYM Wadiy S_U normal.</vt:lpstr>
      <vt:lpstr>Calibri</vt:lpstr>
      <vt:lpstr>PT Bold Heading</vt:lpstr>
      <vt:lpstr>Times New Roman</vt:lpstr>
      <vt:lpstr>Tw Cen MT</vt:lpstr>
      <vt:lpstr>Wingdings</vt:lpstr>
      <vt:lpstr>Droplet</vt:lpstr>
      <vt:lpstr>اسم المقرر إدارة التغيير في المنظمات</vt:lpstr>
      <vt:lpstr>PowerPoint Presentation</vt:lpstr>
      <vt:lpstr>محاور المحاضرة الاولى</vt:lpstr>
      <vt:lpstr>1- مفهوم  التغيير</vt:lpstr>
      <vt:lpstr>2- مفهوم  التغيير التنظيمي</vt:lpstr>
      <vt:lpstr>3- مفهوم إدارة التغيير</vt:lpstr>
      <vt:lpstr>PowerPoint Presentation</vt:lpstr>
      <vt:lpstr>4- اهداف التغيير</vt:lpstr>
      <vt:lpstr>5- خصائص  التغيير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اسم المقرر إدارة التغيير</dc:title>
  <dc:creator>sharshabeil _</dc:creator>
  <cp:lastModifiedBy>sharshabeil _</cp:lastModifiedBy>
  <cp:revision>4</cp:revision>
  <dcterms:created xsi:type="dcterms:W3CDTF">2015-02-01T05:30:56Z</dcterms:created>
  <dcterms:modified xsi:type="dcterms:W3CDTF">2015-02-01T13:03:12Z</dcterms:modified>
</cp:coreProperties>
</file>