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2" d="100"/>
          <a:sy n="62" d="100"/>
        </p:scale>
        <p:origin x="-13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251FD4-48D3-4B64-BA00-A02CF7D0F3B0}" type="datetimeFigureOut">
              <a:rPr lang="en-US" smtClean="0"/>
              <a:t>3/27/2015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37CF05-4A20-4FA5-9332-6175323E5279}" type="slidenum">
              <a:rPr lang="en-US" smtClean="0"/>
              <a:t>‹#›</a:t>
            </a:fld>
            <a:endParaRPr lang="en-US"/>
          </a:p>
        </p:txBody>
      </p:sp>
    </p:spTree>
    <p:extLst>
      <p:ext uri="{BB962C8B-B14F-4D97-AF65-F5344CB8AC3E}">
        <p14:creationId xmlns:p14="http://schemas.microsoft.com/office/powerpoint/2010/main" val="765276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2CE7F875-2F8E-4C6F-9875-E0825D3668D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02398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1B4D382-AF1F-4F26-BD24-268E3DD409C1}" type="datetime1">
              <a:rPr lang="ar-SA" smtClean="0">
                <a:solidFill>
                  <a:prstClr val="black">
                    <a:tint val="75000"/>
                  </a:prstClr>
                </a:solidFill>
              </a:rPr>
              <a:pPr/>
              <a:t>07/06/1436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463722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132DD8C-61C4-4A69-B7CC-661DA4E5527A}" type="datetime1">
              <a:rPr lang="ar-SA" smtClean="0">
                <a:solidFill>
                  <a:prstClr val="black">
                    <a:tint val="75000"/>
                  </a:prstClr>
                </a:solidFill>
              </a:rPr>
              <a:pPr/>
              <a:t>07/06/1436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0586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525CF46-505A-4C42-87AA-F4118953410F}" type="datetime1">
              <a:rPr lang="ar-SA" smtClean="0">
                <a:solidFill>
                  <a:prstClr val="black">
                    <a:tint val="75000"/>
                  </a:prstClr>
                </a:solidFill>
              </a:rPr>
              <a:pPr/>
              <a:t>07/06/1436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7680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82E0E68-226E-438B-8ED3-F804A25D4082}" type="datetime1">
              <a:rPr lang="ar-SA" smtClean="0">
                <a:solidFill>
                  <a:prstClr val="black">
                    <a:tint val="75000"/>
                  </a:prstClr>
                </a:solidFill>
              </a:rPr>
              <a:pPr/>
              <a:t>07/06/1436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362412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0E1E167-2F3D-4540-9430-CF6658BFB8D8}" type="datetime1">
              <a:rPr lang="ar-SA" smtClean="0">
                <a:solidFill>
                  <a:prstClr val="black">
                    <a:tint val="75000"/>
                  </a:prstClr>
                </a:solidFill>
              </a:rPr>
              <a:pPr/>
              <a:t>07/06/1436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539713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AB762373-F93C-444A-81B3-1D71653C5DE6}" type="datetime1">
              <a:rPr lang="ar-SA" smtClean="0">
                <a:solidFill>
                  <a:prstClr val="black">
                    <a:tint val="75000"/>
                  </a:prstClr>
                </a:solidFill>
              </a:rPr>
              <a:pPr/>
              <a:t>07/06/1436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4461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98D8ADB-5F9E-46BC-8553-61B7B4839E36}" type="datetime1">
              <a:rPr lang="ar-SA" smtClean="0">
                <a:solidFill>
                  <a:prstClr val="black">
                    <a:tint val="75000"/>
                  </a:prstClr>
                </a:solidFill>
              </a:rPr>
              <a:pPr/>
              <a:t>07/06/1436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11642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50AA6D0-AE67-47A8-9FA7-55456AB0B41E}" type="datetime1">
              <a:rPr lang="ar-SA" smtClean="0">
                <a:solidFill>
                  <a:prstClr val="black">
                    <a:tint val="75000"/>
                  </a:prstClr>
                </a:solidFill>
              </a:rPr>
              <a:pPr/>
              <a:t>07/06/1436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524442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5B41104-6BCE-4900-BE57-77CEDB8AC6B6}" type="datetime1">
              <a:rPr lang="ar-SA" smtClean="0">
                <a:solidFill>
                  <a:prstClr val="black">
                    <a:tint val="75000"/>
                  </a:prstClr>
                </a:solidFill>
              </a:rPr>
              <a:pPr/>
              <a:t>07/06/1436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3843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E192F6-E65D-43C1-AC5D-73DED7ED97CD}" type="datetime1">
              <a:rPr lang="ar-SA" smtClean="0">
                <a:solidFill>
                  <a:prstClr val="black">
                    <a:tint val="75000"/>
                  </a:prstClr>
                </a:solidFill>
              </a:rPr>
              <a:pPr/>
              <a:t>07/06/1436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487813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479FCCA-CCAF-4475-9730-7B225E62AD68}" type="datetime1">
              <a:rPr lang="ar-SA" smtClean="0">
                <a:solidFill>
                  <a:prstClr val="black">
                    <a:tint val="75000"/>
                  </a:prstClr>
                </a:solidFill>
              </a:rPr>
              <a:pPr/>
              <a:t>07/06/1436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8879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6B25D-F8BC-4897-A9B8-F2B188127AA1}" type="datetime1">
              <a:rPr lang="ar-SA" smtClean="0">
                <a:solidFill>
                  <a:prstClr val="black">
                    <a:tint val="75000"/>
                  </a:prstClr>
                </a:solidFill>
              </a:rPr>
              <a:pPr/>
              <a:t>07/06/1436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B2D73-CB69-4CA1-9E2A-D752A714D6D6}"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05135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196752"/>
            <a:ext cx="8229600" cy="2692896"/>
          </a:xfrm>
        </p:spPr>
        <p:style>
          <a:lnRef idx="1">
            <a:schemeClr val="accent2"/>
          </a:lnRef>
          <a:fillRef idx="2">
            <a:schemeClr val="accent2"/>
          </a:fillRef>
          <a:effectRef idx="1">
            <a:schemeClr val="accent2"/>
          </a:effectRef>
          <a:fontRef idx="minor">
            <a:schemeClr val="dk1"/>
          </a:fontRef>
        </p:style>
        <p:txBody>
          <a:bodyPr/>
          <a:lstStyle/>
          <a:p>
            <a:r>
              <a:rPr lang="ar-EG" b="1" dirty="0" smtClean="0"/>
              <a:t>وقد أشارت جميع التعريفات على أنه عملية تعنى بتحديد الشروط والخصائص والمواصفات التعليمية الكاملة لأحداث التعليم، ومصادره، وعملياته، وذلك من خلال تطبيق مدخل النظم القائم على حل المشكلات والذي يضع </a:t>
            </a:r>
            <a:r>
              <a:rPr lang="ar-EG" b="1" dirty="0" err="1" smtClean="0"/>
              <a:t>فى</a:t>
            </a:r>
            <a:r>
              <a:rPr lang="ar-EG" b="1" dirty="0" smtClean="0"/>
              <a:t> الاعتبار جميع العوامل المؤثرة </a:t>
            </a:r>
            <a:r>
              <a:rPr lang="ar-EG" b="1" dirty="0" err="1" smtClean="0"/>
              <a:t>فى</a:t>
            </a:r>
            <a:r>
              <a:rPr lang="ar-EG" b="1" dirty="0" smtClean="0"/>
              <a:t> فعالية التعليم والتعلم.</a:t>
            </a:r>
            <a:endParaRPr lang="en-US" b="1" dirty="0"/>
          </a:p>
        </p:txBody>
      </p:sp>
      <p:sp>
        <p:nvSpPr>
          <p:cNvPr id="4" name="عنوان 1"/>
          <p:cNvSpPr>
            <a:spLocks noGrp="1"/>
          </p:cNvSpPr>
          <p:nvPr>
            <p:ph type="title"/>
          </p:nvPr>
        </p:nvSpPr>
        <p:spPr>
          <a:xfrm>
            <a:off x="467544" y="188640"/>
            <a:ext cx="8424936" cy="792088"/>
          </a:xfrm>
          <a:solidFill>
            <a:srgbClr val="FFC000"/>
          </a:solidFill>
        </p:spPr>
        <p:txBody>
          <a:bodyPr/>
          <a:lstStyle/>
          <a:p>
            <a:r>
              <a:rPr lang="ar-SA" b="1" dirty="0" smtClean="0"/>
              <a:t>تعريف التصميم التعليمي</a:t>
            </a:r>
            <a:endParaRPr lang="ar-SA" b="1" dirty="0"/>
          </a:p>
        </p:txBody>
      </p:sp>
      <p:pic>
        <p:nvPicPr>
          <p:cNvPr id="5" name="Picture 4" descr="images (2).jpg"/>
          <p:cNvPicPr>
            <a:picLocks noChangeAspect="1"/>
          </p:cNvPicPr>
          <p:nvPr/>
        </p:nvPicPr>
        <p:blipFill>
          <a:blip r:embed="rId2" cstate="print"/>
          <a:stretch>
            <a:fillRect/>
          </a:stretch>
        </p:blipFill>
        <p:spPr>
          <a:xfrm>
            <a:off x="251520" y="3861048"/>
            <a:ext cx="3528392" cy="2916016"/>
          </a:xfrm>
          <a:prstGeom prst="ellipse">
            <a:avLst/>
          </a:prstGeom>
          <a:ln>
            <a:noFill/>
          </a:ln>
          <a:effectLst>
            <a:softEdge rad="112500"/>
          </a:effectLst>
        </p:spPr>
      </p:pic>
    </p:spTree>
    <p:extLst>
      <p:ext uri="{BB962C8B-B14F-4D97-AF65-F5344CB8AC3E}">
        <p14:creationId xmlns:p14="http://schemas.microsoft.com/office/powerpoint/2010/main" val="244678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mph" presetSubtype="0" fill="hold" grpId="0" nodeType="withEffect">
                                  <p:stCondLst>
                                    <p:cond delay="0"/>
                                  </p:stCondLst>
                                  <p:childTnLst>
                                    <p:animClr clrSpc="hsl" dir="cw">
                                      <p:cBhvr override="childStyle">
                                        <p:cTn id="6" dur="500" fill="hold"/>
                                        <p:tgtEl>
                                          <p:spTgt spid="4"/>
                                        </p:tgtEl>
                                        <p:attrNameLst>
                                          <p:attrName>style.color</p:attrName>
                                        </p:attrNameLst>
                                      </p:cBhvr>
                                      <p:by>
                                        <p:hsl h="0" s="12549" l="25098"/>
                                      </p:by>
                                    </p:animClr>
                                    <p:animClr clrSpc="hsl" dir="cw">
                                      <p:cBhvr>
                                        <p:cTn id="7" dur="500" fill="hold"/>
                                        <p:tgtEl>
                                          <p:spTgt spid="4"/>
                                        </p:tgtEl>
                                        <p:attrNameLst>
                                          <p:attrName>fillcolor</p:attrName>
                                        </p:attrNameLst>
                                      </p:cBhvr>
                                      <p:by>
                                        <p:hsl h="0" s="12549" l="25098"/>
                                      </p:by>
                                    </p:animClr>
                                    <p:animClr clrSpc="hsl" dir="cw">
                                      <p:cBhvr>
                                        <p:cTn id="8" dur="500" fill="hold"/>
                                        <p:tgtEl>
                                          <p:spTgt spid="4"/>
                                        </p:tgtEl>
                                        <p:attrNameLst>
                                          <p:attrName>stroke.color</p:attrName>
                                        </p:attrNameLst>
                                      </p:cBhvr>
                                      <p:by>
                                        <p:hsl h="0" s="12549" l="25098"/>
                                      </p:by>
                                    </p:animClr>
                                    <p:set>
                                      <p:cBhvr>
                                        <p:cTn id="9" dur="500" fill="hold"/>
                                        <p:tgtEl>
                                          <p:spTgt spid="4"/>
                                        </p:tgtEl>
                                        <p:attrNameLst>
                                          <p:attrName>fill.type</p:attrName>
                                        </p:attrNameLst>
                                      </p:cBhvr>
                                      <p:to>
                                        <p:strVal val="solid"/>
                                      </p:to>
                                    </p:set>
                                  </p:childTnLst>
                                </p:cTn>
                              </p:par>
                              <p:par>
                                <p:cTn id="10" presetID="27" presetClass="emph" presetSubtype="0" fill="hold" grpId="1" nodeType="withEffect">
                                  <p:stCondLst>
                                    <p:cond delay="0"/>
                                  </p:stCondLst>
                                  <p:childTnLst>
                                    <p:animClr clrSpc="rgb" dir="cw">
                                      <p:cBhvr override="childStyle">
                                        <p:cTn id="11" dur="250" autoRev="1" fill="hold"/>
                                        <p:tgtEl>
                                          <p:spTgt spid="4"/>
                                        </p:tgtEl>
                                        <p:attrNameLst>
                                          <p:attrName>style.color</p:attrName>
                                        </p:attrNameLst>
                                      </p:cBhvr>
                                      <p:to>
                                        <a:schemeClr val="bg1"/>
                                      </p:to>
                                    </p:animClr>
                                    <p:animClr clrSpc="rgb" dir="cw">
                                      <p:cBhvr>
                                        <p:cTn id="12" dur="250" autoRev="1" fill="hold"/>
                                        <p:tgtEl>
                                          <p:spTgt spid="4"/>
                                        </p:tgtEl>
                                        <p:attrNameLst>
                                          <p:attrName>fillcolor</p:attrName>
                                        </p:attrNameLst>
                                      </p:cBhvr>
                                      <p:to>
                                        <a:schemeClr val="bg1"/>
                                      </p:to>
                                    </p:animClr>
                                    <p:set>
                                      <p:cBhvr>
                                        <p:cTn id="13" dur="250" autoRev="1" fill="hold"/>
                                        <p:tgtEl>
                                          <p:spTgt spid="4"/>
                                        </p:tgtEl>
                                        <p:attrNameLst>
                                          <p:attrName>fill.type</p:attrName>
                                        </p:attrNameLst>
                                      </p:cBhvr>
                                      <p:to>
                                        <p:strVal val="solid"/>
                                      </p:to>
                                    </p:set>
                                    <p:set>
                                      <p:cBhvr>
                                        <p:cTn id="14" dur="250" autoRev="1" fill="hold"/>
                                        <p:tgtEl>
                                          <p:spTgt spid="4"/>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checkerboard(across)">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checkerboard(across)">
                                      <p:cBhvr>
                                        <p:cTn id="24" dur="500"/>
                                        <p:tgtEl>
                                          <p:spTgt spid="3">
                                            <p:txEl>
                                              <p:pRg st="0" end="0"/>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4"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90872" y="44624"/>
            <a:ext cx="8229600" cy="792088"/>
          </a:xfrm>
          <a:solidFill>
            <a:srgbClr val="FFC000"/>
          </a:solidFill>
        </p:spPr>
        <p:txBody>
          <a:bodyPr/>
          <a:lstStyle/>
          <a:p>
            <a:r>
              <a:rPr lang="ar-SA" b="1" dirty="0" smtClean="0"/>
              <a:t>مراحل التصميم التعليمي</a:t>
            </a:r>
            <a:endParaRPr lang="ar-SA" b="1" dirty="0"/>
          </a:p>
        </p:txBody>
      </p:sp>
      <p:sp>
        <p:nvSpPr>
          <p:cNvPr id="3" name="عنصر نائب للمحتوى 2"/>
          <p:cNvSpPr>
            <a:spLocks noGrp="1"/>
          </p:cNvSpPr>
          <p:nvPr>
            <p:ph idx="1"/>
          </p:nvPr>
        </p:nvSpPr>
        <p:spPr>
          <a:xfrm>
            <a:off x="0" y="836712"/>
            <a:ext cx="9144000" cy="2376264"/>
          </a:xfrm>
        </p:spPr>
        <p:txBody>
          <a:bodyPr>
            <a:normAutofit/>
          </a:bodyPr>
          <a:lstStyle/>
          <a:p>
            <a:pPr algn="just"/>
            <a:r>
              <a:rPr lang="ar-SA" sz="3600" b="1" dirty="0" smtClean="0"/>
              <a:t>تعتمد غالبية نماذج التصميم التعليمي في إنشائها على نموذج </a:t>
            </a:r>
            <a:r>
              <a:rPr lang="en-US" sz="3600" b="1" dirty="0" smtClean="0">
                <a:solidFill>
                  <a:srgbClr val="FF0000"/>
                </a:solidFill>
              </a:rPr>
              <a:t>ADDIE)</a:t>
            </a:r>
            <a:r>
              <a:rPr lang="ar-SA" sz="3600" b="1" dirty="0" smtClean="0">
                <a:solidFill>
                  <a:srgbClr val="FF0000"/>
                </a:solidFill>
              </a:rPr>
              <a:t>)</a:t>
            </a:r>
            <a:r>
              <a:rPr lang="ar-SA" sz="3600" b="1" dirty="0" smtClean="0"/>
              <a:t>وهذا الاختصار مكون من الحروف الأولى للمصطلحات التي </a:t>
            </a:r>
            <a:r>
              <a:rPr lang="ar-SA" sz="3600" b="1" dirty="0" smtClean="0">
                <a:solidFill>
                  <a:srgbClr val="FF0000"/>
                </a:solidFill>
              </a:rPr>
              <a:t>تشكل المراحل الخمس </a:t>
            </a:r>
            <a:r>
              <a:rPr lang="ar-SA" sz="3600" b="1" dirty="0" smtClean="0"/>
              <a:t>التي يتألف منها النموذج وهي :</a:t>
            </a:r>
          </a:p>
          <a:p>
            <a:pPr algn="ctr">
              <a:buNone/>
            </a:pPr>
            <a:endParaRPr lang="en-US" dirty="0" smtClean="0"/>
          </a:p>
        </p:txBody>
      </p:sp>
      <p:grpSp>
        <p:nvGrpSpPr>
          <p:cNvPr id="6" name="Group 5"/>
          <p:cNvGrpSpPr/>
          <p:nvPr/>
        </p:nvGrpSpPr>
        <p:grpSpPr>
          <a:xfrm>
            <a:off x="251519" y="3284984"/>
            <a:ext cx="8136905" cy="3501008"/>
            <a:chOff x="788662" y="3069761"/>
            <a:chExt cx="6234048" cy="3501008"/>
          </a:xfrm>
        </p:grpSpPr>
        <p:sp>
          <p:nvSpPr>
            <p:cNvPr id="7" name="Freeform 6"/>
            <p:cNvSpPr/>
            <p:nvPr/>
          </p:nvSpPr>
          <p:spPr>
            <a:xfrm>
              <a:off x="788662" y="3069761"/>
              <a:ext cx="2793059" cy="1218719"/>
            </a:xfrm>
            <a:custGeom>
              <a:avLst/>
              <a:gdLst>
                <a:gd name="connsiteX0" fmla="*/ 0 w 2793060"/>
                <a:gd name="connsiteY0" fmla="*/ 0 h 1218719"/>
                <a:gd name="connsiteX1" fmla="*/ 2793060 w 2793060"/>
                <a:gd name="connsiteY1" fmla="*/ 0 h 1218719"/>
                <a:gd name="connsiteX2" fmla="*/ 2793060 w 2793060"/>
                <a:gd name="connsiteY2" fmla="*/ 1218719 h 1218719"/>
                <a:gd name="connsiteX3" fmla="*/ 0 w 2793060"/>
                <a:gd name="connsiteY3" fmla="*/ 1218719 h 1218719"/>
                <a:gd name="connsiteX4" fmla="*/ 0 w 2793060"/>
                <a:gd name="connsiteY4" fmla="*/ 0 h 1218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3060" h="1218719">
                  <a:moveTo>
                    <a:pt x="0" y="0"/>
                  </a:moveTo>
                  <a:lnTo>
                    <a:pt x="2793060" y="0"/>
                  </a:lnTo>
                  <a:lnTo>
                    <a:pt x="2793060" y="1218719"/>
                  </a:lnTo>
                  <a:lnTo>
                    <a:pt x="0" y="121871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182880" tIns="182880" rIns="182880" bIns="182880" numCol="1" spcCol="1270" anchor="ctr" anchorCtr="0">
              <a:noAutofit/>
            </a:bodyPr>
            <a:lstStyle/>
            <a:p>
              <a:pPr algn="ctr" defTabSz="2133600" rtl="0">
                <a:lnSpc>
                  <a:spcPct val="90000"/>
                </a:lnSpc>
                <a:spcBef>
                  <a:spcPct val="0"/>
                </a:spcBef>
                <a:spcAft>
                  <a:spcPct val="35000"/>
                </a:spcAft>
              </a:pPr>
              <a:r>
                <a:rPr lang="en-US" sz="4800" b="1" dirty="0" smtClean="0">
                  <a:solidFill>
                    <a:prstClr val="white"/>
                  </a:solidFill>
                </a:rPr>
                <a:t>Analyze</a:t>
              </a:r>
              <a:endParaRPr lang="en-US" sz="4800" dirty="0">
                <a:solidFill>
                  <a:prstClr val="white"/>
                </a:solidFill>
              </a:endParaRPr>
            </a:p>
          </p:txBody>
        </p:sp>
        <p:sp>
          <p:nvSpPr>
            <p:cNvPr id="8" name="Freeform 7"/>
            <p:cNvSpPr/>
            <p:nvPr/>
          </p:nvSpPr>
          <p:spPr>
            <a:xfrm>
              <a:off x="3657428" y="3069761"/>
              <a:ext cx="3365282" cy="1218719"/>
            </a:xfrm>
            <a:custGeom>
              <a:avLst/>
              <a:gdLst>
                <a:gd name="connsiteX0" fmla="*/ 0 w 3204012"/>
                <a:gd name="connsiteY0" fmla="*/ 0 h 1218719"/>
                <a:gd name="connsiteX1" fmla="*/ 3204012 w 3204012"/>
                <a:gd name="connsiteY1" fmla="*/ 0 h 1218719"/>
                <a:gd name="connsiteX2" fmla="*/ 3204012 w 3204012"/>
                <a:gd name="connsiteY2" fmla="*/ 1218719 h 1218719"/>
                <a:gd name="connsiteX3" fmla="*/ 0 w 3204012"/>
                <a:gd name="connsiteY3" fmla="*/ 1218719 h 1218719"/>
                <a:gd name="connsiteX4" fmla="*/ 0 w 3204012"/>
                <a:gd name="connsiteY4" fmla="*/ 0 h 1218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4012" h="1218719">
                  <a:moveTo>
                    <a:pt x="0" y="0"/>
                  </a:moveTo>
                  <a:lnTo>
                    <a:pt x="3204012" y="0"/>
                  </a:lnTo>
                  <a:lnTo>
                    <a:pt x="3204012" y="1218719"/>
                  </a:lnTo>
                  <a:lnTo>
                    <a:pt x="0" y="121871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82880" tIns="182880" rIns="182880" bIns="182880" numCol="1" spcCol="1270" anchor="ctr" anchorCtr="0">
              <a:noAutofit/>
            </a:bodyPr>
            <a:lstStyle/>
            <a:p>
              <a:pPr algn="ctr" defTabSz="2133600" rtl="0">
                <a:lnSpc>
                  <a:spcPct val="90000"/>
                </a:lnSpc>
                <a:spcBef>
                  <a:spcPct val="0"/>
                </a:spcBef>
                <a:spcAft>
                  <a:spcPct val="35000"/>
                </a:spcAft>
              </a:pPr>
              <a:r>
                <a:rPr lang="en-US" sz="4800" b="1" dirty="0" smtClean="0">
                  <a:solidFill>
                    <a:prstClr val="white"/>
                  </a:solidFill>
                </a:rPr>
                <a:t>Design</a:t>
              </a:r>
              <a:endParaRPr lang="en-US" sz="4800" dirty="0">
                <a:solidFill>
                  <a:prstClr val="white"/>
                </a:solidFill>
              </a:endParaRPr>
            </a:p>
          </p:txBody>
        </p:sp>
        <p:sp>
          <p:nvSpPr>
            <p:cNvPr id="9" name="Freeform 8"/>
            <p:cNvSpPr/>
            <p:nvPr/>
          </p:nvSpPr>
          <p:spPr>
            <a:xfrm>
              <a:off x="788663" y="4365905"/>
              <a:ext cx="2797020" cy="1218719"/>
            </a:xfrm>
            <a:custGeom>
              <a:avLst/>
              <a:gdLst>
                <a:gd name="connsiteX0" fmla="*/ 0 w 2797021"/>
                <a:gd name="connsiteY0" fmla="*/ 0 h 1218719"/>
                <a:gd name="connsiteX1" fmla="*/ 2797021 w 2797021"/>
                <a:gd name="connsiteY1" fmla="*/ 0 h 1218719"/>
                <a:gd name="connsiteX2" fmla="*/ 2797021 w 2797021"/>
                <a:gd name="connsiteY2" fmla="*/ 1218719 h 1218719"/>
                <a:gd name="connsiteX3" fmla="*/ 0 w 2797021"/>
                <a:gd name="connsiteY3" fmla="*/ 1218719 h 1218719"/>
                <a:gd name="connsiteX4" fmla="*/ 0 w 2797021"/>
                <a:gd name="connsiteY4" fmla="*/ 0 h 1218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7021" h="1218719">
                  <a:moveTo>
                    <a:pt x="0" y="0"/>
                  </a:moveTo>
                  <a:lnTo>
                    <a:pt x="2797021" y="0"/>
                  </a:lnTo>
                  <a:lnTo>
                    <a:pt x="2797021" y="1218719"/>
                  </a:lnTo>
                  <a:lnTo>
                    <a:pt x="0" y="121871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82880" tIns="182880" rIns="182880" bIns="182880" numCol="1" spcCol="1270" anchor="ctr" anchorCtr="0">
              <a:noAutofit/>
            </a:bodyPr>
            <a:lstStyle/>
            <a:p>
              <a:pPr algn="ctr" defTabSz="2133600" rtl="0">
                <a:lnSpc>
                  <a:spcPct val="90000"/>
                </a:lnSpc>
                <a:spcBef>
                  <a:spcPct val="0"/>
                </a:spcBef>
                <a:spcAft>
                  <a:spcPct val="35000"/>
                </a:spcAft>
              </a:pPr>
              <a:r>
                <a:rPr lang="en-US" sz="4800" b="1" dirty="0" smtClean="0">
                  <a:solidFill>
                    <a:prstClr val="white"/>
                  </a:solidFill>
                </a:rPr>
                <a:t>Develop</a:t>
              </a:r>
              <a:endParaRPr lang="en-US" sz="4800" dirty="0">
                <a:solidFill>
                  <a:prstClr val="white"/>
                </a:solidFill>
              </a:endParaRPr>
            </a:p>
          </p:txBody>
        </p:sp>
        <p:sp>
          <p:nvSpPr>
            <p:cNvPr id="10" name="Freeform 9"/>
            <p:cNvSpPr/>
            <p:nvPr/>
          </p:nvSpPr>
          <p:spPr>
            <a:xfrm>
              <a:off x="3657428" y="4365905"/>
              <a:ext cx="3344245" cy="1218719"/>
            </a:xfrm>
            <a:custGeom>
              <a:avLst/>
              <a:gdLst>
                <a:gd name="connsiteX0" fmla="*/ 0 w 3344246"/>
                <a:gd name="connsiteY0" fmla="*/ 0 h 1218719"/>
                <a:gd name="connsiteX1" fmla="*/ 3344246 w 3344246"/>
                <a:gd name="connsiteY1" fmla="*/ 0 h 1218719"/>
                <a:gd name="connsiteX2" fmla="*/ 3344246 w 3344246"/>
                <a:gd name="connsiteY2" fmla="*/ 1218719 h 1218719"/>
                <a:gd name="connsiteX3" fmla="*/ 0 w 3344246"/>
                <a:gd name="connsiteY3" fmla="*/ 1218719 h 1218719"/>
                <a:gd name="connsiteX4" fmla="*/ 0 w 3344246"/>
                <a:gd name="connsiteY4" fmla="*/ 0 h 1218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4246" h="1218719">
                  <a:moveTo>
                    <a:pt x="0" y="0"/>
                  </a:moveTo>
                  <a:lnTo>
                    <a:pt x="3344246" y="0"/>
                  </a:lnTo>
                  <a:lnTo>
                    <a:pt x="3344246" y="1218719"/>
                  </a:lnTo>
                  <a:lnTo>
                    <a:pt x="0" y="121871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182880" tIns="182880" rIns="182880" bIns="182880" numCol="1" spcCol="1270" anchor="ctr" anchorCtr="0">
              <a:noAutofit/>
            </a:bodyPr>
            <a:lstStyle/>
            <a:p>
              <a:pPr algn="ctr" defTabSz="2133600" rtl="0">
                <a:lnSpc>
                  <a:spcPct val="90000"/>
                </a:lnSpc>
                <a:spcBef>
                  <a:spcPct val="0"/>
                </a:spcBef>
                <a:spcAft>
                  <a:spcPct val="35000"/>
                </a:spcAft>
              </a:pPr>
              <a:r>
                <a:rPr lang="en-US" sz="4800" b="1" dirty="0" smtClean="0">
                  <a:solidFill>
                    <a:prstClr val="white"/>
                  </a:solidFill>
                </a:rPr>
                <a:t>Implement</a:t>
              </a:r>
              <a:endParaRPr lang="en-US" sz="4800" b="1" dirty="0">
                <a:solidFill>
                  <a:prstClr val="white"/>
                </a:solidFill>
              </a:endParaRPr>
            </a:p>
          </p:txBody>
        </p:sp>
        <p:sp>
          <p:nvSpPr>
            <p:cNvPr id="11" name="Freeform 10"/>
            <p:cNvSpPr/>
            <p:nvPr/>
          </p:nvSpPr>
          <p:spPr>
            <a:xfrm>
              <a:off x="2002371" y="5590041"/>
              <a:ext cx="3034271" cy="980728"/>
            </a:xfrm>
            <a:custGeom>
              <a:avLst/>
              <a:gdLst>
                <a:gd name="connsiteX0" fmla="*/ 0 w 2546452"/>
                <a:gd name="connsiteY0" fmla="*/ 0 h 1218719"/>
                <a:gd name="connsiteX1" fmla="*/ 2546452 w 2546452"/>
                <a:gd name="connsiteY1" fmla="*/ 0 h 1218719"/>
                <a:gd name="connsiteX2" fmla="*/ 2546452 w 2546452"/>
                <a:gd name="connsiteY2" fmla="*/ 1218719 h 1218719"/>
                <a:gd name="connsiteX3" fmla="*/ 0 w 2546452"/>
                <a:gd name="connsiteY3" fmla="*/ 1218719 h 1218719"/>
                <a:gd name="connsiteX4" fmla="*/ 0 w 2546452"/>
                <a:gd name="connsiteY4" fmla="*/ 0 h 1218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6452" h="1218719">
                  <a:moveTo>
                    <a:pt x="0" y="0"/>
                  </a:moveTo>
                  <a:lnTo>
                    <a:pt x="2546452" y="0"/>
                  </a:lnTo>
                  <a:lnTo>
                    <a:pt x="2546452" y="1218719"/>
                  </a:lnTo>
                  <a:lnTo>
                    <a:pt x="0" y="121871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182880" tIns="182880" rIns="182880" bIns="182880" numCol="1" spcCol="1270" anchor="ctr" anchorCtr="0">
              <a:noAutofit/>
            </a:bodyPr>
            <a:lstStyle/>
            <a:p>
              <a:pPr algn="ctr" defTabSz="2133600" rtl="0">
                <a:lnSpc>
                  <a:spcPct val="90000"/>
                </a:lnSpc>
                <a:spcBef>
                  <a:spcPct val="0"/>
                </a:spcBef>
                <a:spcAft>
                  <a:spcPct val="35000"/>
                </a:spcAft>
              </a:pPr>
              <a:r>
                <a:rPr lang="en-US" sz="4800" b="1" dirty="0" smtClean="0">
                  <a:solidFill>
                    <a:prstClr val="white"/>
                  </a:solidFill>
                </a:rPr>
                <a:t>Evaluate</a:t>
              </a:r>
              <a:endParaRPr lang="en-US" sz="4800" dirty="0">
                <a:solidFill>
                  <a:prstClr val="white"/>
                </a:solidFill>
              </a:endParaRPr>
            </a:p>
          </p:txBody>
        </p:sp>
      </p:grpSp>
    </p:spTree>
    <p:extLst>
      <p:ext uri="{BB962C8B-B14F-4D97-AF65-F5344CB8AC3E}">
        <p14:creationId xmlns:p14="http://schemas.microsoft.com/office/powerpoint/2010/main" val="362323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hold" grpId="0" nodeType="clickEffect">
                                  <p:stCondLst>
                                    <p:cond delay="0"/>
                                  </p:stCondLst>
                                  <p:childTnLst>
                                    <p:animClr clrSpc="rgb" dir="cw">
                                      <p:cBhvr override="childStyle">
                                        <p:cTn id="6" dur="250" autoRev="1" fill="hold"/>
                                        <p:tgtEl>
                                          <p:spTgt spid="2"/>
                                        </p:tgtEl>
                                        <p:attrNameLst>
                                          <p:attrName>style.color</p:attrName>
                                        </p:attrNameLst>
                                      </p:cBhvr>
                                      <p:to>
                                        <a:schemeClr val="bg1"/>
                                      </p:to>
                                    </p:animClr>
                                    <p:animClr clrSpc="rgb" dir="cw">
                                      <p:cBhvr>
                                        <p:cTn id="7" dur="250" autoRev="1" fill="hold"/>
                                        <p:tgtEl>
                                          <p:spTgt spid="2"/>
                                        </p:tgtEl>
                                        <p:attrNameLst>
                                          <p:attrName>fillcolor</p:attrName>
                                        </p:attrNameLst>
                                      </p:cBhvr>
                                      <p:to>
                                        <a:schemeClr val="bg1"/>
                                      </p:to>
                                    </p:animClr>
                                    <p:set>
                                      <p:cBhvr>
                                        <p:cTn id="8" dur="250" autoRev="1" fill="hold"/>
                                        <p:tgtEl>
                                          <p:spTgt spid="2"/>
                                        </p:tgtEl>
                                        <p:attrNameLst>
                                          <p:attrName>fill.type</p:attrName>
                                        </p:attrNameLst>
                                      </p:cBhvr>
                                      <p:to>
                                        <p:strVal val="solid"/>
                                      </p:to>
                                    </p:set>
                                    <p:set>
                                      <p:cBhvr>
                                        <p:cTn id="9" dur="250" autoRev="1"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heckerboard(across)">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heckerboard(across)">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p:nvPr/>
        </p:nvSpPr>
        <p:spPr>
          <a:xfrm>
            <a:off x="2464535" y="1656595"/>
            <a:ext cx="4657477" cy="4657477"/>
          </a:xfrm>
          <a:custGeom>
            <a:avLst/>
            <a:gdLst>
              <a:gd name="connsiteX0" fmla="*/ 2328741 w 4657477"/>
              <a:gd name="connsiteY0" fmla="*/ 0 h 4657477"/>
              <a:gd name="connsiteX1" fmla="*/ 4543502 w 4657477"/>
              <a:gd name="connsiteY1" fmla="*/ 1609124 h 4657477"/>
              <a:gd name="connsiteX2" fmla="*/ 2328739 w 4657477"/>
              <a:gd name="connsiteY2" fmla="*/ 2328739 h 4657477"/>
              <a:gd name="connsiteX3" fmla="*/ 2328741 w 4657477"/>
              <a:gd name="connsiteY3" fmla="*/ 0 h 4657477"/>
            </a:gdLst>
            <a:ahLst/>
            <a:cxnLst>
              <a:cxn ang="0">
                <a:pos x="connsiteX0" y="connsiteY0"/>
              </a:cxn>
              <a:cxn ang="0">
                <a:pos x="connsiteX1" y="connsiteY1"/>
              </a:cxn>
              <a:cxn ang="0">
                <a:pos x="connsiteX2" y="connsiteY2"/>
              </a:cxn>
              <a:cxn ang="0">
                <a:pos x="connsiteX3" y="connsiteY3"/>
              </a:cxn>
            </a:cxnLst>
            <a:rect l="l" t="t" r="r" b="b"/>
            <a:pathLst>
              <a:path w="4657477" h="4657477">
                <a:moveTo>
                  <a:pt x="2328741" y="0"/>
                </a:moveTo>
                <a:cubicBezTo>
                  <a:pt x="3337613" y="1"/>
                  <a:pt x="4231746" y="649629"/>
                  <a:pt x="4543502" y="1609124"/>
                </a:cubicBezTo>
                <a:lnTo>
                  <a:pt x="2328739" y="2328739"/>
                </a:lnTo>
                <a:cubicBezTo>
                  <a:pt x="2328740" y="1552493"/>
                  <a:pt x="2328740" y="776246"/>
                  <a:pt x="2328741" y="0"/>
                </a:cubicBezTo>
                <a:close/>
              </a:path>
            </a:pathLst>
          </a:custGeom>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txBody>
          <a:bodyPr spcFirstLastPara="0" vert="horz" wrap="square" lIns="2479181" tIns="832430" rIns="780310" bIns="2926077" numCol="1" spcCol="1270" anchor="ctr" anchorCtr="0">
            <a:noAutofit/>
          </a:bodyPr>
          <a:lstStyle/>
          <a:p>
            <a:pPr algn="ctr" defTabSz="1733550" rtl="0">
              <a:lnSpc>
                <a:spcPct val="90000"/>
              </a:lnSpc>
              <a:spcBef>
                <a:spcPct val="0"/>
              </a:spcBef>
              <a:spcAft>
                <a:spcPct val="35000"/>
              </a:spcAft>
            </a:pPr>
            <a:r>
              <a:rPr lang="ar-SA" sz="3900" b="1" dirty="0" smtClean="0">
                <a:solidFill>
                  <a:prstClr val="white"/>
                </a:solidFill>
              </a:rPr>
              <a:t>التحليل</a:t>
            </a:r>
            <a:endParaRPr lang="en-US" sz="3900" b="1" dirty="0">
              <a:solidFill>
                <a:prstClr val="white"/>
              </a:solidFill>
            </a:endParaRPr>
          </a:p>
        </p:txBody>
      </p:sp>
      <p:sp>
        <p:nvSpPr>
          <p:cNvPr id="16" name="Freeform 15"/>
          <p:cNvSpPr/>
          <p:nvPr/>
        </p:nvSpPr>
        <p:spPr>
          <a:xfrm>
            <a:off x="2504456" y="1780795"/>
            <a:ext cx="4657477" cy="4657477"/>
          </a:xfrm>
          <a:custGeom>
            <a:avLst/>
            <a:gdLst>
              <a:gd name="connsiteX0" fmla="*/ 4543502 w 4657477"/>
              <a:gd name="connsiteY0" fmla="*/ 1609124 h 4657477"/>
              <a:gd name="connsiteX1" fmla="*/ 3697531 w 4657477"/>
              <a:gd name="connsiteY1" fmla="*/ 4212732 h 4657477"/>
              <a:gd name="connsiteX2" fmla="*/ 2328739 w 4657477"/>
              <a:gd name="connsiteY2" fmla="*/ 2328739 h 4657477"/>
              <a:gd name="connsiteX3" fmla="*/ 4543502 w 4657477"/>
              <a:gd name="connsiteY3" fmla="*/ 1609124 h 4657477"/>
            </a:gdLst>
            <a:ahLst/>
            <a:cxnLst>
              <a:cxn ang="0">
                <a:pos x="connsiteX0" y="connsiteY0"/>
              </a:cxn>
              <a:cxn ang="0">
                <a:pos x="connsiteX1" y="connsiteY1"/>
              </a:cxn>
              <a:cxn ang="0">
                <a:pos x="connsiteX2" y="connsiteY2"/>
              </a:cxn>
              <a:cxn ang="0">
                <a:pos x="connsiteX3" y="connsiteY3"/>
              </a:cxn>
            </a:cxnLst>
            <a:rect l="l" t="t" r="r" b="b"/>
            <a:pathLst>
              <a:path w="4657477" h="4657477">
                <a:moveTo>
                  <a:pt x="4543502" y="1609124"/>
                </a:moveTo>
                <a:cubicBezTo>
                  <a:pt x="4855258" y="2568618"/>
                  <a:pt x="4513727" y="3619734"/>
                  <a:pt x="3697531" y="4212732"/>
                </a:cubicBezTo>
                <a:lnTo>
                  <a:pt x="2328739" y="2328739"/>
                </a:lnTo>
                <a:lnTo>
                  <a:pt x="4543502" y="1609124"/>
                </a:lnTo>
                <a:close/>
              </a:path>
            </a:pathLst>
          </a:cu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3049168" tIns="2177553" rIns="321215" bIns="1470061" numCol="1" spcCol="1270" anchor="ctr" anchorCtr="0">
            <a:noAutofit/>
          </a:bodyPr>
          <a:lstStyle/>
          <a:p>
            <a:pPr algn="ctr" defTabSz="1733550" rtl="0">
              <a:lnSpc>
                <a:spcPct val="90000"/>
              </a:lnSpc>
              <a:spcBef>
                <a:spcPct val="0"/>
              </a:spcBef>
              <a:spcAft>
                <a:spcPct val="35000"/>
              </a:spcAft>
            </a:pPr>
            <a:r>
              <a:rPr lang="ar-SA" sz="3900" b="1" dirty="0" smtClean="0">
                <a:solidFill>
                  <a:prstClr val="white"/>
                </a:solidFill>
              </a:rPr>
              <a:t>التصميم</a:t>
            </a:r>
            <a:endParaRPr lang="en-US" sz="3900" b="1" dirty="0">
              <a:solidFill>
                <a:prstClr val="white"/>
              </a:solidFill>
            </a:endParaRPr>
          </a:p>
        </p:txBody>
      </p:sp>
      <p:sp>
        <p:nvSpPr>
          <p:cNvPr id="17" name="Freeform 16"/>
          <p:cNvSpPr/>
          <p:nvPr/>
        </p:nvSpPr>
        <p:spPr>
          <a:xfrm>
            <a:off x="2399109" y="1857310"/>
            <a:ext cx="4657477" cy="4657477"/>
          </a:xfrm>
          <a:custGeom>
            <a:avLst/>
            <a:gdLst>
              <a:gd name="connsiteX0" fmla="*/ 3697536 w 4657477"/>
              <a:gd name="connsiteY0" fmla="*/ 4212728 h 4657477"/>
              <a:gd name="connsiteX1" fmla="*/ 959939 w 4657477"/>
              <a:gd name="connsiteY1" fmla="*/ 4212727 h 4657477"/>
              <a:gd name="connsiteX2" fmla="*/ 2328739 w 4657477"/>
              <a:gd name="connsiteY2" fmla="*/ 2328739 h 4657477"/>
              <a:gd name="connsiteX3" fmla="*/ 3697536 w 4657477"/>
              <a:gd name="connsiteY3" fmla="*/ 4212728 h 4657477"/>
            </a:gdLst>
            <a:ahLst/>
            <a:cxnLst>
              <a:cxn ang="0">
                <a:pos x="connsiteX0" y="connsiteY0"/>
              </a:cxn>
              <a:cxn ang="0">
                <a:pos x="connsiteX1" y="connsiteY1"/>
              </a:cxn>
              <a:cxn ang="0">
                <a:pos x="connsiteX2" y="connsiteY2"/>
              </a:cxn>
              <a:cxn ang="0">
                <a:pos x="connsiteX3" y="connsiteY3"/>
              </a:cxn>
            </a:cxnLst>
            <a:rect l="l" t="t" r="r" b="b"/>
            <a:pathLst>
              <a:path w="4657477" h="4657477">
                <a:moveTo>
                  <a:pt x="3697536" y="4212728"/>
                </a:moveTo>
                <a:cubicBezTo>
                  <a:pt x="2881342" y="4805727"/>
                  <a:pt x="1776132" y="4805727"/>
                  <a:pt x="959939" y="4212727"/>
                </a:cubicBezTo>
                <a:lnTo>
                  <a:pt x="2328739" y="2328739"/>
                </a:lnTo>
                <a:lnTo>
                  <a:pt x="3697536" y="4212728"/>
                </a:lnTo>
                <a:close/>
              </a:path>
            </a:pathLst>
          </a:custGeom>
        </p:spPr>
        <p:style>
          <a:lnRef idx="0">
            <a:schemeClr val="lt1">
              <a:hueOff val="0"/>
              <a:satOff val="0"/>
              <a:lumOff val="0"/>
              <a:alphaOff val="0"/>
            </a:schemeClr>
          </a:lnRef>
          <a:fillRef idx="3">
            <a:schemeClr val="accent4">
              <a:hueOff val="0"/>
              <a:satOff val="0"/>
              <a:lumOff val="0"/>
              <a:alphaOff val="0"/>
            </a:schemeClr>
          </a:fillRef>
          <a:effectRef idx="3">
            <a:schemeClr val="accent4">
              <a:hueOff val="0"/>
              <a:satOff val="0"/>
              <a:lumOff val="0"/>
              <a:alphaOff val="0"/>
            </a:schemeClr>
          </a:effectRef>
          <a:fontRef idx="minor">
            <a:schemeClr val="lt1"/>
          </a:fontRef>
        </p:style>
        <p:txBody>
          <a:bodyPr spcFirstLastPara="0" vert="horz" wrap="square" lIns="1714185" tIns="3322124" rIns="1714185" bIns="217138" numCol="1" spcCol="1270" anchor="ctr" anchorCtr="0">
            <a:noAutofit/>
          </a:bodyPr>
          <a:lstStyle/>
          <a:p>
            <a:pPr algn="ctr" defTabSz="1778000" rtl="0">
              <a:lnSpc>
                <a:spcPct val="90000"/>
              </a:lnSpc>
              <a:spcBef>
                <a:spcPct val="0"/>
              </a:spcBef>
              <a:spcAft>
                <a:spcPct val="35000"/>
              </a:spcAft>
            </a:pPr>
            <a:r>
              <a:rPr lang="ar-SA" sz="4000" b="1" dirty="0" smtClean="0">
                <a:solidFill>
                  <a:prstClr val="white"/>
                </a:solidFill>
              </a:rPr>
              <a:t>التطوير </a:t>
            </a:r>
            <a:endParaRPr lang="en-US" sz="4000" b="1" dirty="0">
              <a:solidFill>
                <a:prstClr val="white"/>
              </a:solidFill>
            </a:endParaRPr>
          </a:p>
        </p:txBody>
      </p:sp>
      <p:sp>
        <p:nvSpPr>
          <p:cNvPr id="18" name="Freeform 17"/>
          <p:cNvSpPr/>
          <p:nvPr/>
        </p:nvSpPr>
        <p:spPr>
          <a:xfrm>
            <a:off x="2293761" y="1780795"/>
            <a:ext cx="4657477" cy="4657477"/>
          </a:xfrm>
          <a:custGeom>
            <a:avLst/>
            <a:gdLst>
              <a:gd name="connsiteX0" fmla="*/ 959939 w 4657477"/>
              <a:gd name="connsiteY0" fmla="*/ 4212727 h 4657477"/>
              <a:gd name="connsiteX1" fmla="*/ 113977 w 4657477"/>
              <a:gd name="connsiteY1" fmla="*/ 1609116 h 4657477"/>
              <a:gd name="connsiteX2" fmla="*/ 2328739 w 4657477"/>
              <a:gd name="connsiteY2" fmla="*/ 2328739 h 4657477"/>
              <a:gd name="connsiteX3" fmla="*/ 959939 w 4657477"/>
              <a:gd name="connsiteY3" fmla="*/ 4212727 h 4657477"/>
            </a:gdLst>
            <a:ahLst/>
            <a:cxnLst>
              <a:cxn ang="0">
                <a:pos x="connsiteX0" y="connsiteY0"/>
              </a:cxn>
              <a:cxn ang="0">
                <a:pos x="connsiteX1" y="connsiteY1"/>
              </a:cxn>
              <a:cxn ang="0">
                <a:pos x="connsiteX2" y="connsiteY2"/>
              </a:cxn>
              <a:cxn ang="0">
                <a:pos x="connsiteX3" y="connsiteY3"/>
              </a:cxn>
            </a:cxnLst>
            <a:rect l="l" t="t" r="r" b="b"/>
            <a:pathLst>
              <a:path w="4657477" h="4657477">
                <a:moveTo>
                  <a:pt x="959939" y="4212727"/>
                </a:moveTo>
                <a:cubicBezTo>
                  <a:pt x="143745" y="3619727"/>
                  <a:pt x="-197783" y="2568609"/>
                  <a:pt x="113977" y="1609116"/>
                </a:cubicBezTo>
                <a:lnTo>
                  <a:pt x="2328739" y="2328739"/>
                </a:lnTo>
                <a:lnTo>
                  <a:pt x="959939" y="4212727"/>
                </a:lnTo>
                <a:close/>
              </a:path>
            </a:pathLst>
          </a:custGeom>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spcFirstLastPara="0" vert="horz" wrap="square" lIns="322486" tIns="2178823" rIns="3050437" bIns="1471331" numCol="1" spcCol="1270" anchor="ctr" anchorCtr="0">
            <a:noAutofit/>
          </a:bodyPr>
          <a:lstStyle/>
          <a:p>
            <a:pPr algn="ctr" defTabSz="1778000" rtl="0">
              <a:lnSpc>
                <a:spcPct val="90000"/>
              </a:lnSpc>
              <a:spcBef>
                <a:spcPct val="0"/>
              </a:spcBef>
              <a:spcAft>
                <a:spcPct val="35000"/>
              </a:spcAft>
            </a:pPr>
            <a:r>
              <a:rPr lang="ar-SA" sz="4000" b="1" dirty="0" smtClean="0">
                <a:solidFill>
                  <a:prstClr val="white"/>
                </a:solidFill>
              </a:rPr>
              <a:t>التطبيق</a:t>
            </a:r>
            <a:endParaRPr lang="en-US" sz="4000" b="1" dirty="0">
              <a:solidFill>
                <a:prstClr val="white"/>
              </a:solidFill>
            </a:endParaRPr>
          </a:p>
        </p:txBody>
      </p:sp>
      <p:sp>
        <p:nvSpPr>
          <p:cNvPr id="19" name="Freeform 18"/>
          <p:cNvSpPr/>
          <p:nvPr/>
        </p:nvSpPr>
        <p:spPr>
          <a:xfrm>
            <a:off x="2333682" y="1656595"/>
            <a:ext cx="4657477" cy="4657477"/>
          </a:xfrm>
          <a:custGeom>
            <a:avLst/>
            <a:gdLst>
              <a:gd name="connsiteX0" fmla="*/ 113977 w 4657477"/>
              <a:gd name="connsiteY0" fmla="*/ 1609116 h 4657477"/>
              <a:gd name="connsiteX1" fmla="*/ 2328741 w 4657477"/>
              <a:gd name="connsiteY1" fmla="*/ 0 h 4657477"/>
              <a:gd name="connsiteX2" fmla="*/ 2328739 w 4657477"/>
              <a:gd name="connsiteY2" fmla="*/ 2328739 h 4657477"/>
              <a:gd name="connsiteX3" fmla="*/ 113977 w 4657477"/>
              <a:gd name="connsiteY3" fmla="*/ 1609116 h 4657477"/>
            </a:gdLst>
            <a:ahLst/>
            <a:cxnLst>
              <a:cxn ang="0">
                <a:pos x="connsiteX0" y="connsiteY0"/>
              </a:cxn>
              <a:cxn ang="0">
                <a:pos x="connsiteX1" y="connsiteY1"/>
              </a:cxn>
              <a:cxn ang="0">
                <a:pos x="connsiteX2" y="connsiteY2"/>
              </a:cxn>
              <a:cxn ang="0">
                <a:pos x="connsiteX3" y="connsiteY3"/>
              </a:cxn>
            </a:cxnLst>
            <a:rect l="l" t="t" r="r" b="b"/>
            <a:pathLst>
              <a:path w="4657477" h="4657477">
                <a:moveTo>
                  <a:pt x="113977" y="1609116"/>
                </a:moveTo>
                <a:cubicBezTo>
                  <a:pt x="425736" y="649623"/>
                  <a:pt x="1319870" y="-2"/>
                  <a:pt x="2328741" y="0"/>
                </a:cubicBezTo>
                <a:cubicBezTo>
                  <a:pt x="2328740" y="776246"/>
                  <a:pt x="2328740" y="1552493"/>
                  <a:pt x="2328739" y="2328739"/>
                </a:cubicBezTo>
                <a:lnTo>
                  <a:pt x="113977" y="1609116"/>
                </a:lnTo>
                <a:close/>
              </a:path>
            </a:pathLst>
          </a:custGeom>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fontRef>
        </p:style>
        <p:txBody>
          <a:bodyPr spcFirstLastPara="0" vert="horz" wrap="square" lIns="780311" tIns="832430" rIns="2479180" bIns="2926077" numCol="1" spcCol="1270" anchor="ctr" anchorCtr="0">
            <a:noAutofit/>
          </a:bodyPr>
          <a:lstStyle/>
          <a:p>
            <a:pPr algn="ctr" defTabSz="1733550" rtl="0">
              <a:lnSpc>
                <a:spcPct val="90000"/>
              </a:lnSpc>
              <a:spcBef>
                <a:spcPct val="0"/>
              </a:spcBef>
              <a:spcAft>
                <a:spcPct val="35000"/>
              </a:spcAft>
            </a:pPr>
            <a:r>
              <a:rPr lang="ar-SA" sz="3900" b="1" dirty="0" smtClean="0">
                <a:solidFill>
                  <a:prstClr val="white"/>
                </a:solidFill>
              </a:rPr>
              <a:t>التقويم</a:t>
            </a:r>
            <a:endParaRPr lang="en-US" sz="3900" b="1" dirty="0">
              <a:solidFill>
                <a:prstClr val="white"/>
              </a:solidFill>
            </a:endParaRPr>
          </a:p>
        </p:txBody>
      </p:sp>
      <p:sp>
        <p:nvSpPr>
          <p:cNvPr id="20" name="Circular Arrow 19"/>
          <p:cNvSpPr/>
          <p:nvPr/>
        </p:nvSpPr>
        <p:spPr>
          <a:xfrm>
            <a:off x="2175996" y="1368275"/>
            <a:ext cx="5234117" cy="5234117"/>
          </a:xfrm>
          <a:prstGeom prst="circularArrow">
            <a:avLst>
              <a:gd name="adj1" fmla="val 5085"/>
              <a:gd name="adj2" fmla="val 327528"/>
              <a:gd name="adj3" fmla="val 20192361"/>
              <a:gd name="adj4" fmla="val 16200324"/>
              <a:gd name="adj5" fmla="val 5932"/>
            </a:avLst>
          </a:prstGeom>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hueOff val="0"/>
              <a:satOff val="0"/>
              <a:lumOff val="0"/>
              <a:alphaOff val="0"/>
            </a:schemeClr>
          </a:fontRef>
        </p:style>
      </p:sp>
      <p:sp>
        <p:nvSpPr>
          <p:cNvPr id="21" name="Circular Arrow 20"/>
          <p:cNvSpPr/>
          <p:nvPr/>
        </p:nvSpPr>
        <p:spPr>
          <a:xfrm>
            <a:off x="2216458" y="1492434"/>
            <a:ext cx="5234117" cy="5234117"/>
          </a:xfrm>
          <a:prstGeom prst="circularArrow">
            <a:avLst>
              <a:gd name="adj1" fmla="val 5085"/>
              <a:gd name="adj2" fmla="val 327528"/>
              <a:gd name="adj3" fmla="val 2912753"/>
              <a:gd name="adj4" fmla="val 20519953"/>
              <a:gd name="adj5" fmla="val 5932"/>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hueOff val="0"/>
              <a:satOff val="0"/>
              <a:lumOff val="0"/>
              <a:alphaOff val="0"/>
            </a:schemeClr>
          </a:fontRef>
        </p:style>
      </p:sp>
      <p:sp>
        <p:nvSpPr>
          <p:cNvPr id="22" name="Circular Arrow 21"/>
          <p:cNvSpPr/>
          <p:nvPr/>
        </p:nvSpPr>
        <p:spPr>
          <a:xfrm>
            <a:off x="2110789" y="1569183"/>
            <a:ext cx="5234117" cy="5234117"/>
          </a:xfrm>
          <a:prstGeom prst="circularArrow">
            <a:avLst>
              <a:gd name="adj1" fmla="val 5085"/>
              <a:gd name="adj2" fmla="val 327528"/>
              <a:gd name="adj3" fmla="val 7232777"/>
              <a:gd name="adj4" fmla="val 3239695"/>
              <a:gd name="adj5" fmla="val 5932"/>
            </a:avLst>
          </a:prstGeom>
        </p:spPr>
        <p:style>
          <a:lnRef idx="0">
            <a:schemeClr val="lt1">
              <a:hueOff val="0"/>
              <a:satOff val="0"/>
              <a:lumOff val="0"/>
              <a:alphaOff val="0"/>
            </a:schemeClr>
          </a:lnRef>
          <a:fillRef idx="3">
            <a:schemeClr val="accent4">
              <a:hueOff val="0"/>
              <a:satOff val="0"/>
              <a:lumOff val="0"/>
              <a:alphaOff val="0"/>
            </a:schemeClr>
          </a:fillRef>
          <a:effectRef idx="3">
            <a:schemeClr val="accent4">
              <a:hueOff val="0"/>
              <a:satOff val="0"/>
              <a:lumOff val="0"/>
              <a:alphaOff val="0"/>
            </a:schemeClr>
          </a:effectRef>
          <a:fontRef idx="minor">
            <a:schemeClr val="lt1">
              <a:hueOff val="0"/>
              <a:satOff val="0"/>
              <a:lumOff val="0"/>
              <a:alphaOff val="0"/>
            </a:schemeClr>
          </a:fontRef>
        </p:style>
      </p:sp>
      <p:sp>
        <p:nvSpPr>
          <p:cNvPr id="23" name="Circular Arrow 22"/>
          <p:cNvSpPr/>
          <p:nvPr/>
        </p:nvSpPr>
        <p:spPr>
          <a:xfrm>
            <a:off x="2005119" y="1492434"/>
            <a:ext cx="5234117" cy="5234117"/>
          </a:xfrm>
          <a:prstGeom prst="circularArrow">
            <a:avLst>
              <a:gd name="adj1" fmla="val 5085"/>
              <a:gd name="adj2" fmla="val 327528"/>
              <a:gd name="adj3" fmla="val 11552519"/>
              <a:gd name="adj4" fmla="val 7559718"/>
              <a:gd name="adj5" fmla="val 5932"/>
            </a:avLst>
          </a:prstGeom>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hueOff val="0"/>
              <a:satOff val="0"/>
              <a:lumOff val="0"/>
              <a:alphaOff val="0"/>
            </a:schemeClr>
          </a:fontRef>
        </p:style>
      </p:sp>
      <p:sp>
        <p:nvSpPr>
          <p:cNvPr id="24" name="Circular Arrow 23"/>
          <p:cNvSpPr/>
          <p:nvPr/>
        </p:nvSpPr>
        <p:spPr>
          <a:xfrm>
            <a:off x="2045582" y="1368275"/>
            <a:ext cx="5234117" cy="5234117"/>
          </a:xfrm>
          <a:prstGeom prst="circularArrow">
            <a:avLst>
              <a:gd name="adj1" fmla="val 5085"/>
              <a:gd name="adj2" fmla="val 327528"/>
              <a:gd name="adj3" fmla="val 15872148"/>
              <a:gd name="adj4" fmla="val 11880111"/>
              <a:gd name="adj5" fmla="val 5932"/>
            </a:avLst>
          </a:prstGeom>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hueOff val="0"/>
              <a:satOff val="0"/>
              <a:lumOff val="0"/>
              <a:alphaOff val="0"/>
            </a:schemeClr>
          </a:fontRef>
        </p:style>
      </p:sp>
      <p:sp>
        <p:nvSpPr>
          <p:cNvPr id="13" name="عنوان 1"/>
          <p:cNvSpPr txBox="1">
            <a:spLocks noGrp="1"/>
          </p:cNvSpPr>
          <p:nvPr>
            <p:ph type="title"/>
          </p:nvPr>
        </p:nvSpPr>
        <p:spPr>
          <a:prstGeom prst="rect">
            <a:avLst/>
          </a:prstGeom>
          <a:solidFill>
            <a:srgbClr val="FFC000"/>
          </a:solidFill>
          <a:ln>
            <a:solidFill>
              <a:schemeClr val="tx1"/>
            </a:solidFill>
          </a:ln>
        </p:spPr>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400" b="1" i="0" u="none" strike="noStrike" kern="1200" cap="none" spc="0" normalizeH="0" baseline="0" noProof="0" dirty="0" smtClean="0">
                <a:ln>
                  <a:noFill/>
                </a:ln>
                <a:solidFill>
                  <a:schemeClr val="tx1"/>
                </a:solidFill>
                <a:effectLst/>
                <a:uLnTx/>
                <a:uFillTx/>
                <a:latin typeface="+mj-lt"/>
                <a:ea typeface="+mj-ea"/>
                <a:cs typeface="+mj-cs"/>
              </a:rPr>
              <a:t>مراحل التصميم التعليمي</a:t>
            </a:r>
            <a:endParaRPr kumimoji="0" lang="ar-SA"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77602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hold" grpId="0" nodeType="clickEffect">
                                  <p:stCondLst>
                                    <p:cond delay="0"/>
                                  </p:stCondLst>
                                  <p:childTnLst>
                                    <p:animClr clrSpc="rgb" dir="cw">
                                      <p:cBhvr override="childStyle">
                                        <p:cTn id="6" dur="250" autoRev="1" fill="hold"/>
                                        <p:tgtEl>
                                          <p:spTgt spid="13"/>
                                        </p:tgtEl>
                                        <p:attrNameLst>
                                          <p:attrName>style.color</p:attrName>
                                        </p:attrNameLst>
                                      </p:cBhvr>
                                      <p:to>
                                        <a:schemeClr val="bg1"/>
                                      </p:to>
                                    </p:animClr>
                                    <p:animClr clrSpc="rgb" dir="cw">
                                      <p:cBhvr>
                                        <p:cTn id="7" dur="250" autoRev="1" fill="hold"/>
                                        <p:tgtEl>
                                          <p:spTgt spid="13"/>
                                        </p:tgtEl>
                                        <p:attrNameLst>
                                          <p:attrName>fillcolor</p:attrName>
                                        </p:attrNameLst>
                                      </p:cBhvr>
                                      <p:to>
                                        <a:schemeClr val="bg1"/>
                                      </p:to>
                                    </p:animClr>
                                    <p:set>
                                      <p:cBhvr>
                                        <p:cTn id="8" dur="250" autoRev="1" fill="hold"/>
                                        <p:tgtEl>
                                          <p:spTgt spid="13"/>
                                        </p:tgtEl>
                                        <p:attrNameLst>
                                          <p:attrName>fill.type</p:attrName>
                                        </p:attrNameLst>
                                      </p:cBhvr>
                                      <p:to>
                                        <p:strVal val="solid"/>
                                      </p:to>
                                    </p:set>
                                    <p:set>
                                      <p:cBhvr>
                                        <p:cTn id="9" dur="250" autoRev="1" fill="hold"/>
                                        <p:tgtEl>
                                          <p:spTgt spid="13"/>
                                        </p:tgtEl>
                                        <p:attrNameLst>
                                          <p:attrName>fill.on</p:attrName>
                                        </p:attrNameLst>
                                      </p:cBhvr>
                                      <p:to>
                                        <p:strVal val="true"/>
                                      </p:to>
                                    </p:set>
                                  </p:childTnLst>
                                </p:cTn>
                              </p:par>
                              <p:par>
                                <p:cTn id="10" presetID="30" presetClass="emph" presetSubtype="0" fill="hold" grpId="1" nodeType="withEffect">
                                  <p:stCondLst>
                                    <p:cond delay="0"/>
                                  </p:stCondLst>
                                  <p:childTnLst>
                                    <p:animClr clrSpc="hsl" dir="cw">
                                      <p:cBhvr override="childStyle">
                                        <p:cTn id="11" dur="500" fill="hold"/>
                                        <p:tgtEl>
                                          <p:spTgt spid="13"/>
                                        </p:tgtEl>
                                        <p:attrNameLst>
                                          <p:attrName>style.color</p:attrName>
                                        </p:attrNameLst>
                                      </p:cBhvr>
                                      <p:by>
                                        <p:hsl h="0" s="12549" l="25098"/>
                                      </p:by>
                                    </p:animClr>
                                    <p:animClr clrSpc="hsl" dir="cw">
                                      <p:cBhvr>
                                        <p:cTn id="12" dur="500" fill="hold"/>
                                        <p:tgtEl>
                                          <p:spTgt spid="13"/>
                                        </p:tgtEl>
                                        <p:attrNameLst>
                                          <p:attrName>fillcolor</p:attrName>
                                        </p:attrNameLst>
                                      </p:cBhvr>
                                      <p:by>
                                        <p:hsl h="0" s="12549" l="25098"/>
                                      </p:by>
                                    </p:animClr>
                                    <p:animClr clrSpc="hsl" dir="cw">
                                      <p:cBhvr>
                                        <p:cTn id="13" dur="500" fill="hold"/>
                                        <p:tgtEl>
                                          <p:spTgt spid="13"/>
                                        </p:tgtEl>
                                        <p:attrNameLst>
                                          <p:attrName>stroke.color</p:attrName>
                                        </p:attrNameLst>
                                      </p:cBhvr>
                                      <p:by>
                                        <p:hsl h="0" s="12549" l="25098"/>
                                      </p:by>
                                    </p:animClr>
                                    <p:set>
                                      <p:cBhvr>
                                        <p:cTn id="14" dur="500" fill="hold"/>
                                        <p:tgtEl>
                                          <p:spTgt spid="13"/>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heckerboard(across)">
                                      <p:cBhvr>
                                        <p:cTn id="27" dur="500"/>
                                        <p:tgtEl>
                                          <p:spTgt spid="16"/>
                                        </p:tgtEl>
                                      </p:cBhvr>
                                    </p:animEffect>
                                  </p:childTnLst>
                                </p:cTn>
                              </p:par>
                              <p:par>
                                <p:cTn id="28" presetID="5" presetClass="entr" presetSubtype="10" fill="hold"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checkerboard(across)">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checkerboard(across)">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checkerboard(across)">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checkerboard(across)">
                                      <p:cBhvr>
                                        <p:cTn id="45" dur="500"/>
                                        <p:tgtEl>
                                          <p:spTgt spid="18"/>
                                        </p:tgtEl>
                                      </p:cBhvr>
                                    </p:animEffect>
                                  </p:childTnLst>
                                </p:cTn>
                              </p:par>
                              <p:par>
                                <p:cTn id="46" presetID="5" presetClass="entr" presetSubtype="10" fill="hold"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checkerboard(across)">
                                      <p:cBhvr>
                                        <p:cTn id="48" dur="5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checkerboard(across)">
                                      <p:cBhvr>
                                        <p:cTn id="53" dur="500"/>
                                        <p:tgtEl>
                                          <p:spTgt spid="19"/>
                                        </p:tgtEl>
                                      </p:cBhvr>
                                    </p:animEffect>
                                  </p:childTnLst>
                                </p:cTn>
                              </p:par>
                              <p:par>
                                <p:cTn id="54" presetID="5" presetClass="entr" presetSubtype="10" fill="hold"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checkerboard(across)">
                                      <p:cBhvr>
                                        <p:cTn id="5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13" grpId="0" animBg="1"/>
      <p:bldP spid="1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6552" y="1196752"/>
            <a:ext cx="9865096" cy="5760640"/>
          </a:xfrm>
        </p:spPr>
        <p:style>
          <a:lnRef idx="1">
            <a:schemeClr val="accent2"/>
          </a:lnRef>
          <a:fillRef idx="2">
            <a:schemeClr val="accent2"/>
          </a:fillRef>
          <a:effectRef idx="1">
            <a:schemeClr val="accent2"/>
          </a:effectRef>
          <a:fontRef idx="minor">
            <a:schemeClr val="dk1"/>
          </a:fontRef>
        </p:style>
        <p:txBody>
          <a:bodyPr/>
          <a:lstStyle/>
          <a:p>
            <a:pPr algn="just" rtl="1">
              <a:buNone/>
            </a:pPr>
            <a:r>
              <a:rPr lang="ar-SA" b="1" dirty="0" smtClean="0"/>
              <a:t>1- </a:t>
            </a:r>
            <a:r>
              <a:rPr lang="ar-SA" b="1" dirty="0">
                <a:solidFill>
                  <a:srgbClr val="FF0000"/>
                </a:solidFill>
              </a:rPr>
              <a:t>التحليل</a:t>
            </a:r>
            <a:r>
              <a:rPr lang="ar-EG" b="1" dirty="0">
                <a:solidFill>
                  <a:srgbClr val="FF0000"/>
                </a:solidFill>
              </a:rPr>
              <a:t> </a:t>
            </a:r>
            <a:r>
              <a:rPr lang="ar-SA" b="1" dirty="0" smtClean="0">
                <a:solidFill>
                  <a:srgbClr val="FF0000"/>
                </a:solidFill>
              </a:rPr>
              <a:t>(</a:t>
            </a:r>
            <a:r>
              <a:rPr lang="en-US" b="1" dirty="0" smtClean="0">
                <a:solidFill>
                  <a:srgbClr val="FF0000"/>
                </a:solidFill>
              </a:rPr>
              <a:t>(Analyze</a:t>
            </a:r>
            <a:r>
              <a:rPr lang="ar-EG" b="1" dirty="0" smtClean="0">
                <a:solidFill>
                  <a:srgbClr val="FF0000"/>
                </a:solidFill>
              </a:rPr>
              <a:t> : </a:t>
            </a:r>
            <a:r>
              <a:rPr lang="ar-SA" b="1" dirty="0" smtClean="0"/>
              <a:t>وهو تحليل احتياجات النظام مثل تحليل العمل والمهام ,وأهداف المتعلمين وقدراتهم, واحتياجات المجتمع , والمكان والوقت والمواد والميزانية.</a:t>
            </a:r>
          </a:p>
          <a:p>
            <a:pPr algn="just">
              <a:buNone/>
            </a:pPr>
            <a:endParaRPr lang="ar-SA" b="1" dirty="0"/>
          </a:p>
          <a:p>
            <a:pPr algn="just" rtl="1">
              <a:buNone/>
            </a:pPr>
            <a:r>
              <a:rPr lang="ar-SA" b="1" dirty="0" smtClean="0"/>
              <a:t>2- </a:t>
            </a:r>
            <a:r>
              <a:rPr lang="ar-SA" b="1" dirty="0" smtClean="0">
                <a:solidFill>
                  <a:srgbClr val="FF0000"/>
                </a:solidFill>
              </a:rPr>
              <a:t>التصميم (</a:t>
            </a:r>
            <a:r>
              <a:rPr lang="en-US" b="1" dirty="0" smtClean="0">
                <a:solidFill>
                  <a:srgbClr val="FF0000"/>
                </a:solidFill>
              </a:rPr>
              <a:t>(Design</a:t>
            </a:r>
            <a:r>
              <a:rPr lang="ar-SA" b="1" dirty="0" smtClean="0">
                <a:solidFill>
                  <a:srgbClr val="FF0000"/>
                </a:solidFill>
              </a:rPr>
              <a:t>: </a:t>
            </a:r>
            <a:r>
              <a:rPr lang="ar-SA" b="1" dirty="0" smtClean="0"/>
              <a:t>ويتضمن تحديد المشكلة سواء كانت تدريبية لها علاقة بالعمل أم بالتعليم والتربية , ومن ثم تحديد الأهداف , والاستراتيجيات , والأساليب التعليمية المختلفة اللازمة لتحقيق الأهداف.</a:t>
            </a:r>
            <a:endParaRPr lang="ar-SA" b="1" dirty="0"/>
          </a:p>
        </p:txBody>
      </p:sp>
      <p:sp>
        <p:nvSpPr>
          <p:cNvPr id="4" name="عنوان 1"/>
          <p:cNvSpPr txBox="1">
            <a:spLocks/>
          </p:cNvSpPr>
          <p:nvPr/>
        </p:nvSpPr>
        <p:spPr>
          <a:xfrm>
            <a:off x="539552" y="0"/>
            <a:ext cx="8229600" cy="940966"/>
          </a:xfrm>
          <a:prstGeom prst="rect">
            <a:avLst/>
          </a:prstGeom>
          <a:solidFill>
            <a:srgbClr val="FFC000"/>
          </a:solidFill>
        </p:spPr>
        <p:txBody>
          <a:bodyPr vert="horz" lIns="91440" tIns="45720" rIns="91440" bIns="45720" rtlCol="1" anchor="ctr">
            <a:normAutofit/>
          </a:bodyPr>
          <a:lstStyle/>
          <a:p>
            <a:pPr algn="ctr">
              <a:spcBef>
                <a:spcPct val="0"/>
              </a:spcBef>
              <a:defRPr/>
            </a:pPr>
            <a:r>
              <a:rPr lang="ar-SA" sz="4400" b="1" dirty="0" smtClean="0">
                <a:solidFill>
                  <a:prstClr val="black"/>
                </a:solidFill>
                <a:cs typeface="Times New Roman"/>
              </a:rPr>
              <a:t>مراحل التصميم التعليمي</a:t>
            </a:r>
            <a:endParaRPr lang="ar-SA" sz="4400" b="1" dirty="0">
              <a:solidFill>
                <a:prstClr val="black"/>
              </a:solidFill>
              <a:cs typeface="Times New Roman"/>
            </a:endParaRPr>
          </a:p>
        </p:txBody>
      </p:sp>
    </p:spTree>
    <p:extLst>
      <p:ext uri="{BB962C8B-B14F-4D97-AF65-F5344CB8AC3E}">
        <p14:creationId xmlns:p14="http://schemas.microsoft.com/office/powerpoint/2010/main" val="53691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hold" grpId="0" nodeType="clickEffect">
                                  <p:stCondLst>
                                    <p:cond delay="0"/>
                                  </p:stCondLst>
                                  <p:childTnLst>
                                    <p:animClr clrSpc="rgb" dir="cw">
                                      <p:cBhvr override="childStyle">
                                        <p:cTn id="6" dur="250" autoRev="1" fill="hold"/>
                                        <p:tgtEl>
                                          <p:spTgt spid="4"/>
                                        </p:tgtEl>
                                        <p:attrNameLst>
                                          <p:attrName>style.color</p:attrName>
                                        </p:attrNameLst>
                                      </p:cBhvr>
                                      <p:to>
                                        <a:schemeClr val="bg1"/>
                                      </p:to>
                                    </p:animClr>
                                    <p:animClr clrSpc="rgb" dir="cw">
                                      <p:cBhvr>
                                        <p:cTn id="7" dur="250" autoRev="1" fill="hold"/>
                                        <p:tgtEl>
                                          <p:spTgt spid="4"/>
                                        </p:tgtEl>
                                        <p:attrNameLst>
                                          <p:attrName>fillcolor</p:attrName>
                                        </p:attrNameLst>
                                      </p:cBhvr>
                                      <p:to>
                                        <a:schemeClr val="bg1"/>
                                      </p:to>
                                    </p:animClr>
                                    <p:set>
                                      <p:cBhvr>
                                        <p:cTn id="8" dur="250" autoRev="1" fill="hold"/>
                                        <p:tgtEl>
                                          <p:spTgt spid="4"/>
                                        </p:tgtEl>
                                        <p:attrNameLst>
                                          <p:attrName>fill.type</p:attrName>
                                        </p:attrNameLst>
                                      </p:cBhvr>
                                      <p:to>
                                        <p:strVal val="solid"/>
                                      </p:to>
                                    </p:set>
                                    <p:set>
                                      <p:cBhvr>
                                        <p:cTn id="9" dur="250" autoRev="1" fill="hold"/>
                                        <p:tgtEl>
                                          <p:spTgt spid="4"/>
                                        </p:tgtEl>
                                        <p:attrNameLst>
                                          <p:attrName>fill.on</p:attrName>
                                        </p:attrNameLst>
                                      </p:cBhvr>
                                      <p:to>
                                        <p:strVal val="true"/>
                                      </p:to>
                                    </p:set>
                                  </p:childTnLst>
                                </p:cTn>
                              </p:par>
                              <p:par>
                                <p:cTn id="10" presetID="5" presetClass="entr" presetSubtype="10" fill="hold" grpId="0" nodeType="with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heckerboard(across)">
                                      <p:cBhvr>
                                        <p:cTn id="12" dur="500"/>
                                        <p:tgtEl>
                                          <p:spTgt spid="3">
                                            <p:bg/>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heckerboard(across)">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260648"/>
            <a:ext cx="7992888" cy="868958"/>
          </a:xfrm>
          <a:solidFill>
            <a:srgbClr val="FFC000"/>
          </a:solidFill>
        </p:spPr>
        <p:txBody>
          <a:bodyPr/>
          <a:lstStyle/>
          <a:p>
            <a:r>
              <a:rPr lang="ar-SA" b="1" dirty="0" smtClean="0"/>
              <a:t>التصميم التعليمي</a:t>
            </a:r>
            <a:endParaRPr lang="ar-SA" b="1" dirty="0"/>
          </a:p>
        </p:txBody>
      </p:sp>
      <p:sp>
        <p:nvSpPr>
          <p:cNvPr id="3" name="عنصر نائب للمحتوى 2"/>
          <p:cNvSpPr>
            <a:spLocks noGrp="1"/>
          </p:cNvSpPr>
          <p:nvPr>
            <p:ph idx="1"/>
          </p:nvPr>
        </p:nvSpPr>
        <p:spPr>
          <a:xfrm>
            <a:off x="457200" y="1600200"/>
            <a:ext cx="8229600" cy="4925144"/>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r>
              <a:rPr lang="ar-SA" b="1" dirty="0" smtClean="0"/>
              <a:t>قام التصميم التعليمي على أساس مفاهيم ومبادئ من أهمها </a:t>
            </a:r>
            <a:r>
              <a:rPr lang="ar-SA" b="1" dirty="0" smtClean="0">
                <a:solidFill>
                  <a:srgbClr val="FF0000"/>
                </a:solidFill>
              </a:rPr>
              <a:t>نظرية النظم العامة  </a:t>
            </a:r>
            <a:r>
              <a:rPr lang="ar-SA" b="1" dirty="0" smtClean="0"/>
              <a:t>التي تنظر إلى العملية التعليمي كنظام أو منظومة .</a:t>
            </a:r>
          </a:p>
          <a:p>
            <a:pPr algn="just"/>
            <a:r>
              <a:rPr lang="ar-SA" b="1" dirty="0" smtClean="0"/>
              <a:t>انبثق التصميم التعليمي </a:t>
            </a:r>
            <a:r>
              <a:rPr lang="ar-SA" b="1" dirty="0" smtClean="0">
                <a:solidFill>
                  <a:srgbClr val="FF0000"/>
                </a:solidFill>
              </a:rPr>
              <a:t>كعلم</a:t>
            </a:r>
            <a:r>
              <a:rPr lang="ar-SA" b="1" dirty="0" smtClean="0"/>
              <a:t> عن العلوم النفسية السلوكية والعلوم الإدراكية المعرفة.</a:t>
            </a:r>
          </a:p>
          <a:p>
            <a:pPr algn="just"/>
            <a:r>
              <a:rPr lang="ar-SA" b="1" dirty="0" smtClean="0">
                <a:solidFill>
                  <a:srgbClr val="FF0000"/>
                </a:solidFill>
              </a:rPr>
              <a:t>العلوم النفسية السلوكية </a:t>
            </a:r>
            <a:r>
              <a:rPr lang="ar-SA" b="1" dirty="0" smtClean="0"/>
              <a:t>ترتكز على دراسة العلاقة بين المثير الخارجي والاستجابة والملاحظة في البيئة التعليمية .</a:t>
            </a:r>
          </a:p>
          <a:p>
            <a:pPr algn="just"/>
            <a:r>
              <a:rPr lang="ar-SA" b="1" dirty="0" smtClean="0"/>
              <a:t>ساعدت العلوم النفسية السلوكية التصميم التعليمي في التعرف على كيفية تنظيم مثيرات البيئة التعليمية بطريقة تساعد المتعلم على إظهار الاستجابات المرغوب فيها وتعبر في مجموعها عن عملية التعلم.</a:t>
            </a:r>
            <a:endParaRPr lang="ar-SA" b="1" dirty="0"/>
          </a:p>
        </p:txBody>
      </p:sp>
    </p:spTree>
    <p:extLst>
      <p:ext uri="{BB962C8B-B14F-4D97-AF65-F5344CB8AC3E}">
        <p14:creationId xmlns:p14="http://schemas.microsoft.com/office/powerpoint/2010/main" val="168496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hold" grpId="0" nodeType="withEffect">
                                  <p:stCondLst>
                                    <p:cond delay="0"/>
                                  </p:stCondLst>
                                  <p:childTnLst>
                                    <p:animClr clrSpc="rgb" dir="cw">
                                      <p:cBhvr override="childStyle">
                                        <p:cTn id="6" dur="250" autoRev="1" fill="hold"/>
                                        <p:tgtEl>
                                          <p:spTgt spid="2"/>
                                        </p:tgtEl>
                                        <p:attrNameLst>
                                          <p:attrName>style.color</p:attrName>
                                        </p:attrNameLst>
                                      </p:cBhvr>
                                      <p:to>
                                        <a:schemeClr val="bg1"/>
                                      </p:to>
                                    </p:animClr>
                                    <p:animClr clrSpc="rgb" dir="cw">
                                      <p:cBhvr>
                                        <p:cTn id="7" dur="250" autoRev="1" fill="hold"/>
                                        <p:tgtEl>
                                          <p:spTgt spid="2"/>
                                        </p:tgtEl>
                                        <p:attrNameLst>
                                          <p:attrName>fillcolor</p:attrName>
                                        </p:attrNameLst>
                                      </p:cBhvr>
                                      <p:to>
                                        <a:schemeClr val="bg1"/>
                                      </p:to>
                                    </p:animClr>
                                    <p:set>
                                      <p:cBhvr>
                                        <p:cTn id="8" dur="250" autoRev="1" fill="hold"/>
                                        <p:tgtEl>
                                          <p:spTgt spid="2"/>
                                        </p:tgtEl>
                                        <p:attrNameLst>
                                          <p:attrName>fill.type</p:attrName>
                                        </p:attrNameLst>
                                      </p:cBhvr>
                                      <p:to>
                                        <p:strVal val="solid"/>
                                      </p:to>
                                    </p:set>
                                    <p:set>
                                      <p:cBhvr>
                                        <p:cTn id="9" dur="250" autoRev="1"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0" presetClass="emph" presetSubtype="0" fill="hold" grpId="1" nodeType="clickEffect">
                                  <p:stCondLst>
                                    <p:cond delay="0"/>
                                  </p:stCondLst>
                                  <p:childTnLst>
                                    <p:animClr clrSpc="hsl" dir="cw">
                                      <p:cBhvr override="childStyle">
                                        <p:cTn id="13" dur="500" fill="hold"/>
                                        <p:tgtEl>
                                          <p:spTgt spid="2"/>
                                        </p:tgtEl>
                                        <p:attrNameLst>
                                          <p:attrName>style.color</p:attrName>
                                        </p:attrNameLst>
                                      </p:cBhvr>
                                      <p:by>
                                        <p:hsl h="0" s="12549" l="25098"/>
                                      </p:by>
                                    </p:animClr>
                                    <p:animClr clrSpc="hsl" dir="cw">
                                      <p:cBhvr>
                                        <p:cTn id="14" dur="500" fill="hold"/>
                                        <p:tgtEl>
                                          <p:spTgt spid="2"/>
                                        </p:tgtEl>
                                        <p:attrNameLst>
                                          <p:attrName>fillcolor</p:attrName>
                                        </p:attrNameLst>
                                      </p:cBhvr>
                                      <p:by>
                                        <p:hsl h="0" s="12549" l="25098"/>
                                      </p:by>
                                    </p:animClr>
                                    <p:animClr clrSpc="hsl" dir="cw">
                                      <p:cBhvr>
                                        <p:cTn id="15" dur="500" fill="hold"/>
                                        <p:tgtEl>
                                          <p:spTgt spid="2"/>
                                        </p:tgtEl>
                                        <p:attrNameLst>
                                          <p:attrName>stroke.color</p:attrName>
                                        </p:attrNameLst>
                                      </p:cBhvr>
                                      <p:by>
                                        <p:hsl h="0" s="12549" l="25098"/>
                                      </p:by>
                                    </p:animClr>
                                    <p:set>
                                      <p:cBhvr>
                                        <p:cTn id="16" dur="500" fill="hold"/>
                                        <p:tgtEl>
                                          <p:spTgt spid="2"/>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animEffect transition="in" filter="box(in)">
                                      <p:cBhvr>
                                        <p:cTn id="21" dur="500"/>
                                        <p:tgtEl>
                                          <p:spTgt spid="3">
                                            <p:bg/>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box(in)">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box(in)">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box(in)">
                                      <p:cBhvr>
                                        <p:cTn id="36" dur="5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box(in)">
                                      <p:cBhvr>
                                        <p:cTn id="4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94122"/>
          </a:xfrm>
          <a:solidFill>
            <a:srgbClr val="FFC000"/>
          </a:solidFill>
        </p:spPr>
        <p:txBody>
          <a:bodyPr/>
          <a:lstStyle/>
          <a:p>
            <a:r>
              <a:rPr lang="ar-SA" b="1" dirty="0" smtClean="0"/>
              <a:t>التصميم التعليمي</a:t>
            </a:r>
            <a:endParaRPr lang="ar-SA" b="1"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ar-SA" b="1" dirty="0" smtClean="0">
                <a:solidFill>
                  <a:srgbClr val="FF0000"/>
                </a:solidFill>
              </a:rPr>
              <a:t>العلوم الإدراكية المعرفية </a:t>
            </a:r>
            <a:r>
              <a:rPr lang="ar-SA" b="1" dirty="0" smtClean="0"/>
              <a:t>هي مجموعة النظريات التي تركز على دراسة العمليات الإدراكية الداخلية في دماغ المتعلم عند تفسيرها لعملية التعلم.</a:t>
            </a:r>
          </a:p>
          <a:p>
            <a:pPr algn="just"/>
            <a:r>
              <a:rPr lang="ar-SA" b="1" dirty="0" smtClean="0"/>
              <a:t>ساعدت العلوم الإدراكية المعرفية التصميم التعليمي على التعرف إلى كيفية تنظيم محتوى المادة التعليمية بطريقة توافق الخصائص الإدراكية المعرفية للمتعلم , وبشكل يساعدة على خزن المعلومات في دماغه بطريقة منظمة ثم مساعدتة على تبصر الموقف وإدراك علاقاته وحل مشكلاته</a:t>
            </a:r>
            <a:r>
              <a:rPr lang="ar-SA" dirty="0" smtClean="0"/>
              <a:t>.</a:t>
            </a:r>
            <a:endParaRPr lang="ar-SA" dirty="0"/>
          </a:p>
        </p:txBody>
      </p:sp>
    </p:spTree>
    <p:extLst>
      <p:ext uri="{BB962C8B-B14F-4D97-AF65-F5344CB8AC3E}">
        <p14:creationId xmlns:p14="http://schemas.microsoft.com/office/powerpoint/2010/main" val="33302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hold" grpId="1" nodeType="clickEffect">
                                  <p:stCondLst>
                                    <p:cond delay="0"/>
                                  </p:stCondLst>
                                  <p:childTnLst>
                                    <p:animClr clrSpc="rgb" dir="cw">
                                      <p:cBhvr override="childStyle">
                                        <p:cTn id="13" dur="250" autoRev="1" fill="hold"/>
                                        <p:tgtEl>
                                          <p:spTgt spid="2"/>
                                        </p:tgtEl>
                                        <p:attrNameLst>
                                          <p:attrName>style.color</p:attrName>
                                        </p:attrNameLst>
                                      </p:cBhvr>
                                      <p:to>
                                        <a:schemeClr val="bg1"/>
                                      </p:to>
                                    </p:animClr>
                                    <p:animClr clrSpc="rgb" dir="cw">
                                      <p:cBhvr>
                                        <p:cTn id="14" dur="250" autoRev="1" fill="hold"/>
                                        <p:tgtEl>
                                          <p:spTgt spid="2"/>
                                        </p:tgtEl>
                                        <p:attrNameLst>
                                          <p:attrName>fillcolor</p:attrName>
                                        </p:attrNameLst>
                                      </p:cBhvr>
                                      <p:to>
                                        <a:schemeClr val="bg1"/>
                                      </p:to>
                                    </p:animClr>
                                    <p:set>
                                      <p:cBhvr>
                                        <p:cTn id="15" dur="250" autoRev="1" fill="hold"/>
                                        <p:tgtEl>
                                          <p:spTgt spid="2"/>
                                        </p:tgtEl>
                                        <p:attrNameLst>
                                          <p:attrName>fill.type</p:attrName>
                                        </p:attrNameLst>
                                      </p:cBhvr>
                                      <p:to>
                                        <p:strVal val="solid"/>
                                      </p:to>
                                    </p:set>
                                    <p:set>
                                      <p:cBhvr>
                                        <p:cTn id="16" dur="250" autoRev="1"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a:solidFill>
            <a:srgbClr val="FFC000"/>
          </a:solidFill>
        </p:spPr>
        <p:txBody>
          <a:bodyPr/>
          <a:lstStyle/>
          <a:p>
            <a:r>
              <a:rPr lang="ar-SA" b="1" dirty="0" smtClean="0"/>
              <a:t>أهمية التصميم التعليمي</a:t>
            </a:r>
            <a:endParaRPr lang="ar-SA" b="1" dirty="0"/>
          </a:p>
        </p:txBody>
      </p:sp>
      <p:sp>
        <p:nvSpPr>
          <p:cNvPr id="3" name="عنصر نائب للمحتوى 2"/>
          <p:cNvSpPr>
            <a:spLocks noGrp="1"/>
          </p:cNvSpPr>
          <p:nvPr>
            <p:ph idx="1"/>
          </p:nvPr>
        </p:nvSpPr>
        <p:spPr>
          <a:xfrm>
            <a:off x="123761" y="1783357"/>
            <a:ext cx="9036496" cy="4525963"/>
          </a:xfrm>
        </p:spPr>
        <p:style>
          <a:lnRef idx="1">
            <a:schemeClr val="accent2"/>
          </a:lnRef>
          <a:fillRef idx="2">
            <a:schemeClr val="accent2"/>
          </a:fillRef>
          <a:effectRef idx="1">
            <a:schemeClr val="accent2"/>
          </a:effectRef>
          <a:fontRef idx="minor">
            <a:schemeClr val="dk1"/>
          </a:fontRef>
        </p:style>
        <p:txBody>
          <a:bodyPr/>
          <a:lstStyle/>
          <a:p>
            <a:pPr algn="just"/>
            <a:r>
              <a:rPr lang="ar-SA" b="1" dirty="0" smtClean="0"/>
              <a:t>يشكل التصميم التعليمي </a:t>
            </a:r>
            <a:r>
              <a:rPr lang="ar-SA" b="1" dirty="0" smtClean="0">
                <a:solidFill>
                  <a:srgbClr val="FF0000"/>
                </a:solidFill>
              </a:rPr>
              <a:t>الإطار النظري النموذجي </a:t>
            </a:r>
            <a:r>
              <a:rPr lang="ar-SA" b="1" dirty="0" smtClean="0"/>
              <a:t>الذي لو اتبع فإنه سيسهل </a:t>
            </a:r>
            <a:r>
              <a:rPr lang="ar-SA" b="1" dirty="0" err="1" smtClean="0"/>
              <a:t>تفعيل</a:t>
            </a:r>
            <a:r>
              <a:rPr lang="ar-SA" b="1" dirty="0" smtClean="0"/>
              <a:t> العملية التعليمية بمهامها المختلفة : نقل المعرفة , اكتساب المهارات, وجودة الموقف التعليمي.</a:t>
            </a:r>
          </a:p>
          <a:p>
            <a:pPr algn="just">
              <a:buNone/>
            </a:pPr>
            <a:endParaRPr lang="ar-SA" b="1" dirty="0" smtClean="0"/>
          </a:p>
          <a:p>
            <a:pPr algn="just"/>
            <a:r>
              <a:rPr lang="ar-SA" b="1" dirty="0" smtClean="0"/>
              <a:t>التصميم التعليمي </a:t>
            </a:r>
            <a:r>
              <a:rPr lang="ar-SA" b="1" dirty="0" smtClean="0">
                <a:solidFill>
                  <a:srgbClr val="FF0000"/>
                </a:solidFill>
              </a:rPr>
              <a:t>جسر يصل بين العلوم النظرية </a:t>
            </a:r>
            <a:r>
              <a:rPr lang="ar-SA" b="1" dirty="0" smtClean="0"/>
              <a:t>(العلوم السلوكية والمعرفية ) , </a:t>
            </a:r>
            <a:r>
              <a:rPr lang="ar-SA" b="1" dirty="0" smtClean="0">
                <a:solidFill>
                  <a:srgbClr val="FF0000"/>
                </a:solidFill>
              </a:rPr>
              <a:t>والعلوم التطبيقية </a:t>
            </a:r>
            <a:r>
              <a:rPr lang="ar-SA" b="1" dirty="0" smtClean="0"/>
              <a:t>(استخدام التكنولوجيا في عملية التعلم ).</a:t>
            </a:r>
          </a:p>
          <a:p>
            <a:endParaRPr lang="ar-SA" dirty="0" smtClean="0"/>
          </a:p>
        </p:txBody>
      </p:sp>
    </p:spTree>
    <p:extLst>
      <p:ext uri="{BB962C8B-B14F-4D97-AF65-F5344CB8AC3E}">
        <p14:creationId xmlns:p14="http://schemas.microsoft.com/office/powerpoint/2010/main" val="281274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hold" grpId="1" nodeType="clickEffect">
                                  <p:stCondLst>
                                    <p:cond delay="0"/>
                                  </p:stCondLst>
                                  <p:childTnLst>
                                    <p:animClr clrSpc="rgb" dir="cw">
                                      <p:cBhvr override="childStyle">
                                        <p:cTn id="13" dur="250" autoRev="1" fill="hold"/>
                                        <p:tgtEl>
                                          <p:spTgt spid="2"/>
                                        </p:tgtEl>
                                        <p:attrNameLst>
                                          <p:attrName>style.color</p:attrName>
                                        </p:attrNameLst>
                                      </p:cBhvr>
                                      <p:to>
                                        <a:schemeClr val="bg1"/>
                                      </p:to>
                                    </p:animClr>
                                    <p:animClr clrSpc="rgb" dir="cw">
                                      <p:cBhvr>
                                        <p:cTn id="14" dur="250" autoRev="1" fill="hold"/>
                                        <p:tgtEl>
                                          <p:spTgt spid="2"/>
                                        </p:tgtEl>
                                        <p:attrNameLst>
                                          <p:attrName>fillcolor</p:attrName>
                                        </p:attrNameLst>
                                      </p:cBhvr>
                                      <p:to>
                                        <a:schemeClr val="bg1"/>
                                      </p:to>
                                    </p:animClr>
                                    <p:set>
                                      <p:cBhvr>
                                        <p:cTn id="15" dur="250" autoRev="1" fill="hold"/>
                                        <p:tgtEl>
                                          <p:spTgt spid="2"/>
                                        </p:tgtEl>
                                        <p:attrNameLst>
                                          <p:attrName>fill.type</p:attrName>
                                        </p:attrNameLst>
                                      </p:cBhvr>
                                      <p:to>
                                        <p:strVal val="solid"/>
                                      </p:to>
                                    </p:set>
                                    <p:set>
                                      <p:cBhvr>
                                        <p:cTn id="16" dur="250" autoRev="1"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60648"/>
            <a:ext cx="8229600" cy="792088"/>
          </a:xfrm>
          <a:solidFill>
            <a:srgbClr val="FFC000"/>
          </a:solidFill>
        </p:spPr>
        <p:txBody>
          <a:bodyPr>
            <a:normAutofit/>
          </a:bodyPr>
          <a:lstStyle/>
          <a:p>
            <a:pPr>
              <a:buNone/>
            </a:pPr>
            <a:r>
              <a:rPr lang="ar-SA" sz="4000" b="1" dirty="0" smtClean="0"/>
              <a:t>يمكن النظر إلى التصميم التعليمي من ناحيتين:</a:t>
            </a:r>
          </a:p>
        </p:txBody>
      </p:sp>
      <p:sp>
        <p:nvSpPr>
          <p:cNvPr id="6" name="Freeform 5"/>
          <p:cNvSpPr/>
          <p:nvPr/>
        </p:nvSpPr>
        <p:spPr>
          <a:xfrm>
            <a:off x="4388222" y="2889608"/>
            <a:ext cx="1489769" cy="708994"/>
          </a:xfrm>
          <a:custGeom>
            <a:avLst/>
            <a:gdLst/>
            <a:ahLst/>
            <a:cxnLst/>
            <a:rect l="0" t="0" r="0" b="0"/>
            <a:pathLst>
              <a:path>
                <a:moveTo>
                  <a:pt x="0" y="0"/>
                </a:moveTo>
                <a:lnTo>
                  <a:pt x="0" y="483159"/>
                </a:lnTo>
                <a:lnTo>
                  <a:pt x="1489769" y="483159"/>
                </a:lnTo>
                <a:lnTo>
                  <a:pt x="1489769" y="708994"/>
                </a:lnTo>
              </a:path>
            </a:pathLst>
          </a:custGeom>
          <a:noFill/>
          <a:scene3d>
            <a:camera prst="orthographicFront">
              <a:rot lat="0" lon="0" rev="0"/>
            </a:camera>
            <a:lightRig rig="contrasting" dir="t">
              <a:rot lat="0" lon="0" rev="1200000"/>
            </a:lightRig>
          </a:scene3d>
          <a:sp3d z="-110000"/>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7" name="Freeform 6"/>
          <p:cNvSpPr/>
          <p:nvPr/>
        </p:nvSpPr>
        <p:spPr>
          <a:xfrm>
            <a:off x="2898452" y="2889608"/>
            <a:ext cx="1489769" cy="708994"/>
          </a:xfrm>
          <a:custGeom>
            <a:avLst/>
            <a:gdLst/>
            <a:ahLst/>
            <a:cxnLst/>
            <a:rect l="0" t="0" r="0" b="0"/>
            <a:pathLst>
              <a:path>
                <a:moveTo>
                  <a:pt x="1489769" y="0"/>
                </a:moveTo>
                <a:lnTo>
                  <a:pt x="1489769" y="483159"/>
                </a:lnTo>
                <a:lnTo>
                  <a:pt x="0" y="483159"/>
                </a:lnTo>
                <a:lnTo>
                  <a:pt x="0" y="708994"/>
                </a:lnTo>
              </a:path>
            </a:pathLst>
          </a:custGeom>
          <a:noFill/>
          <a:scene3d>
            <a:camera prst="orthographicFront">
              <a:rot lat="0" lon="0" rev="0"/>
            </a:camera>
            <a:lightRig rig="contrasting" dir="t">
              <a:rot lat="0" lon="0" rev="1200000"/>
            </a:lightRig>
          </a:scene3d>
          <a:sp3d z="-110000"/>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8" name="Rounded Rectangle 7"/>
          <p:cNvSpPr/>
          <p:nvPr/>
        </p:nvSpPr>
        <p:spPr>
          <a:xfrm>
            <a:off x="3169320" y="1341602"/>
            <a:ext cx="2437804" cy="1548005"/>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9" name="Freeform 8"/>
          <p:cNvSpPr/>
          <p:nvPr/>
        </p:nvSpPr>
        <p:spPr>
          <a:xfrm>
            <a:off x="3440187" y="1598926"/>
            <a:ext cx="2437804" cy="1548005"/>
          </a:xfrm>
          <a:custGeom>
            <a:avLst/>
            <a:gdLst>
              <a:gd name="connsiteX0" fmla="*/ 0 w 2437804"/>
              <a:gd name="connsiteY0" fmla="*/ 154801 h 1548005"/>
              <a:gd name="connsiteX1" fmla="*/ 45340 w 2437804"/>
              <a:gd name="connsiteY1" fmla="*/ 45340 h 1548005"/>
              <a:gd name="connsiteX2" fmla="*/ 154801 w 2437804"/>
              <a:gd name="connsiteY2" fmla="*/ 0 h 1548005"/>
              <a:gd name="connsiteX3" fmla="*/ 2283003 w 2437804"/>
              <a:gd name="connsiteY3" fmla="*/ 0 h 1548005"/>
              <a:gd name="connsiteX4" fmla="*/ 2392464 w 2437804"/>
              <a:gd name="connsiteY4" fmla="*/ 45340 h 1548005"/>
              <a:gd name="connsiteX5" fmla="*/ 2437804 w 2437804"/>
              <a:gd name="connsiteY5" fmla="*/ 154801 h 1548005"/>
              <a:gd name="connsiteX6" fmla="*/ 2437804 w 2437804"/>
              <a:gd name="connsiteY6" fmla="*/ 1393204 h 1548005"/>
              <a:gd name="connsiteX7" fmla="*/ 2392464 w 2437804"/>
              <a:gd name="connsiteY7" fmla="*/ 1502665 h 1548005"/>
              <a:gd name="connsiteX8" fmla="*/ 2283003 w 2437804"/>
              <a:gd name="connsiteY8" fmla="*/ 1548005 h 1548005"/>
              <a:gd name="connsiteX9" fmla="*/ 154801 w 2437804"/>
              <a:gd name="connsiteY9" fmla="*/ 1548005 h 1548005"/>
              <a:gd name="connsiteX10" fmla="*/ 45340 w 2437804"/>
              <a:gd name="connsiteY10" fmla="*/ 1502665 h 1548005"/>
              <a:gd name="connsiteX11" fmla="*/ 0 w 2437804"/>
              <a:gd name="connsiteY11" fmla="*/ 1393204 h 1548005"/>
              <a:gd name="connsiteX12" fmla="*/ 0 w 2437804"/>
              <a:gd name="connsiteY12" fmla="*/ 154801 h 1548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804" h="1548005">
                <a:moveTo>
                  <a:pt x="0" y="154801"/>
                </a:moveTo>
                <a:cubicBezTo>
                  <a:pt x="0" y="113745"/>
                  <a:pt x="16309" y="74371"/>
                  <a:pt x="45340" y="45340"/>
                </a:cubicBezTo>
                <a:cubicBezTo>
                  <a:pt x="74371" y="16309"/>
                  <a:pt x="113745" y="0"/>
                  <a:pt x="154801" y="0"/>
                </a:cubicBezTo>
                <a:lnTo>
                  <a:pt x="2283003" y="0"/>
                </a:lnTo>
                <a:cubicBezTo>
                  <a:pt x="2324059" y="0"/>
                  <a:pt x="2363433" y="16309"/>
                  <a:pt x="2392464" y="45340"/>
                </a:cubicBezTo>
                <a:cubicBezTo>
                  <a:pt x="2421495" y="74371"/>
                  <a:pt x="2437804" y="113745"/>
                  <a:pt x="2437804" y="154801"/>
                </a:cubicBezTo>
                <a:lnTo>
                  <a:pt x="2437804" y="1393204"/>
                </a:lnTo>
                <a:cubicBezTo>
                  <a:pt x="2437804" y="1434260"/>
                  <a:pt x="2421495" y="1473634"/>
                  <a:pt x="2392464" y="1502665"/>
                </a:cubicBezTo>
                <a:cubicBezTo>
                  <a:pt x="2363433" y="1531696"/>
                  <a:pt x="2324059" y="1548005"/>
                  <a:pt x="2283003" y="1548005"/>
                </a:cubicBezTo>
                <a:lnTo>
                  <a:pt x="154801" y="1548005"/>
                </a:lnTo>
                <a:cubicBezTo>
                  <a:pt x="113745" y="1548005"/>
                  <a:pt x="74371" y="1531696"/>
                  <a:pt x="45340" y="1502665"/>
                </a:cubicBezTo>
                <a:cubicBezTo>
                  <a:pt x="16309" y="1473634"/>
                  <a:pt x="0" y="1434260"/>
                  <a:pt x="0" y="1393204"/>
                </a:cubicBezTo>
                <a:lnTo>
                  <a:pt x="0" y="154801"/>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97740" tIns="197740" rIns="197740" bIns="197740" numCol="1" spcCol="1270" anchor="ctr" anchorCtr="0">
            <a:noAutofit/>
          </a:bodyPr>
          <a:lstStyle/>
          <a:p>
            <a:pPr algn="ctr" rtl="0">
              <a:spcBef>
                <a:spcPct val="0"/>
              </a:spcBef>
              <a:defRPr/>
            </a:pPr>
            <a:r>
              <a:rPr lang="ar-SA" sz="4400" b="1" dirty="0" smtClean="0">
                <a:solidFill>
                  <a:prstClr val="black">
                    <a:hueOff val="0"/>
                    <a:satOff val="0"/>
                    <a:lumOff val="0"/>
                    <a:alphaOff val="0"/>
                  </a:prstClr>
                </a:solidFill>
              </a:rPr>
              <a:t>التصميم التعليمي</a:t>
            </a:r>
          </a:p>
          <a:p>
            <a:pPr algn="ctr" defTabSz="2844800" rtl="0">
              <a:lnSpc>
                <a:spcPct val="90000"/>
              </a:lnSpc>
              <a:spcBef>
                <a:spcPct val="0"/>
              </a:spcBef>
              <a:spcAft>
                <a:spcPct val="35000"/>
              </a:spcAft>
            </a:pPr>
            <a:endParaRPr lang="en-US" sz="2800" dirty="0">
              <a:solidFill>
                <a:prstClr val="black">
                  <a:hueOff val="0"/>
                  <a:satOff val="0"/>
                  <a:lumOff val="0"/>
                  <a:alphaOff val="0"/>
                </a:prstClr>
              </a:solidFill>
            </a:endParaRPr>
          </a:p>
        </p:txBody>
      </p:sp>
      <p:sp>
        <p:nvSpPr>
          <p:cNvPr id="10" name="Rounded Rectangle 9"/>
          <p:cNvSpPr/>
          <p:nvPr/>
        </p:nvSpPr>
        <p:spPr>
          <a:xfrm>
            <a:off x="899592" y="3501008"/>
            <a:ext cx="3217762" cy="1548005"/>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4">
              <a:hueOff val="0"/>
              <a:satOff val="0"/>
              <a:lumOff val="0"/>
              <a:alphaOff val="0"/>
            </a:schemeClr>
          </a:fillRef>
          <a:effectRef idx="1">
            <a:schemeClr val="accent4">
              <a:hueOff val="0"/>
              <a:satOff val="0"/>
              <a:lumOff val="0"/>
              <a:alphaOff val="0"/>
            </a:schemeClr>
          </a:effectRef>
          <a:fontRef idx="minor">
            <a:schemeClr val="lt1"/>
          </a:fontRef>
        </p:style>
      </p:sp>
      <p:sp>
        <p:nvSpPr>
          <p:cNvPr id="11" name="Freeform 10"/>
          <p:cNvSpPr/>
          <p:nvPr/>
        </p:nvSpPr>
        <p:spPr>
          <a:xfrm>
            <a:off x="1187624" y="3855927"/>
            <a:ext cx="3200597" cy="1548005"/>
          </a:xfrm>
          <a:custGeom>
            <a:avLst/>
            <a:gdLst>
              <a:gd name="connsiteX0" fmla="*/ 0 w 2437804"/>
              <a:gd name="connsiteY0" fmla="*/ 154801 h 1548005"/>
              <a:gd name="connsiteX1" fmla="*/ 45340 w 2437804"/>
              <a:gd name="connsiteY1" fmla="*/ 45340 h 1548005"/>
              <a:gd name="connsiteX2" fmla="*/ 154801 w 2437804"/>
              <a:gd name="connsiteY2" fmla="*/ 0 h 1548005"/>
              <a:gd name="connsiteX3" fmla="*/ 2283003 w 2437804"/>
              <a:gd name="connsiteY3" fmla="*/ 0 h 1548005"/>
              <a:gd name="connsiteX4" fmla="*/ 2392464 w 2437804"/>
              <a:gd name="connsiteY4" fmla="*/ 45340 h 1548005"/>
              <a:gd name="connsiteX5" fmla="*/ 2437804 w 2437804"/>
              <a:gd name="connsiteY5" fmla="*/ 154801 h 1548005"/>
              <a:gd name="connsiteX6" fmla="*/ 2437804 w 2437804"/>
              <a:gd name="connsiteY6" fmla="*/ 1393204 h 1548005"/>
              <a:gd name="connsiteX7" fmla="*/ 2392464 w 2437804"/>
              <a:gd name="connsiteY7" fmla="*/ 1502665 h 1548005"/>
              <a:gd name="connsiteX8" fmla="*/ 2283003 w 2437804"/>
              <a:gd name="connsiteY8" fmla="*/ 1548005 h 1548005"/>
              <a:gd name="connsiteX9" fmla="*/ 154801 w 2437804"/>
              <a:gd name="connsiteY9" fmla="*/ 1548005 h 1548005"/>
              <a:gd name="connsiteX10" fmla="*/ 45340 w 2437804"/>
              <a:gd name="connsiteY10" fmla="*/ 1502665 h 1548005"/>
              <a:gd name="connsiteX11" fmla="*/ 0 w 2437804"/>
              <a:gd name="connsiteY11" fmla="*/ 1393204 h 1548005"/>
              <a:gd name="connsiteX12" fmla="*/ 0 w 2437804"/>
              <a:gd name="connsiteY12" fmla="*/ 154801 h 1548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804" h="1548005">
                <a:moveTo>
                  <a:pt x="0" y="154801"/>
                </a:moveTo>
                <a:cubicBezTo>
                  <a:pt x="0" y="113745"/>
                  <a:pt x="16309" y="74371"/>
                  <a:pt x="45340" y="45340"/>
                </a:cubicBezTo>
                <a:cubicBezTo>
                  <a:pt x="74371" y="16309"/>
                  <a:pt x="113745" y="0"/>
                  <a:pt x="154801" y="0"/>
                </a:cubicBezTo>
                <a:lnTo>
                  <a:pt x="2283003" y="0"/>
                </a:lnTo>
                <a:cubicBezTo>
                  <a:pt x="2324059" y="0"/>
                  <a:pt x="2363433" y="16309"/>
                  <a:pt x="2392464" y="45340"/>
                </a:cubicBezTo>
                <a:cubicBezTo>
                  <a:pt x="2421495" y="74371"/>
                  <a:pt x="2437804" y="113745"/>
                  <a:pt x="2437804" y="154801"/>
                </a:cubicBezTo>
                <a:lnTo>
                  <a:pt x="2437804" y="1393204"/>
                </a:lnTo>
                <a:cubicBezTo>
                  <a:pt x="2437804" y="1434260"/>
                  <a:pt x="2421495" y="1473634"/>
                  <a:pt x="2392464" y="1502665"/>
                </a:cubicBezTo>
                <a:cubicBezTo>
                  <a:pt x="2363433" y="1531696"/>
                  <a:pt x="2324059" y="1548005"/>
                  <a:pt x="2283003" y="1548005"/>
                </a:cubicBezTo>
                <a:lnTo>
                  <a:pt x="154801" y="1548005"/>
                </a:lnTo>
                <a:cubicBezTo>
                  <a:pt x="113745" y="1548005"/>
                  <a:pt x="74371" y="1531696"/>
                  <a:pt x="45340" y="1502665"/>
                </a:cubicBezTo>
                <a:cubicBezTo>
                  <a:pt x="16309" y="1473634"/>
                  <a:pt x="0" y="1434260"/>
                  <a:pt x="0" y="1393204"/>
                </a:cubicBezTo>
                <a:lnTo>
                  <a:pt x="0" y="154801"/>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97740" tIns="197740" rIns="197740" bIns="197740" numCol="1" spcCol="1270" anchor="ctr" anchorCtr="0">
            <a:noAutofit/>
          </a:bodyPr>
          <a:lstStyle/>
          <a:p>
            <a:pPr algn="ctr" rtl="0">
              <a:spcBef>
                <a:spcPct val="0"/>
              </a:spcBef>
              <a:defRPr/>
            </a:pPr>
            <a:r>
              <a:rPr lang="ar-SA" sz="4000" b="1" dirty="0" smtClean="0">
                <a:solidFill>
                  <a:prstClr val="black">
                    <a:hueOff val="0"/>
                    <a:satOff val="0"/>
                    <a:lumOff val="0"/>
                    <a:alphaOff val="0"/>
                  </a:prstClr>
                </a:solidFill>
              </a:rPr>
              <a:t>التصميم التعليمي كمجال دراسي</a:t>
            </a:r>
          </a:p>
          <a:p>
            <a:pPr algn="ctr" defTabSz="1377950" rtl="0">
              <a:lnSpc>
                <a:spcPct val="90000"/>
              </a:lnSpc>
              <a:spcBef>
                <a:spcPct val="0"/>
              </a:spcBef>
              <a:spcAft>
                <a:spcPct val="35000"/>
              </a:spcAft>
            </a:pPr>
            <a:endParaRPr lang="en-US" sz="2800" dirty="0">
              <a:solidFill>
                <a:prstClr val="black">
                  <a:hueOff val="0"/>
                  <a:satOff val="0"/>
                  <a:lumOff val="0"/>
                  <a:alphaOff val="0"/>
                </a:prstClr>
              </a:solidFill>
            </a:endParaRPr>
          </a:p>
        </p:txBody>
      </p:sp>
      <p:sp>
        <p:nvSpPr>
          <p:cNvPr id="12" name="Rounded Rectangle 11"/>
          <p:cNvSpPr/>
          <p:nvPr/>
        </p:nvSpPr>
        <p:spPr>
          <a:xfrm>
            <a:off x="4659088" y="3598603"/>
            <a:ext cx="3441304" cy="1548005"/>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4">
              <a:hueOff val="0"/>
              <a:satOff val="0"/>
              <a:lumOff val="0"/>
              <a:alphaOff val="0"/>
            </a:schemeClr>
          </a:fillRef>
          <a:effectRef idx="1">
            <a:schemeClr val="accent4">
              <a:hueOff val="0"/>
              <a:satOff val="0"/>
              <a:lumOff val="0"/>
              <a:alphaOff val="0"/>
            </a:schemeClr>
          </a:effectRef>
          <a:fontRef idx="minor">
            <a:schemeClr val="lt1"/>
          </a:fontRef>
        </p:style>
      </p:sp>
      <p:sp>
        <p:nvSpPr>
          <p:cNvPr id="13" name="Freeform 12"/>
          <p:cNvSpPr/>
          <p:nvPr/>
        </p:nvSpPr>
        <p:spPr>
          <a:xfrm>
            <a:off x="5004048" y="3897219"/>
            <a:ext cx="3240360" cy="1548005"/>
          </a:xfrm>
          <a:custGeom>
            <a:avLst/>
            <a:gdLst>
              <a:gd name="connsiteX0" fmla="*/ 0 w 2437804"/>
              <a:gd name="connsiteY0" fmla="*/ 154801 h 1548005"/>
              <a:gd name="connsiteX1" fmla="*/ 45340 w 2437804"/>
              <a:gd name="connsiteY1" fmla="*/ 45340 h 1548005"/>
              <a:gd name="connsiteX2" fmla="*/ 154801 w 2437804"/>
              <a:gd name="connsiteY2" fmla="*/ 0 h 1548005"/>
              <a:gd name="connsiteX3" fmla="*/ 2283003 w 2437804"/>
              <a:gd name="connsiteY3" fmla="*/ 0 h 1548005"/>
              <a:gd name="connsiteX4" fmla="*/ 2392464 w 2437804"/>
              <a:gd name="connsiteY4" fmla="*/ 45340 h 1548005"/>
              <a:gd name="connsiteX5" fmla="*/ 2437804 w 2437804"/>
              <a:gd name="connsiteY5" fmla="*/ 154801 h 1548005"/>
              <a:gd name="connsiteX6" fmla="*/ 2437804 w 2437804"/>
              <a:gd name="connsiteY6" fmla="*/ 1393204 h 1548005"/>
              <a:gd name="connsiteX7" fmla="*/ 2392464 w 2437804"/>
              <a:gd name="connsiteY7" fmla="*/ 1502665 h 1548005"/>
              <a:gd name="connsiteX8" fmla="*/ 2283003 w 2437804"/>
              <a:gd name="connsiteY8" fmla="*/ 1548005 h 1548005"/>
              <a:gd name="connsiteX9" fmla="*/ 154801 w 2437804"/>
              <a:gd name="connsiteY9" fmla="*/ 1548005 h 1548005"/>
              <a:gd name="connsiteX10" fmla="*/ 45340 w 2437804"/>
              <a:gd name="connsiteY10" fmla="*/ 1502665 h 1548005"/>
              <a:gd name="connsiteX11" fmla="*/ 0 w 2437804"/>
              <a:gd name="connsiteY11" fmla="*/ 1393204 h 1548005"/>
              <a:gd name="connsiteX12" fmla="*/ 0 w 2437804"/>
              <a:gd name="connsiteY12" fmla="*/ 154801 h 1548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804" h="1548005">
                <a:moveTo>
                  <a:pt x="0" y="154801"/>
                </a:moveTo>
                <a:cubicBezTo>
                  <a:pt x="0" y="113745"/>
                  <a:pt x="16309" y="74371"/>
                  <a:pt x="45340" y="45340"/>
                </a:cubicBezTo>
                <a:cubicBezTo>
                  <a:pt x="74371" y="16309"/>
                  <a:pt x="113745" y="0"/>
                  <a:pt x="154801" y="0"/>
                </a:cubicBezTo>
                <a:lnTo>
                  <a:pt x="2283003" y="0"/>
                </a:lnTo>
                <a:cubicBezTo>
                  <a:pt x="2324059" y="0"/>
                  <a:pt x="2363433" y="16309"/>
                  <a:pt x="2392464" y="45340"/>
                </a:cubicBezTo>
                <a:cubicBezTo>
                  <a:pt x="2421495" y="74371"/>
                  <a:pt x="2437804" y="113745"/>
                  <a:pt x="2437804" y="154801"/>
                </a:cubicBezTo>
                <a:lnTo>
                  <a:pt x="2437804" y="1393204"/>
                </a:lnTo>
                <a:cubicBezTo>
                  <a:pt x="2437804" y="1434260"/>
                  <a:pt x="2421495" y="1473634"/>
                  <a:pt x="2392464" y="1502665"/>
                </a:cubicBezTo>
                <a:cubicBezTo>
                  <a:pt x="2363433" y="1531696"/>
                  <a:pt x="2324059" y="1548005"/>
                  <a:pt x="2283003" y="1548005"/>
                </a:cubicBezTo>
                <a:lnTo>
                  <a:pt x="154801" y="1548005"/>
                </a:lnTo>
                <a:cubicBezTo>
                  <a:pt x="113745" y="1548005"/>
                  <a:pt x="74371" y="1531696"/>
                  <a:pt x="45340" y="1502665"/>
                </a:cubicBezTo>
                <a:cubicBezTo>
                  <a:pt x="16309" y="1473634"/>
                  <a:pt x="0" y="1434260"/>
                  <a:pt x="0" y="1393204"/>
                </a:cubicBezTo>
                <a:lnTo>
                  <a:pt x="0" y="154801"/>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97740" tIns="197740" rIns="197740" bIns="197740" numCol="1" spcCol="1270" anchor="ctr" anchorCtr="0">
            <a:noAutofit/>
          </a:bodyPr>
          <a:lstStyle/>
          <a:p>
            <a:pPr algn="ctr" defTabSz="1778000" rtl="0">
              <a:lnSpc>
                <a:spcPct val="90000"/>
              </a:lnSpc>
              <a:spcBef>
                <a:spcPct val="0"/>
              </a:spcBef>
              <a:spcAft>
                <a:spcPct val="35000"/>
              </a:spcAft>
            </a:pPr>
            <a:r>
              <a:rPr lang="ar-SA" sz="4000" b="1" dirty="0" smtClean="0">
                <a:solidFill>
                  <a:prstClr val="black">
                    <a:hueOff val="0"/>
                    <a:satOff val="0"/>
                    <a:lumOff val="0"/>
                    <a:alphaOff val="0"/>
                  </a:prstClr>
                </a:solidFill>
              </a:rPr>
              <a:t>التصميم التعليمي كعملية</a:t>
            </a:r>
            <a:endParaRPr lang="en-US" sz="4000" b="1" dirty="0">
              <a:solidFill>
                <a:prstClr val="black">
                  <a:hueOff val="0"/>
                  <a:satOff val="0"/>
                  <a:lumOff val="0"/>
                  <a:alphaOff val="0"/>
                </a:prstClr>
              </a:solidFill>
            </a:endParaRPr>
          </a:p>
        </p:txBody>
      </p:sp>
    </p:spTree>
    <p:extLst>
      <p:ext uri="{BB962C8B-B14F-4D97-AF65-F5344CB8AC3E}">
        <p14:creationId xmlns:p14="http://schemas.microsoft.com/office/powerpoint/2010/main" val="425795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heckerboard(across)">
                                      <p:cBhvr>
                                        <p:cTn id="10" dur="500"/>
                                        <p:tgtEl>
                                          <p:spTgt spid="9"/>
                                        </p:tgtEl>
                                      </p:cBhvr>
                                    </p:animEffect>
                                  </p:childTnLst>
                                </p:cTn>
                              </p:par>
                              <p:par>
                                <p:cTn id="11" presetID="5"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971600" y="260648"/>
            <a:ext cx="6912768" cy="1548005"/>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4">
              <a:hueOff val="0"/>
              <a:satOff val="0"/>
              <a:lumOff val="0"/>
              <a:alphaOff val="0"/>
            </a:schemeClr>
          </a:fillRef>
          <a:effectRef idx="1">
            <a:schemeClr val="accent4">
              <a:hueOff val="0"/>
              <a:satOff val="0"/>
              <a:lumOff val="0"/>
              <a:alphaOff val="0"/>
            </a:schemeClr>
          </a:effectRef>
          <a:fontRef idx="minor">
            <a:schemeClr val="lt1"/>
          </a:fontRef>
        </p:style>
      </p:sp>
      <p:sp>
        <p:nvSpPr>
          <p:cNvPr id="13" name="Freeform 12"/>
          <p:cNvSpPr/>
          <p:nvPr/>
        </p:nvSpPr>
        <p:spPr>
          <a:xfrm>
            <a:off x="1979712" y="260648"/>
            <a:ext cx="5256584" cy="1548005"/>
          </a:xfrm>
          <a:custGeom>
            <a:avLst/>
            <a:gdLst>
              <a:gd name="connsiteX0" fmla="*/ 0 w 2437804"/>
              <a:gd name="connsiteY0" fmla="*/ 154801 h 1548005"/>
              <a:gd name="connsiteX1" fmla="*/ 45340 w 2437804"/>
              <a:gd name="connsiteY1" fmla="*/ 45340 h 1548005"/>
              <a:gd name="connsiteX2" fmla="*/ 154801 w 2437804"/>
              <a:gd name="connsiteY2" fmla="*/ 0 h 1548005"/>
              <a:gd name="connsiteX3" fmla="*/ 2283003 w 2437804"/>
              <a:gd name="connsiteY3" fmla="*/ 0 h 1548005"/>
              <a:gd name="connsiteX4" fmla="*/ 2392464 w 2437804"/>
              <a:gd name="connsiteY4" fmla="*/ 45340 h 1548005"/>
              <a:gd name="connsiteX5" fmla="*/ 2437804 w 2437804"/>
              <a:gd name="connsiteY5" fmla="*/ 154801 h 1548005"/>
              <a:gd name="connsiteX6" fmla="*/ 2437804 w 2437804"/>
              <a:gd name="connsiteY6" fmla="*/ 1393204 h 1548005"/>
              <a:gd name="connsiteX7" fmla="*/ 2392464 w 2437804"/>
              <a:gd name="connsiteY7" fmla="*/ 1502665 h 1548005"/>
              <a:gd name="connsiteX8" fmla="*/ 2283003 w 2437804"/>
              <a:gd name="connsiteY8" fmla="*/ 1548005 h 1548005"/>
              <a:gd name="connsiteX9" fmla="*/ 154801 w 2437804"/>
              <a:gd name="connsiteY9" fmla="*/ 1548005 h 1548005"/>
              <a:gd name="connsiteX10" fmla="*/ 45340 w 2437804"/>
              <a:gd name="connsiteY10" fmla="*/ 1502665 h 1548005"/>
              <a:gd name="connsiteX11" fmla="*/ 0 w 2437804"/>
              <a:gd name="connsiteY11" fmla="*/ 1393204 h 1548005"/>
              <a:gd name="connsiteX12" fmla="*/ 0 w 2437804"/>
              <a:gd name="connsiteY12" fmla="*/ 154801 h 1548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804" h="1548005">
                <a:moveTo>
                  <a:pt x="0" y="154801"/>
                </a:moveTo>
                <a:cubicBezTo>
                  <a:pt x="0" y="113745"/>
                  <a:pt x="16309" y="74371"/>
                  <a:pt x="45340" y="45340"/>
                </a:cubicBezTo>
                <a:cubicBezTo>
                  <a:pt x="74371" y="16309"/>
                  <a:pt x="113745" y="0"/>
                  <a:pt x="154801" y="0"/>
                </a:cubicBezTo>
                <a:lnTo>
                  <a:pt x="2283003" y="0"/>
                </a:lnTo>
                <a:cubicBezTo>
                  <a:pt x="2324059" y="0"/>
                  <a:pt x="2363433" y="16309"/>
                  <a:pt x="2392464" y="45340"/>
                </a:cubicBezTo>
                <a:cubicBezTo>
                  <a:pt x="2421495" y="74371"/>
                  <a:pt x="2437804" y="113745"/>
                  <a:pt x="2437804" y="154801"/>
                </a:cubicBezTo>
                <a:lnTo>
                  <a:pt x="2437804" y="1393204"/>
                </a:lnTo>
                <a:cubicBezTo>
                  <a:pt x="2437804" y="1434260"/>
                  <a:pt x="2421495" y="1473634"/>
                  <a:pt x="2392464" y="1502665"/>
                </a:cubicBezTo>
                <a:cubicBezTo>
                  <a:pt x="2363433" y="1531696"/>
                  <a:pt x="2324059" y="1548005"/>
                  <a:pt x="2283003" y="1548005"/>
                </a:cubicBezTo>
                <a:lnTo>
                  <a:pt x="154801" y="1548005"/>
                </a:lnTo>
                <a:cubicBezTo>
                  <a:pt x="113745" y="1548005"/>
                  <a:pt x="74371" y="1531696"/>
                  <a:pt x="45340" y="1502665"/>
                </a:cubicBezTo>
                <a:cubicBezTo>
                  <a:pt x="16309" y="1473634"/>
                  <a:pt x="0" y="1434260"/>
                  <a:pt x="0" y="1393204"/>
                </a:cubicBezTo>
                <a:lnTo>
                  <a:pt x="0" y="154801"/>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97740" tIns="197740" rIns="197740" bIns="197740" numCol="1" spcCol="1270" anchor="ctr" anchorCtr="0">
            <a:noAutofit/>
          </a:bodyPr>
          <a:lstStyle/>
          <a:p>
            <a:pPr algn="ctr" defTabSz="1778000" rtl="0">
              <a:lnSpc>
                <a:spcPct val="90000"/>
              </a:lnSpc>
              <a:spcBef>
                <a:spcPct val="0"/>
              </a:spcBef>
              <a:spcAft>
                <a:spcPct val="35000"/>
              </a:spcAft>
            </a:pPr>
            <a:r>
              <a:rPr lang="ar-SA" sz="4000" b="1" dirty="0" smtClean="0">
                <a:solidFill>
                  <a:prstClr val="black">
                    <a:hueOff val="0"/>
                    <a:satOff val="0"/>
                    <a:lumOff val="0"/>
                    <a:alphaOff val="0"/>
                  </a:prstClr>
                </a:solidFill>
              </a:rPr>
              <a:t>أولاً: التصميم التعليمي كعملية</a:t>
            </a:r>
            <a:endParaRPr lang="en-US" sz="4000" b="1" dirty="0">
              <a:solidFill>
                <a:prstClr val="black">
                  <a:hueOff val="0"/>
                  <a:satOff val="0"/>
                  <a:lumOff val="0"/>
                  <a:alphaOff val="0"/>
                </a:prstClr>
              </a:solidFill>
            </a:endParaRPr>
          </a:p>
        </p:txBody>
      </p:sp>
      <p:sp>
        <p:nvSpPr>
          <p:cNvPr id="15" name="مربع نص 14"/>
          <p:cNvSpPr txBox="1"/>
          <p:nvPr/>
        </p:nvSpPr>
        <p:spPr>
          <a:xfrm>
            <a:off x="971600" y="2132856"/>
            <a:ext cx="7488832" cy="2862322"/>
          </a:xfrm>
          <a:prstGeom prst="rect">
            <a:avLst/>
          </a:prstGeom>
          <a:noFill/>
        </p:spPr>
        <p:txBody>
          <a:bodyPr wrap="square" rtlCol="1">
            <a:spAutoFit/>
          </a:bodyPr>
          <a:lstStyle/>
          <a:p>
            <a:pPr algn="just" rtl="0"/>
            <a:r>
              <a:rPr lang="ar-SA" sz="3600" dirty="0" smtClean="0">
                <a:solidFill>
                  <a:prstClr val="black"/>
                </a:solidFill>
              </a:rPr>
              <a:t>هو عملية لتحديد </a:t>
            </a:r>
            <a:r>
              <a:rPr lang="ar-SA" sz="3600" u="sng" dirty="0" smtClean="0">
                <a:solidFill>
                  <a:srgbClr val="FF0000"/>
                </a:solidFill>
              </a:rPr>
              <a:t>المواصفات</a:t>
            </a:r>
            <a:r>
              <a:rPr lang="ar-SA" sz="3600" dirty="0" smtClean="0">
                <a:solidFill>
                  <a:prstClr val="black"/>
                </a:solidFill>
              </a:rPr>
              <a:t> التعليمية الكاملة لأحداث التعليم ومصادرة كنظم كاملة للتعليم, عن طريق تطبيق مدخل منهجي منظم قائم على حل المشكلات , وفي ضوء نظريات التعليم والتعلم , بهدف تحقيق تعليم كفء وفعال . </a:t>
            </a:r>
            <a:endParaRPr lang="ar-SA" sz="3600" dirty="0">
              <a:solidFill>
                <a:prstClr val="black"/>
              </a:solidFill>
            </a:endParaRPr>
          </a:p>
        </p:txBody>
      </p:sp>
    </p:spTree>
    <p:extLst>
      <p:ext uri="{BB962C8B-B14F-4D97-AF65-F5344CB8AC3E}">
        <p14:creationId xmlns:p14="http://schemas.microsoft.com/office/powerpoint/2010/main" val="55106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971600" y="260648"/>
            <a:ext cx="6912768" cy="1548005"/>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4">
              <a:hueOff val="0"/>
              <a:satOff val="0"/>
              <a:lumOff val="0"/>
              <a:alphaOff val="0"/>
            </a:schemeClr>
          </a:fillRef>
          <a:effectRef idx="1">
            <a:schemeClr val="accent4">
              <a:hueOff val="0"/>
              <a:satOff val="0"/>
              <a:lumOff val="0"/>
              <a:alphaOff val="0"/>
            </a:schemeClr>
          </a:effectRef>
          <a:fontRef idx="minor">
            <a:schemeClr val="lt1"/>
          </a:fontRef>
        </p:style>
      </p:sp>
      <p:sp>
        <p:nvSpPr>
          <p:cNvPr id="13" name="Freeform 12"/>
          <p:cNvSpPr/>
          <p:nvPr/>
        </p:nvSpPr>
        <p:spPr>
          <a:xfrm>
            <a:off x="1979712" y="260648"/>
            <a:ext cx="5256584" cy="1548005"/>
          </a:xfrm>
          <a:custGeom>
            <a:avLst/>
            <a:gdLst>
              <a:gd name="connsiteX0" fmla="*/ 0 w 2437804"/>
              <a:gd name="connsiteY0" fmla="*/ 154801 h 1548005"/>
              <a:gd name="connsiteX1" fmla="*/ 45340 w 2437804"/>
              <a:gd name="connsiteY1" fmla="*/ 45340 h 1548005"/>
              <a:gd name="connsiteX2" fmla="*/ 154801 w 2437804"/>
              <a:gd name="connsiteY2" fmla="*/ 0 h 1548005"/>
              <a:gd name="connsiteX3" fmla="*/ 2283003 w 2437804"/>
              <a:gd name="connsiteY3" fmla="*/ 0 h 1548005"/>
              <a:gd name="connsiteX4" fmla="*/ 2392464 w 2437804"/>
              <a:gd name="connsiteY4" fmla="*/ 45340 h 1548005"/>
              <a:gd name="connsiteX5" fmla="*/ 2437804 w 2437804"/>
              <a:gd name="connsiteY5" fmla="*/ 154801 h 1548005"/>
              <a:gd name="connsiteX6" fmla="*/ 2437804 w 2437804"/>
              <a:gd name="connsiteY6" fmla="*/ 1393204 h 1548005"/>
              <a:gd name="connsiteX7" fmla="*/ 2392464 w 2437804"/>
              <a:gd name="connsiteY7" fmla="*/ 1502665 h 1548005"/>
              <a:gd name="connsiteX8" fmla="*/ 2283003 w 2437804"/>
              <a:gd name="connsiteY8" fmla="*/ 1548005 h 1548005"/>
              <a:gd name="connsiteX9" fmla="*/ 154801 w 2437804"/>
              <a:gd name="connsiteY9" fmla="*/ 1548005 h 1548005"/>
              <a:gd name="connsiteX10" fmla="*/ 45340 w 2437804"/>
              <a:gd name="connsiteY10" fmla="*/ 1502665 h 1548005"/>
              <a:gd name="connsiteX11" fmla="*/ 0 w 2437804"/>
              <a:gd name="connsiteY11" fmla="*/ 1393204 h 1548005"/>
              <a:gd name="connsiteX12" fmla="*/ 0 w 2437804"/>
              <a:gd name="connsiteY12" fmla="*/ 154801 h 1548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804" h="1548005">
                <a:moveTo>
                  <a:pt x="0" y="154801"/>
                </a:moveTo>
                <a:cubicBezTo>
                  <a:pt x="0" y="113745"/>
                  <a:pt x="16309" y="74371"/>
                  <a:pt x="45340" y="45340"/>
                </a:cubicBezTo>
                <a:cubicBezTo>
                  <a:pt x="74371" y="16309"/>
                  <a:pt x="113745" y="0"/>
                  <a:pt x="154801" y="0"/>
                </a:cubicBezTo>
                <a:lnTo>
                  <a:pt x="2283003" y="0"/>
                </a:lnTo>
                <a:cubicBezTo>
                  <a:pt x="2324059" y="0"/>
                  <a:pt x="2363433" y="16309"/>
                  <a:pt x="2392464" y="45340"/>
                </a:cubicBezTo>
                <a:cubicBezTo>
                  <a:pt x="2421495" y="74371"/>
                  <a:pt x="2437804" y="113745"/>
                  <a:pt x="2437804" y="154801"/>
                </a:cubicBezTo>
                <a:lnTo>
                  <a:pt x="2437804" y="1393204"/>
                </a:lnTo>
                <a:cubicBezTo>
                  <a:pt x="2437804" y="1434260"/>
                  <a:pt x="2421495" y="1473634"/>
                  <a:pt x="2392464" y="1502665"/>
                </a:cubicBezTo>
                <a:cubicBezTo>
                  <a:pt x="2363433" y="1531696"/>
                  <a:pt x="2324059" y="1548005"/>
                  <a:pt x="2283003" y="1548005"/>
                </a:cubicBezTo>
                <a:lnTo>
                  <a:pt x="154801" y="1548005"/>
                </a:lnTo>
                <a:cubicBezTo>
                  <a:pt x="113745" y="1548005"/>
                  <a:pt x="74371" y="1531696"/>
                  <a:pt x="45340" y="1502665"/>
                </a:cubicBezTo>
                <a:cubicBezTo>
                  <a:pt x="16309" y="1473634"/>
                  <a:pt x="0" y="1434260"/>
                  <a:pt x="0" y="1393204"/>
                </a:cubicBezTo>
                <a:lnTo>
                  <a:pt x="0" y="154801"/>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97740" tIns="197740" rIns="197740" bIns="197740" numCol="1" spcCol="1270" anchor="ctr" anchorCtr="0">
            <a:noAutofit/>
          </a:bodyPr>
          <a:lstStyle/>
          <a:p>
            <a:pPr algn="ctr" defTabSz="1778000" rtl="0">
              <a:lnSpc>
                <a:spcPct val="90000"/>
              </a:lnSpc>
              <a:spcBef>
                <a:spcPct val="0"/>
              </a:spcBef>
              <a:spcAft>
                <a:spcPct val="35000"/>
              </a:spcAft>
            </a:pPr>
            <a:r>
              <a:rPr lang="ar-SA" sz="4000" b="1" dirty="0" smtClean="0">
                <a:solidFill>
                  <a:prstClr val="black">
                    <a:hueOff val="0"/>
                    <a:satOff val="0"/>
                    <a:lumOff val="0"/>
                    <a:alphaOff val="0"/>
                  </a:prstClr>
                </a:solidFill>
              </a:rPr>
              <a:t>أولاً: التصميم التعليمي كمجال تدريسي</a:t>
            </a:r>
            <a:endParaRPr lang="en-US" sz="4000" b="1" dirty="0">
              <a:solidFill>
                <a:prstClr val="black">
                  <a:hueOff val="0"/>
                  <a:satOff val="0"/>
                  <a:lumOff val="0"/>
                  <a:alphaOff val="0"/>
                </a:prstClr>
              </a:solidFill>
            </a:endParaRPr>
          </a:p>
        </p:txBody>
      </p:sp>
      <p:sp>
        <p:nvSpPr>
          <p:cNvPr id="15" name="مربع نص 14"/>
          <p:cNvSpPr txBox="1"/>
          <p:nvPr/>
        </p:nvSpPr>
        <p:spPr>
          <a:xfrm>
            <a:off x="971600" y="2748594"/>
            <a:ext cx="7488832" cy="3313664"/>
          </a:xfrm>
          <a:prstGeom prst="rect">
            <a:avLst/>
          </a:prstGeom>
          <a:noFill/>
        </p:spPr>
        <p:txBody>
          <a:bodyPr wrap="square" rtlCol="1">
            <a:spAutoFit/>
          </a:bodyPr>
          <a:lstStyle/>
          <a:p>
            <a:pPr algn="just" rtl="0">
              <a:lnSpc>
                <a:spcPct val="150000"/>
              </a:lnSpc>
            </a:pPr>
            <a:r>
              <a:rPr lang="ar-SA" sz="3600" dirty="0" smtClean="0">
                <a:solidFill>
                  <a:prstClr val="black"/>
                </a:solidFill>
              </a:rPr>
              <a:t>هو بناء </a:t>
            </a:r>
            <a:r>
              <a:rPr lang="ar-SA" sz="3600" u="sng" dirty="0" smtClean="0">
                <a:solidFill>
                  <a:srgbClr val="FF0000"/>
                </a:solidFill>
              </a:rPr>
              <a:t>معرفي علمي </a:t>
            </a:r>
            <a:r>
              <a:rPr lang="ar-SA" sz="3600" dirty="0" smtClean="0">
                <a:solidFill>
                  <a:prstClr val="black"/>
                </a:solidFill>
              </a:rPr>
              <a:t>يعنى بالبحث والنظرية حول المواصفات والأحداث التفصيلية للتعليم ومصادره , وابتكارها وبنائها وتقويمها والمحافظة عليها بشكل يساعد على تحقيق عملية التعليم ونواتجه المطلوبه. </a:t>
            </a:r>
            <a:endParaRPr lang="ar-SA" sz="3600" dirty="0">
              <a:solidFill>
                <a:prstClr val="black"/>
              </a:solidFill>
            </a:endParaRPr>
          </a:p>
        </p:txBody>
      </p:sp>
    </p:spTree>
    <p:extLst>
      <p:ext uri="{BB962C8B-B14F-4D97-AF65-F5344CB8AC3E}">
        <p14:creationId xmlns:p14="http://schemas.microsoft.com/office/powerpoint/2010/main" val="395356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1012974"/>
          </a:xfrm>
          <a:solidFill>
            <a:srgbClr val="FFC000"/>
          </a:solidFill>
          <a:ln>
            <a:solidFill>
              <a:schemeClr val="tx1"/>
            </a:solidFill>
          </a:ln>
        </p:spPr>
        <p:txBody>
          <a:bodyPr/>
          <a:lstStyle/>
          <a:p>
            <a:r>
              <a:rPr lang="ar-SA" b="1" dirty="0" smtClean="0"/>
              <a:t>نماذج التصميم التعليمي</a:t>
            </a:r>
            <a:endParaRPr lang="ar-SA" b="1" dirty="0"/>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ar-EG" b="1" dirty="0" smtClean="0"/>
              <a:t>توجد </a:t>
            </a:r>
            <a:r>
              <a:rPr lang="ar-EG" b="1" dirty="0"/>
              <a:t>كثير من النماذج التي تناولت تصميم المواد والبرامج التعليمية، ولكنها اختلفت تبعاً لمستوياتها من حيث الشمول والعمق، أو لطبيعة الأهداف ونواتج التعلم المستهدفة، أو لمستوى اتقان تعلمها، فمنها البسيط على مستوى الوحدات التعليمية أو الدروس، ومنها المركب على مستوى المقررات الدراسية، ولا يصلح اختيار نموذج واحد لجميع المراحل التعليمية والمواقف التدريسية، ولكن يتم المفاضلة فيما بينها في ضوء طبيعة </a:t>
            </a:r>
            <a:r>
              <a:rPr lang="ar-EG" b="1" u="sng" dirty="0">
                <a:solidFill>
                  <a:srgbClr val="FF0000"/>
                </a:solidFill>
              </a:rPr>
              <a:t>مدخلات</a:t>
            </a:r>
            <a:r>
              <a:rPr lang="ar-EG" b="1" dirty="0"/>
              <a:t> النظام وما يرجو تحقيقه من </a:t>
            </a:r>
            <a:r>
              <a:rPr lang="ar-EG" b="1" dirty="0" smtClean="0"/>
              <a:t>أهداف</a:t>
            </a:r>
            <a:r>
              <a:rPr lang="ar-SA" b="1" dirty="0" smtClean="0"/>
              <a:t>.</a:t>
            </a:r>
            <a:endParaRPr lang="ar-SA" b="1" dirty="0"/>
          </a:p>
        </p:txBody>
      </p:sp>
    </p:spTree>
    <p:extLst>
      <p:ext uri="{BB962C8B-B14F-4D97-AF65-F5344CB8AC3E}">
        <p14:creationId xmlns:p14="http://schemas.microsoft.com/office/powerpoint/2010/main" val="18517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par>
                                <p:cTn id="10" presetID="27" presetClass="emph" presetSubtype="0" fill="hold" grpId="1" nodeType="withEffect">
                                  <p:stCondLst>
                                    <p:cond delay="0"/>
                                  </p:stCondLst>
                                  <p:childTnLst>
                                    <p:animClr clrSpc="rgb" dir="cw">
                                      <p:cBhvr override="childStyle">
                                        <p:cTn id="11" dur="250" autoRev="1" fill="hold"/>
                                        <p:tgtEl>
                                          <p:spTgt spid="2"/>
                                        </p:tgtEl>
                                        <p:attrNameLst>
                                          <p:attrName>style.color</p:attrName>
                                        </p:attrNameLst>
                                      </p:cBhvr>
                                      <p:to>
                                        <a:schemeClr val="bg1"/>
                                      </p:to>
                                    </p:animClr>
                                    <p:animClr clrSpc="rgb" dir="cw">
                                      <p:cBhvr>
                                        <p:cTn id="12" dur="250" autoRev="1" fill="hold"/>
                                        <p:tgtEl>
                                          <p:spTgt spid="2"/>
                                        </p:tgtEl>
                                        <p:attrNameLst>
                                          <p:attrName>fillcolor</p:attrName>
                                        </p:attrNameLst>
                                      </p:cBhvr>
                                      <p:to>
                                        <a:schemeClr val="bg1"/>
                                      </p:to>
                                    </p:animClr>
                                    <p:set>
                                      <p:cBhvr>
                                        <p:cTn id="13" dur="250" autoRev="1" fill="hold"/>
                                        <p:tgtEl>
                                          <p:spTgt spid="2"/>
                                        </p:tgtEl>
                                        <p:attrNameLst>
                                          <p:attrName>fill.type</p:attrName>
                                        </p:attrNameLst>
                                      </p:cBhvr>
                                      <p:to>
                                        <p:strVal val="solid"/>
                                      </p:to>
                                    </p:set>
                                    <p:set>
                                      <p:cBhvr>
                                        <p:cTn id="14" dur="250" autoRev="1" fill="hold"/>
                                        <p:tgtEl>
                                          <p:spTgt spid="2"/>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checkerboard(across)">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checkerboard(across)">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476672"/>
            <a:ext cx="8075240" cy="940966"/>
          </a:xfrm>
          <a:solidFill>
            <a:srgbClr val="FFC000"/>
          </a:solidFill>
          <a:ln>
            <a:solidFill>
              <a:schemeClr val="tx1"/>
            </a:solidFill>
          </a:ln>
        </p:spPr>
        <p:txBody>
          <a:bodyPr/>
          <a:lstStyle/>
          <a:p>
            <a:r>
              <a:rPr lang="ar-SA" b="1" dirty="0" smtClean="0"/>
              <a:t>نماذج التصميم التعليمي</a:t>
            </a:r>
            <a:endParaRPr lang="ar-SA" b="1" dirty="0"/>
          </a:p>
        </p:txBody>
      </p:sp>
      <p:sp>
        <p:nvSpPr>
          <p:cNvPr id="3" name="عنصر نائب للمحتوى 2"/>
          <p:cNvSpPr>
            <a:spLocks noGrp="1"/>
          </p:cNvSpPr>
          <p:nvPr>
            <p:ph idx="1"/>
          </p:nvPr>
        </p:nvSpPr>
        <p:spPr>
          <a:xfrm>
            <a:off x="457200" y="1600200"/>
            <a:ext cx="8229600" cy="4925144"/>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ar-EG" b="1" dirty="0"/>
              <a:t>وبدراسة النماذج المختلفة للتصميم التعليمي نجد أن هذه العملية تتم في ضوء مجموعة من المراحل والتي هي بمثابة </a:t>
            </a:r>
            <a:r>
              <a:rPr lang="ar-EG" b="1" dirty="0">
                <a:solidFill>
                  <a:srgbClr val="FF0000"/>
                </a:solidFill>
              </a:rPr>
              <a:t>خطوات إجرائية رئيسة ومحددة </a:t>
            </a:r>
            <a:r>
              <a:rPr lang="ar-EG" b="1" dirty="0"/>
              <a:t>يقوم بها المصمم التعليمي، وقد تتضمن مجموعة من العمليات الفرعية. وإن </a:t>
            </a:r>
            <a:r>
              <a:rPr lang="ar-EG" b="1" dirty="0">
                <a:solidFill>
                  <a:srgbClr val="FF0000"/>
                </a:solidFill>
              </a:rPr>
              <a:t>اختلفت</a:t>
            </a:r>
            <a:r>
              <a:rPr lang="ar-EG" b="1" dirty="0"/>
              <a:t> نماذج التصميم التعليمي </a:t>
            </a:r>
            <a:r>
              <a:rPr lang="ar-EG" b="1" dirty="0">
                <a:solidFill>
                  <a:srgbClr val="FF0000"/>
                </a:solidFill>
              </a:rPr>
              <a:t>فى شكلها</a:t>
            </a:r>
            <a:r>
              <a:rPr lang="ar-EG" b="1" dirty="0"/>
              <a:t>، إلا أنها </a:t>
            </a:r>
            <a:r>
              <a:rPr lang="ar-EG" b="1" dirty="0">
                <a:solidFill>
                  <a:srgbClr val="FF0000"/>
                </a:solidFill>
              </a:rPr>
              <a:t>تتفق</a:t>
            </a:r>
            <a:r>
              <a:rPr lang="ar-EG" b="1" dirty="0"/>
              <a:t> في </a:t>
            </a:r>
            <a:r>
              <a:rPr lang="ar-EG" b="1" dirty="0">
                <a:solidFill>
                  <a:srgbClr val="FF0000"/>
                </a:solidFill>
              </a:rPr>
              <a:t>جوهرها</a:t>
            </a:r>
            <a:r>
              <a:rPr lang="ar-EG" b="1" dirty="0"/>
              <a:t> من حيث إتباعها خطوات إجرائية محددة تتمثل في عمليات </a:t>
            </a:r>
            <a:r>
              <a:rPr lang="ar-EG" b="1" u="sng" dirty="0">
                <a:solidFill>
                  <a:srgbClr val="FF0000"/>
                </a:solidFill>
              </a:rPr>
              <a:t>التحليل</a:t>
            </a:r>
            <a:r>
              <a:rPr lang="ar-EG" b="1" dirty="0"/>
              <a:t>، و</a:t>
            </a:r>
            <a:r>
              <a:rPr lang="ar-EG" b="1" u="sng" dirty="0">
                <a:solidFill>
                  <a:schemeClr val="accent3"/>
                </a:solidFill>
              </a:rPr>
              <a:t>التصميم</a:t>
            </a:r>
            <a:r>
              <a:rPr lang="ar-EG" b="1" dirty="0"/>
              <a:t> </a:t>
            </a:r>
            <a:r>
              <a:rPr lang="ar-EG" b="1" u="sng" dirty="0">
                <a:solidFill>
                  <a:srgbClr val="C00000"/>
                </a:solidFill>
              </a:rPr>
              <a:t>والإنتاج،</a:t>
            </a:r>
            <a:r>
              <a:rPr lang="ar-EG" b="1" dirty="0"/>
              <a:t> ثم </a:t>
            </a:r>
            <a:r>
              <a:rPr lang="ar-EG" b="1" u="sng" dirty="0">
                <a:solidFill>
                  <a:srgbClr val="C00000"/>
                </a:solidFill>
              </a:rPr>
              <a:t>التطبيق</a:t>
            </a:r>
            <a:r>
              <a:rPr lang="ar-EG" b="1" dirty="0"/>
              <a:t> </a:t>
            </a:r>
            <a:r>
              <a:rPr lang="ar-EG" b="1" u="sng" dirty="0" smtClean="0">
                <a:solidFill>
                  <a:srgbClr val="C00000"/>
                </a:solidFill>
              </a:rPr>
              <a:t>فالاستخدام</a:t>
            </a:r>
            <a:r>
              <a:rPr lang="en-US" b="1" dirty="0" smtClean="0">
                <a:solidFill>
                  <a:srgbClr val="C00000"/>
                </a:solidFill>
              </a:rPr>
              <a:t> </a:t>
            </a:r>
            <a:r>
              <a:rPr lang="ar-EG" b="1" u="sng" dirty="0" smtClean="0">
                <a:solidFill>
                  <a:srgbClr val="C00000"/>
                </a:solidFill>
              </a:rPr>
              <a:t>والتقويم</a:t>
            </a:r>
            <a:r>
              <a:rPr lang="ar-EG" b="1" u="sng" dirty="0">
                <a:solidFill>
                  <a:srgbClr val="C00000"/>
                </a:solidFill>
              </a:rPr>
              <a:t>.</a:t>
            </a:r>
            <a:endParaRPr lang="ar-SA" b="1" u="sng" dirty="0">
              <a:solidFill>
                <a:srgbClr val="C00000"/>
              </a:solidFill>
            </a:endParaRPr>
          </a:p>
        </p:txBody>
      </p:sp>
    </p:spTree>
    <p:extLst>
      <p:ext uri="{BB962C8B-B14F-4D97-AF65-F5344CB8AC3E}">
        <p14:creationId xmlns:p14="http://schemas.microsoft.com/office/powerpoint/2010/main" val="6049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hold" grpId="0" nodeType="clickEffect">
                                  <p:stCondLst>
                                    <p:cond delay="0"/>
                                  </p:stCondLst>
                                  <p:childTnLst>
                                    <p:animClr clrSpc="rgb" dir="cw">
                                      <p:cBhvr override="childStyle">
                                        <p:cTn id="6" dur="250" autoRev="1" fill="hold"/>
                                        <p:tgtEl>
                                          <p:spTgt spid="2"/>
                                        </p:tgtEl>
                                        <p:attrNameLst>
                                          <p:attrName>style.color</p:attrName>
                                        </p:attrNameLst>
                                      </p:cBhvr>
                                      <p:to>
                                        <a:schemeClr val="bg1"/>
                                      </p:to>
                                    </p:animClr>
                                    <p:animClr clrSpc="rgb" dir="cw">
                                      <p:cBhvr>
                                        <p:cTn id="7" dur="250" autoRev="1" fill="hold"/>
                                        <p:tgtEl>
                                          <p:spTgt spid="2"/>
                                        </p:tgtEl>
                                        <p:attrNameLst>
                                          <p:attrName>fillcolor</p:attrName>
                                        </p:attrNameLst>
                                      </p:cBhvr>
                                      <p:to>
                                        <a:schemeClr val="bg1"/>
                                      </p:to>
                                    </p:animClr>
                                    <p:set>
                                      <p:cBhvr>
                                        <p:cTn id="8" dur="250" autoRev="1" fill="hold"/>
                                        <p:tgtEl>
                                          <p:spTgt spid="2"/>
                                        </p:tgtEl>
                                        <p:attrNameLst>
                                          <p:attrName>fill.type</p:attrName>
                                        </p:attrNameLst>
                                      </p:cBhvr>
                                      <p:to>
                                        <p:strVal val="solid"/>
                                      </p:to>
                                    </p:set>
                                    <p:set>
                                      <p:cBhvr>
                                        <p:cTn id="9" dur="250" autoRev="1" fill="hold"/>
                                        <p:tgtEl>
                                          <p:spTgt spid="2"/>
                                        </p:tgtEl>
                                        <p:attrNameLst>
                                          <p:attrName>fill.on</p:attrName>
                                        </p:attrNameLst>
                                      </p:cBhvr>
                                      <p:to>
                                        <p:strVal val="true"/>
                                      </p:to>
                                    </p:set>
                                  </p:childTnLst>
                                </p:cTn>
                              </p:par>
                              <p:par>
                                <p:cTn id="10" presetID="30" presetClass="emph" presetSubtype="0" fill="hold" grpId="1" nodeType="withEffect">
                                  <p:stCondLst>
                                    <p:cond delay="0"/>
                                  </p:stCondLst>
                                  <p:childTnLst>
                                    <p:animClr clrSpc="hsl" dir="cw">
                                      <p:cBhvr override="childStyle">
                                        <p:cTn id="11" dur="500" fill="hold"/>
                                        <p:tgtEl>
                                          <p:spTgt spid="2"/>
                                        </p:tgtEl>
                                        <p:attrNameLst>
                                          <p:attrName>style.color</p:attrName>
                                        </p:attrNameLst>
                                      </p:cBhvr>
                                      <p:by>
                                        <p:hsl h="0" s="12549" l="25098"/>
                                      </p:by>
                                    </p:animClr>
                                    <p:animClr clrSpc="hsl" dir="cw">
                                      <p:cBhvr>
                                        <p:cTn id="12" dur="500" fill="hold"/>
                                        <p:tgtEl>
                                          <p:spTgt spid="2"/>
                                        </p:tgtEl>
                                        <p:attrNameLst>
                                          <p:attrName>fillcolor</p:attrName>
                                        </p:attrNameLst>
                                      </p:cBhvr>
                                      <p:by>
                                        <p:hsl h="0" s="12549" l="25098"/>
                                      </p:by>
                                    </p:animClr>
                                    <p:animClr clrSpc="hsl" dir="cw">
                                      <p:cBhvr>
                                        <p:cTn id="13" dur="500" fill="hold"/>
                                        <p:tgtEl>
                                          <p:spTgt spid="2"/>
                                        </p:tgtEl>
                                        <p:attrNameLst>
                                          <p:attrName>stroke.color</p:attrName>
                                        </p:attrNameLst>
                                      </p:cBhvr>
                                      <p:by>
                                        <p:hsl h="0" s="12549" l="25098"/>
                                      </p:by>
                                    </p:animClr>
                                    <p:set>
                                      <p:cBhvr>
                                        <p:cTn id="14" dur="500" fill="hold"/>
                                        <p:tgtEl>
                                          <p:spTgt spid="2"/>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checkerboard(across)">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checkerboard(across)">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589</Words>
  <Application>Microsoft Office PowerPoint</Application>
  <PresentationFormat>عرض على الشاشة (3:4)‏</PresentationFormat>
  <Paragraphs>44</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نسق Office</vt:lpstr>
      <vt:lpstr>تعريف التصميم التعليمي</vt:lpstr>
      <vt:lpstr>التصميم التعليمي</vt:lpstr>
      <vt:lpstr>التصميم التعليمي</vt:lpstr>
      <vt:lpstr>أهمية التصميم التعليمي</vt:lpstr>
      <vt:lpstr>عرض تقديمي في PowerPoint</vt:lpstr>
      <vt:lpstr>عرض تقديمي في PowerPoint</vt:lpstr>
      <vt:lpstr>عرض تقديمي في PowerPoint</vt:lpstr>
      <vt:lpstr>نماذج التصميم التعليمي</vt:lpstr>
      <vt:lpstr>نماذج التصميم التعليمي</vt:lpstr>
      <vt:lpstr>مراحل التصميم التعليمي</vt:lpstr>
      <vt:lpstr>مراحل التصميم التعليمي</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 taha</dc:creator>
  <cp:lastModifiedBy>insp</cp:lastModifiedBy>
  <cp:revision>3</cp:revision>
  <dcterms:created xsi:type="dcterms:W3CDTF">2015-03-12T18:28:02Z</dcterms:created>
  <dcterms:modified xsi:type="dcterms:W3CDTF">2015-03-27T11:45:44Z</dcterms:modified>
</cp:coreProperties>
</file>