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4" r:id="rId2"/>
    <p:sldId id="28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AD6F4-742C-4848-A35C-EC882348C9D7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C6390998-1F64-4E6E-BD15-3D1918969398}">
      <dgm:prSet phldrT="[نص]" custT="1"/>
      <dgm:spPr>
        <a:xfrm>
          <a:off x="1016067" y="41953"/>
          <a:ext cx="868013" cy="868013"/>
        </a:xfrm>
        <a:solidFill>
          <a:srgbClr val="4BACC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rtl="1"/>
          <a:r>
            <a:rPr lang="ar-SA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معرفية</a:t>
          </a:r>
        </a:p>
      </dgm:t>
    </dgm:pt>
    <dgm:pt modelId="{1471DE41-8B73-4370-8075-3888F70F89FE}" type="parTrans" cxnId="{E0F0CEE9-D061-4443-AADA-781AD3898434}">
      <dgm:prSet/>
      <dgm:spPr/>
      <dgm:t>
        <a:bodyPr/>
        <a:lstStyle/>
        <a:p>
          <a:pPr rtl="1"/>
          <a:endParaRPr lang="ar-SA"/>
        </a:p>
      </dgm:t>
    </dgm:pt>
    <dgm:pt modelId="{2EE128DD-D7CD-4F23-87E1-7B15E2E91373}" type="sibTrans" cxnId="{E0F0CEE9-D061-4443-AADA-781AD3898434}">
      <dgm:prSet/>
      <dgm:spPr/>
      <dgm:t>
        <a:bodyPr/>
        <a:lstStyle/>
        <a:p>
          <a:pPr rtl="1"/>
          <a:endParaRPr lang="ar-SA"/>
        </a:p>
      </dgm:t>
    </dgm:pt>
    <dgm:pt modelId="{8901EAC5-7796-4096-95A4-7C89355F1727}">
      <dgm:prSet phldrT="[نص]" custT="1"/>
      <dgm:spPr>
        <a:xfrm>
          <a:off x="1329275" y="584462"/>
          <a:ext cx="868013" cy="868013"/>
        </a:xfrm>
        <a:solidFill>
          <a:srgbClr val="4BACC6">
            <a:alpha val="50000"/>
            <a:hueOff val="-4966938"/>
            <a:satOff val="19906"/>
            <a:lumOff val="4314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rtl="1"/>
          <a:r>
            <a:rPr lang="ar-SA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وجدانية</a:t>
          </a:r>
        </a:p>
      </dgm:t>
    </dgm:pt>
    <dgm:pt modelId="{C454ABEA-CA55-49A0-8E7A-8BF50DD3266A}" type="parTrans" cxnId="{1EF0B019-39BC-4175-8F84-1BC8AD02F5D6}">
      <dgm:prSet/>
      <dgm:spPr/>
      <dgm:t>
        <a:bodyPr/>
        <a:lstStyle/>
        <a:p>
          <a:pPr rtl="1"/>
          <a:endParaRPr lang="ar-SA"/>
        </a:p>
      </dgm:t>
    </dgm:pt>
    <dgm:pt modelId="{CA7F80AD-4AF8-4923-A904-35BF75AE1554}" type="sibTrans" cxnId="{1EF0B019-39BC-4175-8F84-1BC8AD02F5D6}">
      <dgm:prSet/>
      <dgm:spPr/>
      <dgm:t>
        <a:bodyPr/>
        <a:lstStyle/>
        <a:p>
          <a:pPr rtl="1"/>
          <a:endParaRPr lang="ar-SA"/>
        </a:p>
      </dgm:t>
    </dgm:pt>
    <dgm:pt modelId="{FED0A458-2228-4964-94AC-5F16C825A278}">
      <dgm:prSet phldrT="[نص]" custT="1"/>
      <dgm:spPr>
        <a:xfrm>
          <a:off x="702859" y="584462"/>
          <a:ext cx="868013" cy="868013"/>
        </a:xfrm>
        <a:solidFill>
          <a:srgbClr val="4BACC6">
            <a:alpha val="50000"/>
            <a:hueOff val="-9933876"/>
            <a:satOff val="39811"/>
            <a:lumOff val="8628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gm:spPr>
      <dgm:t>
        <a:bodyPr/>
        <a:lstStyle/>
        <a:p>
          <a:pPr rtl="1"/>
          <a:r>
            <a:rPr lang="ar-SA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</a:t>
          </a:r>
          <a:r>
            <a:rPr lang="ar-SA" sz="20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مهارية</a:t>
          </a:r>
          <a:endParaRPr lang="ar-SA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AL-Mateen" pitchFamily="2" charset="-78"/>
          </a:endParaRPr>
        </a:p>
      </dgm:t>
    </dgm:pt>
    <dgm:pt modelId="{316529C6-0B26-4CA1-80C7-C8315E08ED34}" type="parTrans" cxnId="{591737AE-1DA5-44C6-BC23-C7A68DC6EC93}">
      <dgm:prSet/>
      <dgm:spPr/>
      <dgm:t>
        <a:bodyPr/>
        <a:lstStyle/>
        <a:p>
          <a:pPr rtl="1"/>
          <a:endParaRPr lang="ar-SA"/>
        </a:p>
      </dgm:t>
    </dgm:pt>
    <dgm:pt modelId="{7122B4BC-EED8-4A23-B96A-3F84C8E1974E}" type="sibTrans" cxnId="{591737AE-1DA5-44C6-BC23-C7A68DC6EC93}">
      <dgm:prSet/>
      <dgm:spPr/>
      <dgm:t>
        <a:bodyPr/>
        <a:lstStyle/>
        <a:p>
          <a:pPr rtl="1"/>
          <a:endParaRPr lang="ar-SA"/>
        </a:p>
      </dgm:t>
    </dgm:pt>
    <dgm:pt modelId="{15C0A53E-23B2-481B-BF84-0B8EB809E58A}" type="pres">
      <dgm:prSet presAssocID="{DD0AD6F4-742C-4848-A35C-EC882348C9D7}" presName="compositeShape" presStyleCnt="0">
        <dgm:presLayoutVars>
          <dgm:chMax val="7"/>
          <dgm:dir/>
          <dgm:resizeHandles val="exact"/>
        </dgm:presLayoutVars>
      </dgm:prSet>
      <dgm:spPr/>
    </dgm:pt>
    <dgm:pt modelId="{D5D93E77-6390-4C09-8CEA-BF5DAEB5E13E}" type="pres">
      <dgm:prSet presAssocID="{C6390998-1F64-4E6E-BD15-3D1918969398}" presName="circ1" presStyleLbl="vennNode1" presStyleIdx="0" presStyleCnt="3"/>
      <dgm:spPr>
        <a:prstGeom prst="ellipse">
          <a:avLst/>
        </a:prstGeom>
      </dgm:spPr>
      <dgm:t>
        <a:bodyPr/>
        <a:lstStyle/>
        <a:p>
          <a:pPr rtl="1"/>
          <a:endParaRPr lang="ar-SA"/>
        </a:p>
      </dgm:t>
    </dgm:pt>
    <dgm:pt modelId="{BD21798E-7321-404B-9F6E-EA038AD65C39}" type="pres">
      <dgm:prSet presAssocID="{C6390998-1F64-4E6E-BD15-3D191896939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A8C8B40-B0F2-4D5D-AEFE-3EC061D6F918}" type="pres">
      <dgm:prSet presAssocID="{8901EAC5-7796-4096-95A4-7C89355F1727}" presName="circ2" presStyleLbl="vennNode1" presStyleIdx="1" presStyleCnt="3"/>
      <dgm:spPr>
        <a:prstGeom prst="ellipse">
          <a:avLst/>
        </a:prstGeom>
      </dgm:spPr>
      <dgm:t>
        <a:bodyPr/>
        <a:lstStyle/>
        <a:p>
          <a:pPr rtl="1"/>
          <a:endParaRPr lang="ar-SA"/>
        </a:p>
      </dgm:t>
    </dgm:pt>
    <dgm:pt modelId="{530EBCB6-C779-4DD7-A202-987214B3326A}" type="pres">
      <dgm:prSet presAssocID="{8901EAC5-7796-4096-95A4-7C89355F172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082BB5F-F54E-430D-B21F-1FFBF568C652}" type="pres">
      <dgm:prSet presAssocID="{FED0A458-2228-4964-94AC-5F16C825A278}" presName="circ3" presStyleLbl="vennNode1" presStyleIdx="2" presStyleCnt="3"/>
      <dgm:spPr>
        <a:prstGeom prst="ellipse">
          <a:avLst/>
        </a:prstGeom>
      </dgm:spPr>
      <dgm:t>
        <a:bodyPr/>
        <a:lstStyle/>
        <a:p>
          <a:pPr rtl="1"/>
          <a:endParaRPr lang="ar-SA"/>
        </a:p>
      </dgm:t>
    </dgm:pt>
    <dgm:pt modelId="{375FBBB1-22D9-4BC0-80D8-9D5AD4330A6B}" type="pres">
      <dgm:prSet presAssocID="{FED0A458-2228-4964-94AC-5F16C825A27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429FD1A-0007-416C-A9BF-0B977F596226}" type="presOf" srcId="{DD0AD6F4-742C-4848-A35C-EC882348C9D7}" destId="{15C0A53E-23B2-481B-BF84-0B8EB809E58A}" srcOrd="0" destOrd="0" presId="urn:microsoft.com/office/officeart/2005/8/layout/venn1"/>
    <dgm:cxn modelId="{1EF0B019-39BC-4175-8F84-1BC8AD02F5D6}" srcId="{DD0AD6F4-742C-4848-A35C-EC882348C9D7}" destId="{8901EAC5-7796-4096-95A4-7C89355F1727}" srcOrd="1" destOrd="0" parTransId="{C454ABEA-CA55-49A0-8E7A-8BF50DD3266A}" sibTransId="{CA7F80AD-4AF8-4923-A904-35BF75AE1554}"/>
    <dgm:cxn modelId="{6B00BF3D-8FA5-4E68-8DDA-A96134D20416}" type="presOf" srcId="{C6390998-1F64-4E6E-BD15-3D1918969398}" destId="{BD21798E-7321-404B-9F6E-EA038AD65C39}" srcOrd="1" destOrd="0" presId="urn:microsoft.com/office/officeart/2005/8/layout/venn1"/>
    <dgm:cxn modelId="{3EBECB69-0976-461D-9480-6FE0016B60C6}" type="presOf" srcId="{C6390998-1F64-4E6E-BD15-3D1918969398}" destId="{D5D93E77-6390-4C09-8CEA-BF5DAEB5E13E}" srcOrd="0" destOrd="0" presId="urn:microsoft.com/office/officeart/2005/8/layout/venn1"/>
    <dgm:cxn modelId="{591737AE-1DA5-44C6-BC23-C7A68DC6EC93}" srcId="{DD0AD6F4-742C-4848-A35C-EC882348C9D7}" destId="{FED0A458-2228-4964-94AC-5F16C825A278}" srcOrd="2" destOrd="0" parTransId="{316529C6-0B26-4CA1-80C7-C8315E08ED34}" sibTransId="{7122B4BC-EED8-4A23-B96A-3F84C8E1974E}"/>
    <dgm:cxn modelId="{C105792C-3E94-494F-9374-898F74AD3677}" type="presOf" srcId="{8901EAC5-7796-4096-95A4-7C89355F1727}" destId="{1A8C8B40-B0F2-4D5D-AEFE-3EC061D6F918}" srcOrd="0" destOrd="0" presId="urn:microsoft.com/office/officeart/2005/8/layout/venn1"/>
    <dgm:cxn modelId="{4E24FC84-37C1-4602-8AC0-C2315BE22F7F}" type="presOf" srcId="{FED0A458-2228-4964-94AC-5F16C825A278}" destId="{3082BB5F-F54E-430D-B21F-1FFBF568C652}" srcOrd="0" destOrd="0" presId="urn:microsoft.com/office/officeart/2005/8/layout/venn1"/>
    <dgm:cxn modelId="{9E9F8286-4B96-41E8-8B80-FFC7C9C1D098}" type="presOf" srcId="{FED0A458-2228-4964-94AC-5F16C825A278}" destId="{375FBBB1-22D9-4BC0-80D8-9D5AD4330A6B}" srcOrd="1" destOrd="0" presId="urn:microsoft.com/office/officeart/2005/8/layout/venn1"/>
    <dgm:cxn modelId="{5310576A-4F49-4434-9D52-F3B8437EEF6B}" type="presOf" srcId="{8901EAC5-7796-4096-95A4-7C89355F1727}" destId="{530EBCB6-C779-4DD7-A202-987214B3326A}" srcOrd="1" destOrd="0" presId="urn:microsoft.com/office/officeart/2005/8/layout/venn1"/>
    <dgm:cxn modelId="{E0F0CEE9-D061-4443-AADA-781AD3898434}" srcId="{DD0AD6F4-742C-4848-A35C-EC882348C9D7}" destId="{C6390998-1F64-4E6E-BD15-3D1918969398}" srcOrd="0" destOrd="0" parTransId="{1471DE41-8B73-4370-8075-3888F70F89FE}" sibTransId="{2EE128DD-D7CD-4F23-87E1-7B15E2E91373}"/>
    <dgm:cxn modelId="{EDCC483B-9506-4116-BE2A-CEBA5549D682}" type="presParOf" srcId="{15C0A53E-23B2-481B-BF84-0B8EB809E58A}" destId="{D5D93E77-6390-4C09-8CEA-BF5DAEB5E13E}" srcOrd="0" destOrd="0" presId="urn:microsoft.com/office/officeart/2005/8/layout/venn1"/>
    <dgm:cxn modelId="{AC24CBBC-3772-4FEA-8D4F-CD4069423246}" type="presParOf" srcId="{15C0A53E-23B2-481B-BF84-0B8EB809E58A}" destId="{BD21798E-7321-404B-9F6E-EA038AD65C39}" srcOrd="1" destOrd="0" presId="urn:microsoft.com/office/officeart/2005/8/layout/venn1"/>
    <dgm:cxn modelId="{30953C82-DA7C-41E0-88BB-85BEA2EEB832}" type="presParOf" srcId="{15C0A53E-23B2-481B-BF84-0B8EB809E58A}" destId="{1A8C8B40-B0F2-4D5D-AEFE-3EC061D6F918}" srcOrd="2" destOrd="0" presId="urn:microsoft.com/office/officeart/2005/8/layout/venn1"/>
    <dgm:cxn modelId="{BDCA6BCC-E2E9-47AE-A101-2F1B469ABFFC}" type="presParOf" srcId="{15C0A53E-23B2-481B-BF84-0B8EB809E58A}" destId="{530EBCB6-C779-4DD7-A202-987214B3326A}" srcOrd="3" destOrd="0" presId="urn:microsoft.com/office/officeart/2005/8/layout/venn1"/>
    <dgm:cxn modelId="{2EABC474-733A-4AC3-AD15-8DCF02B2802F}" type="presParOf" srcId="{15C0A53E-23B2-481B-BF84-0B8EB809E58A}" destId="{3082BB5F-F54E-430D-B21F-1FFBF568C652}" srcOrd="4" destOrd="0" presId="urn:microsoft.com/office/officeart/2005/8/layout/venn1"/>
    <dgm:cxn modelId="{213BD4DC-9AAB-4724-8FEC-BE75211F56ED}" type="presParOf" srcId="{15C0A53E-23B2-481B-BF84-0B8EB809E58A}" destId="{375FBBB1-22D9-4BC0-80D8-9D5AD4330A6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D93E77-6390-4C09-8CEA-BF5DAEB5E13E}">
      <dsp:nvSpPr>
        <dsp:cNvPr id="0" name=""/>
        <dsp:cNvSpPr/>
      </dsp:nvSpPr>
      <dsp:spPr>
        <a:xfrm>
          <a:off x="1188131" y="31503"/>
          <a:ext cx="1512168" cy="1512168"/>
        </a:xfrm>
        <a:prstGeom prst="ellipse">
          <a:avLst/>
        </a:prstGeom>
        <a:solidFill>
          <a:srgbClr val="4BACC6">
            <a:alpha val="5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معرفية</a:t>
          </a:r>
        </a:p>
      </dsp:txBody>
      <dsp:txXfrm>
        <a:off x="1389754" y="296132"/>
        <a:ext cx="1108923" cy="680475"/>
      </dsp:txXfrm>
    </dsp:sp>
    <dsp:sp modelId="{1A8C8B40-B0F2-4D5D-AEFE-3EC061D6F918}">
      <dsp:nvSpPr>
        <dsp:cNvPr id="0" name=""/>
        <dsp:cNvSpPr/>
      </dsp:nvSpPr>
      <dsp:spPr>
        <a:xfrm>
          <a:off x="1733772" y="976608"/>
          <a:ext cx="1512168" cy="1512168"/>
        </a:xfrm>
        <a:prstGeom prst="ellipse">
          <a:avLst/>
        </a:prstGeom>
        <a:solidFill>
          <a:srgbClr val="4BACC6">
            <a:alpha val="50000"/>
            <a:hueOff val="-4966938"/>
            <a:satOff val="19906"/>
            <a:lumOff val="4314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وجدانية</a:t>
          </a:r>
        </a:p>
      </dsp:txBody>
      <dsp:txXfrm>
        <a:off x="2196244" y="1367251"/>
        <a:ext cx="907300" cy="831692"/>
      </dsp:txXfrm>
    </dsp:sp>
    <dsp:sp modelId="{3082BB5F-F54E-430D-B21F-1FFBF568C652}">
      <dsp:nvSpPr>
        <dsp:cNvPr id="0" name=""/>
        <dsp:cNvSpPr/>
      </dsp:nvSpPr>
      <dsp:spPr>
        <a:xfrm>
          <a:off x="642491" y="976608"/>
          <a:ext cx="1512168" cy="1512168"/>
        </a:xfrm>
        <a:prstGeom prst="ellipse">
          <a:avLst/>
        </a:prstGeom>
        <a:solidFill>
          <a:srgbClr val="4BACC6">
            <a:alpha val="50000"/>
            <a:hueOff val="-9933876"/>
            <a:satOff val="39811"/>
            <a:lumOff val="8628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أهداف </a:t>
          </a:r>
          <a:r>
            <a:rPr lang="ar-SA" sz="20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AL-Mateen" pitchFamily="2" charset="-78"/>
            </a:rPr>
            <a:t>مهارية</a:t>
          </a:r>
          <a:endParaRPr lang="ar-SA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AL-Mateen" pitchFamily="2" charset="-78"/>
          </a:endParaRPr>
        </a:p>
      </dsp:txBody>
      <dsp:txXfrm>
        <a:off x="784887" y="1367251"/>
        <a:ext cx="907300" cy="831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22/05/36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29168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C00000"/>
                </a:solidFill>
              </a:rPr>
              <a:t>جامعة المجمعة </a:t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smtClean="0">
                <a:solidFill>
                  <a:srgbClr val="C00000"/>
                </a:solidFill>
              </a:rPr>
              <a:t>كلية التربية </a:t>
            </a:r>
            <a:r>
              <a:rPr lang="ar-SA" dirty="0" err="1" smtClean="0">
                <a:solidFill>
                  <a:srgbClr val="C00000"/>
                </a:solidFill>
              </a:rPr>
              <a:t>بالزلفي</a:t>
            </a:r>
            <a:r>
              <a:rPr lang="ar-SA" dirty="0" smtClean="0">
                <a:solidFill>
                  <a:srgbClr val="C00000"/>
                </a:solidFill>
              </a:rPr>
              <a:t/>
            </a:r>
            <a:br>
              <a:rPr lang="ar-SA" dirty="0" smtClean="0">
                <a:solidFill>
                  <a:srgbClr val="C00000"/>
                </a:solidFill>
              </a:rPr>
            </a:br>
            <a:r>
              <a:rPr lang="ar-SA" dirty="0" smtClean="0">
                <a:solidFill>
                  <a:srgbClr val="C00000"/>
                </a:solidFill>
              </a:rPr>
              <a:t>قسم العلوم التربوية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2480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algn="ctr"/>
            <a:r>
              <a:rPr lang="ar-SA" sz="4800" b="1" dirty="0" smtClean="0">
                <a:solidFill>
                  <a:srgbClr val="0070C0"/>
                </a:solidFill>
              </a:rPr>
              <a:t>محاضرة </a:t>
            </a:r>
            <a:r>
              <a:rPr lang="ar-SA" sz="4800" b="1" dirty="0" err="1" smtClean="0">
                <a:solidFill>
                  <a:srgbClr val="0070C0"/>
                </a:solidFill>
              </a:rPr>
              <a:t>بعنوان :</a:t>
            </a:r>
            <a:endParaRPr lang="ar-SA" sz="4800" b="1" dirty="0" smtClean="0">
              <a:solidFill>
                <a:srgbClr val="0070C0"/>
              </a:solidFill>
            </a:endParaRPr>
          </a:p>
          <a:p>
            <a:pPr algn="ctr"/>
            <a:r>
              <a:rPr lang="ar-SA" sz="6000" b="1" dirty="0" smtClean="0">
                <a:solidFill>
                  <a:srgbClr val="FF0000"/>
                </a:solidFill>
              </a:rPr>
              <a:t>الأهداف التعليمية</a:t>
            </a:r>
          </a:p>
          <a:p>
            <a:pPr algn="ctr"/>
            <a:r>
              <a:rPr lang="ar-SA" sz="6000" b="1" dirty="0" smtClean="0">
                <a:solidFill>
                  <a:srgbClr val="0070C0"/>
                </a:solidFill>
              </a:rPr>
              <a:t>تقديم الدكتور/ خميس عبد الباقي نجم</a:t>
            </a:r>
          </a:p>
          <a:p>
            <a:pPr algn="ctr"/>
            <a:r>
              <a:rPr lang="ar-SA" sz="6000" b="1" dirty="0" smtClean="0">
                <a:solidFill>
                  <a:srgbClr val="0070C0"/>
                </a:solidFill>
              </a:rPr>
              <a:t>أستاذ المناهج وطرق تدريس اللغة العربية والتربية الإسلامية المساعد</a:t>
            </a:r>
            <a:endParaRPr lang="ar-SA" sz="6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0" y="1630483"/>
            <a:ext cx="89916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457200" indent="-457200"/>
            <a:endParaRPr kumimoji="1" lang="ar-SA" altLang="en-US" sz="3600" b="1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  <a:p>
            <a:pPr marL="914400" lvl="1" indent="-457200" rtl="0"/>
            <a:r>
              <a:rPr kumimoji="1" lang="ar-SA" altLang="en-US" sz="3600" b="1">
                <a:solidFill>
                  <a:srgbClr val="FF0000"/>
                </a:solidFill>
                <a:cs typeface="AdvertisingBold" pitchFamily="2" charset="-78"/>
              </a:rPr>
              <a:t>أي </a:t>
            </a:r>
            <a:r>
              <a:rPr kumimoji="1" lang="ar-SA" altLang="en-US" sz="3600" b="1" u="sng">
                <a:solidFill>
                  <a:srgbClr val="FF0000"/>
                </a:solidFill>
                <a:cs typeface="AdvertisingBold" pitchFamily="2" charset="-78"/>
              </a:rPr>
              <a:t>أن الهدف السلوكي الإجرائي يتكون من ستة عناصر هي :</a:t>
            </a:r>
            <a:r>
              <a:rPr kumimoji="1" lang="ar-SA" altLang="en-US" sz="3200" b="1">
                <a:solidFill>
                  <a:srgbClr val="FF0000"/>
                </a:solidFill>
                <a:cs typeface="AdvertisingBold" pitchFamily="2" charset="-78"/>
              </a:rPr>
              <a:t> </a:t>
            </a:r>
          </a:p>
          <a:p>
            <a:pPr marL="914400" lvl="1" indent="-457200">
              <a:buFontTx/>
              <a:buAutoNum type="arabic1Minus"/>
            </a:pPr>
            <a:r>
              <a:rPr kumimoji="1" lang="ar-SA" altLang="en-US" sz="3600" b="1">
                <a:solidFill>
                  <a:srgbClr val="000000"/>
                </a:solidFill>
                <a:cs typeface="AdvertisingBold" pitchFamily="2" charset="-78"/>
              </a:rPr>
              <a:t>أن : للتأكيد على ملاحظة السلوك أو الأداء .</a:t>
            </a:r>
            <a:endParaRPr kumimoji="1" lang="en-US" altLang="en-US" sz="3600" b="1">
              <a:solidFill>
                <a:srgbClr val="000000"/>
              </a:solidFill>
              <a:cs typeface="AdvertisingBold" pitchFamily="2" charset="-78"/>
            </a:endParaRPr>
          </a:p>
          <a:p>
            <a:pPr marL="914400" lvl="1" indent="-457200">
              <a:buFontTx/>
              <a:buAutoNum type="arabic1Minus"/>
            </a:pPr>
            <a:r>
              <a:rPr kumimoji="1" lang="ar-SA" altLang="en-US" sz="3600" b="1">
                <a:solidFill>
                  <a:srgbClr val="000000"/>
                </a:solidFill>
                <a:cs typeface="AdvertisingBold" pitchFamily="2" charset="-78"/>
              </a:rPr>
              <a:t>الفعل السلوكي : ويشير إلى الفعل الذي يقوم به المتعلم ويشترط فيه أن يكون </a:t>
            </a:r>
            <a:r>
              <a:rPr kumimoji="1" lang="ar-SA" altLang="en-US" sz="3600" b="1" u="sng">
                <a:solidFill>
                  <a:srgbClr val="000000"/>
                </a:solidFill>
                <a:cs typeface="AdvertisingBold" pitchFamily="2" charset="-78"/>
              </a:rPr>
              <a:t>وصفا</a:t>
            </a:r>
            <a:r>
              <a:rPr kumimoji="1" lang="ar-SA" altLang="en-US" sz="3600" b="1">
                <a:solidFill>
                  <a:srgbClr val="000000"/>
                </a:solidFill>
                <a:cs typeface="AdvertisingBold" pitchFamily="2" charset="-78"/>
              </a:rPr>
              <a:t> لسلوك الطالب ، ويمكن </a:t>
            </a:r>
            <a:r>
              <a:rPr kumimoji="1" lang="ar-SA" altLang="en-US" sz="3600" b="1" u="sng">
                <a:solidFill>
                  <a:srgbClr val="000000"/>
                </a:solidFill>
                <a:cs typeface="AdvertisingBold" pitchFamily="2" charset="-78"/>
              </a:rPr>
              <a:t>ملاحظته</a:t>
            </a:r>
            <a:r>
              <a:rPr kumimoji="1" lang="ar-SA" altLang="en-US" sz="3600" b="1">
                <a:solidFill>
                  <a:srgbClr val="000000"/>
                </a:solidFill>
                <a:cs typeface="AdvertisingBold" pitchFamily="2" charset="-78"/>
              </a:rPr>
              <a:t> في الصف و</a:t>
            </a:r>
            <a:r>
              <a:rPr kumimoji="1" lang="ar-SA" altLang="en-US" sz="3600" b="1" u="sng">
                <a:solidFill>
                  <a:srgbClr val="000000"/>
                </a:solidFill>
                <a:cs typeface="AdvertisingBold" pitchFamily="2" charset="-78"/>
              </a:rPr>
              <a:t>يسهل</a:t>
            </a:r>
            <a:r>
              <a:rPr kumimoji="1" lang="ar-SA" altLang="en-US" sz="3600" b="1">
                <a:solidFill>
                  <a:srgbClr val="000000"/>
                </a:solidFill>
                <a:cs typeface="AdvertisingBold" pitchFamily="2" charset="-78"/>
              </a:rPr>
              <a:t> قياسه .</a:t>
            </a:r>
          </a:p>
          <a:p>
            <a:pPr marL="914400" lvl="1" indent="-457200"/>
            <a:endParaRPr kumimoji="1" lang="en-US" altLang="en-US" sz="3600" b="1">
              <a:solidFill>
                <a:srgbClr val="0000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3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1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1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32" presetClass="emph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3" dur="1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" dur="1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3" dur="5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1" dur="5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utoUpdateAnimBg="0"/>
      <p:bldP spid="114691" grpI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0" y="1227896"/>
            <a:ext cx="8991600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914400" lvl="1" indent="-457200">
              <a:buFontTx/>
              <a:buAutoNum type="arabic2Minus" startAt="3"/>
            </a:pPr>
            <a:r>
              <a:rPr kumimoji="1" lang="ar-SA" altLang="en-US" sz="3600" b="1">
                <a:solidFill>
                  <a:srgbClr val="003300"/>
                </a:solidFill>
                <a:cs typeface="AdvertisingBold" pitchFamily="2" charset="-78"/>
              </a:rPr>
              <a:t>الفاعل : ويشير إلى القائم بالفعل السلوكي ( الطالب ) .</a:t>
            </a:r>
          </a:p>
          <a:p>
            <a:pPr marL="914400" lvl="1" indent="-457200">
              <a:buFontTx/>
              <a:buAutoNum type="arabic2Minus" startAt="3"/>
            </a:pPr>
            <a:r>
              <a:rPr kumimoji="1" lang="ar-SA" altLang="en-US" sz="3600" b="1">
                <a:solidFill>
                  <a:srgbClr val="003300"/>
                </a:solidFill>
                <a:cs typeface="AdvertisingBold" pitchFamily="2" charset="-78"/>
              </a:rPr>
              <a:t>المحتوى التعليمي : محتوى السلوك في الدرس الذي يتطلب من الفاعل تحقيقه . </a:t>
            </a:r>
          </a:p>
          <a:p>
            <a:pPr marL="914400" lvl="1" indent="-457200">
              <a:buFontTx/>
              <a:buAutoNum type="arabic2Minus" startAt="3"/>
            </a:pPr>
            <a:r>
              <a:rPr kumimoji="1" lang="ar-SA" altLang="en-US" sz="3600" b="1">
                <a:solidFill>
                  <a:srgbClr val="003300"/>
                </a:solidFill>
                <a:cs typeface="AdvertisingBold" pitchFamily="2" charset="-78"/>
              </a:rPr>
              <a:t>شرط الأداء : ويشير إلى الظروف التي يتم من خلالها تحقيق مستوى الأداء . كإعطاء بعض المعطيات والمعلومات التي تساعد على توجيه المتعلم في تحقيق الهدف أو تحديد الإطار أو الحدود التي يتم فيها تحقيق الهدف .</a:t>
            </a:r>
          </a:p>
          <a:p>
            <a:pPr marL="914400" lvl="1" indent="-457200">
              <a:buFontTx/>
              <a:buAutoNum type="arabic2Minus" startAt="3"/>
            </a:pPr>
            <a:r>
              <a:rPr kumimoji="1" lang="ar-SA" altLang="en-US" sz="3600" b="1">
                <a:solidFill>
                  <a:srgbClr val="003300"/>
                </a:solidFill>
                <a:cs typeface="AdvertisingBold" pitchFamily="2" charset="-78"/>
              </a:rPr>
              <a:t>معيار الأداء : هو المعيار الذي في ضوئه يكون الأداء مقبولا مثل : ( بدقةٍ ، بطلاقةٍ ، بشكل جيد ، بنسبة خطأٍ ...... الخ ) .</a:t>
            </a:r>
            <a:endParaRPr kumimoji="1" lang="en-US" altLang="en-US" sz="3600" b="1">
              <a:solidFill>
                <a:srgbClr val="0033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3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3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6739" name="Text Box 3" descr="رق"/>
          <p:cNvSpPr txBox="1">
            <a:spLocks noChangeArrowheads="1"/>
          </p:cNvSpPr>
          <p:nvPr/>
        </p:nvSpPr>
        <p:spPr bwMode="auto">
          <a:xfrm>
            <a:off x="1905000" y="838200"/>
            <a:ext cx="4495800" cy="67710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lIns="0" tIns="0" rIns="0" bIns="0"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kumimoji="1" lang="ar-SA" altLang="en-US" sz="4400" b="1">
                <a:solidFill>
                  <a:srgbClr val="990000"/>
                </a:solidFill>
                <a:latin typeface="AL-Mateen"/>
                <a:cs typeface="Traditional Arabic" pitchFamily="18" charset="-78"/>
              </a:rPr>
              <a:t>مجالات الأهداف السلوكية</a:t>
            </a:r>
            <a:endParaRPr kumimoji="1" lang="en-US" altLang="en-US" sz="4400" b="1">
              <a:solidFill>
                <a:srgbClr val="99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4572000" y="1475424"/>
            <a:ext cx="426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buFont typeface="Wingdings" pitchFamily="2" charset="2"/>
              <a:buNone/>
            </a:pPr>
            <a:r>
              <a:rPr kumimoji="1" lang="ar-SA" altLang="en-US" sz="3200" b="1">
                <a:solidFill>
                  <a:srgbClr val="990000"/>
                </a:solidFill>
                <a:latin typeface="Simplified Arabic" pitchFamily="18" charset="-78"/>
                <a:cs typeface="AdvertisingBold" pitchFamily="2" charset="-78"/>
              </a:rPr>
              <a:t>1) المجال</a:t>
            </a:r>
            <a:r>
              <a:rPr kumimoji="1" lang="ar-SA" altLang="en-US" sz="3200" b="1">
                <a:solidFill>
                  <a:srgbClr val="99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kumimoji="1" lang="ar-SA" altLang="en-US" sz="3200" b="1">
                <a:solidFill>
                  <a:srgbClr val="990000"/>
                </a:solidFill>
                <a:latin typeface="Simplified Arabic" pitchFamily="18" charset="-78"/>
                <a:cs typeface="AdvertisingBold" pitchFamily="2" charset="-78"/>
              </a:rPr>
              <a:t>المعرفي :</a:t>
            </a:r>
            <a:endParaRPr kumimoji="1" lang="en-US" altLang="en-US" sz="3200" b="1">
              <a:solidFill>
                <a:srgbClr val="9900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304800" y="2133601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indent="190500">
              <a:buFont typeface="Wingdings" pitchFamily="2" charset="2"/>
              <a:buNone/>
            </a:pP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Simplified Arabic" pitchFamily="18" charset="-78"/>
              </a:rPr>
              <a:t>ويتناول الأهداف التي تتصل </a:t>
            </a: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 </a:t>
            </a: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Simplified Arabic" pitchFamily="18" charset="-78"/>
              </a:rPr>
              <a:t>بالمعرفة</a:t>
            </a: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 والمهارات والقدرات </a:t>
            </a:r>
            <a:r>
              <a:rPr kumimoji="1" lang="ar-SA" altLang="en-US" sz="3000" b="1">
                <a:solidFill>
                  <a:srgbClr val="003300"/>
                </a:solidFill>
                <a:cs typeface="AdvertisingBold" pitchFamily="2" charset="-78"/>
              </a:rPr>
              <a:t>العقلية</a:t>
            </a: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.</a:t>
            </a:r>
            <a:endParaRPr kumimoji="1" lang="en-US" altLang="en-US" sz="3000" b="1">
              <a:solidFill>
                <a:srgbClr val="0033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3733800" y="2969262"/>
            <a:ext cx="5105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>
              <a:buFont typeface="Wingdings" pitchFamily="2" charset="2"/>
              <a:buNone/>
            </a:pPr>
            <a:r>
              <a:rPr kumimoji="1" lang="ar-SA" altLang="en-US" sz="3200" b="1">
                <a:solidFill>
                  <a:srgbClr val="000066"/>
                </a:solidFill>
                <a:latin typeface="Simplified Arabic" pitchFamily="18" charset="-78"/>
                <a:cs typeface="AdvertisingBold" pitchFamily="2" charset="-78"/>
              </a:rPr>
              <a:t>2</a:t>
            </a:r>
            <a:r>
              <a:rPr kumimoji="1" lang="ar-SA" altLang="en-US" sz="3200" b="1">
                <a:solidFill>
                  <a:srgbClr val="990000"/>
                </a:solidFill>
                <a:latin typeface="Simplified Arabic" pitchFamily="18" charset="-78"/>
                <a:cs typeface="AdvertisingBold" pitchFamily="2" charset="-78"/>
              </a:rPr>
              <a:t>) المجال الوجداني :</a:t>
            </a:r>
            <a:endParaRPr kumimoji="1" lang="en-US" altLang="en-US" sz="3200" b="1">
              <a:solidFill>
                <a:srgbClr val="9900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323850" y="3581401"/>
            <a:ext cx="79057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06363">
              <a:buFont typeface="Wingdings" pitchFamily="2" charset="2"/>
              <a:buNone/>
            </a:pP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ويتناول الأهداف التي تتصل </a:t>
            </a:r>
            <a:r>
              <a:rPr kumimoji="1" lang="ar-SA" altLang="en-US" sz="32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بالمشاعر والأحاسيس</a:t>
            </a: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 والانفعالات والاتجاهات .</a:t>
            </a:r>
            <a:endParaRPr kumimoji="1" lang="en-US" altLang="en-US" sz="3000" b="1">
              <a:solidFill>
                <a:srgbClr val="0033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1752600" y="49530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buFont typeface="Wingdings" pitchFamily="2" charset="2"/>
              <a:buNone/>
            </a:pPr>
            <a:r>
              <a:rPr kumimoji="1" lang="ar-SA" altLang="en-US" sz="3000" b="1">
                <a:solidFill>
                  <a:srgbClr val="000066"/>
                </a:solidFill>
                <a:latin typeface="Simplified Arabic" pitchFamily="18" charset="-78"/>
                <a:cs typeface="AdvertisingBold" pitchFamily="2" charset="-78"/>
              </a:rPr>
              <a:t>3</a:t>
            </a:r>
            <a:r>
              <a:rPr kumimoji="1" lang="ar-SA" altLang="en-US" sz="3000" b="1">
                <a:solidFill>
                  <a:srgbClr val="990000"/>
                </a:solidFill>
                <a:latin typeface="Simplified Arabic" pitchFamily="18" charset="-78"/>
                <a:cs typeface="AdvertisingBold" pitchFamily="2" charset="-78"/>
              </a:rPr>
              <a:t>) المجال المهاري (النفس حركي ) :</a:t>
            </a:r>
            <a:endParaRPr kumimoji="1" lang="en-US" altLang="en-US" sz="3000" b="1">
              <a:solidFill>
                <a:srgbClr val="9900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684213" y="5638800"/>
            <a:ext cx="78501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90500">
              <a:buFont typeface="Wingdings" pitchFamily="2" charset="2"/>
              <a:buNone/>
            </a:pPr>
            <a:r>
              <a:rPr kumimoji="1" lang="ar-SA" altLang="en-US" sz="3000" b="1">
                <a:solidFill>
                  <a:srgbClr val="003300"/>
                </a:solidFill>
                <a:latin typeface="Simplified Arabic" pitchFamily="18" charset="-78"/>
                <a:cs typeface="Simplified Arabic" pitchFamily="18" charset="-78"/>
              </a:rPr>
              <a:t>ويتناول الأهداف التي تتصل </a:t>
            </a:r>
            <a:r>
              <a:rPr kumimoji="1" lang="ar-SA" altLang="en-US" sz="3200" b="1">
                <a:solidFill>
                  <a:srgbClr val="003300"/>
                </a:solidFill>
                <a:latin typeface="Simplified Arabic" pitchFamily="18" charset="-78"/>
                <a:cs typeface="AdvertisingBold" pitchFamily="2" charset="-78"/>
              </a:rPr>
              <a:t>بالمهارات الحركية والمهنية .</a:t>
            </a:r>
            <a:endParaRPr kumimoji="1" lang="en-US" altLang="en-US" sz="3200" b="1">
              <a:solidFill>
                <a:srgbClr val="003300"/>
              </a:solidFill>
              <a:latin typeface="Simplified Arabic" pitchFamily="18" charset="-78"/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167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167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67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1" dur="500" fill="hold"/>
                                        <p:tgtEl>
                                          <p:spTgt spid="1167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8" dur="500" fill="hold"/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5" dur="2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2" dur="500" fill="hold"/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79" dur="500" fill="hold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86" dur="500" fill="hold"/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3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xit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8" presetClass="exit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8" presetClass="exit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8" presetClass="exit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8" presetClass="exit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39" grpId="1"/>
      <p:bldP spid="116739" grpId="2" animBg="1"/>
      <p:bldP spid="116740" grpId="0"/>
      <p:bldP spid="116740" grpId="1"/>
      <p:bldP spid="116740" grpId="2"/>
      <p:bldP spid="116741" grpId="0"/>
      <p:bldP spid="116741" grpId="1"/>
      <p:bldP spid="116741" grpId="2"/>
      <p:bldP spid="116742" grpId="0" build="allAtOnce"/>
      <p:bldP spid="116742" grpId="1" build="allAtOnce"/>
      <p:bldP spid="116743" grpId="0" build="allAtOnce"/>
      <p:bldP spid="116743" grpId="1" build="allAtOnce"/>
      <p:bldP spid="116744" grpId="0"/>
      <p:bldP spid="116744" grpId="1"/>
      <p:bldP spid="116744" grpId="2"/>
      <p:bldP spid="116745" grpId="0"/>
      <p:bldP spid="116745" grpId="1"/>
      <p:bldP spid="116745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عنوان 1"/>
          <p:cNvSpPr>
            <a:spLocks noGrp="1"/>
          </p:cNvSpPr>
          <p:nvPr>
            <p:ph type="title"/>
          </p:nvPr>
        </p:nvSpPr>
        <p:spPr>
          <a:xfrm>
            <a:off x="381000" y="158750"/>
            <a:ext cx="8458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ar-SA" sz="4800" smtClean="0">
                <a:ea typeface="AL-Mateen"/>
                <a:cs typeface="AL-Mateen"/>
              </a:rPr>
              <a:t>التخطيط للدرس </a:t>
            </a:r>
          </a:p>
        </p:txBody>
      </p:sp>
      <p:sp>
        <p:nvSpPr>
          <p:cNvPr id="4" name="مستطيل ذو زوايا قطرية مستديرة 3"/>
          <p:cNvSpPr/>
          <p:nvPr/>
        </p:nvSpPr>
        <p:spPr bwMode="auto">
          <a:xfrm>
            <a:off x="6804026" y="1268414"/>
            <a:ext cx="2592388" cy="720725"/>
          </a:xfrm>
          <a:prstGeom prst="round2DiagRect">
            <a:avLst>
              <a:gd name="adj1" fmla="val 33323"/>
              <a:gd name="adj2" fmla="val 0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rtlCol="1"/>
          <a:lstStyle/>
          <a:p>
            <a:pPr algn="ctr">
              <a:defRPr/>
            </a:pPr>
            <a:r>
              <a:rPr lang="ar-SA" sz="3200" dirty="0">
                <a:solidFill>
                  <a:prstClr val="white"/>
                </a:solidFill>
                <a:latin typeface="Arial" charset="0"/>
                <a:cs typeface="AL-Mateen" pitchFamily="2" charset="-78"/>
              </a:rPr>
              <a:t>مجالات الأهداف</a:t>
            </a:r>
            <a:endParaRPr lang="ar-SA" sz="2800" dirty="0">
              <a:solidFill>
                <a:prstClr val="white"/>
              </a:solidFill>
              <a:latin typeface="Arial" charset="0"/>
              <a:cs typeface="AL-Mateen" pitchFamily="2" charset="-78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11189" y="836614"/>
          <a:ext cx="6121401" cy="5994405"/>
        </p:xfrm>
        <a:graphic>
          <a:graphicData uri="http://schemas.openxmlformats.org/drawingml/2006/table">
            <a:tbl>
              <a:tblPr/>
              <a:tblGrid>
                <a:gridCol w="2522816"/>
                <a:gridCol w="470380"/>
                <a:gridCol w="1449201"/>
                <a:gridCol w="470380"/>
                <a:gridCol w="1208624"/>
              </a:tblGrid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243F60"/>
                          </a:solidFill>
                          <a:latin typeface="Arial"/>
                          <a:ea typeface="Times New Roman"/>
                          <a:cs typeface="AL-Mateen"/>
                        </a:rPr>
                        <a:t>المستويات</a:t>
                      </a:r>
                      <a:endParaRPr lang="en-US" sz="1400" b="1" dirty="0">
                        <a:solidFill>
                          <a:srgbClr val="243F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391" marR="6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latin typeface="Arial"/>
                          <a:ea typeface="Calibri"/>
                          <a:cs typeface="AL-Mateen"/>
                        </a:rPr>
                        <a:t>المجال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تصنيفات الأهداف السلوكية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التقويم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المجال </a:t>
                      </a:r>
                      <a:r>
                        <a:rPr lang="ar-SA" sz="18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المعرفي 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(العقلي</a:t>
                      </a:r>
                      <a:r>
                        <a:rPr lang="ar-SA" sz="1800" dirty="0" err="1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ar-SA" sz="1800" b="0" i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التركيب</a:t>
                      </a:r>
                      <a:endParaRPr lang="en-US" sz="1200" b="1" i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التطبيق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التحليل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الفهم والاستيعاب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تذكر المعلومات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تمثل القيمة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المجال الوجداني (الانفعالي)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تنظيم القيمة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إعطاء القيمة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الاستجابة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106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الاستقبال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الإبداع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المجال </a:t>
                      </a:r>
                      <a:r>
                        <a:rPr lang="ar-SA" sz="1800" b="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النفسحركي</a:t>
                      </a:r>
                      <a:r>
                        <a:rPr lang="ar-SA" sz="1800" b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     </a:t>
                      </a: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( </a:t>
                      </a:r>
                      <a:r>
                        <a:rPr lang="ar-SA" sz="1800" b="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AL-Mateen"/>
                        </a:rPr>
                        <a:t>المهاري)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391" marR="643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الممارسة والإتقان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التجريب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التقليد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54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L-Mateen"/>
                        </a:rPr>
                        <a:t>الملاحظة</a:t>
                      </a:r>
                      <a:endParaRPr lang="en-US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L-Mateen"/>
                      </a:endParaRPr>
                    </a:p>
                  </a:txBody>
                  <a:tcPr marL="64391" marR="64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 descr="رق"/>
          <p:cNvSpPr>
            <a:spLocks noChangeArrowheads="1"/>
          </p:cNvSpPr>
          <p:nvPr/>
        </p:nvSpPr>
        <p:spPr bwMode="auto">
          <a:xfrm>
            <a:off x="179388" y="188913"/>
            <a:ext cx="8748712" cy="431800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54000">
            <a:noFill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E2C5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dvertisingBold" pitchFamily="2" charset="-78"/>
              </a:rPr>
              <a:t>أفعال يمكن استخدامها عند صياغة الهدف التدريسي</a:t>
            </a:r>
            <a:r>
              <a:rPr lang="ar-SA" altLang="en-US" sz="2800" b="1" dirty="0">
                <a:solidFill>
                  <a:srgbClr val="01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dvertisingBold" pitchFamily="2" charset="-78"/>
              </a:rPr>
              <a:t> </a:t>
            </a:r>
            <a:endParaRPr lang="en-US" altLang="en-US" sz="2800" b="1" dirty="0">
              <a:solidFill>
                <a:srgbClr val="01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dvertisingBold" pitchFamily="2" charset="-78"/>
            </a:endParaRPr>
          </a:p>
        </p:txBody>
      </p:sp>
      <p:graphicFrame>
        <p:nvGraphicFramePr>
          <p:cNvPr id="128033" name="Group 33"/>
          <p:cNvGraphicFramePr>
            <a:graphicFrameLocks noGrp="1"/>
          </p:cNvGraphicFramePr>
          <p:nvPr/>
        </p:nvGraphicFramePr>
        <p:xfrm>
          <a:off x="323851" y="765176"/>
          <a:ext cx="8569325" cy="5864225"/>
        </p:xfrm>
        <a:graphic>
          <a:graphicData uri="http://schemas.openxmlformats.org/drawingml/2006/table">
            <a:tbl>
              <a:tblPr rtl="1"/>
              <a:tblGrid>
                <a:gridCol w="217487"/>
                <a:gridCol w="2951163"/>
                <a:gridCol w="2952751"/>
                <a:gridCol w="2447925"/>
              </a:tblGrid>
              <a:tr h="29603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0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التذكر :</a:t>
                      </a:r>
                      <a:endParaRPr kumimoji="0" lang="ar-SA" sz="6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- المعلومات والحقائق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- الطرائق والأساليب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- العموميات المجردة تذكرها 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يميز ، يسمي ، يحدد  ، يعدد ، يذكر ، يبين ، يرتب ، يكرر ، يطابق ، يضع في قائمة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المفردات ، الكلمات ، المصطلحات ، التعريفات ، الحقائق ، الأمثلة ، الأسماء ، العلاقات ، القواعد ، القوانين ، النظريات ، الأماكن .... إلخ </a:t>
                      </a:r>
                      <a:endParaRPr kumimoji="0" lang="ar-S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 descr="رق"/>
          <p:cNvSpPr>
            <a:spLocks noChangeArrowheads="1"/>
          </p:cNvSpPr>
          <p:nvPr/>
        </p:nvSpPr>
        <p:spPr bwMode="auto">
          <a:xfrm>
            <a:off x="179388" y="188913"/>
            <a:ext cx="8748712" cy="431800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54000">
            <a:noFill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E2C5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dvertisingBold" pitchFamily="2" charset="-78"/>
              </a:rPr>
              <a:t>أفعال يمكن استخدامها عند صياغة الهدف التدريسي</a:t>
            </a:r>
            <a:r>
              <a:rPr lang="ar-SA" altLang="en-US" sz="2800" b="1" dirty="0">
                <a:solidFill>
                  <a:srgbClr val="01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dvertisingBold" pitchFamily="2" charset="-78"/>
              </a:rPr>
              <a:t> </a:t>
            </a:r>
            <a:endParaRPr lang="en-US" altLang="en-US" sz="2800" b="1" dirty="0">
              <a:solidFill>
                <a:srgbClr val="01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dvertisingBold" pitchFamily="2" charset="-78"/>
            </a:endParaRPr>
          </a:p>
        </p:txBody>
      </p:sp>
      <p:graphicFrame>
        <p:nvGraphicFramePr>
          <p:cNvPr id="146466" name="Group 34"/>
          <p:cNvGraphicFramePr>
            <a:graphicFrameLocks noGrp="1"/>
          </p:cNvGraphicFramePr>
          <p:nvPr/>
        </p:nvGraphicFramePr>
        <p:xfrm>
          <a:off x="323851" y="765176"/>
          <a:ext cx="8569325" cy="5649964"/>
        </p:xfrm>
        <a:graphic>
          <a:graphicData uri="http://schemas.openxmlformats.org/drawingml/2006/table">
            <a:tbl>
              <a:tblPr rtl="1"/>
              <a:tblGrid>
                <a:gridCol w="217487"/>
                <a:gridCol w="2951163"/>
                <a:gridCol w="2952751"/>
                <a:gridCol w="2447925"/>
              </a:tblGrid>
              <a:tr h="2236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49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الفهم والاستيعاب</a:t>
                      </a:r>
                      <a:r>
                        <a:rPr kumimoji="0" lang="ar-SA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- تفسير وتحويل إلى صيغة أخرى أو من شكل معرفي إلى شكل آخر 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- الاستقراء ، الاستنتاج 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يترجم – يفسر – يصوغ – يصنف – يشرح – يختار – يوضح – يحول – يناقش - ... إلخ 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المعاني – الرسوم – الصور – العينات –العواقب – وجهات النظر – القواعد – القوانين – المسائل – الطرائق – الأساليب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 descr="رق"/>
          <p:cNvSpPr>
            <a:spLocks noChangeArrowheads="1"/>
          </p:cNvSpPr>
          <p:nvPr/>
        </p:nvSpPr>
        <p:spPr bwMode="auto">
          <a:xfrm>
            <a:off x="179388" y="188913"/>
            <a:ext cx="8748712" cy="431800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54000">
            <a:noFill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E2C5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alt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dvertisingBold" pitchFamily="2" charset="-78"/>
              </a:rPr>
              <a:t>أفعال يمكن استخدامها عند صياغة الهدف التدريسي</a:t>
            </a:r>
            <a:r>
              <a:rPr lang="ar-SA" altLang="en-US" sz="2800" b="1" dirty="0">
                <a:solidFill>
                  <a:srgbClr val="01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dvertisingBold" pitchFamily="2" charset="-78"/>
              </a:rPr>
              <a:t> </a:t>
            </a:r>
            <a:endParaRPr lang="en-US" altLang="en-US" sz="2800" b="1" dirty="0">
              <a:solidFill>
                <a:srgbClr val="01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dvertisingBold" pitchFamily="2" charset="-78"/>
            </a:endParaRPr>
          </a:p>
        </p:txBody>
      </p:sp>
      <p:graphicFrame>
        <p:nvGraphicFramePr>
          <p:cNvPr id="147487" name="Group 31"/>
          <p:cNvGraphicFramePr>
            <a:graphicFrameLocks noGrp="1"/>
          </p:cNvGraphicFramePr>
          <p:nvPr/>
        </p:nvGraphicFramePr>
        <p:xfrm>
          <a:off x="323851" y="765176"/>
          <a:ext cx="8569325" cy="5407025"/>
        </p:xfrm>
        <a:graphic>
          <a:graphicData uri="http://schemas.openxmlformats.org/drawingml/2006/table">
            <a:tbl>
              <a:tblPr rtl="1"/>
              <a:tblGrid>
                <a:gridCol w="217487"/>
                <a:gridCol w="2951163"/>
                <a:gridCol w="2952751"/>
                <a:gridCol w="2447925"/>
              </a:tblGrid>
              <a:tr h="2194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6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التطبيق 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أي استخدام المعلومات في مواقف تختلف عن تلك التي تم فيها التعلم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يطبق – يربط – يضرب أمثلة – يمثل – يختار – يطور – ينظم – يوظف – يشغل – يستخدم – يعيد بناء – يحل – يرسم – يمارس – يضع في جدول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المبادئ – القوانين – القواعد – النتائج – النظريات – الطرائق العمليات – الأساليب الأنماط  ... إلخ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55" name="Group 31"/>
          <p:cNvGraphicFramePr>
            <a:graphicFrameLocks noGrp="1"/>
          </p:cNvGraphicFramePr>
          <p:nvPr/>
        </p:nvGraphicFramePr>
        <p:xfrm>
          <a:off x="250826" y="260350"/>
          <a:ext cx="8642351" cy="6064250"/>
        </p:xfrm>
        <a:graphic>
          <a:graphicData uri="http://schemas.openxmlformats.org/drawingml/2006/table">
            <a:tbl>
              <a:tblPr rtl="1"/>
              <a:tblGrid>
                <a:gridCol w="33867"/>
                <a:gridCol w="3751263"/>
                <a:gridCol w="2344739"/>
                <a:gridCol w="2520951"/>
              </a:tblGrid>
              <a:tr h="29603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Monotype Koufi" pitchFamily="2" charset="-7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07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التحليل 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أي </a:t>
                      </a:r>
                      <a:r>
                        <a:rPr kumimoji="0" lang="ar-SA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تحليل المعرفة والأشياء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 إلى عناصر وتحليل العلاقات وتحليل المواقف والبيئة والمبادئ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يصنف – يمييز – يحدد عناصر – يستخلص – يحلل – يقارن – يدقق – يفرق – يحسب – يفحص – يختبر – يحقق – ينفذ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العبارات – الجمل – الفرضيات – المسلمات – الآراء – الأنماط – الأشكال الميول – المواقف – الرغبات – وجهات النظر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561" name="Group 33"/>
          <p:cNvGraphicFramePr>
            <a:graphicFrameLocks noGrp="1"/>
          </p:cNvGraphicFramePr>
          <p:nvPr/>
        </p:nvGraphicFramePr>
        <p:xfrm>
          <a:off x="250826" y="260350"/>
          <a:ext cx="8642351" cy="6140450"/>
        </p:xfrm>
        <a:graphic>
          <a:graphicData uri="http://schemas.openxmlformats.org/drawingml/2006/table">
            <a:tbl>
              <a:tblPr rtl="1"/>
              <a:tblGrid>
                <a:gridCol w="33867"/>
                <a:gridCol w="3751263"/>
                <a:gridCol w="2344739"/>
                <a:gridCol w="2520951"/>
              </a:tblGrid>
              <a:tr h="29603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Monotype Koufi" pitchFamily="2" charset="-7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58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التركيب والبناء 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تركيب العناصر المختلفة لإنتاج شيء جديد منها سواء كان ماديا أم فكريا أم معنويا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يجمع – ينسق – يؤلف – يكتب – يولد – يروي – ينتج – يملي – ينص – يصوغ – يعدل – يضع خطة – يبني – يركب – يصمم – يجمع – يقترح – يشتق – تعميما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المواقف – النتائج – الحلول الخطط – الأهداف – المفاهيم – الفرضيات – المكتشفات – الأجهزة – الآراء – القصائد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82" name="Group 30"/>
          <p:cNvGraphicFramePr>
            <a:graphicFrameLocks noGrp="1"/>
          </p:cNvGraphicFramePr>
          <p:nvPr/>
        </p:nvGraphicFramePr>
        <p:xfrm>
          <a:off x="250826" y="260350"/>
          <a:ext cx="8642351" cy="6292850"/>
        </p:xfrm>
        <a:graphic>
          <a:graphicData uri="http://schemas.openxmlformats.org/drawingml/2006/table">
            <a:tbl>
              <a:tblPr rtl="1"/>
              <a:tblGrid>
                <a:gridCol w="33867"/>
                <a:gridCol w="3751263"/>
                <a:gridCol w="2344739"/>
                <a:gridCol w="2520951"/>
              </a:tblGrid>
              <a:tr h="29603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Monotype Koufi" pitchFamily="2" charset="-78"/>
                        </a:rPr>
                        <a:t>م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Monotype Koufi" pitchFamily="2" charset="-7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مستوى الهدف في المجال المعرفي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بعض الأفعال التي يمكن استخدامها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المحتوى الذي يطبق عليه هذا المستوى من الأهداف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74D3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2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74D3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التقويم :</a:t>
                      </a: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 </a:t>
                      </a:r>
                      <a:endParaRPr kumimoji="0" 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Times New Roman" pitchFamily="18" charset="0"/>
                          <a:cs typeface="Arial Unicode MS" pitchFamily="34" charset="-128"/>
                        </a:rPr>
                        <a:t>أي إصدار الأحكام في ضوء أدلة أو معايير داخلية أو خارجية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Times New Roman" pitchFamily="18" charset="0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يبرر – يدافع – يحكم على يجادل في – يقدر قيمة – يثمن – يقرر – يتخذ قرارا يصدر حكما – يقيم – يصحح –يتنبأ – يرتب حسب القيمة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الأفكار – الأعمال – النتاجات الفكرية والمادية – الأسس – المعايير – المسافات – الأشخاص – السلوك </a:t>
                      </a:r>
                      <a:endParaRPr kumimoji="0" lang="ar-SA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Majmaah</a:t>
            </a:r>
            <a:r>
              <a:rPr lang="en-US" sz="3100" dirty="0" smtClean="0"/>
              <a:t> University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 </a:t>
            </a:r>
            <a:r>
              <a:rPr lang="en-US" sz="2700" dirty="0" smtClean="0"/>
              <a:t>College of Education </a:t>
            </a:r>
            <a:r>
              <a:rPr lang="en-US" sz="2700" dirty="0" err="1" smtClean="0"/>
              <a:t>Zulfi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Department of Educational Sciences</a:t>
            </a:r>
            <a:endParaRPr lang="ar-SA" sz="27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Educational  goals</a:t>
            </a:r>
          </a:p>
          <a:p>
            <a:pPr>
              <a:buNone/>
            </a:pPr>
            <a:endParaRPr lang="en-US" sz="3600" b="1" dirty="0" smtClean="0"/>
          </a:p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Dr.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</a:rPr>
              <a:t>Khamis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</a:rPr>
              <a:t>Abdelbaky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</a:rPr>
              <a:t>Negm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Assistant professor of curriculum and methods of teaching </a:t>
            </a:r>
            <a:r>
              <a:rPr lang="en-US" dirty="0" smtClean="0">
                <a:solidFill>
                  <a:srgbClr val="FF0000"/>
                </a:solidFill>
              </a:rPr>
              <a:t>Arabic and Islamic Education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8604250" cy="5865813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/>
              <a:buNone/>
            </a:pPr>
            <a:endParaRPr lang="ar-SA" altLang="ar-SA" sz="3600" b="1" smtClean="0">
              <a:solidFill>
                <a:srgbClr val="C74D39"/>
              </a:solidFill>
            </a:endParaRPr>
          </a:p>
          <a:p>
            <a:pPr algn="r" rtl="1">
              <a:lnSpc>
                <a:spcPct val="90000"/>
              </a:lnSpc>
              <a:buFont typeface="Monotype Sorts"/>
              <a:buNone/>
            </a:pPr>
            <a:r>
              <a:rPr lang="ar-SA" altLang="ar-SA" sz="3600" b="1" smtClean="0">
                <a:solidFill>
                  <a:srgbClr val="C74D39"/>
                </a:solidFill>
              </a:rPr>
              <a:t>مواقع الخلل في المجال المعرفي :</a:t>
            </a:r>
          </a:p>
          <a:p>
            <a:pPr algn="r" rtl="1">
              <a:lnSpc>
                <a:spcPct val="90000"/>
              </a:lnSpc>
              <a:buFont typeface="Monotype Sorts"/>
              <a:buNone/>
            </a:pPr>
            <a:r>
              <a:rPr lang="ar-SA" altLang="ar-SA" sz="3600" b="1" smtClean="0">
                <a:solidFill>
                  <a:schemeClr val="bg2"/>
                </a:solidFill>
              </a:rPr>
              <a:t>.</a:t>
            </a:r>
            <a:r>
              <a:rPr lang="ar-SA" altLang="ar-SA" sz="3600" b="1" smtClean="0"/>
              <a:t>الفرق بين: تَعْرِف - تتعرف على - تُعَرِّف: (بضم التاء وتشديد الراء) تستخدم للمفاهيم والمصطلحات " للتعارف </a:t>
            </a:r>
            <a:endParaRPr lang="en-US" altLang="ar-SA" sz="3600" b="1" smtClean="0"/>
          </a:p>
          <a:p>
            <a:pPr algn="r" rtl="1">
              <a:lnSpc>
                <a:spcPct val="90000"/>
              </a:lnSpc>
              <a:buFont typeface="Monotype Sorts"/>
              <a:buNone/>
            </a:pPr>
            <a:r>
              <a:rPr lang="ar-SA" altLang="ar-SA" sz="3600" b="1" smtClean="0">
                <a:solidFill>
                  <a:srgbClr val="339933"/>
                </a:solidFill>
              </a:rPr>
              <a:t>مثال: أن تعرف التلميذة السائل. </a:t>
            </a:r>
            <a:endParaRPr lang="en-US" altLang="ar-SA" sz="3600" b="1" smtClean="0">
              <a:solidFill>
                <a:srgbClr val="339933"/>
              </a:solidFill>
            </a:endParaRPr>
          </a:p>
          <a:p>
            <a:pPr algn="r" rtl="1">
              <a:lnSpc>
                <a:spcPct val="90000"/>
              </a:lnSpc>
              <a:buFont typeface="Monotype Sorts"/>
              <a:buNone/>
            </a:pPr>
            <a:r>
              <a:rPr lang="ar-SA" altLang="ar-SA" sz="3600" b="1" smtClean="0">
                <a:solidFill>
                  <a:srgbClr val="339933"/>
                </a:solidFill>
              </a:rPr>
              <a:t>مثال: أن تعرف التلميذة الإسلام .</a:t>
            </a:r>
            <a:br>
              <a:rPr lang="ar-SA" altLang="ar-SA" sz="3600" b="1" smtClean="0">
                <a:solidFill>
                  <a:srgbClr val="339933"/>
                </a:solidFill>
              </a:rPr>
            </a:br>
            <a:r>
              <a:rPr lang="ar-SA" altLang="ar-SA" sz="3600" b="1" smtClean="0">
                <a:solidFill>
                  <a:srgbClr val="339933"/>
                </a:solidFill>
              </a:rPr>
              <a:t>تتعرف على: يستخدم بمعنى يختار من متعدد متشابه وليس له غير هذا الاستخدام.</a:t>
            </a:r>
            <a:br>
              <a:rPr lang="ar-SA" altLang="ar-SA" sz="3600" b="1" smtClean="0">
                <a:solidFill>
                  <a:srgbClr val="339933"/>
                </a:solidFill>
              </a:rPr>
            </a:br>
            <a:endParaRPr lang="en-US" altLang="ar-SA" sz="3600" b="1" smtClean="0">
              <a:solidFill>
                <a:srgbClr val="3399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893175" cy="5510212"/>
          </a:xfrm>
        </p:spPr>
        <p:txBody>
          <a:bodyPr/>
          <a:lstStyle/>
          <a:p>
            <a:pPr algn="r">
              <a:buFont typeface="Monotype Sorts"/>
              <a:buNone/>
            </a:pPr>
            <a:r>
              <a:rPr lang="ar-SA" altLang="ar-SA" sz="3600" b="1" smtClean="0"/>
              <a:t>مثال :</a:t>
            </a:r>
          </a:p>
          <a:p>
            <a:pPr algn="r">
              <a:buFont typeface="Monotype Sorts"/>
              <a:buNone/>
            </a:pPr>
            <a:r>
              <a:rPr lang="ar-SA" altLang="ar-SA" sz="3600" b="1" smtClean="0"/>
              <a:t> أن تتعرف التلميذة على الفعل الماضي من الأفعال الآتية: ذهب، تذهب، اذهب. تعرف: " بفتح التاء وكسر الراء " </a:t>
            </a:r>
            <a:endParaRPr lang="en-US" altLang="ar-SA" sz="3600" b="1" smtClean="0"/>
          </a:p>
          <a:p>
            <a:pPr algn="r">
              <a:buFont typeface="Monotype Sorts"/>
              <a:buNone/>
            </a:pPr>
            <a:r>
              <a:rPr lang="ar-SA" altLang="ar-SA" sz="3600" b="1" smtClean="0"/>
              <a:t>ويرفض استخدامه </a:t>
            </a:r>
            <a:endParaRPr lang="en-US" altLang="ar-SA" sz="3600" b="1" smtClean="0"/>
          </a:p>
          <a:p>
            <a:pPr algn="r">
              <a:buFont typeface="Monotype Sorts"/>
              <a:buNone/>
            </a:pPr>
            <a:r>
              <a:rPr lang="ar-SA" altLang="ar-SA" sz="3600" b="1" smtClean="0"/>
              <a:t>لأنه عام ولا يمكن قياسه إلا إذا تحلل إلى عدة أفعال أبسط منه يمكن قياسه. </a:t>
            </a:r>
            <a:r>
              <a:rPr lang="ar-SA" altLang="ar-SA" b="1" smtClean="0"/>
              <a:t>على سبيل المثال الفعل تعرف قد يعني: ( تذكر، تعرف، تكتب، تعرفي على ).</a:t>
            </a:r>
            <a:br>
              <a:rPr lang="ar-SA" altLang="ar-SA" b="1" smtClean="0"/>
            </a:br>
            <a:endParaRPr lang="ar-SA" altLang="ar-SA" sz="3600" b="1" smtClean="0"/>
          </a:p>
          <a:p>
            <a:pPr>
              <a:buFont typeface="Monotype Sorts"/>
              <a:buNone/>
            </a:pPr>
            <a:endParaRPr lang="en-US" altLang="ar-SA" sz="3600" b="1" smtClean="0"/>
          </a:p>
          <a:p>
            <a:pPr>
              <a:buFont typeface="Monotype Sorts"/>
              <a:buNone/>
            </a:pPr>
            <a:endParaRPr lang="en-US" altLang="ar-SA" sz="3600" smtClean="0"/>
          </a:p>
        </p:txBody>
      </p:sp>
      <p:sp>
        <p:nvSpPr>
          <p:cNvPr id="131075" name="AutoShape 3"/>
          <p:cNvSpPr>
            <a:spLocks noChangeArrowheads="1"/>
          </p:cNvSpPr>
          <p:nvPr/>
        </p:nvSpPr>
        <p:spPr bwMode="auto">
          <a:xfrm>
            <a:off x="762000" y="4800600"/>
            <a:ext cx="1676400" cy="12954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b="1" dirty="0">
              <a:solidFill>
                <a:prstClr val="black"/>
              </a:solidFill>
              <a:latin typeface="Arial" charset="0"/>
              <a:cs typeface="AdvertisingBold" pitchFamily="2" charset="-78"/>
            </a:endParaRPr>
          </a:p>
        </p:txBody>
      </p:sp>
      <p:sp>
        <p:nvSpPr>
          <p:cNvPr id="131077" name="AutoShape 5"/>
          <p:cNvSpPr>
            <a:spLocks noChangeArrowheads="1"/>
          </p:cNvSpPr>
          <p:nvPr/>
        </p:nvSpPr>
        <p:spPr bwMode="auto">
          <a:xfrm>
            <a:off x="3657600" y="5105400"/>
            <a:ext cx="1676400" cy="12954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b="1" dirty="0">
              <a:solidFill>
                <a:prstClr val="black"/>
              </a:solidFill>
              <a:latin typeface="Arial" charset="0"/>
              <a:cs typeface="AdvertisingBold" pitchFamily="2" charset="-78"/>
            </a:endParaRPr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6781800" y="5029200"/>
            <a:ext cx="1676400" cy="12954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en-US" b="1" dirty="0">
              <a:solidFill>
                <a:prstClr val="black"/>
              </a:solidFill>
              <a:latin typeface="Arial" charset="0"/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1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31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 descr="65"/>
          <p:cNvSpPr>
            <a:spLocks noChangeArrowheads="1"/>
          </p:cNvSpPr>
          <p:nvPr/>
        </p:nvSpPr>
        <p:spPr bwMode="auto">
          <a:xfrm>
            <a:off x="323851" y="533401"/>
            <a:ext cx="8208963" cy="663575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54000" cmpd="tri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9DBA9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dvertisingBold" pitchFamily="2" charset="-78"/>
              </a:rPr>
              <a:t>أفعال</a:t>
            </a:r>
            <a:r>
              <a:rPr lang="ar-SA" altLang="en-US" sz="3600" b="1" dirty="0">
                <a:solidFill>
                  <a:srgbClr val="01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dvertisingBold" pitchFamily="2" charset="-78"/>
              </a:rPr>
              <a:t> </a:t>
            </a:r>
            <a:r>
              <a:rPr lang="ar-SA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dvertisingBold" pitchFamily="2" charset="-78"/>
              </a:rPr>
              <a:t>لا يفضل استخدامها عند صياغة الهدف التدريسي</a:t>
            </a:r>
            <a:endParaRPr lang="en-US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dvertisingBold" pitchFamily="2" charset="-78"/>
            </a:endParaRP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/>
        </p:nvGraphicFramePr>
        <p:xfrm>
          <a:off x="395289" y="1628776"/>
          <a:ext cx="8353425" cy="4597400"/>
        </p:xfrm>
        <a:graphic>
          <a:graphicData uri="http://schemas.openxmlformats.org/drawingml/2006/table">
            <a:tbl>
              <a:tblPr rtl="1"/>
              <a:tblGrid>
                <a:gridCol w="1152525"/>
                <a:gridCol w="7200900"/>
              </a:tblGrid>
              <a:tr h="7922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الفعل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مبرر عدم الصلاحية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يعرف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لم يوضح أي مستوى من المعرفة ؟ وماذا يعرف ؟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يفهم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يعي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يدرك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، والإدراك يختلف من فرد لآخر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يتذوق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يتذكر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يستمتع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يعتقد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يؤمن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anchor="ctr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عملية داخلية لا يمكن ملاحظتها أو قياسها إلا بمظاهرها الخارجية .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133600"/>
            <a:ext cx="8534400" cy="4530725"/>
          </a:xfrm>
          <a:solidFill>
            <a:srgbClr val="CCFFCC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ar-SA" b="1">
              <a:solidFill>
                <a:srgbClr val="1A1AD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 rtl="1">
              <a:defRPr/>
            </a:pPr>
            <a:r>
              <a:rPr lang="ar-SA" b="1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ويتضمن الأهداف التي تصف وتقيس المهارات الحركية والعضلية ، يتطلب استخدامها تنسيق حركي عقلي عضلي مثل القدرة على استخدام الأدوات والأجهزة والقدرة على القيام بمهارات وأعمال مثل الكتابة والقراءة والخط والرسم ...</a:t>
            </a:r>
            <a:endParaRPr lang="en-US" sz="1800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23" name="AutoShape 3"/>
          <p:cNvSpPr>
            <a:spLocks noChangeArrowheads="1"/>
          </p:cNvSpPr>
          <p:nvPr/>
        </p:nvSpPr>
        <p:spPr bwMode="auto">
          <a:xfrm>
            <a:off x="831850" y="-117553"/>
            <a:ext cx="8312151" cy="1936909"/>
          </a:xfrm>
          <a:prstGeom prst="irregularSeal2">
            <a:avLst/>
          </a:prstGeom>
          <a:solidFill>
            <a:srgbClr val="FFCC99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ar-SA" altLang="ar-SA" sz="2800" b="1">
                <a:solidFill>
                  <a:srgbClr val="FF3300"/>
                </a:solidFill>
                <a:cs typeface="AdvertisingBold" pitchFamily="2" charset="-78"/>
              </a:rPr>
              <a:t>ثانياً:المجال النفسي حركي أو السيكوحركي أو المهاري</a:t>
            </a:r>
            <a:endParaRPr lang="en-US" altLang="ar-SA" sz="2800" b="1">
              <a:solidFill>
                <a:srgbClr val="FF33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33122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xit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build="p" animBg="1"/>
      <p:bldP spid="133122" grpId="1" build="p" animBg="1"/>
      <p:bldP spid="133123" grpId="0" animBg="1"/>
      <p:bldP spid="133123" grpId="1" animBg="1"/>
      <p:bldP spid="133123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205" name="Group 37"/>
          <p:cNvGraphicFramePr>
            <a:graphicFrameLocks noGrp="1"/>
          </p:cNvGraphicFramePr>
          <p:nvPr>
            <p:ph sz="half" idx="4294967295"/>
          </p:nvPr>
        </p:nvGraphicFramePr>
        <p:xfrm>
          <a:off x="0" y="1905000"/>
          <a:ext cx="8915400" cy="4900613"/>
        </p:xfrm>
        <a:graphic>
          <a:graphicData uri="http://schemas.openxmlformats.org/drawingml/2006/table">
            <a:tbl>
              <a:tblPr rtl="1"/>
              <a:tblGrid>
                <a:gridCol w="3416300"/>
                <a:gridCol w="5499100"/>
              </a:tblGrid>
              <a:tr h="49149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المستوى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أمثلة لأفعال سلوكية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98298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الملاحظة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تراقب / تشاهد / تلاحظ/ تنصت / بشرط مع القرينة ...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64761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التقليد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تنقل / تكرر / تقلد/ تحاول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49149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التجريب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تؤدي / تجرب / تنفذ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680952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الممارسة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تنتج كميات / تمارس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646031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الإتقان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تجيد / تتقن / تتحكم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  <a:tr h="98298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الإبداع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dvertisingBold" pitchFamily="2" charset="-78"/>
                        </a:rPr>
                        <a:t> تصمم / تبني / تشيد / تبتكر/ تؤلف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dvertisingBold" pitchFamily="2" charset="-7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FF00"/>
                      </a:fgClr>
                      <a:bgClr>
                        <a:srgbClr val="FFCCCC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35197" name="Rectangle 29"/>
          <p:cNvSpPr>
            <a:spLocks noGrp="1" noChangeArrowheads="1"/>
          </p:cNvSpPr>
          <p:nvPr>
            <p:ph type="title" idx="4294967295"/>
          </p:nvPr>
        </p:nvSpPr>
        <p:spPr>
          <a:xfrm>
            <a:off x="1293813" y="0"/>
            <a:ext cx="7850187" cy="1600200"/>
          </a:xfrm>
          <a:gradFill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1"/>
          </a:gra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E6DCAC"/>
            </a:extrusionClr>
          </a:sp3d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ar-SA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dvertisingBold" pitchFamily="2" charset="-78"/>
              </a:rPr>
              <a:t>وينقسم هذا المجال النفس حركي إلى ست مستويات أيضا كما في الجدول التالي</a:t>
            </a:r>
            <a:r>
              <a:rPr lang="ar-SA" dirty="0">
                <a:effectLst>
                  <a:outerShdw blurRad="38100" dist="38100" dir="2700000" algn="tl">
                    <a:srgbClr val="FFFFFF"/>
                  </a:outerShdw>
                </a:effectLst>
                <a:cs typeface="AdvertisingBold" pitchFamily="2" charset="-78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 descr="قرطاسية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686800" cy="4824413"/>
          </a:xfr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flatTx/>
          </a:bodyPr>
          <a:lstStyle/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1_أن تلاحظ التلميذة الفرق بين الطعم الحلو والحامض بعد تذوقه ( الملاحظة ).</a:t>
            </a:r>
          </a:p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أن تحاول التلميذة تركيب أجزاء الحرف إذا ما أعطيت لها أجزاء الحرف (التقليد).</a:t>
            </a:r>
          </a:p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أن تنفذ التلميذة تجربة شد شريط الصلصال وشريط المطاط (التجريب ).</a:t>
            </a:r>
          </a:p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أن تمارس التلميذة استخدام العداد _المكعبات في حل جملة رياضية (الممارسة ).</a:t>
            </a:r>
          </a:p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أن تتقن التلميذة قص الورق الملون لعمل أشكال هندسية (الاتقان ).</a:t>
            </a:r>
          </a:p>
          <a:p>
            <a:pPr algn="r" rtl="1">
              <a:defRPr/>
            </a:pPr>
            <a:r>
              <a:rPr lang="ar-SA" sz="280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أن تبتكر التلميذة كلمات جديدة من ذاكرتها عن قاعدة ...(الإبداع ) .</a:t>
            </a:r>
            <a:endParaRPr lang="en-US" sz="2800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4067" name="WordArt 3"/>
          <p:cNvSpPr>
            <a:spLocks noChangeArrowheads="1" noChangeShapeType="1" noTextEdit="1"/>
          </p:cNvSpPr>
          <p:nvPr/>
        </p:nvSpPr>
        <p:spPr bwMode="auto">
          <a:xfrm>
            <a:off x="1187451" y="260351"/>
            <a:ext cx="5616575" cy="908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Left">
                <a:rot lat="600000" lon="1500000" rev="0"/>
              </a:camera>
              <a:lightRig rig="legacyFlat3" dir="t"/>
            </a:scene3d>
            <a:sp3d extrusionH="1218930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ar-SA" sz="3600" b="1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أمثلة لإهداف سلوكية في المجال المهاري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12875"/>
            <a:ext cx="8893175" cy="5184775"/>
          </a:xfrm>
          <a:solidFill>
            <a:schemeClr val="bg1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pPr algn="r" rtl="1">
              <a:lnSpc>
                <a:spcPct val="90000"/>
              </a:lnSpc>
            </a:pPr>
            <a:r>
              <a:rPr lang="ar-SA" altLang="ar-SA" sz="3600" b="1" smtClean="0">
                <a:solidFill>
                  <a:srgbClr val="800000"/>
                </a:solidFill>
              </a:rPr>
              <a:t>و هو الميدان أو المجال الذي يهتم بالأهداف التي تصف التغيرات في الميول والاتجاهات  والقيم و نماء التقدير و دقة الحكم  و رجاحته . </a:t>
            </a:r>
          </a:p>
          <a:p>
            <a:pPr algn="r" rtl="1">
              <a:lnSpc>
                <a:spcPct val="90000"/>
              </a:lnSpc>
            </a:pPr>
            <a:r>
              <a:rPr lang="ar-SA" altLang="ar-SA" sz="3600" b="1" smtClean="0">
                <a:solidFill>
                  <a:srgbClr val="800000"/>
                </a:solidFill>
              </a:rPr>
              <a:t>و يقصد بالاتجاهات هاهنا اهتمام التلميذ بالنواحي الحياتيه و كذا المثل العليا والقيم الأخلاقية و يرتبط ذلك بالمواد الدراسية جميعا .. </a:t>
            </a:r>
          </a:p>
          <a:p>
            <a:pPr algn="r" rtl="1">
              <a:lnSpc>
                <a:spcPct val="90000"/>
              </a:lnSpc>
            </a:pPr>
            <a:endParaRPr lang="ar-SA" altLang="ar-SA" sz="3600" b="1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buFont typeface="Monotype Sorts"/>
              <a:buNone/>
            </a:pPr>
            <a:endParaRPr lang="en-US" altLang="ar-SA" sz="3600" b="1" smtClean="0">
              <a:solidFill>
                <a:srgbClr val="800000"/>
              </a:solidFill>
            </a:endParaRPr>
          </a:p>
        </p:txBody>
      </p:sp>
      <p:sp>
        <p:nvSpPr>
          <p:cNvPr id="345091" name="AutoShape 3" descr="رق"/>
          <p:cNvSpPr>
            <a:spLocks noChangeArrowheads="1"/>
          </p:cNvSpPr>
          <p:nvPr/>
        </p:nvSpPr>
        <p:spPr bwMode="auto">
          <a:xfrm>
            <a:off x="2339976" y="267494"/>
            <a:ext cx="4164013" cy="823913"/>
          </a:xfrm>
          <a:prstGeom prst="doubleWave">
            <a:avLst>
              <a:gd name="adj1" fmla="val 6500"/>
              <a:gd name="adj2" fmla="val 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76200">
            <a:solidFill>
              <a:srgbClr val="0000FF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rtl="0"/>
            <a:r>
              <a:rPr kumimoji="1" lang="ar-SA" altLang="ar-SA" sz="4000" b="1" u="sng">
                <a:solidFill>
                  <a:srgbClr val="FF8119"/>
                </a:solidFill>
                <a:latin typeface="AL-Mateen"/>
                <a:cs typeface="AdvertisingBold" pitchFamily="2" charset="-78"/>
              </a:rPr>
              <a:t>ثالثاً : المجال الوجداني</a:t>
            </a:r>
            <a:endParaRPr kumimoji="1" lang="en-US" altLang="ar-SA" sz="4000" b="1" u="sng">
              <a:solidFill>
                <a:srgbClr val="FF8119"/>
              </a:solidFill>
              <a:latin typeface="AL-Mateen"/>
              <a:cs typeface="AdvertisingBold" pitchFamily="2" charset="-78"/>
            </a:endParaRP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4877562" y="4608920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rtl="0"/>
            <a:endParaRPr lang="ar-SA" altLang="ar-SA" b="1">
              <a:solidFill>
                <a:srgbClr val="0000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build="p" animBg="1"/>
      <p:bldP spid="137218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893175" cy="5654675"/>
          </a:xfrm>
        </p:spPr>
        <p:txBody>
          <a:bodyPr/>
          <a:lstStyle/>
          <a:p>
            <a:pPr algn="r" rtl="1"/>
            <a:r>
              <a:rPr lang="ar-SA" altLang="ar-SA" sz="3600" b="1" smtClean="0">
                <a:solidFill>
                  <a:srgbClr val="990000"/>
                </a:solidFill>
              </a:rPr>
              <a:t>و يقصد بالجانب الوجداني الجانب الذي يؤكد على المشاعر والإحساس بالجمال وتذوق الفن والاستمتاع  برؤية المناظر الخلابة و تقدير القيم الجمالية التي توجد في البيئة والحياة .. </a:t>
            </a:r>
          </a:p>
          <a:p>
            <a:pPr algn="r" rtl="1"/>
            <a:r>
              <a:rPr lang="ar-SA" altLang="ar-SA" sz="3600" b="1" smtClean="0">
                <a:solidFill>
                  <a:srgbClr val="990000"/>
                </a:solidFill>
              </a:rPr>
              <a:t>و من الاتجاهات أيضا احترام العمل اليدوي و الاهتمام بالنظافة والتعاون  مع الآخرين , و اتباع عادات غذائية سليمة .. و قد تكون في تقدير العلم و العلماء و اتباع الأسلوب العلمي في التفكير .. و قد تكون في البطولة والأمجاد و التضحية والفداء و النضال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531813"/>
            <a:ext cx="6870700" cy="1600201"/>
          </a:xfrm>
        </p:spPr>
        <p:txBody>
          <a:bodyPr/>
          <a:lstStyle/>
          <a:p>
            <a:pPr>
              <a:defRPr/>
            </a:pPr>
            <a:r>
              <a:rPr lang="ar-SA" dirty="0">
                <a:cs typeface="AdvertisingBold" pitchFamily="2" charset="-78"/>
              </a:rPr>
              <a:t> </a:t>
            </a:r>
            <a:endParaRPr lang="en-US" dirty="0"/>
          </a:p>
        </p:txBody>
      </p:sp>
      <p:graphicFrame>
        <p:nvGraphicFramePr>
          <p:cNvPr id="140320" name="Group 32"/>
          <p:cNvGraphicFramePr>
            <a:graphicFrameLocks noGrp="1"/>
          </p:cNvGraphicFramePr>
          <p:nvPr>
            <p:ph type="tbl" idx="4294967295"/>
          </p:nvPr>
        </p:nvGraphicFramePr>
        <p:xfrm>
          <a:off x="228600" y="2133600"/>
          <a:ext cx="8915400" cy="4724400"/>
        </p:xfrm>
        <a:graphic>
          <a:graphicData uri="http://schemas.openxmlformats.org/drawingml/2006/table">
            <a:tbl>
              <a:tblPr rtl="1"/>
              <a:tblGrid>
                <a:gridCol w="3889375"/>
                <a:gridCol w="5026025"/>
              </a:tblGrid>
              <a:tr h="11398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المستوى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أمثلة لأفعال سلوكية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E0F2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170432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الانتباه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تتابع / تلاحظ / تصغي / تشعر ...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E0F2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( يجب توافر قرينة  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E0F2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التقبل أو الاستجابة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تستجيب / تبادر / تناقش تتقبل ...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الاهتمام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تشارك / تتعاون / تجمع مادة علمية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E0F2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تكوين الاتجاه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تمارس / تدافع عن / تختار تجربة 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E0F2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النظام القيمي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تختار / تفاضل / تصنف تبرر...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السلوك القيمي 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تسلك / تتصرف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0F2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40317" name="Oval 29"/>
          <p:cNvSpPr>
            <a:spLocks noChangeArrowheads="1"/>
          </p:cNvSpPr>
          <p:nvPr/>
        </p:nvSpPr>
        <p:spPr bwMode="auto">
          <a:xfrm>
            <a:off x="1258888" y="10676"/>
            <a:ext cx="6980237" cy="1904286"/>
          </a:xfrm>
          <a:prstGeom prst="ellipse">
            <a:avLst/>
          </a:prstGeom>
          <a:solidFill>
            <a:srgbClr val="CCFFCC"/>
          </a:soli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lIns="0" tIns="0" rIns="0" bIns="0" anchor="ctr">
            <a:spAutoFit/>
            <a:flatTx/>
          </a:bodyPr>
          <a:lstStyle/>
          <a:p>
            <a:pPr algn="ctr"/>
            <a:r>
              <a:rPr lang="ar-SA" altLang="ar-SA" sz="2800" b="1">
                <a:solidFill>
                  <a:srgbClr val="A50021"/>
                </a:solidFill>
                <a:cs typeface="AdvertisingBold" pitchFamily="2" charset="-78"/>
              </a:rPr>
              <a:t>و ينقسم هذا المجال الوجداني إلى ست مستويات كما في الجدول التالي و يقابل كل مستوى مجموعة </a:t>
            </a:r>
            <a:r>
              <a:rPr lang="ar-SA" altLang="ar-SA" sz="3200" b="1">
                <a:solidFill>
                  <a:srgbClr val="A50021"/>
                </a:solidFill>
                <a:cs typeface="AdvertisingBold" pitchFamily="2" charset="-78"/>
              </a:rPr>
              <a:t>من</a:t>
            </a:r>
            <a:r>
              <a:rPr lang="ar-SA" altLang="ar-SA" sz="2800" b="1">
                <a:solidFill>
                  <a:srgbClr val="A50021"/>
                </a:solidFill>
                <a:cs typeface="AdvertisingBold" pitchFamily="2" charset="-78"/>
              </a:rPr>
              <a:t> الأفعال السلوكية</a:t>
            </a:r>
            <a:r>
              <a:rPr lang="ar-SA" altLang="ar-SA" b="1">
                <a:solidFill>
                  <a:srgbClr val="A50021"/>
                </a:solidFill>
                <a:cs typeface="AdvertisingBold" pitchFamily="2" charset="-78"/>
              </a:rPr>
              <a:t> :</a:t>
            </a:r>
            <a:endParaRPr lang="en-US" altLang="ar-SA" b="1">
              <a:solidFill>
                <a:srgbClr val="A50021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17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323851" y="1700213"/>
            <a:ext cx="84963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rtl="0">
              <a:defRPr/>
            </a:pPr>
            <a:r>
              <a:rPr kumimoji="1" lang="ar-SA" sz="4000" b="1" dirty="0">
                <a:solidFill>
                  <a:srgbClr val="44B9E8"/>
                </a:solidFill>
                <a:latin typeface="AL-Mateen" pitchFamily="2" charset="-78"/>
                <a:cs typeface="AdvertisingBold" pitchFamily="2" charset="-78"/>
              </a:rPr>
              <a:t>-    </a:t>
            </a:r>
            <a:r>
              <a:rPr kumimoji="1" lang="ar-SA" sz="4000" b="1" dirty="0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ليست المعلومات التي ندرسها.</a:t>
            </a:r>
            <a:endParaRPr kumimoji="1" lang="en-US" sz="4000" b="1" dirty="0">
              <a:solidFill>
                <a:prstClr val="black"/>
              </a:solidFill>
              <a:latin typeface="AL-Mateen" pitchFamily="2" charset="-78"/>
              <a:cs typeface="Arabic Transparent" pitchFamily="2" charset="-78"/>
            </a:endParaRPr>
          </a:p>
          <a:p>
            <a:pPr rtl="0">
              <a:defRPr/>
            </a:pPr>
            <a:r>
              <a:rPr kumimoji="1" lang="ar-SA" sz="4000" b="1" dirty="0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-  و ليست الإجراءات التي نستخدمها في التدريس ، </a:t>
            </a:r>
            <a:endParaRPr kumimoji="1" lang="en-US" sz="4000" b="1" dirty="0">
              <a:solidFill>
                <a:prstClr val="black"/>
              </a:solidFill>
              <a:latin typeface="AL-Mateen" pitchFamily="2" charset="-78"/>
              <a:cs typeface="Arabic Transparent" pitchFamily="2" charset="-78"/>
            </a:endParaRPr>
          </a:p>
          <a:p>
            <a:pPr rtl="0">
              <a:defRPr/>
            </a:pPr>
            <a:r>
              <a:rPr kumimoji="1" lang="ar-SA" sz="4000" b="1" dirty="0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-  و ليست النشاطات التي نطلب من التلاميذ القيام بها </a:t>
            </a:r>
            <a:r>
              <a:rPr kumimoji="1" lang="ar-SA" sz="4000" b="1" dirty="0" err="1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ليتعلموا</a:t>
            </a:r>
            <a:r>
              <a:rPr kumimoji="1" lang="ar-SA" sz="4000" b="1" dirty="0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 ، </a:t>
            </a:r>
            <a:endParaRPr kumimoji="1" lang="en-US" sz="4000" b="1" dirty="0">
              <a:solidFill>
                <a:prstClr val="black"/>
              </a:solidFill>
              <a:latin typeface="AL-Mateen" pitchFamily="2" charset="-78"/>
              <a:cs typeface="Arabic Transparent" pitchFamily="2" charset="-78"/>
            </a:endParaRPr>
          </a:p>
          <a:p>
            <a:pPr rtl="0">
              <a:defRPr/>
            </a:pPr>
            <a:r>
              <a:rPr kumimoji="1" lang="ar-SA" sz="4000" b="1" dirty="0">
                <a:solidFill>
                  <a:prstClr val="black"/>
                </a:solidFill>
                <a:latin typeface="AL-Mateen" pitchFamily="2" charset="-78"/>
                <a:cs typeface="Arabic Transparent" pitchFamily="2" charset="-78"/>
              </a:rPr>
              <a:t> بل إنها : </a:t>
            </a:r>
            <a:r>
              <a:rPr kumimoji="1" lang="ar-SA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-Mateen" pitchFamily="2" charset="-78"/>
                <a:cs typeface="Arabic Transparent" pitchFamily="2" charset="-78"/>
              </a:rPr>
              <a:t>جميع أنواع الأداء – الأفعال – التي نرغب أن يؤديها المتعلم بنجاح بعد أن ينتهي من دراسة موضوع معين</a:t>
            </a:r>
            <a:r>
              <a:rPr kumimoji="1" lang="ar-SA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-Mateen" pitchFamily="2" charset="-78"/>
                <a:cs typeface="Arabic Transparent" pitchFamily="2" charset="-78"/>
              </a:rPr>
              <a:t> .</a:t>
            </a:r>
            <a:r>
              <a:rPr kumimoji="1" lang="ar-SA" sz="4000" b="1" u="sng" dirty="0">
                <a:solidFill>
                  <a:srgbClr val="800000"/>
                </a:solidFill>
                <a:latin typeface="AL-Mateen" pitchFamily="2" charset="-78"/>
                <a:cs typeface="AdvertisingBold" pitchFamily="2" charset="-78"/>
              </a:rPr>
              <a:t> 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539751" y="515938"/>
            <a:ext cx="79930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ar-SA" sz="40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-Mateen" pitchFamily="2" charset="-78"/>
                <a:cs typeface="AdvertisingBold" pitchFamily="2" charset="-78"/>
              </a:rPr>
              <a:t>تذكر جيداً أن الأهداف السلوكية :</a:t>
            </a:r>
            <a:endParaRPr kumimoji="1" lang="en-US" sz="4000" b="1" u="sng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-Mateen" pitchFamily="2" charset="-78"/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26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27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34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35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6" grpId="1"/>
      <p:bldP spid="144386" grpId="2"/>
      <p:bldP spid="144387" grpId="0"/>
      <p:bldP spid="144387" grpId="1"/>
      <p:bldP spid="14438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Text Box 4"/>
          <p:cNvSpPr txBox="1">
            <a:spLocks noChangeArrowheads="1"/>
          </p:cNvSpPr>
          <p:nvPr/>
        </p:nvSpPr>
        <p:spPr bwMode="auto">
          <a:xfrm>
            <a:off x="0" y="2852936"/>
            <a:ext cx="8477127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rtl="0"/>
            <a:r>
              <a:rPr lang="ar-EG" altLang="ar-SA" sz="7200" b="1" dirty="0">
                <a:solidFill>
                  <a:srgbClr val="000000"/>
                </a:solidFill>
                <a:cs typeface="AdvertisingBold" pitchFamily="2" charset="-78"/>
              </a:rPr>
              <a:t>ال</a:t>
            </a:r>
            <a:r>
              <a:rPr lang="ar-SA" altLang="ar-SA" sz="7200" b="1" dirty="0">
                <a:solidFill>
                  <a:srgbClr val="000000"/>
                </a:solidFill>
                <a:cs typeface="AdvertisingBold" pitchFamily="2" charset="-78"/>
              </a:rPr>
              <a:t>أ</a:t>
            </a:r>
            <a:r>
              <a:rPr lang="ar-EG" altLang="ar-SA" sz="7200" b="1" dirty="0" smtClean="0">
                <a:solidFill>
                  <a:srgbClr val="000000"/>
                </a:solidFill>
                <a:cs typeface="AdvertisingBold" pitchFamily="2" charset="-78"/>
              </a:rPr>
              <a:t>هداف</a:t>
            </a:r>
            <a:r>
              <a:rPr lang="ar-SA" altLang="ar-SA" sz="7200" b="1" dirty="0" smtClean="0">
                <a:solidFill>
                  <a:srgbClr val="000000"/>
                </a:solidFill>
                <a:cs typeface="AdvertisingBold" pitchFamily="2" charset="-78"/>
              </a:rPr>
              <a:t> التعليمية</a:t>
            </a:r>
            <a:r>
              <a:rPr lang="en-US" altLang="ar-SA" sz="7200" b="1" dirty="0" smtClean="0">
                <a:solidFill>
                  <a:srgbClr val="000000"/>
                </a:solidFill>
                <a:cs typeface="AdvertisingBold" pitchFamily="2" charset="-78"/>
              </a:rPr>
              <a:t>  </a:t>
            </a:r>
            <a:endParaRPr lang="en-US" altLang="ar-SA" sz="7200" b="1" dirty="0">
              <a:solidFill>
                <a:srgbClr val="0000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0" y="1371601"/>
            <a:ext cx="91440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kumimoji="1" lang="ar-SA" altLang="en-US" sz="2800" b="1">
                <a:solidFill>
                  <a:srgbClr val="800000"/>
                </a:solidFill>
                <a:latin typeface="Simplified Arabic" pitchFamily="18" charset="-78"/>
                <a:cs typeface="Simplified Arabic" pitchFamily="18" charset="-78"/>
              </a:rPr>
              <a:t>بعيدة المدى ( الغايات )</a:t>
            </a:r>
            <a:r>
              <a:rPr kumimoji="1" lang="ar-SA" altLang="en-US" sz="2800" b="1">
                <a:solidFill>
                  <a:srgbClr val="DEF5FA"/>
                </a:solidFill>
                <a:latin typeface="Simplified Arabic" pitchFamily="18" charset="-78"/>
                <a:cs typeface="Simplified Arabic" pitchFamily="18" charset="-78"/>
              </a:rPr>
              <a:t> : </a:t>
            </a:r>
            <a:r>
              <a:rPr kumimoji="1" lang="ar-SA" altLang="en-US" sz="2800" b="1">
                <a:solidFill>
                  <a:srgbClr val="333300"/>
                </a:solidFill>
                <a:latin typeface="Simplified Arabic" pitchFamily="18" charset="-78"/>
                <a:cs typeface="Simplified Arabic" pitchFamily="18" charset="-78"/>
              </a:rPr>
              <a:t>تتصف بالتجريد والعمومية وتحقق خلال عدة سنوات .</a:t>
            </a:r>
          </a:p>
          <a:p>
            <a:pPr marL="457200" indent="-457200">
              <a:buFontTx/>
              <a:buAutoNum type="arabicPeriod"/>
            </a:pPr>
            <a:r>
              <a:rPr kumimoji="1" lang="ar-SA" altLang="en-US" sz="2800" b="1">
                <a:solidFill>
                  <a:srgbClr val="800000"/>
                </a:solidFill>
                <a:latin typeface="Simplified Arabic" pitchFamily="18" charset="-78"/>
                <a:cs typeface="Simplified Arabic" pitchFamily="18" charset="-78"/>
              </a:rPr>
              <a:t>متوسطة المدى ( العامة )</a:t>
            </a:r>
            <a:r>
              <a:rPr kumimoji="1" lang="ar-SA" altLang="en-US" sz="2800" b="1">
                <a:solidFill>
                  <a:srgbClr val="333300"/>
                </a:solidFill>
                <a:latin typeface="Simplified Arabic" pitchFamily="18" charset="-78"/>
                <a:cs typeface="Simplified Arabic" pitchFamily="18" charset="-78"/>
              </a:rPr>
              <a:t> : تصف أهداف مادة دراسية وتتحقق خلال فصل أو عام دراسي .</a:t>
            </a:r>
          </a:p>
          <a:p>
            <a:pPr marL="457200" indent="-457200">
              <a:buFontTx/>
              <a:buAutoNum type="arabicPeriod"/>
            </a:pPr>
            <a:r>
              <a:rPr kumimoji="1" lang="ar-SA" altLang="en-US" sz="2800" b="1">
                <a:solidFill>
                  <a:srgbClr val="800000"/>
                </a:solidFill>
                <a:latin typeface="Simplified Arabic" pitchFamily="18" charset="-78"/>
                <a:cs typeface="Simplified Arabic" pitchFamily="18" charset="-78"/>
              </a:rPr>
              <a:t>قصيرة المدى ( الخاصة )</a:t>
            </a:r>
            <a:r>
              <a:rPr kumimoji="1" lang="ar-SA" altLang="en-US" sz="2800" b="1">
                <a:solidFill>
                  <a:srgbClr val="333300"/>
                </a:solidFill>
                <a:latin typeface="Simplified Arabic" pitchFamily="18" charset="-78"/>
                <a:cs typeface="Simplified Arabic" pitchFamily="18" charset="-78"/>
              </a:rPr>
              <a:t> : تعمل على تطبيق المنهج وعند صياغتها بطريقة إجرائية تسمى أهدافاً سلوكية وتتحق داخل الفصل .</a:t>
            </a:r>
          </a:p>
          <a:p>
            <a:pPr marL="457200" indent="-457200">
              <a:buFontTx/>
              <a:buAutoNum type="arabicPeriod"/>
            </a:pPr>
            <a:endParaRPr kumimoji="1" lang="en-US" altLang="en-US" sz="2800" b="1">
              <a:solidFill>
                <a:srgbClr val="3333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0" y="5105401"/>
            <a:ext cx="8839200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73063" indent="-373063">
              <a:buFont typeface="Wingdings" pitchFamily="2" charset="2"/>
              <a:buNone/>
            </a:pPr>
            <a:r>
              <a:rPr kumimoji="1" lang="ar-SA" altLang="en-US" sz="3200" b="1">
                <a:solidFill>
                  <a:srgbClr val="333300"/>
                </a:solidFill>
                <a:latin typeface="Simplified Arabic" pitchFamily="18" charset="-78"/>
                <a:cs typeface="Simplified Arabic" pitchFamily="18" charset="-78"/>
              </a:rPr>
              <a:t>ناتج تعليمي متوقع من قبل المتعلم بعد عملية التدريس يظهر على شكل سلوك يمكن ملاحظته وقياسه.</a:t>
            </a:r>
            <a:endParaRPr kumimoji="1" lang="en-US" altLang="en-US" sz="3200" b="1">
              <a:solidFill>
                <a:srgbClr val="333300"/>
              </a:solidFill>
              <a:latin typeface="AL-Mateen"/>
              <a:cs typeface="Traditional Arabic" pitchFamily="18" charset="-78"/>
            </a:endParaRPr>
          </a:p>
          <a:p>
            <a:pPr marL="373063" indent="-373063">
              <a:buFont typeface="Wingdings" pitchFamily="2" charset="2"/>
              <a:buNone/>
            </a:pPr>
            <a:endParaRPr kumimoji="1" lang="en-US" altLang="en-US" sz="3000" b="1">
              <a:solidFill>
                <a:srgbClr val="3333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0597" name="AutoShape 5" descr="رق"/>
          <p:cNvSpPr>
            <a:spLocks noChangeArrowheads="1"/>
          </p:cNvSpPr>
          <p:nvPr/>
        </p:nvSpPr>
        <p:spPr bwMode="auto">
          <a:xfrm>
            <a:off x="1946275" y="239871"/>
            <a:ext cx="5257800" cy="817245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8575" cap="rnd">
            <a:prstDash val="sysDot"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lIns="0" tIns="0" rIns="0" bIns="0" anchor="ctr">
            <a:spAutoFit/>
            <a:flatTx/>
          </a:bodyPr>
          <a:lstStyle/>
          <a:p>
            <a:pPr algn="ctr">
              <a:defRPr/>
            </a:pPr>
            <a:r>
              <a:rPr kumimoji="1" lang="ar-SA" altLang="en-US" sz="48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kumimoji="1" lang="ar-SA" altLang="en-US" sz="4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aditional Arabic" pitchFamily="2" charset="-78"/>
                <a:cs typeface="Traditional Arabic" pitchFamily="2" charset="-78"/>
              </a:rPr>
              <a:t>أنواع الأهداف التعليمية </a:t>
            </a:r>
            <a:endParaRPr kumimoji="1" lang="en-US" altLang="en-US" sz="48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110598" name="AutoShape 6" descr="رق"/>
          <p:cNvSpPr>
            <a:spLocks noChangeArrowheads="1"/>
          </p:cNvSpPr>
          <p:nvPr/>
        </p:nvSpPr>
        <p:spPr bwMode="auto">
          <a:xfrm>
            <a:off x="2057400" y="4172110"/>
            <a:ext cx="5257800" cy="817245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8575" cap="rnd">
            <a:prstDash val="sysDot"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lIns="0" tIns="0" rIns="0" bIns="0" anchor="ctr">
            <a:spAutoFit/>
            <a:flatTx/>
          </a:bodyPr>
          <a:lstStyle/>
          <a:p>
            <a:pPr algn="ctr">
              <a:defRPr/>
            </a:pPr>
            <a:r>
              <a:rPr kumimoji="1" lang="ar-SA" altLang="en-US" sz="48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kumimoji="1" lang="ar-SA" altLang="en-US" sz="4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aditional Arabic" pitchFamily="2" charset="-78"/>
                <a:cs typeface="Traditional Arabic" pitchFamily="2" charset="-78"/>
              </a:rPr>
              <a:t>الهدف السلوكي</a:t>
            </a:r>
            <a:endParaRPr kumimoji="1" lang="en-US" altLang="en-US" sz="48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aditional Arabic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0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7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0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0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0"/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  <p:bldP spid="110595" grpId="1" build="allAtOnce"/>
      <p:bldP spid="110595" grpId="2" build="allAtOnce"/>
      <p:bldP spid="110596" grpId="0" build="p"/>
      <p:bldP spid="110596" grpId="1" build="allAtOnce"/>
      <p:bldP spid="110596" grpId="2" build="allAtOnce"/>
      <p:bldP spid="110597" grpId="0" build="p" animBg="1"/>
      <p:bldP spid="110597" grpId="1" build="allAtOnce" animBg="1"/>
      <p:bldP spid="110597" grpId="2" build="allAtOnce" animBg="1"/>
      <p:bldP spid="110598" grpId="0" build="p" animBg="1"/>
      <p:bldP spid="110598" grpId="1" build="allAtOnce" animBg="1"/>
      <p:bldP spid="110598" grpId="2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عنوان 1"/>
          <p:cNvSpPr>
            <a:spLocks noGrp="1"/>
          </p:cNvSpPr>
          <p:nvPr>
            <p:ph type="title"/>
          </p:nvPr>
        </p:nvSpPr>
        <p:spPr>
          <a:xfrm>
            <a:off x="381000" y="158750"/>
            <a:ext cx="8458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ar-SA" sz="4800" smtClean="0">
                <a:ea typeface="AL-Mateen"/>
                <a:cs typeface="AL-Mateen"/>
              </a:rPr>
              <a:t>التخطيط للدرس </a:t>
            </a:r>
          </a:p>
        </p:txBody>
      </p:sp>
      <p:sp>
        <p:nvSpPr>
          <p:cNvPr id="4" name="مستطيل ذو زوايا قطرية مستديرة 3"/>
          <p:cNvSpPr/>
          <p:nvPr/>
        </p:nvSpPr>
        <p:spPr bwMode="auto">
          <a:xfrm>
            <a:off x="6875463" y="1268414"/>
            <a:ext cx="2520951" cy="720725"/>
          </a:xfrm>
          <a:prstGeom prst="round2DiagRect">
            <a:avLst>
              <a:gd name="adj1" fmla="val 33323"/>
              <a:gd name="adj2" fmla="val 0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rtlCol="1"/>
          <a:lstStyle/>
          <a:p>
            <a:pPr algn="ctr">
              <a:defRPr/>
            </a:pPr>
            <a:r>
              <a:rPr lang="ar-SA" sz="3200" dirty="0">
                <a:solidFill>
                  <a:prstClr val="white"/>
                </a:solidFill>
                <a:latin typeface="Arial" charset="0"/>
                <a:cs typeface="AL-Mateen" pitchFamily="2" charset="-78"/>
              </a:rPr>
              <a:t>تعريف الهدف</a:t>
            </a:r>
            <a:endParaRPr lang="ar-SA" sz="2800" dirty="0">
              <a:solidFill>
                <a:prstClr val="white"/>
              </a:solidFill>
              <a:latin typeface="Arial" charset="0"/>
              <a:cs typeface="AL-Mateen" pitchFamily="2" charset="-78"/>
            </a:endParaRPr>
          </a:p>
        </p:txBody>
      </p:sp>
      <p:sp>
        <p:nvSpPr>
          <p:cNvPr id="11" name="مستطيل مستدير الزوايا 10"/>
          <p:cNvSpPr/>
          <p:nvPr/>
        </p:nvSpPr>
        <p:spPr bwMode="auto">
          <a:xfrm>
            <a:off x="827089" y="2133601"/>
            <a:ext cx="7632700" cy="1871663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/>
          <a:lstStyle/>
          <a:p>
            <a:pPr algn="just">
              <a:defRPr/>
            </a:pPr>
            <a:r>
              <a:rPr lang="ar-SA" sz="3200" dirty="0">
                <a:solidFill>
                  <a:srgbClr val="FF0000"/>
                </a:solidFill>
                <a:cs typeface="AL-Mohanad Bold" pitchFamily="2" charset="-78"/>
              </a:rPr>
              <a:t>تعريف الهدف </a:t>
            </a:r>
            <a:r>
              <a:rPr lang="ar-SA" sz="3200" dirty="0" err="1">
                <a:solidFill>
                  <a:srgbClr val="FF0000"/>
                </a:solidFill>
                <a:cs typeface="AL-Mohanad Bold" pitchFamily="2" charset="-78"/>
              </a:rPr>
              <a:t>السلوكي :</a:t>
            </a:r>
            <a:endParaRPr lang="ar-SA" sz="3200" dirty="0">
              <a:solidFill>
                <a:srgbClr val="FF0000"/>
              </a:solidFill>
              <a:cs typeface="AL-Mohanad Bold" pitchFamily="2" charset="-78"/>
            </a:endParaRPr>
          </a:p>
          <a:p>
            <a:pPr algn="just">
              <a:defRPr/>
            </a:pPr>
            <a:r>
              <a:rPr lang="ar-SA" sz="3200" dirty="0">
                <a:solidFill>
                  <a:prstClr val="black"/>
                </a:solidFill>
                <a:cs typeface="AL-Mohanad Bold" pitchFamily="2" charset="-78"/>
              </a:rPr>
              <a:t>إحداث تغيرات إيجابية في سلوك </a:t>
            </a:r>
            <a:r>
              <a:rPr lang="ar-SA" sz="3200" dirty="0" err="1">
                <a:solidFill>
                  <a:prstClr val="black"/>
                </a:solidFill>
                <a:cs typeface="AL-Mohanad Bold" pitchFamily="2" charset="-78"/>
              </a:rPr>
              <a:t>المتعلم </a:t>
            </a:r>
            <a:r>
              <a:rPr lang="ar-SA" sz="3200" dirty="0">
                <a:solidFill>
                  <a:prstClr val="black"/>
                </a:solidFill>
                <a:cs typeface="AL-Mohanad Bold" pitchFamily="2" charset="-78"/>
              </a:rPr>
              <a:t>(المعرفي، والوجداني، </a:t>
            </a:r>
            <a:r>
              <a:rPr lang="ar-SA" sz="3200" dirty="0" err="1">
                <a:solidFill>
                  <a:prstClr val="black"/>
                </a:solidFill>
                <a:cs typeface="AL-Mohanad Bold" pitchFamily="2" charset="-78"/>
              </a:rPr>
              <a:t>والمهاري</a:t>
            </a:r>
            <a:r>
              <a:rPr lang="ar-SA" sz="3200" dirty="0">
                <a:solidFill>
                  <a:prstClr val="black"/>
                </a:solidFill>
                <a:cs typeface="AL-Mohanad Bold" pitchFamily="2" charset="-78"/>
              </a:rPr>
              <a:t>) نتيجة لعملية </a:t>
            </a:r>
            <a:r>
              <a:rPr lang="ar-SA" sz="3200" dirty="0" err="1">
                <a:solidFill>
                  <a:prstClr val="black"/>
                </a:solidFill>
                <a:cs typeface="AL-Mohanad Bold" pitchFamily="2" charset="-78"/>
              </a:rPr>
              <a:t>التعليم </a:t>
            </a:r>
            <a:r>
              <a:rPr lang="ar-SA" sz="3200" dirty="0">
                <a:solidFill>
                  <a:prstClr val="black"/>
                </a:solidFill>
                <a:cs typeface="AL-Mohanad Bold" pitchFamily="2" charset="-78"/>
              </a:rPr>
              <a:t>/ التعلم.</a:t>
            </a:r>
          </a:p>
          <a:p>
            <a:pPr algn="just">
              <a:defRPr/>
            </a:pPr>
            <a:endParaRPr lang="ar-SA" sz="3200" dirty="0">
              <a:solidFill>
                <a:prstClr val="black"/>
              </a:solidFill>
              <a:cs typeface="AL-Mohanad Bold" pitchFamily="2" charset="-78"/>
            </a:endParaRPr>
          </a:p>
        </p:txBody>
      </p:sp>
      <p:graphicFrame>
        <p:nvGraphicFramePr>
          <p:cNvPr id="13" name="رسم تخطيطي 12"/>
          <p:cNvGraphicFramePr/>
          <p:nvPr/>
        </p:nvGraphicFramePr>
        <p:xfrm>
          <a:off x="2411760" y="4077072"/>
          <a:ext cx="388843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50826" y="2209801"/>
            <a:ext cx="85693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indent="-457200">
              <a:buFont typeface="Wingdings" pitchFamily="2" charset="2"/>
              <a:buNone/>
            </a:pPr>
            <a:endParaRPr kumimoji="1" lang="en-US" altLang="en-US" sz="3200" b="1">
              <a:solidFill>
                <a:srgbClr val="003399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1620" name="AutoShape 4" descr="رق"/>
          <p:cNvSpPr>
            <a:spLocks noChangeArrowheads="1"/>
          </p:cNvSpPr>
          <p:nvPr/>
        </p:nvSpPr>
        <p:spPr bwMode="auto">
          <a:xfrm>
            <a:off x="2195513" y="344646"/>
            <a:ext cx="5276851" cy="817245"/>
          </a:xfrm>
          <a:prstGeom prst="roundRect">
            <a:avLst>
              <a:gd name="adj" fmla="val 1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28575" cap="rnd">
            <a:prstDash val="sysDot"/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lIns="0" tIns="0" rIns="0" bIns="0" anchor="ctr">
            <a:spAutoFit/>
            <a:flatTx/>
          </a:bodyPr>
          <a:lstStyle/>
          <a:p>
            <a:pPr algn="ctr">
              <a:defRPr/>
            </a:pPr>
            <a:r>
              <a:rPr kumimoji="1" lang="ar-SA" alt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aditional Arabic" pitchFamily="2" charset="-78"/>
                <a:cs typeface="Traditional Arabic" pitchFamily="2" charset="-78"/>
              </a:rPr>
              <a:t> </a:t>
            </a:r>
            <a:r>
              <a:rPr kumimoji="1" lang="ar-SA" altLang="en-US" sz="4000" b="1">
                <a:solidFill>
                  <a:srgbClr val="A50021"/>
                </a:solidFill>
                <a:latin typeface="AL-Mateen" pitchFamily="2" charset="-78"/>
                <a:cs typeface="Traditional Arabic" pitchFamily="2" charset="-78"/>
              </a:rPr>
              <a:t>أهمية إعداد الأهداف السلوكية</a:t>
            </a:r>
            <a:endParaRPr kumimoji="1" lang="en-US" altLang="en-US" sz="4000" b="1">
              <a:solidFill>
                <a:srgbClr val="A50021"/>
              </a:solidFill>
              <a:latin typeface="AL-Mateen" pitchFamily="2" charset="-78"/>
              <a:cs typeface="Traditional Arabic" pitchFamily="2" charset="-78"/>
            </a:endParaRP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28600" y="1895634"/>
            <a:ext cx="8763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917286" bIns="0" anchor="ctr">
            <a:spAutoFit/>
          </a:bodyPr>
          <a:lstStyle/>
          <a:p>
            <a:pPr marL="457200" indent="-457200">
              <a:buFontTx/>
              <a:buAutoNum type="arabicPeriod"/>
              <a:tabLst>
                <a:tab pos="204788" algn="l"/>
              </a:tabLst>
            </a:pPr>
            <a:r>
              <a:rPr kumimoji="1" lang="ar-SA" altLang="ar-SA" sz="3600" b="1">
                <a:solidFill>
                  <a:srgbClr val="000000"/>
                </a:solidFill>
                <a:latin typeface="AL-Mateen"/>
                <a:cs typeface="AdvertisingBold" pitchFamily="2" charset="-78"/>
              </a:rPr>
              <a:t>توفر للمعلم الأسس اللازمة لتوجيه التدريس ، وللآخرين الهدف المراد تحقيقه.</a:t>
            </a:r>
            <a:endParaRPr kumimoji="1" lang="ar-EG" altLang="ar-SA" sz="3600" b="1">
              <a:solidFill>
                <a:srgbClr val="000000"/>
              </a:solidFill>
              <a:latin typeface="AL-Mateen"/>
              <a:cs typeface="AdvertisingBold" pitchFamily="2" charset="-78"/>
            </a:endParaRPr>
          </a:p>
          <a:p>
            <a:pPr marL="457200" indent="-457200">
              <a:buFontTx/>
              <a:buAutoNum type="arabicPeriod"/>
              <a:tabLst>
                <a:tab pos="204788" algn="l"/>
              </a:tabLst>
            </a:pPr>
            <a:r>
              <a:rPr kumimoji="1" lang="ar-SA" altLang="ar-SA" sz="3600" b="1">
                <a:solidFill>
                  <a:srgbClr val="000000"/>
                </a:solidFill>
                <a:latin typeface="AL-Mateen"/>
                <a:cs typeface="AdvertisingBold" pitchFamily="2" charset="-78"/>
              </a:rPr>
              <a:t>تساعد المعلم على الاختيار الجيد           و المناسب للأنشطة الصفية و اللاصفية و الوسائل التعليمية لتحقيق السلوكيات المرجوة .</a:t>
            </a:r>
          </a:p>
          <a:p>
            <a:pPr marL="457200" indent="-457200">
              <a:buFontTx/>
              <a:buAutoNum type="arabicPeriod"/>
              <a:tabLst>
                <a:tab pos="204788" algn="l"/>
              </a:tabLst>
            </a:pPr>
            <a:r>
              <a:rPr kumimoji="1" lang="ar-SA" altLang="ar-SA" sz="3600" b="1">
                <a:solidFill>
                  <a:srgbClr val="000000"/>
                </a:solidFill>
                <a:latin typeface="AL-Mateen"/>
                <a:cs typeface="AdvertisingBold" pitchFamily="2" charset="-78"/>
              </a:rPr>
              <a:t>توفر الأساس السليم لإعداد الاختبارات والأدوات المناسبة للتقويم .</a:t>
            </a:r>
          </a:p>
          <a:p>
            <a:pPr marL="457200" indent="-457200">
              <a:buFontTx/>
              <a:buAutoNum type="arabicPeriod"/>
              <a:tabLst>
                <a:tab pos="204788" algn="l"/>
              </a:tabLst>
            </a:pPr>
            <a:r>
              <a:rPr kumimoji="1" lang="ar-SA" altLang="ar-SA" sz="3600" b="1">
                <a:solidFill>
                  <a:srgbClr val="000000"/>
                </a:solidFill>
                <a:latin typeface="AL-Mateen"/>
                <a:cs typeface="AdvertisingBold" pitchFamily="2" charset="-78"/>
              </a:rPr>
              <a:t>تمكن المعلم من أن يقوم نفسه بدرجة أفضل .</a:t>
            </a:r>
          </a:p>
          <a:p>
            <a:pPr marL="457200" indent="-457200">
              <a:buFontTx/>
              <a:buAutoNum type="arabicPeriod"/>
              <a:tabLst>
                <a:tab pos="204788" algn="l"/>
              </a:tabLst>
            </a:pPr>
            <a:endParaRPr kumimoji="1" lang="ar-SA" altLang="ar-SA" sz="3600" b="1">
              <a:solidFill>
                <a:srgbClr val="000000"/>
              </a:solidFill>
              <a:latin typeface="AL-Mateen"/>
              <a:cs typeface="AdvertisingBold" pitchFamily="2" charset="-78"/>
            </a:endParaRPr>
          </a:p>
          <a:p>
            <a:pPr marL="457200" indent="-457200" rtl="0">
              <a:tabLst>
                <a:tab pos="204788" algn="l"/>
              </a:tabLst>
            </a:pPr>
            <a:endParaRPr kumimoji="1" lang="ar-SA" altLang="ar-SA" sz="3600" b="1">
              <a:solidFill>
                <a:srgbClr val="000000"/>
              </a:solidFill>
              <a:latin typeface="AL-Mateen"/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0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  <p:bldP spid="111620" grpId="0" animBg="1"/>
      <p:bldP spid="111620" grpId="1" animBg="1"/>
      <p:bldP spid="111620" grpId="2" animBg="1"/>
      <p:bldP spid="111621" grpId="0"/>
      <p:bldP spid="111621" grpId="1"/>
      <p:bldP spid="11162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13667" name="AutoShape 3" descr="رق"/>
          <p:cNvSpPr>
            <a:spLocks noChangeArrowheads="1"/>
          </p:cNvSpPr>
          <p:nvPr/>
        </p:nvSpPr>
        <p:spPr bwMode="auto">
          <a:xfrm>
            <a:off x="763588" y="934086"/>
            <a:ext cx="7158037" cy="749618"/>
          </a:xfrm>
          <a:prstGeom prst="cloudCallout">
            <a:avLst>
              <a:gd name="adj1" fmla="val -52528"/>
              <a:gd name="adj2" fmla="val 53162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76200" cap="rnd">
            <a:solidFill>
              <a:srgbClr val="990000"/>
            </a:solidFill>
            <a:prstDash val="sysDot"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ar-SA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dvertisingBold" pitchFamily="2" charset="-78"/>
              </a:rPr>
              <a:t>أهم مواصفات الهدف التدريسي</a:t>
            </a:r>
            <a:endParaRPr lang="en-US" altLang="en-US" sz="3200" b="1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dvertisingBold" pitchFamily="2" charset="-78"/>
            </a:endParaRP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1" y="2118717"/>
            <a:ext cx="8667751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914400" lvl="1" indent="-457200">
              <a:buFontTx/>
              <a:buAutoNum type="arabicPeriod"/>
            </a:pPr>
            <a:r>
              <a:rPr kumimoji="1" lang="ar-SA" altLang="en-US" sz="40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أن يصف سلوك المتعلم لا سلوك المعلم .</a:t>
            </a:r>
          </a:p>
          <a:p>
            <a:pPr marL="914400" lvl="1" indent="-457200">
              <a:buFontTx/>
              <a:buAutoNum type="arabicPeriod"/>
            </a:pPr>
            <a:r>
              <a:rPr kumimoji="1" lang="ar-SA" altLang="en-US" sz="40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أن يكون قابلا للملاحظة والقياس .</a:t>
            </a:r>
          </a:p>
          <a:p>
            <a:pPr marL="914400" lvl="1" indent="-457200">
              <a:buFontTx/>
              <a:buAutoNum type="arabicPeriod"/>
            </a:pPr>
            <a:r>
              <a:rPr kumimoji="1" lang="ar-SA" altLang="en-US" sz="40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أن يصف نواتج التعلم وبدقة وليست طريقة التعلم .</a:t>
            </a:r>
          </a:p>
          <a:p>
            <a:pPr marL="914400" lvl="1" indent="-457200">
              <a:buFontTx/>
              <a:buAutoNum type="arabicPeriod"/>
            </a:pPr>
            <a:r>
              <a:rPr kumimoji="1" lang="ar-SA" altLang="en-US" sz="40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أن تتضمن عبارة الهدف ناتجاً تعليمياً واحداً فقط ( غير مركب ) ..</a:t>
            </a:r>
            <a:endParaRPr kumimoji="1" lang="en-US" altLang="en-US" sz="4000" b="1">
              <a:solidFill>
                <a:srgbClr val="003300"/>
              </a:solidFill>
              <a:latin typeface="AL-Mateen"/>
              <a:cs typeface="Traditional Arabic" pitchFamily="18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3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3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3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300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6" dur="2000" fill="hold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38" dur="2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2" dur="20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4" dur="20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6" dur="20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 override="childStyle">
                                        <p:cTn id="48" dur="20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xit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5" presetClass="exit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nimBg="1" autoUpdateAnimBg="0"/>
      <p:bldP spid="113667" grpId="1" build="allAtOnce" animBg="1"/>
      <p:bldP spid="113667" grpId="2" build="allAtOnce" animBg="1"/>
      <p:bldP spid="113668" grpId="0" build="p" autoUpdateAnimBg="0"/>
      <p:bldP spid="113668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AutoShape 2"/>
          <p:cNvSpPr>
            <a:spLocks noChangeArrowheads="1"/>
          </p:cNvSpPr>
          <p:nvPr/>
        </p:nvSpPr>
        <p:spPr bwMode="auto">
          <a:xfrm>
            <a:off x="4141741" y="1768278"/>
            <a:ext cx="96" cy="937022"/>
          </a:xfrm>
          <a:prstGeom prst="cloudCallout">
            <a:avLst>
              <a:gd name="adj1" fmla="val 249106"/>
              <a:gd name="adj2" fmla="val 64694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endParaRPr kumimoji="1" lang="en-US" altLang="en-US" sz="4000" b="1" u="sng">
              <a:solidFill>
                <a:srgbClr val="FF0000"/>
              </a:solidFill>
              <a:latin typeface="AL-Mateen"/>
              <a:cs typeface="Traditional Arabic" pitchFamily="18" charset="-78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152400" y="1097419"/>
            <a:ext cx="8991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1371600" lvl="2" indent="-457200"/>
            <a:r>
              <a:rPr kumimoji="1" lang="ar-SA" altLang="en-US" sz="44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أن يصاغ صياغة سلوكية صحيحة على النحو التالي</a:t>
            </a:r>
            <a:r>
              <a:rPr kumimoji="1" lang="ar-SA" altLang="en-US" sz="4000" b="1">
                <a:solidFill>
                  <a:srgbClr val="003300"/>
                </a:solidFill>
                <a:latin typeface="AL-Mateen"/>
                <a:cs typeface="Traditional Arabic" pitchFamily="18" charset="-78"/>
              </a:rPr>
              <a:t> :</a:t>
            </a:r>
            <a:endParaRPr kumimoji="1" lang="en-US" altLang="en-US" sz="4000" b="1">
              <a:solidFill>
                <a:srgbClr val="003300"/>
              </a:solidFill>
              <a:latin typeface="AL-Mateen"/>
              <a:cs typeface="Traditional Arabic" pitchFamily="18" charset="-78"/>
            </a:endParaRPr>
          </a:p>
          <a:p>
            <a:pPr marL="914400" lvl="1" indent="-457200" rtl="0"/>
            <a:r>
              <a:rPr kumimoji="1" lang="ar-SA" altLang="en-US" sz="3600" b="1">
                <a:solidFill>
                  <a:srgbClr val="FF0000"/>
                </a:solidFill>
                <a:latin typeface="AL-Mateen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1" lang="ar-SA" altLang="en-US" sz="4800" b="1">
                <a:solidFill>
                  <a:srgbClr val="FF3300"/>
                </a:solidFill>
                <a:latin typeface="AL-Mateen"/>
                <a:ea typeface="Arial Unicode MS" pitchFamily="34" charset="-128"/>
                <a:cs typeface="Arial Unicode MS" pitchFamily="34" charset="-128"/>
              </a:rPr>
              <a:t>أن + الفعل السلوكي  +   الفاعل +  المحتوى التعليمي   +  شرط الأداء  + معيار الأداء</a:t>
            </a:r>
            <a:r>
              <a:rPr kumimoji="1" lang="ar-SA" altLang="en-US" sz="3600" b="1">
                <a:solidFill>
                  <a:srgbClr val="FF0000"/>
                </a:solidFill>
                <a:latin typeface="AL-Mateen"/>
                <a:cs typeface="Traditional Arabic" pitchFamily="18" charset="-78"/>
              </a:rPr>
              <a:t>   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6841835" y="4994275"/>
            <a:ext cx="1847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/>
            <a:endParaRPr lang="ar-SA" altLang="ar-SA" b="1">
              <a:solidFill>
                <a:srgbClr val="000000"/>
              </a:solidFill>
              <a:cs typeface="AdvertisingBold" pitchFamily="2" charset="-78"/>
            </a:endParaRPr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1277007" y="4648201"/>
            <a:ext cx="6561412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rtl="0"/>
            <a:r>
              <a:rPr kumimoji="1" lang="ar-SA" altLang="en-US" sz="3600" b="1">
                <a:solidFill>
                  <a:srgbClr val="003300"/>
                </a:solidFill>
                <a:cs typeface="AdvertisingBold" pitchFamily="2" charset="-78"/>
              </a:rPr>
              <a:t>أن يعرف التلميذ المستطيل تعريفاً دقيقاً وفي حدود سطرين</a:t>
            </a:r>
            <a:endParaRPr kumimoji="1" lang="en-US" altLang="ar-SA" sz="3600" b="1">
              <a:solidFill>
                <a:srgbClr val="003300"/>
              </a:solidFill>
              <a:cs typeface="AdvertisingBold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3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1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1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1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  <p:bldP spid="158723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عنوان 1"/>
          <p:cNvSpPr>
            <a:spLocks noGrp="1"/>
          </p:cNvSpPr>
          <p:nvPr>
            <p:ph type="title"/>
          </p:nvPr>
        </p:nvSpPr>
        <p:spPr>
          <a:xfrm>
            <a:off x="381000" y="158750"/>
            <a:ext cx="84582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ar-SA" sz="4800" smtClean="0">
                <a:ea typeface="AL-Mateen"/>
                <a:cs typeface="AL-Mateen"/>
              </a:rPr>
              <a:t>التخطيط للدرس </a:t>
            </a:r>
          </a:p>
        </p:txBody>
      </p:sp>
      <p:sp>
        <p:nvSpPr>
          <p:cNvPr id="4" name="مستطيل ذو زوايا قطرية مستديرة 3"/>
          <p:cNvSpPr/>
          <p:nvPr/>
        </p:nvSpPr>
        <p:spPr bwMode="auto">
          <a:xfrm>
            <a:off x="6588125" y="1268414"/>
            <a:ext cx="2808288" cy="720725"/>
          </a:xfrm>
          <a:prstGeom prst="round2DiagRect">
            <a:avLst>
              <a:gd name="adj1" fmla="val 33323"/>
              <a:gd name="adj2" fmla="val 0"/>
            </a:avLst>
          </a:prstGeom>
          <a:solidFill>
            <a:srgbClr val="00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rtlCol="1"/>
          <a:lstStyle/>
          <a:p>
            <a:pPr algn="ctr">
              <a:defRPr/>
            </a:pPr>
            <a:r>
              <a:rPr lang="ar-SA" sz="3200" dirty="0">
                <a:solidFill>
                  <a:prstClr val="white"/>
                </a:solidFill>
                <a:latin typeface="Arial" charset="0"/>
                <a:cs typeface="AL-Mateen" pitchFamily="2" charset="-78"/>
              </a:rPr>
              <a:t>1-صياغة الأهداف</a:t>
            </a:r>
            <a:endParaRPr lang="ar-SA" sz="2800" dirty="0">
              <a:solidFill>
                <a:prstClr val="white"/>
              </a:solidFill>
              <a:latin typeface="Arial" charset="0"/>
              <a:cs typeface="AL-Mateen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323529" y="2420888"/>
          <a:ext cx="8352929" cy="640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0076"/>
                <a:gridCol w="439101"/>
                <a:gridCol w="2316932"/>
                <a:gridCol w="339767"/>
                <a:gridCol w="1236755"/>
                <a:gridCol w="272455"/>
                <a:gridCol w="3217847"/>
              </a:tblGrid>
              <a:tr h="118872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rgbClr val="FF0000"/>
                          </a:solidFill>
                          <a:cs typeface="AL-Mohanad Bold" pitchFamily="2" charset="-78"/>
                        </a:rPr>
                        <a:t>أن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rgbClr val="FF0000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rgbClr val="FF0000"/>
                          </a:solidFill>
                          <a:cs typeface="AL-Mohanad Bold" pitchFamily="2" charset="-78"/>
                        </a:rPr>
                        <a:t>الفعل المضارع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 smtClean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rgbClr val="FF0000"/>
                          </a:solidFill>
                          <a:cs typeface="AL-Mohanad Bold" pitchFamily="2" charset="-78"/>
                        </a:rPr>
                        <a:t>الطالب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rgbClr val="FF0000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4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rgbClr val="FF0000"/>
                          </a:solidFill>
                          <a:cs typeface="AL-Mohanad Bold" pitchFamily="2" charset="-78"/>
                        </a:rPr>
                        <a:t>مستوى الأداء المطلوب </a:t>
                      </a:r>
                      <a:endParaRPr lang="ar-SA" sz="34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rgbClr val="FF0000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323529" y="3292976"/>
          <a:ext cx="8352929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0076"/>
                <a:gridCol w="439101"/>
                <a:gridCol w="2316932"/>
                <a:gridCol w="339767"/>
                <a:gridCol w="1236755"/>
                <a:gridCol w="272455"/>
                <a:gridCol w="3217847"/>
              </a:tblGrid>
              <a:tr h="163449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أن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يذكر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 smtClean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الطالب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600" dirty="0" err="1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+</a:t>
                      </a:r>
                      <a:endParaRPr lang="ar-SA" sz="36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34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10 آيات من أول </a:t>
                      </a:r>
                      <a:r>
                        <a:rPr lang="ar-SA" sz="340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سورة البقرة</a:t>
                      </a:r>
                      <a:r>
                        <a:rPr lang="ar-SA" sz="3400" baseline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 </a:t>
                      </a:r>
                      <a:r>
                        <a:rPr lang="ar-SA" sz="340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بلا </a:t>
                      </a:r>
                      <a:r>
                        <a:rPr lang="ar-SA" sz="3400" dirty="0" smtClean="0">
                          <a:ln>
                            <a:solidFill>
                              <a:schemeClr val="accent1"/>
                            </a:solidFill>
                          </a:ln>
                          <a:solidFill>
                            <a:schemeClr val="tx1"/>
                          </a:solidFill>
                          <a:cs typeface="AL-Mohanad Bold" pitchFamily="2" charset="-78"/>
                        </a:rPr>
                        <a:t>أخطاء</a:t>
                      </a:r>
                      <a:endParaRPr lang="ar-SA" sz="34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/>
                        </a:solidFill>
                        <a:cs typeface="AL-Mohanad Bold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1708</Words>
  <Application>Microsoft Office PowerPoint</Application>
  <PresentationFormat>عرض على الشاشة (3:4)‏</PresentationFormat>
  <Paragraphs>237</Paragraphs>
  <Slides>29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0" baseType="lpstr">
      <vt:lpstr>تدفق</vt:lpstr>
      <vt:lpstr>جامعة المجمعة  كلية التربية بالزلفي قسم العلوم التربوية</vt:lpstr>
      <vt:lpstr>Majmaah University   College of Education Zulfi Department of Educational Sciences</vt:lpstr>
      <vt:lpstr>الشريحة 3</vt:lpstr>
      <vt:lpstr>الشريحة 4</vt:lpstr>
      <vt:lpstr>التخطيط للدرس </vt:lpstr>
      <vt:lpstr>الشريحة 6</vt:lpstr>
      <vt:lpstr>الشريحة 7</vt:lpstr>
      <vt:lpstr>الشريحة 8</vt:lpstr>
      <vt:lpstr>التخطيط للدرس </vt:lpstr>
      <vt:lpstr>الشريحة 10</vt:lpstr>
      <vt:lpstr>الشريحة 11</vt:lpstr>
      <vt:lpstr>الشريحة 12</vt:lpstr>
      <vt:lpstr>التخطيط للدرس 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وينقسم هذا المجال النفس حركي إلى ست مستويات أيضا كما في الجدول التالي:</vt:lpstr>
      <vt:lpstr>الشريحة 25</vt:lpstr>
      <vt:lpstr>الشريحة 26</vt:lpstr>
      <vt:lpstr>الشريحة 27</vt:lpstr>
      <vt:lpstr> </vt:lpstr>
      <vt:lpstr>الشريحة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المجمعة  كلية التربية بالزلفي قسم العلوم التربوية</dc:title>
  <dc:creator>DONIA</dc:creator>
  <cp:lastModifiedBy>ABUMADA</cp:lastModifiedBy>
  <cp:revision>4</cp:revision>
  <dcterms:created xsi:type="dcterms:W3CDTF">2015-03-12T13:47:08Z</dcterms:created>
  <dcterms:modified xsi:type="dcterms:W3CDTF">2015-03-12T14:09:36Z</dcterms:modified>
</cp:coreProperties>
</file>