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25201563" cy="36009263"/>
  <p:notesSz cx="6716713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392113" indent="6508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784225" indent="130175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176338" indent="195263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568450" indent="26035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00"/>
    <a:srgbClr val="FFFFCC"/>
    <a:srgbClr val="FF7C80"/>
    <a:srgbClr val="500000"/>
    <a:srgbClr val="FFFF99"/>
    <a:srgbClr val="003366"/>
    <a:srgbClr val="FFFF66"/>
    <a:srgbClr val="006666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1" autoAdjust="0"/>
    <p:restoredTop sz="94660"/>
  </p:normalViewPr>
  <p:slideViewPr>
    <p:cSldViewPr>
      <p:cViewPr>
        <p:scale>
          <a:sx n="33" d="100"/>
          <a:sy n="33" d="100"/>
        </p:scale>
        <p:origin x="-630" y="-96"/>
      </p:cViewPr>
      <p:guideLst>
        <p:guide orient="horz" pos="5356"/>
        <p:guide pos="6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910"/>
        <p:guide pos="211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27250" y="685800"/>
            <a:ext cx="24511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487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F0CADFF-121E-49C1-B25C-E99F5746C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414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9211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78422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17633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56845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961845" algn="l" defTabSz="78473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54214" algn="l" defTabSz="78473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46583" algn="l" defTabSz="78473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38952" algn="l" defTabSz="78473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6955C7-3A4B-4ACE-8F71-4CC769765D3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117" y="11186472"/>
            <a:ext cx="21421329" cy="7718131"/>
          </a:xfrm>
          <a:prstGeom prst="rect">
            <a:avLst/>
          </a:prstGeom>
        </p:spPr>
        <p:txBody>
          <a:bodyPr lIns="78474" tIns="39237" rIns="78474" bIns="3923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235" y="20404989"/>
            <a:ext cx="17641094" cy="9202888"/>
          </a:xfrm>
          <a:prstGeom prst="rect">
            <a:avLst/>
          </a:prstGeom>
        </p:spPr>
        <p:txBody>
          <a:bodyPr lIns="78474" tIns="39237" rIns="78474" bIns="39237"/>
          <a:lstStyle>
            <a:lvl1pPr marL="0" indent="0" algn="ctr">
              <a:buNone/>
              <a:defRPr/>
            </a:lvl1pPr>
            <a:lvl2pPr marL="392369" indent="0" algn="ctr">
              <a:buNone/>
              <a:defRPr/>
            </a:lvl2pPr>
            <a:lvl3pPr marL="784738" indent="0" algn="ctr">
              <a:buNone/>
              <a:defRPr/>
            </a:lvl3pPr>
            <a:lvl4pPr marL="1177107" indent="0" algn="ctr">
              <a:buNone/>
              <a:defRPr/>
            </a:lvl4pPr>
            <a:lvl5pPr marL="1569476" indent="0" algn="ctr">
              <a:buNone/>
              <a:defRPr/>
            </a:lvl5pPr>
            <a:lvl6pPr marL="1961845" indent="0" algn="ctr">
              <a:buNone/>
              <a:defRPr/>
            </a:lvl6pPr>
            <a:lvl7pPr marL="2354214" indent="0" algn="ctr">
              <a:buNone/>
              <a:defRPr/>
            </a:lvl7pPr>
            <a:lvl8pPr marL="2746583" indent="0" algn="ctr">
              <a:buNone/>
              <a:defRPr/>
            </a:lvl8pPr>
            <a:lvl9pPr marL="313895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8" y="1441777"/>
            <a:ext cx="22681407" cy="6001544"/>
          </a:xfrm>
          <a:prstGeom prst="rect">
            <a:avLst/>
          </a:prstGeom>
        </p:spPr>
        <p:txBody>
          <a:bodyPr lIns="78474" tIns="39237" rIns="78474" bIns="3923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078" y="8401901"/>
            <a:ext cx="22681407" cy="23765228"/>
          </a:xfrm>
          <a:prstGeom prst="rect">
            <a:avLst/>
          </a:prstGeom>
        </p:spPr>
        <p:txBody>
          <a:bodyPr vert="eaVert" lIns="78474" tIns="39237" rIns="78474" bIns="39237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1133" y="1441778"/>
            <a:ext cx="5670352" cy="30725351"/>
          </a:xfrm>
          <a:prstGeom prst="rect">
            <a:avLst/>
          </a:prstGeom>
        </p:spPr>
        <p:txBody>
          <a:bodyPr vert="eaVert" lIns="78474" tIns="39237" rIns="78474" bIns="3923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078" y="1441778"/>
            <a:ext cx="16871046" cy="30725351"/>
          </a:xfrm>
          <a:prstGeom prst="rect">
            <a:avLst/>
          </a:prstGeom>
        </p:spPr>
        <p:txBody>
          <a:bodyPr vert="eaVert" lIns="78474" tIns="39237" rIns="78474" bIns="39237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8" y="1441777"/>
            <a:ext cx="22681407" cy="6001544"/>
          </a:xfrm>
          <a:prstGeom prst="rect">
            <a:avLst/>
          </a:prstGeom>
        </p:spPr>
        <p:txBody>
          <a:bodyPr lIns="78474" tIns="39237" rIns="78474" bIns="3923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0078" y="8401901"/>
            <a:ext cx="22681407" cy="23765228"/>
          </a:xfrm>
          <a:prstGeom prst="rect">
            <a:avLst/>
          </a:prstGeom>
        </p:spPr>
        <p:txBody>
          <a:bodyPr lIns="78474" tIns="39237" rIns="78474" bIns="39237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49" y="23138765"/>
            <a:ext cx="21421329" cy="7152882"/>
          </a:xfrm>
          <a:prstGeom prst="rect">
            <a:avLst/>
          </a:prstGeom>
        </p:spPr>
        <p:txBody>
          <a:bodyPr lIns="78474" tIns="39237" rIns="78474" bIns="39237" anchor="t"/>
          <a:lstStyle>
            <a:lvl1pPr algn="l">
              <a:defRPr sz="3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749" y="15261739"/>
            <a:ext cx="21421329" cy="7877026"/>
          </a:xfrm>
          <a:prstGeom prst="rect">
            <a:avLst/>
          </a:prstGeom>
        </p:spPr>
        <p:txBody>
          <a:bodyPr lIns="78474" tIns="39237" rIns="78474" bIns="39237" anchor="b"/>
          <a:lstStyle>
            <a:lvl1pPr marL="0" indent="0">
              <a:buNone/>
              <a:defRPr sz="1700"/>
            </a:lvl1pPr>
            <a:lvl2pPr marL="392369" indent="0">
              <a:buNone/>
              <a:defRPr sz="1500"/>
            </a:lvl2pPr>
            <a:lvl3pPr marL="784738" indent="0">
              <a:buNone/>
              <a:defRPr sz="1400"/>
            </a:lvl3pPr>
            <a:lvl4pPr marL="1177107" indent="0">
              <a:buNone/>
              <a:defRPr sz="1200"/>
            </a:lvl4pPr>
            <a:lvl5pPr marL="1569476" indent="0">
              <a:buNone/>
              <a:defRPr sz="1200"/>
            </a:lvl5pPr>
            <a:lvl6pPr marL="1961845" indent="0">
              <a:buNone/>
              <a:defRPr sz="1200"/>
            </a:lvl6pPr>
            <a:lvl7pPr marL="2354214" indent="0">
              <a:buNone/>
              <a:defRPr sz="1200"/>
            </a:lvl7pPr>
            <a:lvl8pPr marL="2746583" indent="0">
              <a:buNone/>
              <a:defRPr sz="1200"/>
            </a:lvl8pPr>
            <a:lvl9pPr marL="3138952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8" y="1441777"/>
            <a:ext cx="22681407" cy="6001544"/>
          </a:xfrm>
          <a:prstGeom prst="rect">
            <a:avLst/>
          </a:prstGeom>
        </p:spPr>
        <p:txBody>
          <a:bodyPr lIns="78474" tIns="39237" rIns="78474" bIns="3923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0078" y="8401901"/>
            <a:ext cx="11270699" cy="23765228"/>
          </a:xfrm>
          <a:prstGeom prst="rect">
            <a:avLst/>
          </a:prstGeom>
        </p:spPr>
        <p:txBody>
          <a:bodyPr lIns="78474" tIns="39237" rIns="78474" bIns="39237"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70786" y="8401901"/>
            <a:ext cx="11270699" cy="23765228"/>
          </a:xfrm>
          <a:prstGeom prst="rect">
            <a:avLst/>
          </a:prstGeom>
        </p:spPr>
        <p:txBody>
          <a:bodyPr lIns="78474" tIns="39237" rIns="78474" bIns="39237"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8" y="1441777"/>
            <a:ext cx="22681407" cy="6001544"/>
          </a:xfrm>
          <a:prstGeom prst="rect">
            <a:avLst/>
          </a:prstGeom>
        </p:spPr>
        <p:txBody>
          <a:bodyPr lIns="78474" tIns="39237" rIns="78474" bIns="39237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079" y="8060667"/>
            <a:ext cx="11135066" cy="3358937"/>
          </a:xfrm>
          <a:prstGeom prst="rect">
            <a:avLst/>
          </a:prstGeom>
        </p:spPr>
        <p:txBody>
          <a:bodyPr lIns="78474" tIns="39237" rIns="78474" bIns="39237" anchor="b"/>
          <a:lstStyle>
            <a:lvl1pPr marL="0" indent="0">
              <a:buNone/>
              <a:defRPr sz="2100" b="1"/>
            </a:lvl1pPr>
            <a:lvl2pPr marL="392369" indent="0">
              <a:buNone/>
              <a:defRPr sz="1700" b="1"/>
            </a:lvl2pPr>
            <a:lvl3pPr marL="784738" indent="0">
              <a:buNone/>
              <a:defRPr sz="1500" b="1"/>
            </a:lvl3pPr>
            <a:lvl4pPr marL="1177107" indent="0">
              <a:buNone/>
              <a:defRPr sz="1400" b="1"/>
            </a:lvl4pPr>
            <a:lvl5pPr marL="1569476" indent="0">
              <a:buNone/>
              <a:defRPr sz="1400" b="1"/>
            </a:lvl5pPr>
            <a:lvl6pPr marL="1961845" indent="0">
              <a:buNone/>
              <a:defRPr sz="1400" b="1"/>
            </a:lvl6pPr>
            <a:lvl7pPr marL="2354214" indent="0">
              <a:buNone/>
              <a:defRPr sz="1400" b="1"/>
            </a:lvl7pPr>
            <a:lvl8pPr marL="2746583" indent="0">
              <a:buNone/>
              <a:defRPr sz="1400" b="1"/>
            </a:lvl8pPr>
            <a:lvl9pPr marL="3138952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0079" y="11419604"/>
            <a:ext cx="11135066" cy="20747525"/>
          </a:xfrm>
          <a:prstGeom prst="rect">
            <a:avLst/>
          </a:prstGeom>
        </p:spPr>
        <p:txBody>
          <a:bodyPr lIns="78474" tIns="39237" rIns="78474" bIns="39237"/>
          <a:lstStyle>
            <a:lvl1pPr>
              <a:defRPr sz="21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2044" y="8060667"/>
            <a:ext cx="11139441" cy="3358937"/>
          </a:xfrm>
          <a:prstGeom prst="rect">
            <a:avLst/>
          </a:prstGeom>
        </p:spPr>
        <p:txBody>
          <a:bodyPr lIns="78474" tIns="39237" rIns="78474" bIns="39237" anchor="b"/>
          <a:lstStyle>
            <a:lvl1pPr marL="0" indent="0">
              <a:buNone/>
              <a:defRPr sz="2100" b="1"/>
            </a:lvl1pPr>
            <a:lvl2pPr marL="392369" indent="0">
              <a:buNone/>
              <a:defRPr sz="1700" b="1"/>
            </a:lvl2pPr>
            <a:lvl3pPr marL="784738" indent="0">
              <a:buNone/>
              <a:defRPr sz="1500" b="1"/>
            </a:lvl3pPr>
            <a:lvl4pPr marL="1177107" indent="0">
              <a:buNone/>
              <a:defRPr sz="1400" b="1"/>
            </a:lvl4pPr>
            <a:lvl5pPr marL="1569476" indent="0">
              <a:buNone/>
              <a:defRPr sz="1400" b="1"/>
            </a:lvl5pPr>
            <a:lvl6pPr marL="1961845" indent="0">
              <a:buNone/>
              <a:defRPr sz="1400" b="1"/>
            </a:lvl6pPr>
            <a:lvl7pPr marL="2354214" indent="0">
              <a:buNone/>
              <a:defRPr sz="1400" b="1"/>
            </a:lvl7pPr>
            <a:lvl8pPr marL="2746583" indent="0">
              <a:buNone/>
              <a:defRPr sz="1400" b="1"/>
            </a:lvl8pPr>
            <a:lvl9pPr marL="3138952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2044" y="11419604"/>
            <a:ext cx="11139441" cy="20747525"/>
          </a:xfrm>
          <a:prstGeom prst="rect">
            <a:avLst/>
          </a:prstGeom>
        </p:spPr>
        <p:txBody>
          <a:bodyPr lIns="78474" tIns="39237" rIns="78474" bIns="39237"/>
          <a:lstStyle>
            <a:lvl1pPr>
              <a:defRPr sz="21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8" y="1441777"/>
            <a:ext cx="22681407" cy="6001544"/>
          </a:xfrm>
          <a:prstGeom prst="rect">
            <a:avLst/>
          </a:prstGeom>
        </p:spPr>
        <p:txBody>
          <a:bodyPr lIns="78474" tIns="39237" rIns="78474" bIns="3923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8" y="1433963"/>
            <a:ext cx="8291140" cy="6101830"/>
          </a:xfrm>
          <a:prstGeom prst="rect">
            <a:avLst/>
          </a:prstGeom>
        </p:spPr>
        <p:txBody>
          <a:bodyPr lIns="78474" tIns="39237" rIns="78474" bIns="39237" anchor="b"/>
          <a:lstStyle>
            <a:lvl1pPr algn="l">
              <a:defRPr sz="1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3111" y="1433963"/>
            <a:ext cx="14088374" cy="30733166"/>
          </a:xfrm>
          <a:prstGeom prst="rect">
            <a:avLst/>
          </a:prstGeom>
        </p:spPr>
        <p:txBody>
          <a:bodyPr lIns="78474" tIns="39237" rIns="78474" bIns="39237"/>
          <a:lstStyle>
            <a:lvl1pPr>
              <a:defRPr sz="27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0078" y="7535793"/>
            <a:ext cx="8291140" cy="24631336"/>
          </a:xfrm>
          <a:prstGeom prst="rect">
            <a:avLst/>
          </a:prstGeom>
        </p:spPr>
        <p:txBody>
          <a:bodyPr lIns="78474" tIns="39237" rIns="78474" bIns="39237"/>
          <a:lstStyle>
            <a:lvl1pPr marL="0" indent="0">
              <a:buNone/>
              <a:defRPr sz="1200"/>
            </a:lvl1pPr>
            <a:lvl2pPr marL="392369" indent="0">
              <a:buNone/>
              <a:defRPr sz="1000"/>
            </a:lvl2pPr>
            <a:lvl3pPr marL="784738" indent="0">
              <a:buNone/>
              <a:defRPr sz="900"/>
            </a:lvl3pPr>
            <a:lvl4pPr marL="1177107" indent="0">
              <a:buNone/>
              <a:defRPr sz="800"/>
            </a:lvl4pPr>
            <a:lvl5pPr marL="1569476" indent="0">
              <a:buNone/>
              <a:defRPr sz="800"/>
            </a:lvl5pPr>
            <a:lvl6pPr marL="1961845" indent="0">
              <a:buNone/>
              <a:defRPr sz="800"/>
            </a:lvl6pPr>
            <a:lvl7pPr marL="2354214" indent="0">
              <a:buNone/>
              <a:defRPr sz="800"/>
            </a:lvl7pPr>
            <a:lvl8pPr marL="2746583" indent="0">
              <a:buNone/>
              <a:defRPr sz="800"/>
            </a:lvl8pPr>
            <a:lvl9pPr marL="3138952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9682" y="25207005"/>
            <a:ext cx="15120938" cy="2974724"/>
          </a:xfrm>
          <a:prstGeom prst="rect">
            <a:avLst/>
          </a:prstGeom>
        </p:spPr>
        <p:txBody>
          <a:bodyPr lIns="78474" tIns="39237" rIns="78474" bIns="39237" anchor="b"/>
          <a:lstStyle>
            <a:lvl1pPr algn="l">
              <a:defRPr sz="1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9682" y="3216973"/>
            <a:ext cx="15120938" cy="21605819"/>
          </a:xfrm>
          <a:prstGeom prst="rect">
            <a:avLst/>
          </a:prstGeom>
        </p:spPr>
        <p:txBody>
          <a:bodyPr lIns="78474" tIns="39237" rIns="78474" bIns="39237"/>
          <a:lstStyle>
            <a:lvl1pPr marL="0" indent="0">
              <a:buNone/>
              <a:defRPr sz="2700"/>
            </a:lvl1pPr>
            <a:lvl2pPr marL="392369" indent="0">
              <a:buNone/>
              <a:defRPr sz="2400"/>
            </a:lvl2pPr>
            <a:lvl3pPr marL="784738" indent="0">
              <a:buNone/>
              <a:defRPr sz="2100"/>
            </a:lvl3pPr>
            <a:lvl4pPr marL="1177107" indent="0">
              <a:buNone/>
              <a:defRPr sz="1700"/>
            </a:lvl4pPr>
            <a:lvl5pPr marL="1569476" indent="0">
              <a:buNone/>
              <a:defRPr sz="1700"/>
            </a:lvl5pPr>
            <a:lvl6pPr marL="1961845" indent="0">
              <a:buNone/>
              <a:defRPr sz="1700"/>
            </a:lvl6pPr>
            <a:lvl7pPr marL="2354214" indent="0">
              <a:buNone/>
              <a:defRPr sz="1700"/>
            </a:lvl7pPr>
            <a:lvl8pPr marL="2746583" indent="0">
              <a:buNone/>
              <a:defRPr sz="1700"/>
            </a:lvl8pPr>
            <a:lvl9pPr marL="3138952" indent="0">
              <a:buNone/>
              <a:defRPr sz="17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9682" y="28181729"/>
            <a:ext cx="15120938" cy="4226348"/>
          </a:xfrm>
          <a:prstGeom prst="rect">
            <a:avLst/>
          </a:prstGeom>
        </p:spPr>
        <p:txBody>
          <a:bodyPr lIns="78474" tIns="39237" rIns="78474" bIns="39237"/>
          <a:lstStyle>
            <a:lvl1pPr marL="0" indent="0">
              <a:buNone/>
              <a:defRPr sz="1200"/>
            </a:lvl1pPr>
            <a:lvl2pPr marL="392369" indent="0">
              <a:buNone/>
              <a:defRPr sz="1000"/>
            </a:lvl2pPr>
            <a:lvl3pPr marL="784738" indent="0">
              <a:buNone/>
              <a:defRPr sz="900"/>
            </a:lvl3pPr>
            <a:lvl4pPr marL="1177107" indent="0">
              <a:buNone/>
              <a:defRPr sz="800"/>
            </a:lvl4pPr>
            <a:lvl5pPr marL="1569476" indent="0">
              <a:buNone/>
              <a:defRPr sz="800"/>
            </a:lvl5pPr>
            <a:lvl6pPr marL="1961845" indent="0">
              <a:buNone/>
              <a:defRPr sz="800"/>
            </a:lvl6pPr>
            <a:lvl7pPr marL="2354214" indent="0">
              <a:buNone/>
              <a:defRPr sz="800"/>
            </a:lvl7pPr>
            <a:lvl8pPr marL="2746583" indent="0">
              <a:buNone/>
              <a:defRPr sz="800"/>
            </a:lvl8pPr>
            <a:lvl9pPr marL="3138952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770188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770188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 New Roman" pitchFamily="18" charset="0"/>
        </a:defRPr>
      </a:lvl2pPr>
      <a:lvl3pPr algn="ctr" defTabSz="2770188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 New Roman" pitchFamily="18" charset="0"/>
        </a:defRPr>
      </a:lvl3pPr>
      <a:lvl4pPr algn="ctr" defTabSz="2770188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 New Roman" pitchFamily="18" charset="0"/>
        </a:defRPr>
      </a:lvl4pPr>
      <a:lvl5pPr algn="ctr" defTabSz="2770188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 New Roman" pitchFamily="18" charset="0"/>
        </a:defRPr>
      </a:lvl5pPr>
      <a:lvl6pPr marL="392369" algn="ctr" defTabSz="2771106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 New Roman" pitchFamily="18" charset="0"/>
        </a:defRPr>
      </a:lvl6pPr>
      <a:lvl7pPr marL="784738" algn="ctr" defTabSz="2771106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 New Roman" pitchFamily="18" charset="0"/>
        </a:defRPr>
      </a:lvl7pPr>
      <a:lvl8pPr marL="1177107" algn="ctr" defTabSz="2771106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 New Roman" pitchFamily="18" charset="0"/>
        </a:defRPr>
      </a:lvl8pPr>
      <a:lvl9pPr marL="1569476" algn="ctr" defTabSz="2771106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 New Roman" pitchFamily="18" charset="0"/>
        </a:defRPr>
      </a:lvl9pPr>
    </p:titleStyle>
    <p:bodyStyle>
      <a:lvl1pPr marL="1036638" indent="-1036638" algn="l" defTabSz="2770188" rtl="0" eaLnBrk="0" fontAlgn="base" hangingPunct="0">
        <a:spcBef>
          <a:spcPct val="20000"/>
        </a:spcBef>
        <a:spcAft>
          <a:spcPct val="0"/>
        </a:spcAft>
        <a:buChar char="•"/>
        <a:defRPr sz="9600">
          <a:solidFill>
            <a:schemeClr val="tx1"/>
          </a:solidFill>
          <a:latin typeface="+mn-lt"/>
          <a:ea typeface="+mn-ea"/>
          <a:cs typeface="+mn-cs"/>
        </a:defRPr>
      </a:lvl1pPr>
      <a:lvl2pPr marL="2249488" indent="-865188" algn="l" defTabSz="2770188" rtl="0" eaLnBrk="0" fontAlgn="base" hangingPunct="0">
        <a:spcBef>
          <a:spcPct val="20000"/>
        </a:spcBef>
        <a:spcAft>
          <a:spcPct val="0"/>
        </a:spcAft>
        <a:buChar char="–"/>
        <a:defRPr sz="8500">
          <a:solidFill>
            <a:schemeClr val="tx1"/>
          </a:solidFill>
          <a:latin typeface="+mn-lt"/>
        </a:defRPr>
      </a:lvl2pPr>
      <a:lvl3pPr marL="3462338" indent="-690563" algn="l" defTabSz="2770188" rtl="0" eaLnBrk="0" fontAlgn="base" hangingPunct="0">
        <a:spcBef>
          <a:spcPct val="20000"/>
        </a:spcBef>
        <a:spcAft>
          <a:spcPct val="0"/>
        </a:spcAft>
        <a:buChar char="•"/>
        <a:defRPr sz="7300">
          <a:solidFill>
            <a:schemeClr val="tx1"/>
          </a:solidFill>
          <a:latin typeface="+mn-lt"/>
        </a:defRPr>
      </a:lvl3pPr>
      <a:lvl4pPr marL="4851400" indent="-695325" algn="l" defTabSz="2770188" rtl="0" eaLnBrk="0" fontAlgn="base" hangingPunct="0">
        <a:spcBef>
          <a:spcPct val="20000"/>
        </a:spcBef>
        <a:spcAft>
          <a:spcPct val="0"/>
        </a:spcAft>
        <a:buChar char="–"/>
        <a:defRPr sz="5900">
          <a:solidFill>
            <a:schemeClr val="tx1"/>
          </a:solidFill>
          <a:latin typeface="+mn-lt"/>
        </a:defRPr>
      </a:lvl4pPr>
      <a:lvl5pPr marL="6235700" indent="-690563" algn="l" defTabSz="2770188" rtl="0" eaLnBrk="0" fontAlgn="base" hangingPunct="0">
        <a:spcBef>
          <a:spcPct val="20000"/>
        </a:spcBef>
        <a:spcAft>
          <a:spcPct val="0"/>
        </a:spcAft>
        <a:buChar char="»"/>
        <a:defRPr sz="5900">
          <a:solidFill>
            <a:schemeClr val="tx1"/>
          </a:solidFill>
          <a:latin typeface="+mn-lt"/>
        </a:defRPr>
      </a:lvl5pPr>
      <a:lvl6pPr marL="6629402" indent="-692095" algn="l" defTabSz="2771106" rtl="0" eaLnBrk="0" fontAlgn="base" hangingPunct="0">
        <a:spcBef>
          <a:spcPct val="20000"/>
        </a:spcBef>
        <a:spcAft>
          <a:spcPct val="0"/>
        </a:spcAft>
        <a:buChar char="»"/>
        <a:defRPr sz="5900">
          <a:solidFill>
            <a:schemeClr val="tx1"/>
          </a:solidFill>
          <a:latin typeface="+mn-lt"/>
        </a:defRPr>
      </a:lvl6pPr>
      <a:lvl7pPr marL="7021771" indent="-692095" algn="l" defTabSz="2771106" rtl="0" eaLnBrk="0" fontAlgn="base" hangingPunct="0">
        <a:spcBef>
          <a:spcPct val="20000"/>
        </a:spcBef>
        <a:spcAft>
          <a:spcPct val="0"/>
        </a:spcAft>
        <a:buChar char="»"/>
        <a:defRPr sz="5900">
          <a:solidFill>
            <a:schemeClr val="tx1"/>
          </a:solidFill>
          <a:latin typeface="+mn-lt"/>
        </a:defRPr>
      </a:lvl7pPr>
      <a:lvl8pPr marL="7414140" indent="-692095" algn="l" defTabSz="2771106" rtl="0" eaLnBrk="0" fontAlgn="base" hangingPunct="0">
        <a:spcBef>
          <a:spcPct val="20000"/>
        </a:spcBef>
        <a:spcAft>
          <a:spcPct val="0"/>
        </a:spcAft>
        <a:buChar char="»"/>
        <a:defRPr sz="5900">
          <a:solidFill>
            <a:schemeClr val="tx1"/>
          </a:solidFill>
          <a:latin typeface="+mn-lt"/>
        </a:defRPr>
      </a:lvl8pPr>
      <a:lvl9pPr marL="7806509" indent="-692095" algn="l" defTabSz="2771106" rtl="0" eaLnBrk="0" fontAlgn="base" hangingPunct="0">
        <a:spcBef>
          <a:spcPct val="20000"/>
        </a:spcBef>
        <a:spcAft>
          <a:spcPct val="0"/>
        </a:spcAft>
        <a:buChar char="»"/>
        <a:defRPr sz="5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8473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92369" algn="l" defTabSz="78473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84738" algn="l" defTabSz="78473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77107" algn="l" defTabSz="78473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9476" algn="l" defTabSz="78473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61845" algn="l" defTabSz="78473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54214" algn="l" defTabSz="78473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46583" algn="l" defTabSz="78473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38952" algn="l" defTabSz="78473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31"/>
          <p:cNvSpPr txBox="1">
            <a:spLocks noChangeArrowheads="1"/>
          </p:cNvSpPr>
          <p:nvPr/>
        </p:nvSpPr>
        <p:spPr bwMode="auto">
          <a:xfrm>
            <a:off x="3360738" y="250031"/>
            <a:ext cx="18475325" cy="3657600"/>
          </a:xfrm>
          <a:prstGeom prst="rect">
            <a:avLst/>
          </a:prstGeom>
          <a:solidFill>
            <a:srgbClr val="808000"/>
          </a:solidFill>
          <a:ln w="38100">
            <a:noFill/>
            <a:miter lim="800000"/>
            <a:headEnd/>
            <a:tailEnd/>
          </a:ln>
        </p:spPr>
        <p:txBody>
          <a:bodyPr lIns="73495" tIns="36746" rIns="73495" bIns="36746" anchor="ctr" anchorCtr="1"/>
          <a:lstStyle/>
          <a:p>
            <a:pPr algn="ctr" rtl="1"/>
            <a:endParaRPr lang="en-US" sz="5400" b="1" dirty="0"/>
          </a:p>
          <a:p>
            <a:pPr algn="ctr" rtl="1"/>
            <a:r>
              <a:rPr lang="ar-EG" sz="5400" b="1" dirty="0" smtClean="0">
                <a:solidFill>
                  <a:srgbClr val="FFFF99"/>
                </a:solidFill>
              </a:rPr>
              <a:t>اسم مركز البحوث</a:t>
            </a:r>
          </a:p>
          <a:p>
            <a:pPr algn="ctr" rtl="1"/>
            <a:r>
              <a:rPr lang="ar-EG" sz="5400" b="1" dirty="0" smtClean="0">
                <a:solidFill>
                  <a:srgbClr val="FFFF99"/>
                </a:solidFill>
              </a:rPr>
              <a:t>عنوان البحث</a:t>
            </a:r>
            <a:r>
              <a:rPr lang="ar-SA" sz="5400" b="1" dirty="0" smtClean="0">
                <a:solidFill>
                  <a:srgbClr val="FFFF99"/>
                </a:solidFill>
              </a:rPr>
              <a:t> ( المسبحات السبع في القرآن الكريم دراسة بلاغية نقدية )</a:t>
            </a:r>
            <a:endParaRPr lang="ar-EG" sz="5400" b="1" dirty="0" smtClean="0">
              <a:solidFill>
                <a:srgbClr val="FFFF99"/>
              </a:solidFill>
            </a:endParaRPr>
          </a:p>
          <a:p>
            <a:pPr algn="ctr" rtl="1"/>
            <a:r>
              <a:rPr lang="ar-EG" sz="4400" b="1" dirty="0" smtClean="0">
                <a:solidFill>
                  <a:srgbClr val="FFFFCC"/>
                </a:solidFill>
              </a:rPr>
              <a:t>اسماء الباحثين</a:t>
            </a:r>
            <a:r>
              <a:rPr lang="ar-SA" sz="4400" b="1" dirty="0" smtClean="0">
                <a:solidFill>
                  <a:srgbClr val="FFFFCC"/>
                </a:solidFill>
              </a:rPr>
              <a:t> : د/ إيمان سعيد حسن موسى عبد السلام </a:t>
            </a:r>
            <a:endParaRPr lang="ar-EG" sz="4400" b="1" dirty="0" smtClean="0">
              <a:solidFill>
                <a:srgbClr val="FFFFCC"/>
              </a:solidFill>
            </a:endParaRPr>
          </a:p>
          <a:p>
            <a:pPr algn="ctr" rtl="1"/>
            <a:r>
              <a:rPr lang="ar-EG" sz="4400" b="1" dirty="0" smtClean="0">
                <a:solidFill>
                  <a:srgbClr val="FFFFCC"/>
                </a:solidFill>
              </a:rPr>
              <a:t>الكلية، القسم </a:t>
            </a:r>
            <a:r>
              <a:rPr lang="ar-SA" sz="4400" b="1" dirty="0" smtClean="0">
                <a:solidFill>
                  <a:srgbClr val="FFFFCC"/>
                </a:solidFill>
              </a:rPr>
              <a:t>/ كلية الدراسات الإسلامية والعربية للبنات بالإسكندرية / جامعة الأزهر الشريف / قسم اللغة العربية  تخصص بلاغة ونقد</a:t>
            </a:r>
            <a:endParaRPr lang="en-US" sz="3600" b="1" dirty="0">
              <a:solidFill>
                <a:srgbClr val="FFFFCC"/>
              </a:solidFill>
            </a:endParaRPr>
          </a:p>
          <a:p>
            <a:pPr algn="ctr" rtl="1"/>
            <a:endParaRPr lang="en-US" sz="3600" b="1" dirty="0">
              <a:solidFill>
                <a:srgbClr val="FFFFCC"/>
              </a:solidFill>
            </a:endParaRPr>
          </a:p>
          <a:p>
            <a:pPr algn="ctr" rtl="1"/>
            <a:endParaRPr lang="en-US" sz="3600" dirty="0">
              <a:solidFill>
                <a:srgbClr val="FFFFCC"/>
              </a:solidFill>
            </a:endParaRP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503238" y="4124325"/>
            <a:ext cx="11757025" cy="750888"/>
          </a:xfrm>
          <a:prstGeom prst="rect">
            <a:avLst/>
          </a:prstGeom>
          <a:solidFill>
            <a:srgbClr val="808000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09863" tIns="54932" rIns="109863" bIns="54932"/>
          <a:lstStyle/>
          <a:p>
            <a:pPr algn="ctr" defTabSz="1098088">
              <a:defRPr/>
            </a:pPr>
            <a:r>
              <a:rPr lang="ar-EG" sz="41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نتائج البحث (تابع)</a:t>
            </a:r>
            <a:endParaRPr lang="en-US" sz="4100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503238" y="4875211"/>
            <a:ext cx="11757025" cy="1251982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19727" tIns="219727" rIns="219727" bIns="219727"/>
          <a:lstStyle/>
          <a:p>
            <a:pPr algn="r">
              <a:defRPr/>
            </a:pPr>
            <a:r>
              <a:rPr lang="ar-SA" dirty="0">
                <a:latin typeface="Arial" charset="0"/>
              </a:rPr>
              <a:t> </a:t>
            </a:r>
            <a:r>
              <a:rPr lang="ar-SA" sz="3600" b="1" dirty="0" smtClean="0">
                <a:solidFill>
                  <a:srgbClr val="000000"/>
                </a:solidFill>
                <a:latin typeface="Arial" charset="0"/>
              </a:rPr>
              <a:t>،</a:t>
            </a:r>
            <a:r>
              <a:rPr lang="ar-SA" sz="4000" dirty="0">
                <a:solidFill>
                  <a:srgbClr val="000000"/>
                </a:solidFill>
                <a:latin typeface="Arial" charset="0"/>
              </a:rPr>
              <a:t>وانتهاءً بصيغة الأمر سبّحْ، وهذا الاستهلال يتناسب مع أجواء كل سورة .</a:t>
            </a:r>
          </a:p>
          <a:p>
            <a:pPr algn="r">
              <a:defRPr/>
            </a:pPr>
            <a:r>
              <a:rPr lang="ar-SA" sz="4000" dirty="0">
                <a:solidFill>
                  <a:srgbClr val="000000"/>
                </a:solidFill>
                <a:latin typeface="Arial" charset="0"/>
              </a:rPr>
              <a:t>ـــ لسور المسبحات أكثر من اسم ، منها ما هو توقيفي ، ومنها ما هو مشتق من مضمون السورة ، أما ترتيبها فالميل إلى أنه توقيفي ، بدليل الفصل بينها بسور أخرى .</a:t>
            </a:r>
          </a:p>
          <a:p>
            <a:pPr algn="r">
              <a:defRPr/>
            </a:pPr>
            <a:r>
              <a:rPr lang="ar-SA" sz="4000" dirty="0">
                <a:solidFill>
                  <a:srgbClr val="000000"/>
                </a:solidFill>
                <a:latin typeface="Arial" charset="0"/>
              </a:rPr>
              <a:t>ـ تلتقي سور المسبحات في مضامين موحدة الدلالة  غالباً، مثل التسبيح في مستهلها ،وتجمعها مضامين أخرى، مثل الدعوة إلى التوحيد ، وتقرير البعث والحساب ، والدعوة إلى الإنفاق في سبيل الله ...........</a:t>
            </a:r>
          </a:p>
          <a:p>
            <a:pPr algn="r">
              <a:defRPr/>
            </a:pPr>
            <a:r>
              <a:rPr lang="ar-SA" sz="4000" dirty="0">
                <a:solidFill>
                  <a:srgbClr val="000000"/>
                </a:solidFill>
                <a:latin typeface="Arial" charset="0"/>
              </a:rPr>
              <a:t>ــ انفراد كل سورة من سور المسبحات </a:t>
            </a:r>
            <a:r>
              <a:rPr lang="ar-SA" sz="4000" dirty="0" smtClean="0">
                <a:solidFill>
                  <a:srgbClr val="000000"/>
                </a:solidFill>
                <a:latin typeface="Arial" charset="0"/>
              </a:rPr>
              <a:t>بميزة </a:t>
            </a:r>
            <a:r>
              <a:rPr lang="ar-SA" sz="4000" dirty="0">
                <a:solidFill>
                  <a:srgbClr val="000000"/>
                </a:solidFill>
                <a:latin typeface="Arial" charset="0"/>
              </a:rPr>
              <a:t>تميزها عن غيرها ، نحو </a:t>
            </a:r>
            <a:r>
              <a:rPr lang="ar-SA" sz="4000" dirty="0" smtClean="0">
                <a:solidFill>
                  <a:srgbClr val="000000"/>
                </a:solidFill>
                <a:latin typeface="Arial" charset="0"/>
              </a:rPr>
              <a:t>انفراد </a:t>
            </a:r>
            <a:r>
              <a:rPr lang="ar-SA" sz="4000" dirty="0">
                <a:solidFill>
                  <a:srgbClr val="000000"/>
                </a:solidFill>
                <a:latin typeface="Arial" charset="0"/>
              </a:rPr>
              <a:t>سورة الإسراء بطائفة من الآداب الاجتماعية والخلقية التي تميز بها أفراد المجتمع المسلم عن أفراد المجتمعات الأخرى ، والغرض من بعث الرسل في سورة الصف ، أحكام صلاة الجمعة في سورة الجمعة ، التحذير من فتنة الأولاد في سورة التغابن ...........</a:t>
            </a:r>
          </a:p>
          <a:p>
            <a:pPr algn="r">
              <a:defRPr/>
            </a:pPr>
            <a:r>
              <a:rPr lang="ar-SA" sz="4000" dirty="0">
                <a:solidFill>
                  <a:srgbClr val="000000"/>
                </a:solidFill>
                <a:latin typeface="Arial" charset="0"/>
              </a:rPr>
              <a:t>ــ تنوع الصور البلاغية في سور المسبحات بين  التشبيه والمجاز والكناية وأسلوب القصر والفصل والوصل والتقديم والتأخير ....... في السورة الواحدة ، له دلالة فنية على الإعجاز الفني في القرآن الكريم ، وهي في معظمها مستمدة من البيئة المحيطة بالإنسان ، مرتبطة بمشاهداته  ، لا تغيب عن ناظره ، لأن الغرض منها توضيح المعنى وتمكينه ؛لسلوك سبل الهداية </a:t>
            </a:r>
            <a:r>
              <a:rPr lang="ar-SA" sz="3600" b="1" dirty="0">
                <a:solidFill>
                  <a:srgbClr val="000000"/>
                </a:solidFill>
                <a:latin typeface="Arial" charset="0"/>
              </a:rPr>
              <a:t>والرشاد .</a:t>
            </a:r>
          </a:p>
          <a:p>
            <a:pPr algn="r" rtl="1">
              <a:defRPr/>
            </a:pPr>
            <a:endParaRPr lang="en-US" b="1" dirty="0">
              <a:latin typeface="Arial" charset="0"/>
            </a:endParaRPr>
          </a:p>
        </p:txBody>
      </p:sp>
      <p:sp>
        <p:nvSpPr>
          <p:cNvPr id="1029" name="Text Box 36"/>
          <p:cNvSpPr txBox="1">
            <a:spLocks noChangeArrowheads="1"/>
          </p:cNvSpPr>
          <p:nvPr/>
        </p:nvSpPr>
        <p:spPr bwMode="auto">
          <a:xfrm>
            <a:off x="12931775" y="5248275"/>
            <a:ext cx="11757025" cy="6354763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lIns="219727" tIns="219727" rIns="219727" bIns="219727"/>
          <a:lstStyle/>
          <a:p>
            <a:pPr algn="justLow" rtl="1"/>
            <a:r>
              <a:rPr lang="en-US" sz="3600" dirty="0"/>
              <a:t> 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12931775" y="4124325"/>
            <a:ext cx="11757025" cy="750888"/>
          </a:xfrm>
          <a:prstGeom prst="rect">
            <a:avLst/>
          </a:prstGeom>
          <a:solidFill>
            <a:srgbClr val="808000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09863" tIns="54932" rIns="109863" bIns="54932"/>
          <a:lstStyle/>
          <a:p>
            <a:pPr algn="ctr" defTabSz="1098088">
              <a:defRPr/>
            </a:pPr>
            <a:r>
              <a:rPr lang="ar-EG" sz="41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مقدمة</a:t>
            </a:r>
            <a:endParaRPr lang="en-US" sz="4100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031" name="Text Box 38"/>
          <p:cNvSpPr txBox="1">
            <a:spLocks noChangeArrowheads="1"/>
          </p:cNvSpPr>
          <p:nvPr/>
        </p:nvSpPr>
        <p:spPr bwMode="auto">
          <a:xfrm>
            <a:off x="13068301" y="18602325"/>
            <a:ext cx="11755438" cy="14759783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lIns="219727" tIns="219727" rIns="219727" bIns="219727"/>
          <a:lstStyle>
            <a:defPPr>
              <a:defRPr lang="en-US"/>
            </a:defPPr>
            <a:lvl1pPr algn="justLow" rtl="1">
              <a:defRPr sz="3600">
                <a:cs typeface="Arial" pitchFamily="34" charset="0"/>
              </a:defRPr>
            </a:lvl1pPr>
          </a:lstStyle>
          <a:p>
            <a:r>
              <a:rPr lang="ar-SA" sz="4000" dirty="0" smtClean="0"/>
              <a:t>تعتمد هذه الدراسة المنهج التحليلي ، للوقوف على مضمون الآيات من خلال المفردات التي تنتظم في تراكيب لغوية ،يستدل منها على معانٍ معينة ، مع التحليل البلاغي  الذي يتضمن التشبيهات ، والاستعارات ، والقصر ، الفصل والوصل ......... </a:t>
            </a:r>
          </a:p>
          <a:p>
            <a:r>
              <a:rPr lang="ar-SA" sz="4000" dirty="0" smtClean="0"/>
              <a:t>وقد أقمت البحث على مقدمة ، وثلاثة فصول ، وخاتمة ثم الفهارس والمصادر والمراجع ...........</a:t>
            </a:r>
            <a:endParaRPr lang="en-US" sz="4000" dirty="0" smtClean="0"/>
          </a:p>
          <a:p>
            <a:r>
              <a:rPr lang="ar-SA" sz="4000" dirty="0" smtClean="0"/>
              <a:t>أما المقدمة فقد ذكرت فيها سر اختياري للموضوع والهدف من وراء هذا الاختيار ، والعقبات التي واجهتني والمنهج الذي سرت عليه .</a:t>
            </a:r>
            <a:endParaRPr lang="en-US" sz="4000" dirty="0" smtClean="0"/>
          </a:p>
          <a:p>
            <a:r>
              <a:rPr lang="ar-SA" sz="4000" dirty="0" smtClean="0"/>
              <a:t>أما التمهيد فقد تحدثت فيه عن التسبيح بمعناه اللغوي والاصطلاحي ، ثم ذكرت فضل المسبحات السبع ، وبينت حقيقة التسبيح بين الجبر والاختيار ، وأهم الأهداف والمقاصد التي وردت في كل سورة من السور السبع .</a:t>
            </a:r>
            <a:endParaRPr lang="en-US" sz="4000" dirty="0" smtClean="0"/>
          </a:p>
          <a:p>
            <a:pPr lvl="0" algn="r" rtl="0"/>
            <a:r>
              <a:rPr lang="ar-SA" sz="4000" dirty="0" smtClean="0"/>
              <a:t>ـ الفصل الأول فجاء بعنوان " التحليل البلاغي لسورة الإسراء </a:t>
            </a:r>
            <a:r>
              <a:rPr lang="ar-SA" sz="2800" dirty="0" smtClean="0">
                <a:solidFill>
                  <a:srgbClr val="000000"/>
                </a:solidFill>
                <a:cs typeface="+mn-cs"/>
              </a:rPr>
              <a:t>»</a:t>
            </a:r>
          </a:p>
          <a:p>
            <a:r>
              <a:rPr lang="ar-SA" sz="4000" dirty="0" smtClean="0"/>
              <a:t>ـــ الفصل الثاني  فجاء بعنوان " التحليل البلاغي لسورة الحديد </a:t>
            </a:r>
            <a:r>
              <a:rPr lang="ar-SA" sz="2800" dirty="0" smtClean="0">
                <a:solidFill>
                  <a:srgbClr val="000000"/>
                </a:solidFill>
                <a:cs typeface="+mn-cs"/>
              </a:rPr>
              <a:t>» .</a:t>
            </a:r>
            <a:r>
              <a:rPr lang="ar-SA" sz="4000" dirty="0" smtClean="0"/>
              <a:t> الفصل الثالث « التحليل البلاغي لسور : الحشر ، الصف ، الجمعة ، التغابن ، الأعلى » .</a:t>
            </a:r>
          </a:p>
          <a:p>
            <a:r>
              <a:rPr lang="ar-SA" sz="4000" dirty="0" smtClean="0"/>
              <a:t>الخاتمة </a:t>
            </a:r>
          </a:p>
          <a:p>
            <a:r>
              <a:rPr lang="ar-SA" sz="4000" dirty="0" smtClean="0"/>
              <a:t>الفهارس </a:t>
            </a:r>
          </a:p>
          <a:p>
            <a:r>
              <a:rPr lang="ar-SA" sz="4000" dirty="0" smtClean="0"/>
              <a:t>المصادر والمراجع </a:t>
            </a:r>
            <a:endParaRPr lang="en-US" sz="4000" dirty="0"/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12931775" y="17851438"/>
            <a:ext cx="11755438" cy="750887"/>
          </a:xfrm>
          <a:prstGeom prst="rect">
            <a:avLst/>
          </a:prstGeom>
          <a:solidFill>
            <a:srgbClr val="808000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09863" tIns="54932" rIns="109863" bIns="54932"/>
          <a:lstStyle/>
          <a:p>
            <a:pPr algn="ctr" defTabSz="1098088">
              <a:defRPr/>
            </a:pPr>
            <a:r>
              <a:rPr lang="ar-EG" sz="41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منهج البحث</a:t>
            </a:r>
            <a:endParaRPr lang="en-US" sz="4100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033" name="Text Box 40"/>
          <p:cNvSpPr txBox="1">
            <a:spLocks noChangeArrowheads="1"/>
          </p:cNvSpPr>
          <p:nvPr/>
        </p:nvSpPr>
        <p:spPr bwMode="auto">
          <a:xfrm>
            <a:off x="503238" y="17851438"/>
            <a:ext cx="11757025" cy="6912767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lIns="219727" tIns="219727" rIns="219727" bIns="219727"/>
          <a:lstStyle/>
          <a:p>
            <a:pPr marL="742950" indent="-742950" algn="justLow" rtl="1"/>
            <a:r>
              <a:rPr lang="ar-SA" sz="4400" dirty="0" smtClean="0"/>
              <a:t>ــ </a:t>
            </a:r>
            <a:r>
              <a:rPr lang="ar-SA" sz="4000" dirty="0">
                <a:solidFill>
                  <a:srgbClr val="000000"/>
                </a:solidFill>
                <a:cs typeface="Arial" pitchFamily="34" charset="0"/>
              </a:rPr>
              <a:t>سور المسبحات ميدان واسع للكثير من الدراسة والبحث ، في موضوعات لغوية وبلاغية ، فيمكن توجه الدارسين إلى دراسة موضوعات مستمدة من سور المسبحات ، فالكثير من الموضوعات تستحق الدراسة بالتفصيل ، نحو الإنفاق ، التسبيح ، بني إسرائيل ، الأبناء والأزواج .......</a:t>
            </a:r>
          </a:p>
          <a:p>
            <a:pPr marL="742950" indent="-742950" algn="justLow" rtl="1"/>
            <a:r>
              <a:rPr lang="ar-SA" sz="4000" dirty="0">
                <a:solidFill>
                  <a:srgbClr val="000000"/>
                </a:solidFill>
                <a:cs typeface="Arial" pitchFamily="34" charset="0"/>
              </a:rPr>
              <a:t>ــ دراسة أسلوب محدد في المسبحات ، نحو الجملة الاسمية ، الجملة الفعلية ،الخبر ، الانشاء ، التقديم ، التأخير ، البديع في المسبحات ، القصر ، الفصل والوصل .........</a:t>
            </a:r>
          </a:p>
          <a:p>
            <a:pPr marL="742950" indent="-742950" algn="justLow" rtl="1"/>
            <a:r>
              <a:rPr lang="ar-SA" sz="4000" dirty="0">
                <a:solidFill>
                  <a:srgbClr val="000000"/>
                </a:solidFill>
                <a:cs typeface="Arial" pitchFamily="34" charset="0"/>
              </a:rPr>
              <a:t>ـــ دراسة مزيد من السور التي يجمعها استهلال واحد، نحو السور التي تستهل بالحمد لله، أو بالقسم ، أو بالاستفهام ،لأن من شأن هذه الدراسات أن تلفت الانتباه إلى هذه السور .....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473867" y="17166431"/>
            <a:ext cx="11757025" cy="685007"/>
          </a:xfrm>
          <a:prstGeom prst="rect">
            <a:avLst/>
          </a:prstGeom>
          <a:solidFill>
            <a:srgbClr val="808000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09863" tIns="54932" rIns="109863" bIns="54932"/>
          <a:lstStyle/>
          <a:p>
            <a:pPr algn="ctr" defTabSz="1098088">
              <a:defRPr/>
            </a:pPr>
            <a:r>
              <a:rPr lang="ar-EG" sz="41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توصيات البحث</a:t>
            </a:r>
            <a:endParaRPr lang="en-US" sz="4100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035" name="Text Box 48"/>
          <p:cNvSpPr txBox="1">
            <a:spLocks noChangeArrowheads="1"/>
          </p:cNvSpPr>
          <p:nvPr/>
        </p:nvSpPr>
        <p:spPr bwMode="auto">
          <a:xfrm>
            <a:off x="12931775" y="13033375"/>
            <a:ext cx="11755438" cy="3903663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lIns="219727" tIns="219727" rIns="219727" bIns="219727"/>
          <a:lstStyle/>
          <a:p>
            <a:pPr lvl="0" algn="justLow" rtl="1"/>
            <a:r>
              <a:rPr lang="ar-SA" sz="4000" dirty="0">
                <a:solidFill>
                  <a:srgbClr val="000000"/>
                </a:solidFill>
                <a:cs typeface="Arial" pitchFamily="34" charset="0"/>
              </a:rPr>
              <a:t>تهدف هذه الدراسة التي انطلقت من الرغبة في إعداد دراسة خاصة لبعض سور القرآن التي ينظمها ناظم واحد ، ومنها المسبحات ، إلى إبراز العلاقة التي تربط بين هذه السور من حيث المضمون ، والمعنى الدلالي والوقوف على صور البيان وأسراره .</a:t>
            </a:r>
            <a:endParaRPr lang="en-US" sz="4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241" name="Text Box 49"/>
          <p:cNvSpPr txBox="1">
            <a:spLocks noChangeArrowheads="1"/>
          </p:cNvSpPr>
          <p:nvPr/>
        </p:nvSpPr>
        <p:spPr bwMode="auto">
          <a:xfrm>
            <a:off x="12931775" y="11907838"/>
            <a:ext cx="11755438" cy="750887"/>
          </a:xfrm>
          <a:prstGeom prst="rect">
            <a:avLst/>
          </a:prstGeom>
          <a:solidFill>
            <a:srgbClr val="808000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09863" tIns="54932" rIns="109863" bIns="54932"/>
          <a:lstStyle/>
          <a:p>
            <a:pPr algn="ctr" defTabSz="1098088">
              <a:defRPr/>
            </a:pPr>
            <a:r>
              <a:rPr lang="ar-EG" sz="41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هدف البحث</a:t>
            </a:r>
            <a:endParaRPr lang="en-US" sz="4100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037" name="Text Box 53"/>
          <p:cNvSpPr txBox="1">
            <a:spLocks noChangeArrowheads="1"/>
          </p:cNvSpPr>
          <p:nvPr/>
        </p:nvSpPr>
        <p:spPr bwMode="auto">
          <a:xfrm>
            <a:off x="503238" y="25288875"/>
            <a:ext cx="11757025" cy="9022556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lIns="219727" tIns="219727" rIns="219727" bIns="219727"/>
          <a:lstStyle>
            <a:defPPr>
              <a:defRPr lang="en-US"/>
            </a:defPPr>
            <a:lvl1pPr marL="742950" indent="-742950" algn="justLow" rtl="1">
              <a:defRPr sz="4400"/>
            </a:lvl1pPr>
          </a:lstStyle>
          <a:p>
            <a:r>
              <a:rPr lang="en-US" dirty="0"/>
              <a:t> </a:t>
            </a:r>
            <a:r>
              <a:rPr lang="ar-SA" b="1" dirty="0"/>
              <a:t>ـ </a:t>
            </a:r>
            <a:r>
              <a:rPr lang="ar-SA" sz="3600" b="1" dirty="0"/>
              <a:t>القرآن الكريم </a:t>
            </a:r>
          </a:p>
          <a:p>
            <a:r>
              <a:rPr lang="ar-SA" sz="3600" b="1" dirty="0"/>
              <a:t>ــ روح المعاني في تفسير القرآن العظيم والسبع المثاني  / للإمام شهاب الدين الألوسي / إحياء دار التراث العربي / بيروت .</a:t>
            </a:r>
          </a:p>
          <a:p>
            <a:r>
              <a:rPr lang="ar-SA" sz="3600" b="1" dirty="0"/>
              <a:t>ــ أسرار البلاغة / للإمام عبد القاهر الجرجاني / ت / محمد  رشيد رضا / دار الكتب العلمية / بيروت .</a:t>
            </a:r>
          </a:p>
          <a:p>
            <a:r>
              <a:rPr lang="ar-SA" sz="3600" b="1" dirty="0"/>
              <a:t>ــ أسرار العربية / ت/ محمد بهجت البيطار / المجمع العلمي العربي / دمشق .</a:t>
            </a:r>
          </a:p>
          <a:p>
            <a:r>
              <a:rPr lang="ar-SA" sz="3600" b="1" dirty="0"/>
              <a:t>ــ إعجاز القرآن / للإمام الباقلاني / ت / السيد أحمد صقر / دار المعارف / القاهرة .</a:t>
            </a:r>
          </a:p>
          <a:p>
            <a:r>
              <a:rPr lang="ar-SA" sz="3600" b="1" dirty="0"/>
              <a:t>ــ الأصوات اللغوية / إبراهيم أنيس /مطبعة نهضة مصر / القاهرة .</a:t>
            </a:r>
          </a:p>
          <a:p>
            <a:r>
              <a:rPr lang="ar-SA" sz="3600" b="1" dirty="0"/>
              <a:t>ـــ نظم الدرر في تناسب الآيات والسور / للإمام البقاعي / ت / عبد الرازق غالب المهدي /دار الكتب العلمية / بيروت .</a:t>
            </a:r>
          </a:p>
          <a:p>
            <a:r>
              <a:rPr lang="ar-SA" sz="3600" b="1" dirty="0"/>
              <a:t>ـــ صحيح البخاري / للإمام البخاري / دار الكتب العلمية / بيروت .</a:t>
            </a:r>
          </a:p>
          <a:p>
            <a:r>
              <a:rPr lang="ar-SA" sz="3600" b="1" dirty="0"/>
              <a:t>ـــ دلائل الإعجاز / للإمام عبد القاهر الجرجاني / ت / محمود محمد شاكر / مطبعة </a:t>
            </a:r>
            <a:r>
              <a:rPr lang="ar-SA" sz="3600" b="1" dirty="0" err="1"/>
              <a:t>الخانجي</a:t>
            </a:r>
            <a:r>
              <a:rPr lang="ar-SA" sz="3600" b="1" dirty="0"/>
              <a:t> / القاهرة </a:t>
            </a:r>
            <a:r>
              <a:rPr lang="ar-SA" sz="3600" b="1" dirty="0" smtClean="0"/>
              <a:t>.</a:t>
            </a:r>
            <a:endParaRPr lang="en-US" sz="3600" b="1" dirty="0"/>
          </a:p>
        </p:txBody>
      </p:sp>
      <p:sp>
        <p:nvSpPr>
          <p:cNvPr id="29" name="Text Box 41"/>
          <p:cNvSpPr txBox="1">
            <a:spLocks noChangeArrowheads="1"/>
          </p:cNvSpPr>
          <p:nvPr/>
        </p:nvSpPr>
        <p:spPr bwMode="auto">
          <a:xfrm>
            <a:off x="538956" y="24764205"/>
            <a:ext cx="11757025" cy="750887"/>
          </a:xfrm>
          <a:prstGeom prst="rect">
            <a:avLst/>
          </a:prstGeom>
          <a:solidFill>
            <a:srgbClr val="808000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09863" tIns="54932" rIns="109863" bIns="54932"/>
          <a:lstStyle/>
          <a:p>
            <a:pPr algn="ctr" defTabSz="1098088">
              <a:defRPr/>
            </a:pPr>
            <a:r>
              <a:rPr lang="ar-EG" sz="41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المراجع</a:t>
            </a:r>
            <a:endParaRPr lang="en-US" sz="4100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1041" name="Picture 87" descr="C:\Users\t.ismil\Pictures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28163" y="706438"/>
            <a:ext cx="2365375" cy="249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ctangle 19"/>
          <p:cNvSpPr>
            <a:spLocks noChangeArrowheads="1"/>
          </p:cNvSpPr>
          <p:nvPr/>
        </p:nvSpPr>
        <p:spPr bwMode="auto">
          <a:xfrm>
            <a:off x="668339" y="33669288"/>
            <a:ext cx="24155400" cy="1724025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216832" tIns="108416" rIns="216832" bIns="108416"/>
          <a:lstStyle/>
          <a:p>
            <a:pPr algn="ctr" rtl="1">
              <a:defRPr/>
            </a:pPr>
            <a:endParaRPr lang="ar-EG" sz="4000" b="1" dirty="0">
              <a:solidFill>
                <a:schemeClr val="accent6"/>
              </a:solidFill>
              <a:latin typeface="Arial" charset="0"/>
            </a:endParaRPr>
          </a:p>
          <a:p>
            <a:pPr algn="ctr" rtl="1">
              <a:defRPr/>
            </a:pPr>
            <a:endParaRPr lang="ar-SA" sz="4000" b="1" dirty="0">
              <a:solidFill>
                <a:schemeClr val="accent6"/>
              </a:solidFill>
              <a:latin typeface="Arial" charset="0"/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13068301" y="5502810"/>
            <a:ext cx="11183938" cy="62478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algn="r">
              <a:defRPr sz="4000"/>
            </a:lvl1pPr>
          </a:lstStyle>
          <a:p>
            <a:r>
              <a:rPr lang="ar-SA" dirty="0"/>
              <a:t>تنصب هذه الدراسة على السور التي تستهل بالتسبيح « سبحان </a:t>
            </a:r>
            <a:r>
              <a:rPr lang="ar-SA" dirty="0" smtClean="0"/>
              <a:t>،يسبح </a:t>
            </a:r>
            <a:r>
              <a:rPr lang="en-US" dirty="0" smtClean="0"/>
              <a:t> </a:t>
            </a:r>
            <a:r>
              <a:rPr lang="ar-SA" dirty="0" smtClean="0"/>
              <a:t>، </a:t>
            </a:r>
            <a:r>
              <a:rPr lang="ar-SA" dirty="0"/>
              <a:t>سّبحَ ّوسبّحْ» ، </a:t>
            </a:r>
            <a:r>
              <a:rPr lang="ar-SA" dirty="0" smtClean="0"/>
              <a:t>والتي </a:t>
            </a:r>
            <a:r>
              <a:rPr lang="ar-SA" dirty="0"/>
              <a:t>تسمى بالمسبحات ، </a:t>
            </a:r>
            <a:r>
              <a:rPr lang="ar-SA" dirty="0" smtClean="0"/>
              <a:t>وتتناول الجانب الدلالي </a:t>
            </a:r>
            <a:endParaRPr lang="ar-SA" dirty="0"/>
          </a:p>
          <a:p>
            <a:r>
              <a:rPr lang="ar-SA" dirty="0" smtClean="0"/>
              <a:t>والبلاغي </a:t>
            </a:r>
            <a:r>
              <a:rPr lang="ar-SA" dirty="0"/>
              <a:t>والنقدي  في هذه السور من خلال دراسة </a:t>
            </a:r>
            <a:r>
              <a:rPr lang="ar-SA" dirty="0" smtClean="0"/>
              <a:t>المعانى </a:t>
            </a:r>
            <a:r>
              <a:rPr lang="ar-SA" dirty="0"/>
              <a:t>والمضمون ،  وتحليل ما ورد فيها من </a:t>
            </a:r>
            <a:r>
              <a:rPr lang="ar-SA" dirty="0" smtClean="0"/>
              <a:t>الصور البلاغية  </a:t>
            </a:r>
            <a:r>
              <a:rPr lang="en-US" dirty="0" smtClean="0"/>
              <a:t> </a:t>
            </a:r>
            <a:r>
              <a:rPr lang="ar-SA" dirty="0" smtClean="0"/>
              <a:t>البلاغية </a:t>
            </a:r>
            <a:r>
              <a:rPr lang="ar-SA" dirty="0"/>
              <a:t>.</a:t>
            </a:r>
          </a:p>
          <a:p>
            <a:r>
              <a:rPr lang="ar-SA" dirty="0"/>
              <a:t>وفي هذه الدراسة للمسبحات محاولة للإجابة عن الأسئلة الآتية :</a:t>
            </a:r>
          </a:p>
          <a:p>
            <a:r>
              <a:rPr lang="ar-SA" dirty="0"/>
              <a:t>ــ ما العلاقة التي تربط هذه السور ؟</a:t>
            </a:r>
          </a:p>
          <a:p>
            <a:r>
              <a:rPr lang="ar-SA" dirty="0"/>
              <a:t>ــ ما المضمون الدلالي الذي انصبت عليه هذه السور ؟</a:t>
            </a:r>
          </a:p>
          <a:p>
            <a:r>
              <a:rPr lang="ar-SA" dirty="0" smtClean="0"/>
              <a:t>ــ </a:t>
            </a:r>
            <a:r>
              <a:rPr lang="ar-SA" dirty="0"/>
              <a:t>ما أبرز صور البلاغة فيها ؟ وهل هناك صلة </a:t>
            </a:r>
            <a:r>
              <a:rPr lang="ar-SA" dirty="0" smtClean="0"/>
              <a:t>تربط بين هذه السور المختلفة ؟</a:t>
            </a:r>
            <a:r>
              <a:rPr lang="en-US" dirty="0" smtClean="0"/>
              <a:t> </a:t>
            </a:r>
            <a:endParaRPr lang="ar-SA" dirty="0"/>
          </a:p>
          <a:p>
            <a:endParaRPr lang="ar-SA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2270" y="30501431"/>
            <a:ext cx="11790363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13261976" y="31339631"/>
            <a:ext cx="11561763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000" dirty="0" smtClean="0"/>
              <a:t>    </a:t>
            </a:r>
            <a:r>
              <a:rPr lang="ar-SA" sz="2000" dirty="0">
                <a:solidFill>
                  <a:srgbClr val="000000"/>
                </a:solidFill>
                <a:latin typeface="Arial" charset="0"/>
              </a:rPr>
              <a:t> </a:t>
            </a:r>
            <a:r>
              <a:rPr lang="ar-SA" sz="3200" b="1" dirty="0">
                <a:solidFill>
                  <a:srgbClr val="000000"/>
                </a:solidFill>
                <a:latin typeface="Arial" charset="0"/>
              </a:rPr>
              <a:t>ـــ </a:t>
            </a:r>
            <a:r>
              <a:rPr lang="ar-SA" sz="4800" dirty="0">
                <a:solidFill>
                  <a:srgbClr val="000000"/>
                </a:solidFill>
                <a:latin typeface="Arial" charset="0"/>
              </a:rPr>
              <a:t>المسبحات مجموعة سور من القرآن الكريم ، تستهل بمختلف الصيغ </a:t>
            </a:r>
            <a:r>
              <a:rPr lang="ar-SA" sz="4800" dirty="0" smtClean="0">
                <a:solidFill>
                  <a:srgbClr val="000000"/>
                </a:solidFill>
                <a:latin typeface="Arial" charset="0"/>
              </a:rPr>
              <a:t> التي تحث  على </a:t>
            </a:r>
            <a:r>
              <a:rPr lang="ar-SA" sz="4800" dirty="0">
                <a:solidFill>
                  <a:srgbClr val="000000"/>
                </a:solidFill>
                <a:latin typeface="Arial" charset="0"/>
              </a:rPr>
              <a:t>التسبيح </a:t>
            </a:r>
            <a:r>
              <a:rPr lang="ar-SA" sz="4800" dirty="0" smtClean="0">
                <a:solidFill>
                  <a:srgbClr val="000000"/>
                </a:solidFill>
                <a:latin typeface="Arial" charset="0"/>
              </a:rPr>
              <a:t>، بدءاً من المصدر </a:t>
            </a:r>
            <a:r>
              <a:rPr lang="ar-SA" sz="4400" dirty="0" smtClean="0">
                <a:solidFill>
                  <a:srgbClr val="000000"/>
                </a:solidFill>
                <a:latin typeface="Arial" charset="0"/>
              </a:rPr>
              <a:t>سبحان، </a:t>
            </a:r>
            <a:r>
              <a:rPr lang="ar-SA" sz="4400" dirty="0">
                <a:solidFill>
                  <a:srgbClr val="000000"/>
                </a:solidFill>
                <a:latin typeface="Arial" charset="0"/>
              </a:rPr>
              <a:t>ومروراً بصيغة الماضي سبّح </a:t>
            </a:r>
            <a:r>
              <a:rPr lang="ar-SA" sz="4400" dirty="0" smtClean="0">
                <a:solidFill>
                  <a:srgbClr val="000000"/>
                </a:solidFill>
                <a:latin typeface="Arial" charset="0"/>
              </a:rPr>
              <a:t>، وصيغة المضارع يسبح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2615</TotalTime>
  <Words>460</Words>
  <Application>Microsoft Office PowerPoint</Application>
  <PresentationFormat>مخصص</PresentationFormat>
  <Paragraphs>47</Paragraphs>
  <Slides>1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Default Design</vt:lpstr>
      <vt:lpstr>عرض تقديمي في PowerPoint</vt:lpstr>
    </vt:vector>
  </TitlesOfParts>
  <Company>Genigraphics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48h x 30w poster template</dc:title>
  <dc:creator>Jay Larson</dc:creator>
  <dc:description>Call us at 1-800-790-4001_x000d_
www.genigraphics.com</dc:description>
  <cp:lastModifiedBy>Mie alsakran</cp:lastModifiedBy>
  <cp:revision>84</cp:revision>
  <cp:lastPrinted>2000-08-03T00:31:24Z</cp:lastPrinted>
  <dcterms:created xsi:type="dcterms:W3CDTF">2000-02-09T15:01:13Z</dcterms:created>
  <dcterms:modified xsi:type="dcterms:W3CDTF">2014-11-05T05:30:24Z</dcterms:modified>
</cp:coreProperties>
</file>