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0" r:id="rId2"/>
    <p:sldId id="269" r:id="rId3"/>
    <p:sldId id="257" r:id="rId4"/>
    <p:sldId id="258" r:id="rId5"/>
    <p:sldId id="259" r:id="rId6"/>
    <p:sldId id="260" r:id="rId7"/>
    <p:sldId id="261" r:id="rId8"/>
    <p:sldId id="262" r:id="rId9"/>
    <p:sldId id="263" r:id="rId10"/>
    <p:sldId id="264" r:id="rId11"/>
    <p:sldId id="265" r:id="rId12"/>
    <p:sldId id="266" r:id="rId13"/>
    <p:sldId id="267" r:id="rId14"/>
    <p:sldId id="271"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5" autoAdjust="0"/>
    <p:restoredTop sz="94709" autoAdjust="0"/>
  </p:normalViewPr>
  <p:slideViewPr>
    <p:cSldViewPr>
      <p:cViewPr>
        <p:scale>
          <a:sx n="77" d="100"/>
          <a:sy n="77" d="100"/>
        </p:scale>
        <p:origin x="-1164"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BB9E8CD-95EB-484A-9D5E-9CEB76EC13F6}" type="datetimeFigureOut">
              <a:rPr lang="ar-SA" smtClean="0"/>
              <a:t>29/04/35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381E9E-4DF6-437A-94E1-FF1D5241D389}"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BB9E8CD-95EB-484A-9D5E-9CEB76EC13F6}" type="datetimeFigureOut">
              <a:rPr lang="ar-SA" smtClean="0"/>
              <a:t>29/04/35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381E9E-4DF6-437A-94E1-FF1D5241D389}"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BB9E8CD-95EB-484A-9D5E-9CEB76EC13F6}" type="datetimeFigureOut">
              <a:rPr lang="ar-SA" smtClean="0"/>
              <a:t>29/04/35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381E9E-4DF6-437A-94E1-FF1D5241D389}"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BB9E8CD-95EB-484A-9D5E-9CEB76EC13F6}" type="datetimeFigureOut">
              <a:rPr lang="ar-SA" smtClean="0"/>
              <a:t>29/04/35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381E9E-4DF6-437A-94E1-FF1D5241D389}"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BB9E8CD-95EB-484A-9D5E-9CEB76EC13F6}" type="datetimeFigureOut">
              <a:rPr lang="ar-SA" smtClean="0"/>
              <a:t>29/04/35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381E9E-4DF6-437A-94E1-FF1D5241D389}"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BB9E8CD-95EB-484A-9D5E-9CEB76EC13F6}" type="datetimeFigureOut">
              <a:rPr lang="ar-SA" smtClean="0"/>
              <a:t>29/04/35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D381E9E-4DF6-437A-94E1-FF1D5241D389}"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BB9E8CD-95EB-484A-9D5E-9CEB76EC13F6}" type="datetimeFigureOut">
              <a:rPr lang="ar-SA" smtClean="0"/>
              <a:t>29/04/35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D381E9E-4DF6-437A-94E1-FF1D5241D389}"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BB9E8CD-95EB-484A-9D5E-9CEB76EC13F6}" type="datetimeFigureOut">
              <a:rPr lang="ar-SA" smtClean="0"/>
              <a:t>29/04/35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D381E9E-4DF6-437A-94E1-FF1D5241D389}"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BB9E8CD-95EB-484A-9D5E-9CEB76EC13F6}" type="datetimeFigureOut">
              <a:rPr lang="ar-SA" smtClean="0"/>
              <a:t>29/04/35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D381E9E-4DF6-437A-94E1-FF1D5241D389}"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BB9E8CD-95EB-484A-9D5E-9CEB76EC13F6}" type="datetimeFigureOut">
              <a:rPr lang="ar-SA" smtClean="0"/>
              <a:t>29/04/35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D381E9E-4DF6-437A-94E1-FF1D5241D389}"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BB9E8CD-95EB-484A-9D5E-9CEB76EC13F6}" type="datetimeFigureOut">
              <a:rPr lang="ar-SA" smtClean="0"/>
              <a:t>29/04/35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D381E9E-4DF6-437A-94E1-FF1D5241D389}"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B9E8CD-95EB-484A-9D5E-9CEB76EC13F6}" type="datetimeFigureOut">
              <a:rPr lang="ar-SA" smtClean="0"/>
              <a:t>29/04/35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D381E9E-4DF6-437A-94E1-FF1D5241D389}"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9.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0047158368a8a922ea4bb83db320c1a.gif"/>
          <p:cNvPicPr>
            <a:picLocks noChangeAspect="1"/>
          </p:cNvPicPr>
          <p:nvPr/>
        </p:nvPicPr>
        <p:blipFill>
          <a:blip r:embed="rId3"/>
          <a:stretch>
            <a:fillRect/>
          </a:stretch>
        </p:blipFill>
        <p:spPr>
          <a:xfrm>
            <a:off x="0" y="548680"/>
            <a:ext cx="9144000" cy="6858000"/>
          </a:xfrm>
          <a:prstGeom prst="rect">
            <a:avLst/>
          </a:prstGeom>
        </p:spPr>
      </p:pic>
      <p:sp>
        <p:nvSpPr>
          <p:cNvPr id="6" name="Rectangle 1"/>
          <p:cNvSpPr>
            <a:spLocks noChangeArrowheads="1"/>
          </p:cNvSpPr>
          <p:nvPr/>
        </p:nvSpPr>
        <p:spPr bwMode="auto">
          <a:xfrm>
            <a:off x="1475656" y="1844824"/>
            <a:ext cx="6624736" cy="3012936"/>
          </a:xfrm>
          <a:prstGeom prst="rect">
            <a:avLst/>
          </a:prstGeom>
          <a:noFill/>
          <a:ln w="6350">
            <a:solidFill>
              <a:schemeClr val="tx1"/>
            </a:solidFill>
            <a:miter lim="800000"/>
            <a:headEnd/>
            <a:tailEnd/>
          </a:ln>
          <a:effectLst/>
        </p:spPr>
        <p:txBody>
          <a:bodyPr vert="horz" wrap="square" lIns="91440" tIns="45720" rIns="91440" bIns="45720" numCol="1" anchor="ctr" anchorCtr="0" compatLnSpc="1">
            <a:prstTxWarp prst="textDoubleWave1">
              <a:avLst>
                <a:gd name="adj1" fmla="val 6250"/>
                <a:gd name="adj2" fmla="val -361"/>
              </a:avLst>
            </a:prstTxWarp>
            <a:spAutoFit/>
          </a:bodyPr>
          <a:lstStyle/>
          <a:p>
            <a:pPr algn="ctr" fontAlgn="base">
              <a:spcBef>
                <a:spcPct val="0"/>
              </a:spcBef>
              <a:spcAft>
                <a:spcPct val="0"/>
              </a:spcAft>
            </a:pPr>
            <a:r>
              <a:rPr lang="ar-AE" sz="2400" dirty="0">
                <a:solidFill>
                  <a:schemeClr val="accent4">
                    <a:lumMod val="50000"/>
                  </a:schemeClr>
                </a:solidFill>
                <a:effectLst>
                  <a:outerShdw blurRad="38100" dist="38100" dir="2700000" algn="tl">
                    <a:srgbClr val="000000">
                      <a:alpha val="43137"/>
                    </a:srgbClr>
                  </a:outerShdw>
                </a:effectLst>
              </a:rPr>
              <a:t>بسم الله الرحمن الرحيم</a:t>
            </a:r>
            <a:endParaRPr lang="ar-SA" sz="2400" dirty="0">
              <a:solidFill>
                <a:schemeClr val="accent4">
                  <a:lumMod val="50000"/>
                </a:schemeClr>
              </a:solidFill>
              <a:effectLst>
                <a:outerShdw blurRad="38100" dist="38100" dir="2700000" algn="tl">
                  <a:srgbClr val="000000">
                    <a:alpha val="43137"/>
                  </a:srgbClr>
                </a:outerShdw>
              </a:effectLst>
            </a:endParaRPr>
          </a:p>
          <a:p>
            <a:pPr algn="ctr" eaLnBrk="0" fontAlgn="base" hangingPunct="0">
              <a:spcBef>
                <a:spcPct val="0"/>
              </a:spcBef>
              <a:spcAft>
                <a:spcPct val="0"/>
              </a:spcAft>
            </a:pPr>
            <a:endParaRPr lang="en-US" sz="2400" dirty="0">
              <a:solidFill>
                <a:schemeClr val="accent4">
                  <a:lumMod val="50000"/>
                </a:schemeClr>
              </a:solidFill>
              <a:effectLst>
                <a:outerShdw blurRad="38100" dist="38100" dir="2700000" algn="tl">
                  <a:srgbClr val="000000">
                    <a:alpha val="43137"/>
                  </a:srgbClr>
                </a:outerShdw>
              </a:effectLst>
            </a:endParaRPr>
          </a:p>
          <a:p>
            <a:pPr algn="ctr" eaLnBrk="0" fontAlgn="base" hangingPunct="0">
              <a:spcBef>
                <a:spcPct val="0"/>
              </a:spcBef>
              <a:spcAft>
                <a:spcPct val="0"/>
              </a:spcAft>
            </a:pPr>
            <a:r>
              <a:rPr lang="ar-AE" sz="2400" dirty="0">
                <a:solidFill>
                  <a:schemeClr val="accent4">
                    <a:lumMod val="50000"/>
                  </a:schemeClr>
                </a:solidFill>
                <a:effectLst>
                  <a:outerShdw blurRad="38100" dist="38100" dir="2700000" algn="tl">
                    <a:srgbClr val="000000">
                      <a:alpha val="43137"/>
                    </a:srgbClr>
                  </a:outerShdw>
                </a:effectLst>
                <a:sym typeface="Wingdings" pitchFamily="2" charset="2"/>
              </a:rPr>
              <a:t>محاضرة جديدة من علم النفس التربوي نحلق فيها بطبيعة وأهمية وشروط وأهداف و </a:t>
            </a:r>
            <a:r>
              <a:rPr lang="ar-SA" sz="2400" dirty="0">
                <a:solidFill>
                  <a:schemeClr val="accent4">
                    <a:lumMod val="50000"/>
                  </a:schemeClr>
                </a:solidFill>
                <a:effectLst>
                  <a:outerShdw blurRad="38100" dist="38100" dir="2700000" algn="tl">
                    <a:srgbClr val="000000">
                      <a:alpha val="43137"/>
                    </a:srgbClr>
                  </a:outerShdw>
                </a:effectLst>
                <a:sym typeface="Wingdings" pitchFamily="2" charset="2"/>
              </a:rPr>
              <a:t>أ</a:t>
            </a:r>
            <a:r>
              <a:rPr lang="ar-AE" sz="2400" dirty="0">
                <a:solidFill>
                  <a:schemeClr val="accent4">
                    <a:lumMod val="50000"/>
                  </a:schemeClr>
                </a:solidFill>
                <a:effectLst>
                  <a:outerShdw blurRad="38100" dist="38100" dir="2700000" algn="tl">
                    <a:srgbClr val="000000">
                      <a:alpha val="43137"/>
                    </a:srgbClr>
                  </a:outerShdw>
                </a:effectLst>
                <a:sym typeface="Wingdings" pitchFamily="2" charset="2"/>
              </a:rPr>
              <a:t>ثر التعلم </a:t>
            </a:r>
            <a:endParaRPr lang="ar-SA" sz="2400" dirty="0" smtClean="0">
              <a:solidFill>
                <a:schemeClr val="accent4">
                  <a:lumMod val="50000"/>
                </a:schemeClr>
              </a:solidFill>
              <a:effectLst>
                <a:outerShdw blurRad="38100" dist="38100" dir="2700000" algn="tl">
                  <a:srgbClr val="000000">
                    <a:alpha val="43137"/>
                  </a:srgbClr>
                </a:outerShdw>
              </a:effectLst>
              <a:sym typeface="Wingdings" pitchFamily="2" charset="2"/>
            </a:endParaRPr>
          </a:p>
          <a:p>
            <a:pPr algn="ctr" eaLnBrk="0" fontAlgn="base" hangingPunct="0">
              <a:spcBef>
                <a:spcPct val="0"/>
              </a:spcBef>
              <a:spcAft>
                <a:spcPct val="0"/>
              </a:spcAft>
            </a:pPr>
            <a:endParaRPr lang="ar-SA" sz="2400" dirty="0">
              <a:solidFill>
                <a:schemeClr val="accent4">
                  <a:lumMod val="50000"/>
                </a:schemeClr>
              </a:solidFill>
              <a:effectLst>
                <a:outerShdw blurRad="38100" dist="38100" dir="2700000" algn="tl">
                  <a:srgbClr val="000000">
                    <a:alpha val="43137"/>
                  </a:srgbClr>
                </a:outerShdw>
              </a:effectLst>
              <a:sym typeface="Wingdings" pitchFamily="2" charset="2"/>
            </a:endParaRPr>
          </a:p>
          <a:p>
            <a:pPr algn="ctr" eaLnBrk="0" fontAlgn="base" hangingPunct="0">
              <a:spcBef>
                <a:spcPct val="0"/>
              </a:spcBef>
              <a:spcAft>
                <a:spcPct val="0"/>
              </a:spcAft>
            </a:pPr>
            <a:r>
              <a:rPr lang="ar-SA" sz="2400" dirty="0" smtClean="0">
                <a:solidFill>
                  <a:schemeClr val="accent4">
                    <a:lumMod val="50000"/>
                  </a:schemeClr>
                </a:solidFill>
                <a:effectLst>
                  <a:outerShdw blurRad="38100" dist="38100" dir="2700000" algn="tl">
                    <a:srgbClr val="000000">
                      <a:alpha val="43137"/>
                    </a:srgbClr>
                  </a:outerShdw>
                </a:effectLst>
                <a:sym typeface="Wingdings" pitchFamily="2" charset="2"/>
              </a:rPr>
              <a:t>الدكتورة : افتكار عبدالله الإبراهيم</a:t>
            </a:r>
            <a:endParaRPr lang="ar-AE" sz="2400" dirty="0">
              <a:solidFill>
                <a:schemeClr val="accent4">
                  <a:lumMod val="50000"/>
                </a:schemeClr>
              </a:solidFill>
              <a:effectLst>
                <a:outerShdw blurRad="38100" dist="38100" dir="2700000" algn="tl">
                  <a:srgbClr val="000000">
                    <a:alpha val="43137"/>
                  </a:srgbClr>
                </a:outerShdw>
              </a:effectLst>
              <a:sym typeface="Wingdings" pitchFamily="2" charset="2"/>
            </a:endParaRPr>
          </a:p>
        </p:txBody>
      </p:sp>
    </p:spTree>
  </p:cSld>
  <p:clrMapOvr>
    <a:masterClrMapping/>
  </p:clrMapOvr>
  <p:transition spd="med">
    <p:newsflash/>
    <p:sndAc>
      <p:stSnd>
        <p:snd r:embed="rId2" name="cashreg.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img_1355099154_608.jpg"/>
          <p:cNvPicPr>
            <a:picLocks noChangeAspect="1"/>
          </p:cNvPicPr>
          <p:nvPr/>
        </p:nvPicPr>
        <p:blipFill>
          <a:blip r:embed="rId3"/>
          <a:stretch>
            <a:fillRect/>
          </a:stretch>
        </p:blipFill>
        <p:spPr>
          <a:xfrm>
            <a:off x="0" y="0"/>
            <a:ext cx="9144000" cy="6858000"/>
          </a:xfrm>
          <a:prstGeom prst="rect">
            <a:avLst/>
          </a:prstGeom>
        </p:spPr>
      </p:pic>
      <p:sp>
        <p:nvSpPr>
          <p:cNvPr id="21505" name="Rectangle 1"/>
          <p:cNvSpPr>
            <a:spLocks noChangeArrowheads="1"/>
          </p:cNvSpPr>
          <p:nvPr/>
        </p:nvSpPr>
        <p:spPr bwMode="auto">
          <a:xfrm>
            <a:off x="2143108" y="0"/>
            <a:ext cx="7000892"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AE" sz="2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انتقال اثر التعلم </a:t>
            </a:r>
            <a:endParaRPr kumimoji="0" lang="en-US" sz="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تسلم كل نظرية من نظريات التربية بأهمية قضية انتقال اثر التعلم , وذلك لان التعلم الذي يتعدى الموقف الأصلي إلى مواقف جديدة شيء مهم لا بد من التأكيد عليه في العملية التعليمية وقد ذهب</a:t>
            </a:r>
            <a:r>
              <a:rPr kumimoji="0" lang="ar-SA" sz="1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ت</a:t>
            </a:r>
            <a:r>
              <a:rPr kumimoji="0" lang="ar-SA" sz="1800" b="1" i="0" u="none" strike="noStrike" spc="50" normalizeH="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 </a:t>
            </a:r>
            <a:r>
              <a:rPr kumimoji="0" lang="ar-AE" sz="1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بعض الآراء إلى </a:t>
            </a:r>
            <a:r>
              <a:rPr lang="ar-SA" b="1" spc="50" dirty="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أ</a:t>
            </a:r>
            <a:r>
              <a:rPr kumimoji="0" lang="ar-AE" sz="1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ن انتقال اثر التعلم أمر يسهل تحقيقه.</a:t>
            </a:r>
            <a:endParaRPr kumimoji="0" lang="en-US" sz="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مفهوم انتقال اثر التعلم :</a:t>
            </a:r>
            <a:endParaRPr kumimoji="0" lang="en-US" sz="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لا شك أن التدريب في موقف معين تؤثر في مواقف وأنشطة أخرى يقوم </a:t>
            </a:r>
            <a:r>
              <a:rPr kumimoji="0" lang="ar-AE" sz="1800" b="1" i="0" u="none" strike="noStrike" spc="50" normalizeH="0" baseline="0" dirty="0" err="1"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بها</a:t>
            </a:r>
            <a:r>
              <a:rPr kumimoji="0" lang="ar-AE" sz="1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 الفرد , فالتدريب في الرياضيات يفيد التدريب في الفيزياء ويسهله , ويظهر ذلك بوضوح في اكتساب المهارات , فلكي ينجح الفرد في ركوب دراجة بخارية علية أن يتدرب على ركوب الدراجة العادية , ويكتسب المهارات اللازمة لذلك , إذ تفيده هذه المهارات في التدريب على قيادة الدراجة البخارية , وبالتالي تقل الأخطاء التي يمكن أن يقع فيها الشخص بصورة اكبر.</a:t>
            </a:r>
            <a:endParaRPr kumimoji="0" lang="en-US" sz="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وهكذا يمكن أن نستفيد من نتائج التعلم السابق لتفيد في التعلم اللاحق , ولكن في بعض الأحيان تتداخل نتائج التعلم السابق مع التعلم اللاحق أو الجديدة تداخلا معوقا وفي هذه الحالة يكون انتقال اثر التدريب سلبيا.</a:t>
            </a:r>
          </a:p>
          <a:p>
            <a:pPr marL="0" marR="0" lvl="0" indent="0" defTabSz="914400" rtl="0" eaLnBrk="0" fontAlgn="base" latinLnBrk="0" hangingPunct="0">
              <a:lnSpc>
                <a:spcPct val="100000"/>
              </a:lnSpc>
              <a:spcBef>
                <a:spcPct val="0"/>
              </a:spcBef>
              <a:spcAft>
                <a:spcPct val="0"/>
              </a:spcAft>
              <a:buClrTx/>
              <a:buSzTx/>
              <a:buFontTx/>
              <a:buNone/>
              <a:tabLst/>
            </a:pPr>
            <a:r>
              <a:rPr kumimoji="0" lang="ar-SA" sz="1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إ</a:t>
            </a:r>
            <a:r>
              <a:rPr kumimoji="0" lang="ar-AE" sz="1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ن الانتقال الايجابي هو ما تصبو </a:t>
            </a:r>
            <a:r>
              <a:rPr kumimoji="0" lang="ar-SA" sz="1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إل</a:t>
            </a:r>
            <a:r>
              <a:rPr kumimoji="0" lang="ar-AE" sz="1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ي</a:t>
            </a:r>
            <a:r>
              <a:rPr kumimoji="0" lang="ar-SA" sz="1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ه</a:t>
            </a:r>
            <a:r>
              <a:rPr kumimoji="0" lang="ar-AE" sz="1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 عملية التعلم في المواقف المتباينة فالطريقة التي تستخدم في مواقف التعلم واكتسبها الفرد من خلال ما قام </a:t>
            </a:r>
            <a:r>
              <a:rPr kumimoji="0" lang="ar-AE" sz="1800" b="1" i="0" u="none" strike="noStrike" spc="50" normalizeH="0" baseline="0" dirty="0" err="1"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به</a:t>
            </a:r>
            <a:r>
              <a:rPr kumimoji="0" lang="ar-AE" sz="1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 من أنشطة وانجازات بالنسبة إلى الموضوع الممارس , تنتقل أثارها إلى المواقف اللاحقة .</a:t>
            </a:r>
            <a:r>
              <a:rPr kumimoji="0" lang="en-US" sz="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Arial" pitchFamily="34" charset="0"/>
                <a:cs typeface="Arial" pitchFamily="34" charset="0"/>
              </a:rPr>
              <a:t> </a:t>
            </a:r>
            <a:endParaRPr kumimoji="0" lang="en-US" sz="1800" b="1" i="0" u="none" strike="noStrike" spc="50" normalizeH="0" baseline="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latin typeface="Arial" pitchFamily="34" charset="0"/>
              <a:cs typeface="Arial" pitchFamily="34" charset="0"/>
            </a:endParaRPr>
          </a:p>
        </p:txBody>
      </p:sp>
    </p:spTree>
  </p:cSld>
  <p:clrMapOvr>
    <a:masterClrMapping/>
  </p:clrMapOvr>
  <p:transition>
    <p:checker dir="vert"/>
    <p:sndAc>
      <p:stSnd>
        <p:snd r:embed="rId2" name="push.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img_1355099154_376.jpg"/>
          <p:cNvPicPr>
            <a:picLocks noChangeAspect="1"/>
          </p:cNvPicPr>
          <p:nvPr/>
        </p:nvPicPr>
        <p:blipFill>
          <a:blip r:embed="rId3"/>
          <a:stretch>
            <a:fillRect/>
          </a:stretch>
        </p:blipFill>
        <p:spPr>
          <a:xfrm>
            <a:off x="0" y="0"/>
            <a:ext cx="9144000" cy="6858000"/>
          </a:xfrm>
          <a:prstGeom prst="rect">
            <a:avLst/>
          </a:prstGeom>
        </p:spPr>
      </p:pic>
      <p:sp>
        <p:nvSpPr>
          <p:cNvPr id="22529" name="Rectangle 1"/>
          <p:cNvSpPr>
            <a:spLocks noChangeArrowheads="1"/>
          </p:cNvSpPr>
          <p:nvPr/>
        </p:nvSpPr>
        <p:spPr bwMode="auto">
          <a:xfrm>
            <a:off x="0" y="0"/>
            <a:ext cx="9144000"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AE" sz="24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نظريات تفسير اثر انتقال التعلم:</a:t>
            </a:r>
            <a:endParaRPr kumimoji="0" lang="en-US" sz="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1-نظرية التدريب الشكلي : وكانت فكرتهم هذه تدور حول أسس هي :</a:t>
            </a:r>
            <a:endParaRPr kumimoji="0" lang="en-US" sz="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-أن العقل مركب من ملكات التفكير والذاكرة والإدارة والانتباه.</a:t>
            </a:r>
            <a:endParaRPr kumimoji="0" lang="en-US" sz="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-أن كل ملكة من هذه الملكات مستقلة عن الأخرى.</a:t>
            </a:r>
            <a:endParaRPr kumimoji="0" lang="en-US" sz="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-أن هذه الملكات يمكن التدريب عليها وتقويتها من خلال دراسة بعض المواد الدراسية.</a:t>
            </a:r>
            <a:endParaRPr kumimoji="0" lang="en-US" sz="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2-نظرية العناصر المتماثلة:</a:t>
            </a:r>
            <a:endParaRPr kumimoji="0" lang="en-US" sz="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رأى </a:t>
            </a:r>
            <a:r>
              <a:rPr kumimoji="0" lang="ar-AE" sz="1800" b="1" i="0" u="none" strike="noStrike" normalizeH="0" baseline="0" dirty="0" err="1"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ثورنديك</a:t>
            </a: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 أن انتقال اثر التدريب يحدث من موقف إلى آخر بمقدار ما يوجد </a:t>
            </a:r>
            <a:endParaRPr kumimoji="0" lang="en-US"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في الموقفين من عناصر متماثلة أو وحدات متماثلة , وكلما زاد مقدار هذه العناصر</a:t>
            </a:r>
            <a:endParaRPr kumimoji="0" lang="en-US"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 المتماثلة , زاد انتقال التعلم أو التدريب , وبهذا تكون نظرية العناصر المتماثلة </a:t>
            </a:r>
            <a:endParaRPr kumimoji="0" lang="en-US"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أكثر دقة وتحديدا في وضع شروط الانتقال من نظرية التدريب الشكلي التي كانت أكثر عمومية.</a:t>
            </a:r>
            <a:endParaRPr kumimoji="0" lang="en-US" sz="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3-نظرية الأنماط المتماثلة:</a:t>
            </a:r>
            <a:endParaRPr kumimoji="0" lang="en-US" sz="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رأوا أن الانتقال يحدث إذا تشابه النمطان أو الصيغتان الكليتان بغض النظر عن تشابه المكونات في موقفي التعلم , فالتشابه المهم يكون في النمط العام للسلوك وليس في العناصر أو الأجزاء كما في نظرية العناصر المتماثلة.</a:t>
            </a:r>
            <a:endParaRPr kumimoji="0" lang="en-US" sz="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ويحدث الانتقال تبعا لهذه النظرية حينما يدرك المتعلم ويكتشف نمطا من العلاقات في موقف معين ويتسنى له استخدامه  وتطبيقه أي نقلة إلى موقف آخر جديد يشترك مع الموقف السابق في هذا النمط من العلاقات العامة وليس في أجزاء أو عناصر متماثلة.</a:t>
            </a:r>
            <a:endParaRPr kumimoji="0" lang="en-US" sz="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4-نظرية التعميم :</a:t>
            </a:r>
            <a:endParaRPr kumimoji="0" lang="en-US" sz="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يرى "جد" أن الشرط الرئيس لانتقال اثر التعلم هو أن يتمتع بالقدرة على التعميم , وبمعنى آخر فان انتقال اثر التعلم يحدث عندما يستطيع المتعلم تعميم الخبرات والمهارات التي يكتسبها في موقف معين على موقف آخر , وبالتالي يتحقق الانتقال.</a:t>
            </a:r>
            <a:endParaRPr kumimoji="0" lang="en-US" sz="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5-نظرية تكوين الاتجاهات:</a:t>
            </a:r>
          </a:p>
          <a:p>
            <a:pPr marL="0" marR="0" lvl="0" indent="0" defTabSz="914400" rtl="0"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يؤكد "</a:t>
            </a:r>
            <a:r>
              <a:rPr kumimoji="0" lang="ar-AE" sz="1800" b="1" i="0" u="none" strike="noStrike" normalizeH="0" baseline="0" dirty="0" err="1"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باجلي</a:t>
            </a: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 أن انتقال اثر التعلم ممكن عن طريق تكوين اتجاهات عامه ومثل عليا , فقد أجرى دراسة حول إمكانية انتقال اثر التعلم , ووجد من نتائج التجربة التي أجراها حين جعل النظافة والنظام والأناقة مثلا أعلى وهدفا عاما يتصل بمادة دراسية معينة أن هذه الاتجاهات يمكن أن تصبح ضوابط للسلوك , لان هذه الضوابط تضمن أشكال سلوكية مقبولة في مواقف متعددة.</a:t>
            </a:r>
            <a:r>
              <a:rPr kumimoji="0" lang="en-US" sz="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rPr>
              <a:t> </a:t>
            </a:r>
            <a:endParaRPr kumimoji="0" lang="en-US"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endParaRPr>
          </a:p>
        </p:txBody>
      </p:sp>
    </p:spTree>
  </p:cSld>
  <p:clrMapOvr>
    <a:masterClrMapping/>
  </p:clrMapOvr>
  <p:transition>
    <p:randomBar dir="vert"/>
    <p:sndAc>
      <p:stSnd>
        <p:snd r:embed="rId2" name="hammer.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13512888131.gif"/>
          <p:cNvPicPr>
            <a:picLocks noChangeAspect="1"/>
          </p:cNvPicPr>
          <p:nvPr/>
        </p:nvPicPr>
        <p:blipFill>
          <a:blip r:embed="rId3"/>
          <a:stretch>
            <a:fillRect/>
          </a:stretch>
        </p:blipFill>
        <p:spPr>
          <a:xfrm>
            <a:off x="0" y="0"/>
            <a:ext cx="9143999" cy="6858000"/>
          </a:xfrm>
          <a:prstGeom prst="rect">
            <a:avLst/>
          </a:prstGeom>
        </p:spPr>
      </p:pic>
      <p:sp>
        <p:nvSpPr>
          <p:cNvPr id="23553" name="Rectangle 1"/>
          <p:cNvSpPr>
            <a:spLocks noChangeArrowheads="1"/>
          </p:cNvSpPr>
          <p:nvPr/>
        </p:nvSpPr>
        <p:spPr bwMode="auto">
          <a:xfrm>
            <a:off x="0" y="857232"/>
            <a:ext cx="5357818"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AE" sz="24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Calibri" pitchFamily="34" charset="0"/>
                <a:ea typeface="Calibri" pitchFamily="34" charset="0"/>
                <a:cs typeface="Arial" pitchFamily="34" charset="0"/>
              </a:rPr>
              <a:t>شروط انتقال التعلم :</a:t>
            </a:r>
            <a:endParaRPr kumimoji="0" lang="en-US" sz="8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Calibri" pitchFamily="34" charset="0"/>
                <a:ea typeface="Calibri" pitchFamily="34" charset="0"/>
                <a:cs typeface="Arial" pitchFamily="34" charset="0"/>
              </a:rPr>
              <a:t> هناك شروط</a:t>
            </a:r>
            <a:r>
              <a:rPr kumimoji="0" lang="ar-SA" sz="1800" b="1" i="0" u="none" strike="noStrike" cap="all" normalizeH="0" dirty="0" smtClean="0">
                <a:ln w="0"/>
                <a:solidFill>
                  <a:schemeClr val="accent2">
                    <a:lumMod val="75000"/>
                  </a:schemeClr>
                </a:solidFill>
                <a:effectLst>
                  <a:reflection blurRad="12700" stA="50000" endPos="50000" dist="5000" dir="5400000" sy="-100000" rotWithShape="0"/>
                </a:effectLst>
                <a:latin typeface="Calibri" pitchFamily="34" charset="0"/>
                <a:ea typeface="Calibri" pitchFamily="34" charset="0"/>
                <a:cs typeface="Arial" pitchFamily="34" charset="0"/>
              </a:rPr>
              <a:t> </a:t>
            </a:r>
            <a:r>
              <a:rPr kumimoji="0" lang="ar-AE" sz="18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Calibri" pitchFamily="34" charset="0"/>
                <a:ea typeface="Calibri" pitchFamily="34" charset="0"/>
                <a:cs typeface="Arial" pitchFamily="34" charset="0"/>
              </a:rPr>
              <a:t>لحدوث هذا الانتقال أمكن استخلاصها , ولعل من أهم هذه الشروط ما يلي :</a:t>
            </a:r>
            <a:endParaRPr kumimoji="0" lang="en-US" sz="8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Calibri" pitchFamily="34" charset="0"/>
                <a:ea typeface="Calibri" pitchFamily="34" charset="0"/>
                <a:cs typeface="Arial" pitchFamily="34" charset="0"/>
              </a:rPr>
              <a:t>1-درجة التشابه : كلما تشابهت عناصر الموقف كلما كان انتقال اثر التدريب ميسرا وممكنا.</a:t>
            </a:r>
            <a:endParaRPr kumimoji="0" lang="en-US" sz="8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Calibri" pitchFamily="34" charset="0"/>
                <a:ea typeface="Calibri" pitchFamily="34" charset="0"/>
                <a:cs typeface="Arial" pitchFamily="34" charset="0"/>
              </a:rPr>
              <a:t>2-التعميم:يفيد التعميم في حدوث الانتقال إلى مواقف جديدة.</a:t>
            </a:r>
            <a:endParaRPr kumimoji="0" lang="en-US" sz="8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Calibri" pitchFamily="34" charset="0"/>
                <a:ea typeface="Calibri" pitchFamily="34" charset="0"/>
                <a:cs typeface="Arial" pitchFamily="34" charset="0"/>
              </a:rPr>
              <a:t>3-طريقة التعلم :تعد طريقة التعلم من العوامل المهمة التي تسهل عملية انتقال اثر التعلم , وهي الطريقة التي يتمكن الطالب من خلالها بمعالجة المشكلات والعمل على حلها.</a:t>
            </a:r>
            <a:endParaRPr kumimoji="0" lang="en-US" sz="8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Calibri" pitchFamily="34" charset="0"/>
                <a:ea typeface="Calibri" pitchFamily="34" charset="0"/>
                <a:cs typeface="Arial" pitchFamily="34" charset="0"/>
              </a:rPr>
              <a:t>4-الميول والاتجاهات: أن الفرد الذي لدية اتجاهات وميول قوية نحو موضوع أو قضية يتيسر له استخدام خبراته السابقة في المواقف الجديدة ذات العلاقة بذلك الاتجاه أو القضية.</a:t>
            </a:r>
          </a:p>
          <a:p>
            <a:pPr marL="0" marR="0" lvl="0" indent="0" defTabSz="914400" rtl="0" eaLnBrk="0" fontAlgn="base" latinLnBrk="0" hangingPunct="0">
              <a:lnSpc>
                <a:spcPct val="100000"/>
              </a:lnSpc>
              <a:spcBef>
                <a:spcPct val="0"/>
              </a:spcBef>
              <a:spcAft>
                <a:spcPct val="0"/>
              </a:spcAft>
              <a:buClrTx/>
              <a:buSzTx/>
              <a:buFontTx/>
              <a:buNone/>
              <a:tabLst/>
            </a:pPr>
            <a:r>
              <a:rPr kumimoji="0" lang="ar-AE" sz="18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Calibri" pitchFamily="34" charset="0"/>
                <a:ea typeface="Calibri" pitchFamily="34" charset="0"/>
                <a:cs typeface="Arial" pitchFamily="34" charset="0"/>
              </a:rPr>
              <a:t>5-الفروق الفردية: يختلف </a:t>
            </a:r>
            <a:r>
              <a:rPr kumimoji="0" lang="ar-SA" sz="18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Calibri" pitchFamily="34" charset="0"/>
                <a:ea typeface="Calibri" pitchFamily="34" charset="0"/>
                <a:cs typeface="Arial" pitchFamily="34" charset="0"/>
              </a:rPr>
              <a:t>الأفراد</a:t>
            </a:r>
            <a:r>
              <a:rPr kumimoji="0" lang="ar-SA" sz="1800" b="1" i="0" u="none" strike="noStrike" cap="all" normalizeH="0" dirty="0" smtClean="0">
                <a:ln w="0"/>
                <a:solidFill>
                  <a:schemeClr val="accent2">
                    <a:lumMod val="75000"/>
                  </a:schemeClr>
                </a:solidFill>
                <a:effectLst>
                  <a:reflection blurRad="12700" stA="50000" endPos="50000" dist="5000" dir="5400000" sy="-100000" rotWithShape="0"/>
                </a:effectLst>
                <a:latin typeface="Calibri" pitchFamily="34" charset="0"/>
                <a:ea typeface="Calibri" pitchFamily="34" charset="0"/>
                <a:cs typeface="Arial" pitchFamily="34" charset="0"/>
              </a:rPr>
              <a:t> </a:t>
            </a:r>
            <a:r>
              <a:rPr kumimoji="0" lang="ar-AE" sz="18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Calibri" pitchFamily="34" charset="0"/>
                <a:ea typeface="Calibri" pitchFamily="34" charset="0"/>
                <a:cs typeface="Arial" pitchFamily="34" charset="0"/>
              </a:rPr>
              <a:t>فيما بينهم من حيث درجة التعلم , ويتوقف ذلك على ما لديهم من فروق فردية في الذكاء , وبالتالي تختلف درجة إتقانهم للموضوع المتعلم.</a:t>
            </a:r>
            <a:r>
              <a:rPr kumimoji="0" lang="en-US" sz="8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Arial" pitchFamily="34" charset="0"/>
                <a:cs typeface="Arial" pitchFamily="34" charset="0"/>
              </a:rPr>
              <a:t> </a:t>
            </a:r>
            <a:endParaRPr kumimoji="0" lang="en-US" sz="1800" b="1" i="0" u="none" strike="noStrike" cap="all" normalizeH="0" baseline="0" dirty="0" smtClean="0">
              <a:ln w="0"/>
              <a:solidFill>
                <a:schemeClr val="accent2">
                  <a:lumMod val="75000"/>
                </a:schemeClr>
              </a:solidFill>
              <a:effectLst>
                <a:reflection blurRad="12700" stA="50000" endPos="50000" dist="5000" dir="5400000" sy="-100000" rotWithShape="0"/>
              </a:effectLst>
              <a:latin typeface="Arial" pitchFamily="34" charset="0"/>
              <a:cs typeface="Arial" pitchFamily="34" charset="0"/>
            </a:endParaRPr>
          </a:p>
        </p:txBody>
      </p:sp>
    </p:spTree>
  </p:cSld>
  <p:clrMapOvr>
    <a:masterClrMapping/>
  </p:clrMapOvr>
  <p:transition>
    <p:blinds dir="vert"/>
    <p:sndAc>
      <p:stSnd>
        <p:snd r:embed="rId2" name="breeze.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imagesCAOMCFLP.jpg"/>
          <p:cNvPicPr>
            <a:picLocks noChangeAspect="1"/>
          </p:cNvPicPr>
          <p:nvPr/>
        </p:nvPicPr>
        <p:blipFill>
          <a:blip r:embed="rId3"/>
          <a:stretch>
            <a:fillRect/>
          </a:stretch>
        </p:blipFill>
        <p:spPr>
          <a:xfrm>
            <a:off x="0" y="0"/>
            <a:ext cx="9144000" cy="6858000"/>
          </a:xfrm>
          <a:prstGeom prst="rect">
            <a:avLst/>
          </a:prstGeom>
        </p:spPr>
      </p:pic>
      <p:sp>
        <p:nvSpPr>
          <p:cNvPr id="24577" name="Rectangle 1"/>
          <p:cNvSpPr>
            <a:spLocks noChangeArrowheads="1"/>
          </p:cNvSpPr>
          <p:nvPr/>
        </p:nvSpPr>
        <p:spPr bwMode="auto">
          <a:xfrm>
            <a:off x="2643174" y="928671"/>
            <a:ext cx="407196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AE" sz="24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الاستفادة من انتقال اثر التعلم في العملية التعليمية:</a:t>
            </a:r>
            <a:endParaRPr kumimoji="0" lang="en-US" sz="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err="1"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ان</a:t>
            </a: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 للمعلم دوره الفعال في تيسير عملية انتقال اثر التعلم , ويظهر ذلك من خلال طرق التعلم المناسبة التي يستخدمها المعلم لتدريب تلاميذه في عمل ما أو موضوع معين , وأيضا ما يتيحه المعلم من فرص للطلاب للتعبير عن أفكارهم.</a:t>
            </a:r>
            <a:endParaRPr kumimoji="0" lang="en-US" sz="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أن التعلم الجاد والمفيد هو ما انتقلت </a:t>
            </a:r>
            <a:r>
              <a:rPr lang="ar-SA" b="1" dirty="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أ</a:t>
            </a: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ثارة وظهرت إلى مجالات الحياة بشكل أوسع , وبشكل فعال , فالمعلم هو ميسر لحدوث عملية الانتقال من خلال إيجاد العناصر والأنماط والأجزاء المتماثلة بين موضوعات ومواقف التعلم المستخدمة ويعمل على تدريب المتعلم على الاكتشاف والاستخلاص للإيجاد العلاقات.</a:t>
            </a:r>
          </a:p>
          <a:p>
            <a:pPr marL="0" marR="0" lvl="0" indent="0" defTabSz="914400" rtl="0" eaLnBrk="0" fontAlgn="base" latinLnBrk="0" hangingPunct="0">
              <a:lnSpc>
                <a:spcPct val="100000"/>
              </a:lnSpc>
              <a:spcBef>
                <a:spcPct val="0"/>
              </a:spcBef>
              <a:spcAft>
                <a:spcPct val="0"/>
              </a:spcAft>
              <a:buClrTx/>
              <a:buSzTx/>
              <a:buFontTx/>
              <a:buNone/>
              <a:tabLst/>
            </a:pPr>
            <a:r>
              <a:rPr kumimoji="0" lang="ar-AE"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Calibri" pitchFamily="34" charset="0"/>
                <a:ea typeface="Calibri" pitchFamily="34" charset="0"/>
                <a:cs typeface="Arial" pitchFamily="34" charset="0"/>
              </a:rPr>
              <a:t>ولذا فان عملية التعلم المدرسي هدفها الرئيسي هو اختيار موضوعات التعلم ذات الصلة الوثيقة والمباشرة بالحياة اليومية وبمشكلات هذه الحياة , حتى يتمكن للطلاب مواجهتها وحلها.</a:t>
            </a:r>
            <a:r>
              <a:rPr kumimoji="0" lang="en-US" sz="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rPr>
              <a:t> </a:t>
            </a:r>
            <a:endParaRPr kumimoji="0" lang="en-US" sz="1800" b="1" i="0" u="none" strike="noStrike" normalizeH="0" baseline="0" dirty="0" smtClean="0">
              <a:ln w="10541" cmpd="sng">
                <a:solidFill>
                  <a:srgbClr val="7D7D7D">
                    <a:tint val="100000"/>
                    <a:shade val="100000"/>
                    <a:satMod val="110000"/>
                  </a:srgbClr>
                </a:solidFill>
                <a:prstDash val="solid"/>
              </a:ln>
              <a:solidFill>
                <a:schemeClr val="accent2">
                  <a:lumMod val="50000"/>
                </a:schemeClr>
              </a:solidFill>
              <a:latin typeface="Arial" pitchFamily="34" charset="0"/>
              <a:cs typeface="Arial" pitchFamily="34" charset="0"/>
            </a:endParaRPr>
          </a:p>
        </p:txBody>
      </p:sp>
    </p:spTree>
  </p:cSld>
  <p:clrMapOvr>
    <a:masterClrMapping/>
  </p:clrMapOvr>
  <p:transition>
    <p:wheel spokes="8"/>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83568" y="1124744"/>
            <a:ext cx="7776864" cy="5232202"/>
          </a:xfrm>
          <a:prstGeom prst="rect">
            <a:avLst/>
          </a:prstGeom>
          <a:solidFill>
            <a:schemeClr val="accent2">
              <a:lumMod val="75000"/>
            </a:schemeClr>
          </a:solid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ar-SA" sz="5400" b="1" spc="150" dirty="0" smtClean="0">
                <a:ln w="11430"/>
                <a:solidFill>
                  <a:srgbClr val="F8F8F8"/>
                </a:solidFill>
                <a:effectLst>
                  <a:outerShdw blurRad="25400" algn="tl" rotWithShape="0">
                    <a:srgbClr val="000000">
                      <a:alpha val="43000"/>
                    </a:srgbClr>
                  </a:outerShdw>
                </a:effectLst>
              </a:rPr>
              <a:t>تقويم </a:t>
            </a:r>
          </a:p>
          <a:p>
            <a:r>
              <a:rPr lang="ar-SA" sz="2000" b="1" spc="150" dirty="0" smtClean="0">
                <a:ln w="11430"/>
                <a:solidFill>
                  <a:srgbClr val="F8F8F8"/>
                </a:solidFill>
                <a:effectLst>
                  <a:outerShdw blurRad="25400" algn="tl" rotWithShape="0">
                    <a:srgbClr val="000000">
                      <a:alpha val="43000"/>
                    </a:srgbClr>
                  </a:outerShdw>
                </a:effectLst>
              </a:rPr>
              <a:t>أجيبي عما يلي  </a:t>
            </a:r>
            <a:r>
              <a:rPr lang="ar-SA" sz="2000" b="1" spc="150" dirty="0" smtClean="0">
                <a:ln w="11430"/>
                <a:solidFill>
                  <a:srgbClr val="F8F8F8"/>
                </a:solidFill>
                <a:effectLst>
                  <a:outerShdw blurRad="25400" algn="tl" rotWithShape="0">
                    <a:srgbClr val="000000">
                      <a:alpha val="43000"/>
                    </a:srgbClr>
                  </a:outerShdw>
                </a:effectLst>
              </a:rPr>
              <a:t>:-</a:t>
            </a:r>
          </a:p>
          <a:p>
            <a:r>
              <a:rPr lang="ar-SA" sz="2000" b="1" spc="150" dirty="0" smtClean="0">
                <a:ln w="11430"/>
                <a:solidFill>
                  <a:srgbClr val="F8F8F8"/>
                </a:solidFill>
                <a:effectLst>
                  <a:outerShdw blurRad="25400" algn="tl" rotWithShape="0">
                    <a:srgbClr val="000000">
                      <a:alpha val="43000"/>
                    </a:srgbClr>
                  </a:outerShdw>
                </a:effectLst>
              </a:rPr>
              <a:t>ضعي </a:t>
            </a:r>
            <a:r>
              <a:rPr lang="ar-SA" sz="2000" b="1" spc="150" dirty="0" smtClean="0">
                <a:ln w="11430"/>
                <a:solidFill>
                  <a:srgbClr val="F8F8F8"/>
                </a:solidFill>
                <a:effectLst>
                  <a:outerShdw blurRad="25400" algn="tl" rotWithShape="0">
                    <a:srgbClr val="000000">
                      <a:alpha val="43000"/>
                    </a:srgbClr>
                  </a:outerShdw>
                </a:effectLst>
              </a:rPr>
              <a:t>كلمة صح أمام العبارة الصحيحة وخطأ أمام العبارة الخاطئة .</a:t>
            </a:r>
          </a:p>
          <a:p>
            <a:r>
              <a:rPr lang="ar-SA" sz="2000" b="1" cap="none" spc="150" dirty="0" smtClean="0">
                <a:ln w="11430"/>
                <a:solidFill>
                  <a:srgbClr val="F8F8F8"/>
                </a:solidFill>
                <a:effectLst>
                  <a:outerShdw blurRad="25400" algn="tl" rotWithShape="0">
                    <a:srgbClr val="000000">
                      <a:alpha val="43000"/>
                    </a:srgbClr>
                  </a:outerShdw>
                </a:effectLst>
              </a:rPr>
              <a:t>1- يرتبط السلوك الجديد بالممارسة والتكرار .</a:t>
            </a:r>
          </a:p>
          <a:p>
            <a:r>
              <a:rPr lang="ar-SA" sz="2000" b="1" spc="150" dirty="0" smtClean="0">
                <a:ln w="11430"/>
                <a:solidFill>
                  <a:srgbClr val="F8F8F8"/>
                </a:solidFill>
                <a:effectLst>
                  <a:outerShdw blurRad="25400" algn="tl" rotWithShape="0">
                    <a:srgbClr val="000000">
                      <a:alpha val="43000"/>
                    </a:srgbClr>
                  </a:outerShdw>
                </a:effectLst>
              </a:rPr>
              <a:t>2- يقتصر التعلم على تحسن الأداء عند الفرد .</a:t>
            </a:r>
          </a:p>
          <a:p>
            <a:r>
              <a:rPr lang="ar-SA" sz="2000" b="1" cap="none" spc="150" dirty="0" smtClean="0">
                <a:ln w="11430"/>
                <a:solidFill>
                  <a:srgbClr val="F8F8F8"/>
                </a:solidFill>
                <a:effectLst>
                  <a:outerShdw blurRad="25400" algn="tl" rotWithShape="0">
                    <a:srgbClr val="000000">
                      <a:alpha val="43000"/>
                    </a:srgbClr>
                  </a:outerShdw>
                </a:effectLst>
              </a:rPr>
              <a:t>3- يظهر التعلم نتيجة التفاعل بين الإنسان والبيئة.</a:t>
            </a:r>
          </a:p>
          <a:p>
            <a:r>
              <a:rPr lang="ar-SA" sz="2000" b="1" spc="150" dirty="0" smtClean="0">
                <a:ln w="11430"/>
                <a:solidFill>
                  <a:srgbClr val="F8F8F8"/>
                </a:solidFill>
                <a:effectLst>
                  <a:outerShdw blurRad="25400" algn="tl" rotWithShape="0">
                    <a:srgbClr val="000000">
                      <a:alpha val="43000"/>
                    </a:srgbClr>
                  </a:outerShdw>
                </a:effectLst>
              </a:rPr>
              <a:t>4- يمكن ملاحظة التعلم ويستدل عليه من التغير في السلوك .</a:t>
            </a:r>
          </a:p>
          <a:p>
            <a:r>
              <a:rPr lang="ar-SA" sz="2000" b="1" cap="none" spc="150" dirty="0" smtClean="0">
                <a:ln w="11430"/>
                <a:solidFill>
                  <a:srgbClr val="F8F8F8"/>
                </a:solidFill>
                <a:effectLst>
                  <a:outerShdw blurRad="25400" algn="tl" rotWithShape="0">
                    <a:srgbClr val="000000">
                      <a:alpha val="43000"/>
                    </a:srgbClr>
                  </a:outerShdw>
                </a:effectLst>
              </a:rPr>
              <a:t>5-يشترك الإنسان والحيوان في الدوافع البيولوجية والفسيلوجية.</a:t>
            </a:r>
          </a:p>
          <a:p>
            <a:r>
              <a:rPr lang="ar-SA" sz="2000" b="1" spc="150" dirty="0" smtClean="0">
                <a:ln w="11430"/>
                <a:solidFill>
                  <a:srgbClr val="F8F8F8"/>
                </a:solidFill>
                <a:effectLst>
                  <a:outerShdw blurRad="25400" algn="tl" rotWithShape="0">
                    <a:srgbClr val="000000">
                      <a:alpha val="43000"/>
                    </a:srgbClr>
                  </a:outerShdw>
                </a:effectLst>
              </a:rPr>
              <a:t>6- التدريب والنضج يؤديان إلى تعديل سلوك المتعلم .</a:t>
            </a:r>
          </a:p>
          <a:p>
            <a:r>
              <a:rPr lang="ar-SA" sz="2000" b="1" spc="150" dirty="0" smtClean="0">
                <a:ln w="11430"/>
                <a:solidFill>
                  <a:srgbClr val="F8F8F8"/>
                </a:solidFill>
                <a:effectLst>
                  <a:outerShdw blurRad="25400" algn="tl" rotWithShape="0">
                    <a:srgbClr val="000000">
                      <a:alpha val="43000"/>
                    </a:srgbClr>
                  </a:outerShdw>
                </a:effectLst>
              </a:rPr>
              <a:t>7- قد يحدث التعلم من غير إرادة الفرد </a:t>
            </a:r>
            <a:r>
              <a:rPr lang="ar-SA" sz="2000" b="1" spc="150" dirty="0" smtClean="0">
                <a:ln w="11430"/>
                <a:solidFill>
                  <a:srgbClr val="F8F8F8"/>
                </a:solidFill>
                <a:effectLst>
                  <a:outerShdw blurRad="25400" algn="tl" rotWithShape="0">
                    <a:srgbClr val="000000">
                      <a:alpha val="43000"/>
                    </a:srgbClr>
                  </a:outerShdw>
                </a:effectLst>
              </a:rPr>
              <a:t>.</a:t>
            </a:r>
          </a:p>
          <a:p>
            <a:r>
              <a:rPr lang="ar-SA" sz="2000" b="1" spc="150" dirty="0" smtClean="0">
                <a:ln w="11430"/>
                <a:solidFill>
                  <a:srgbClr val="F8F8F8"/>
                </a:solidFill>
                <a:effectLst>
                  <a:outerShdw blurRad="25400" algn="tl" rotWithShape="0">
                    <a:srgbClr val="000000">
                      <a:alpha val="43000"/>
                    </a:srgbClr>
                  </a:outerShdw>
                </a:effectLst>
              </a:rPr>
              <a:t>8- السرعة تعد من سمات الأداء المهاري .</a:t>
            </a:r>
          </a:p>
          <a:p>
            <a:r>
              <a:rPr lang="ar-SA" sz="2000" b="1" spc="150" dirty="0" smtClean="0">
                <a:ln w="11430"/>
                <a:solidFill>
                  <a:srgbClr val="F8F8F8"/>
                </a:solidFill>
                <a:effectLst>
                  <a:outerShdw blurRad="25400" algn="tl" rotWithShape="0">
                    <a:srgbClr val="000000">
                      <a:alpha val="43000"/>
                    </a:srgbClr>
                  </a:outerShdw>
                </a:effectLst>
              </a:rPr>
              <a:t>9- الاتجاه النفسي  وراثي وثابت نسبياً .</a:t>
            </a:r>
          </a:p>
          <a:p>
            <a:r>
              <a:rPr lang="ar-SA" sz="2000" b="1" spc="150" smtClean="0">
                <a:ln w="11430"/>
                <a:solidFill>
                  <a:srgbClr val="F8F8F8"/>
                </a:solidFill>
                <a:effectLst>
                  <a:outerShdw blurRad="25400" algn="tl" rotWithShape="0">
                    <a:srgbClr val="000000">
                      <a:alpha val="43000"/>
                    </a:srgbClr>
                  </a:outerShdw>
                </a:effectLst>
              </a:rPr>
              <a:t>10- عندما تتكون الاتجاهات بالتدريج فإنها تظل دائمة الثبات.</a:t>
            </a:r>
          </a:p>
          <a:p>
            <a:endParaRPr lang="ar-SA" sz="2000" b="1" spc="150" dirty="0" smtClean="0">
              <a:ln w="11430"/>
              <a:solidFill>
                <a:srgbClr val="F8F8F8"/>
              </a:solidFill>
              <a:effectLst>
                <a:outerShdw blurRad="25400" algn="tl" rotWithShape="0">
                  <a:srgbClr val="000000">
                    <a:alpha val="43000"/>
                  </a:srgbClr>
                </a:outerShdw>
              </a:effectLst>
            </a:endParaRPr>
          </a:p>
          <a:p>
            <a:pPr algn="ctr"/>
            <a:endParaRPr lang="ar-AE" sz="2000" b="1" cap="none" spc="150" dirty="0" smtClean="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234488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0,,15358739_10,00.jpg"/>
          <p:cNvPicPr>
            <a:picLocks noChangeAspect="1"/>
          </p:cNvPicPr>
          <p:nvPr/>
        </p:nvPicPr>
        <p:blipFill>
          <a:blip r:embed="rId3"/>
          <a:stretch>
            <a:fillRect/>
          </a:stretch>
        </p:blipFill>
        <p:spPr>
          <a:xfrm>
            <a:off x="0" y="0"/>
            <a:ext cx="9144000" cy="6858000"/>
          </a:xfrm>
          <a:prstGeom prst="rect">
            <a:avLst/>
          </a:prstGeom>
        </p:spPr>
      </p:pic>
      <p:sp>
        <p:nvSpPr>
          <p:cNvPr id="11265" name="Rectangle 1"/>
          <p:cNvSpPr>
            <a:spLocks noChangeArrowheads="1"/>
          </p:cNvSpPr>
          <p:nvPr/>
        </p:nvSpPr>
        <p:spPr bwMode="auto">
          <a:xfrm>
            <a:off x="0" y="4334232"/>
            <a:ext cx="7710764" cy="252376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AE" sz="5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طبيعة التعلم</a:t>
            </a:r>
            <a:endParaRPr kumimoji="0" lang="en-US" sz="9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60007" dist="200025" dir="15000000" sy="30000" kx="-1800000" algn="bl" rotWithShape="0">
                  <a:prstClr val="black">
                    <a:alpha val="32000"/>
                  </a:prst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sz="2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للتعلم طبيعة وخصائص نلخصها فيما يأتي:</a:t>
            </a:r>
            <a:endParaRPr kumimoji="0" lang="en-US" sz="9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60007" dist="200025" dir="15000000" sy="30000" kx="-1800000" algn="bl" rotWithShape="0">
                  <a:prstClr val="black">
                    <a:alpha val="32000"/>
                  </a:prst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sz="2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1-أنه سلوك مكتسب يظهر نتيجة تفاعل الكائن الحي في بيئته.</a:t>
            </a:r>
            <a:endParaRPr kumimoji="0" lang="en-US" sz="9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60007" dist="200025" dir="15000000" sy="30000" kx="-1800000" algn="bl" rotWithShape="0">
                  <a:prstClr val="black">
                    <a:alpha val="32000"/>
                  </a:prst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sz="2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2-أن ظهور هذا السلوك الجديد يرتبط  بوجود شرط الممارسة والتكرار.</a:t>
            </a:r>
            <a:endParaRPr kumimoji="0" lang="en-US" sz="9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60007" dist="200025" dir="15000000" sy="30000" kx="-1800000" algn="bl" rotWithShape="0">
                  <a:prstClr val="black">
                    <a:alpha val="32000"/>
                  </a:prst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sz="2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3-أن اكتساب السلوك الجديد أي تعديل سلوك الكائن الحي يؤدي إلى تغيير طريقته في الأداء.</a:t>
            </a:r>
            <a:endParaRPr kumimoji="0" lang="en-US" sz="9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60007" dist="200025" dir="15000000" sy="30000" kx="-1800000" algn="bl" rotWithShape="0">
                  <a:prstClr val="black">
                    <a:alpha val="32000"/>
                  </a:prst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sz="2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4-أنه يؤدي إلى تكوين عادات جديدة تؤثر بعد ذلك في الكائن الحي.</a:t>
            </a:r>
            <a:endParaRPr kumimoji="0" lang="ar-AE" sz="2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60007" dist="200025" dir="15000000" sy="30000" kx="-1800000" algn="bl" rotWithShape="0">
                  <a:prstClr val="black">
                    <a:alpha val="32000"/>
                  </a:prstClr>
                </a:outerShdw>
              </a:effectLst>
              <a:latin typeface="Arial" pitchFamily="34" charset="0"/>
              <a:cs typeface="Arial" pitchFamily="34" charset="0"/>
            </a:endParaRPr>
          </a:p>
        </p:txBody>
      </p:sp>
    </p:spTree>
  </p:cSld>
  <p:clrMapOvr>
    <a:masterClrMapping/>
  </p:clrMapOvr>
  <p:transition spd="med">
    <p:cut thruBlk="1"/>
    <p:sndAc>
      <p:stSnd>
        <p:snd r:embed="rId2" name="typ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imagesCASM1L57.jpg"/>
          <p:cNvPicPr>
            <a:picLocks noChangeAspect="1"/>
          </p:cNvPicPr>
          <p:nvPr/>
        </p:nvPicPr>
        <p:blipFill>
          <a:blip r:embed="rId3"/>
          <a:stretch>
            <a:fillRect/>
          </a:stretch>
        </p:blipFill>
        <p:spPr>
          <a:xfrm>
            <a:off x="0" y="0"/>
            <a:ext cx="9144000" cy="6858000"/>
          </a:xfrm>
          <a:prstGeom prst="rect">
            <a:avLst/>
          </a:prstGeom>
        </p:spPr>
      </p:pic>
      <p:sp>
        <p:nvSpPr>
          <p:cNvPr id="14337" name="Rectangle 1"/>
          <p:cNvSpPr>
            <a:spLocks noChangeArrowheads="1"/>
          </p:cNvSpPr>
          <p:nvPr/>
        </p:nvSpPr>
        <p:spPr bwMode="auto">
          <a:xfrm>
            <a:off x="-192322" y="0"/>
            <a:ext cx="9336337" cy="563231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endParaRPr kumimoji="0" lang="en-US" sz="36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endParaRPr>
          </a:p>
          <a:p>
            <a:pPr marL="0" marR="0" lvl="0" indent="0" defTabSz="914400" rtl="1" eaLnBrk="1" fontAlgn="base" latinLnBrk="0" hangingPunct="1">
              <a:lnSpc>
                <a:spcPct val="100000"/>
              </a:lnSpc>
              <a:spcBef>
                <a:spcPct val="0"/>
              </a:spcBef>
              <a:spcAft>
                <a:spcPct val="0"/>
              </a:spcAft>
              <a:buClrTx/>
              <a:buSzTx/>
              <a:buFontTx/>
              <a:buNone/>
              <a:tabLst/>
            </a:pPr>
            <a:r>
              <a:rPr kumimoji="0" lang="ar-AE" sz="36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تعريفات التعلم </a:t>
            </a:r>
            <a:endParaRPr kumimoji="0" lang="en-US" sz="10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"التعلم هو عمليه تغير شبه دائم في سلوك الفرد ,ويحدث هذا التغيير نتيجة للممارسة </a:t>
            </a:r>
            <a:endParaRPr kumimoji="0" lang="en-US"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والخبرة ,ولا يمكن ملاحظة عملية التعلم في حد ذاتها ,إلا انه يمكن الاستدلال على حدوث</a:t>
            </a:r>
            <a:endParaRPr kumimoji="0" lang="en-US"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 التعلم من ملاحظة التغير في سلوك الفرد المتعلم"</a:t>
            </a:r>
            <a:endParaRPr kumimoji="0" lang="en-US" sz="10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endParaRPr kumimoji="0" lang="en-US" sz="32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endParaRPr lang="en-US" sz="3200" b="1" spc="50" dirty="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32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ومن خصائص التعلم: </a:t>
            </a:r>
            <a:endParaRPr kumimoji="0" lang="en-US" sz="10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1-التعلم سلوك مكتسب</a:t>
            </a:r>
            <a:r>
              <a:rPr lang="en-US" sz="2400" b="1" spc="50" dirty="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a:t>
            </a:r>
            <a:endParaRPr kumimoji="0" lang="en-US" sz="10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2-التعلم يؤدي إلى تغير في السلوك</a:t>
            </a:r>
            <a:r>
              <a:rPr kumimoji="0" lang="en-US"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a:t>
            </a:r>
            <a:r>
              <a:rPr kumimoji="0" lang="ar-AE"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 </a:t>
            </a:r>
            <a:endParaRPr kumimoji="0" lang="en-US" sz="10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3-يحدث التعلم نتيجة الممارسة والخبرة</a:t>
            </a:r>
            <a:r>
              <a:rPr kumimoji="0" lang="en-US"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a:t>
            </a:r>
            <a:endParaRPr kumimoji="0" lang="en-US" sz="10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4-التعلم تغير ثابت نسبيا</a:t>
            </a:r>
            <a:r>
              <a:rPr kumimoji="0" lang="en-US"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a:t>
            </a:r>
            <a:endParaRPr kumimoji="0" lang="ar-AE"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a:t>
            </a:r>
            <a:r>
              <a:rPr kumimoji="0" lang="ar-AE"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5-التعلم لا يمكن ملاحظته ولكن يستدل عليه من التغير في السلوك </a:t>
            </a:r>
            <a:endParaRPr kumimoji="0" lang="ar-AE" sz="2400" b="1" i="0" u="none" strike="noStrike" spc="50" normalizeH="0" baseline="0" dirty="0" smtClean="0">
              <a:ln w="13500">
                <a:solidFill>
                  <a:schemeClr val="accent1">
                    <a:shade val="2500"/>
                    <a:alpha val="6500"/>
                  </a:schemeClr>
                </a:solidFill>
                <a:prstDash val="solid"/>
              </a:ln>
              <a:solidFill>
                <a:schemeClr val="accent2">
                  <a:lumMod val="75000"/>
                </a:schemeClr>
              </a:solidFill>
              <a:effectLst>
                <a:innerShdw blurRad="50900" dist="38500" dir="13500000">
                  <a:srgbClr val="000000">
                    <a:alpha val="60000"/>
                  </a:srgbClr>
                </a:innerShdw>
              </a:effectLst>
              <a:latin typeface="Arial" pitchFamily="34" charset="0"/>
              <a:cs typeface="Arial" pitchFamily="34" charset="0"/>
            </a:endParaRPr>
          </a:p>
        </p:txBody>
      </p:sp>
    </p:spTree>
  </p:cSld>
  <p:clrMapOvr>
    <a:masterClrMapping/>
  </p:clrMapOvr>
  <p:transition>
    <p:wipe dir="d"/>
    <p:sndAc>
      <p:stSnd>
        <p:snd r:embed="rId2" name="whoosh.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www-St-Takla-org--Teachers-01.gif"/>
          <p:cNvPicPr>
            <a:picLocks noChangeAspect="1"/>
          </p:cNvPicPr>
          <p:nvPr/>
        </p:nvPicPr>
        <p:blipFill>
          <a:blip r:embed="rId3"/>
          <a:stretch>
            <a:fillRect/>
          </a:stretch>
        </p:blipFill>
        <p:spPr>
          <a:xfrm>
            <a:off x="0" y="4071942"/>
            <a:ext cx="4500562" cy="2786058"/>
          </a:xfrm>
          <a:prstGeom prst="rect">
            <a:avLst/>
          </a:prstGeom>
        </p:spPr>
      </p:pic>
      <p:sp>
        <p:nvSpPr>
          <p:cNvPr id="15361" name="Rectangle 1"/>
          <p:cNvSpPr>
            <a:spLocks noChangeArrowheads="1"/>
          </p:cNvSpPr>
          <p:nvPr/>
        </p:nvSpPr>
        <p:spPr bwMode="auto">
          <a:xfrm>
            <a:off x="-1" y="214290"/>
            <a:ext cx="9144001" cy="390876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AE" sz="28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Calibri" pitchFamily="34" charset="0"/>
                <a:ea typeface="Calibri" pitchFamily="34" charset="0"/>
                <a:cs typeface="Arial" pitchFamily="34" charset="0"/>
              </a:rPr>
              <a:t>شروط التعلم</a:t>
            </a:r>
            <a:endParaRPr kumimoji="0" lang="en-US" sz="9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AE"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Calibri" pitchFamily="34" charset="0"/>
                <a:ea typeface="Calibri" pitchFamily="34" charset="0"/>
                <a:cs typeface="Arial" pitchFamily="34" charset="0"/>
              </a:rPr>
              <a:t>النضج العقلي والعضوي:</a:t>
            </a:r>
            <a:endParaRPr kumimoji="0" lang="en-US" sz="9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Calibri" pitchFamily="34" charset="0"/>
                <a:ea typeface="Calibri" pitchFamily="34" charset="0"/>
                <a:cs typeface="Arial" pitchFamily="34" charset="0"/>
              </a:rPr>
              <a:t>وبدون النضج العقلي والجسمي فان التدريب والممارسة لا تفيد إطلاقا في إكساب المتعلم خبرات جديدة.</a:t>
            </a:r>
            <a:endParaRPr kumimoji="0" lang="en-US" sz="9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AE"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Calibri" pitchFamily="34" charset="0"/>
                <a:ea typeface="Calibri" pitchFamily="34" charset="0"/>
                <a:cs typeface="Arial" pitchFamily="34" charset="0"/>
              </a:rPr>
              <a:t>دوافع التعلم:</a:t>
            </a:r>
            <a:endParaRPr kumimoji="0" lang="en-US" sz="9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Calibri" pitchFamily="34" charset="0"/>
                <a:ea typeface="Calibri" pitchFamily="34" charset="0"/>
                <a:cs typeface="Arial" pitchFamily="34" charset="0"/>
              </a:rPr>
              <a:t>ولكي يتعلم الإنسان موضوعا جديدا لابد من شعوره بالرغبة فيه عن طريق إدراك الهدف من دراسته وأهميته بالنسبة له في حياته.</a:t>
            </a:r>
            <a:endParaRPr kumimoji="0" lang="en-US" sz="9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AE"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Calibri" pitchFamily="34" charset="0"/>
                <a:ea typeface="Calibri" pitchFamily="34" charset="0"/>
                <a:cs typeface="Arial" pitchFamily="34" charset="0"/>
              </a:rPr>
              <a:t>التهيؤ والاستعداد والميل:</a:t>
            </a:r>
            <a:endParaRPr kumimoji="0" lang="en-US" sz="9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Calibri" pitchFamily="34" charset="0"/>
                <a:ea typeface="Calibri" pitchFamily="34" charset="0"/>
                <a:cs typeface="Arial" pitchFamily="34" charset="0"/>
              </a:rPr>
              <a:t>ويعتبر التهيؤ والاستعداد بمثابة دافع للفرد على بذل جهد اكبر ويكون اقدر على توجيه طاقته العقلية لاكتساب الخبرات الجديدة.</a:t>
            </a:r>
            <a:endParaRPr kumimoji="0" lang="en-US" sz="9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AE"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Calibri" pitchFamily="34" charset="0"/>
                <a:ea typeface="Calibri" pitchFamily="34" charset="0"/>
                <a:cs typeface="Arial" pitchFamily="34" charset="0"/>
              </a:rPr>
              <a:t>التدريب والممارسة:</a:t>
            </a:r>
          </a:p>
          <a:p>
            <a:pPr marL="0" marR="0" lvl="0" indent="0" defTabSz="914400" rtl="0" eaLnBrk="0" fontAlgn="base" latinLnBrk="0" hangingPunct="0">
              <a:lnSpc>
                <a:spcPct val="100000"/>
              </a:lnSpc>
              <a:spcBef>
                <a:spcPct val="0"/>
              </a:spcBef>
              <a:spcAft>
                <a:spcPct val="0"/>
              </a:spcAft>
              <a:buClrTx/>
              <a:buSzTx/>
              <a:buFontTx/>
              <a:buNone/>
              <a:tabLst/>
            </a:pPr>
            <a:r>
              <a:rPr kumimoji="0" lang="ar-AE"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Calibri" pitchFamily="34" charset="0"/>
                <a:ea typeface="Calibri" pitchFamily="34" charset="0"/>
                <a:cs typeface="Arial" pitchFamily="34" charset="0"/>
              </a:rPr>
              <a:t>يحتاج المتعلم إلى التدريب </a:t>
            </a:r>
            <a:r>
              <a:rPr kumimoji="0" lang="ar-SA"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Calibri" pitchFamily="34" charset="0"/>
                <a:ea typeface="Calibri" pitchFamily="34" charset="0"/>
                <a:cs typeface="Arial" pitchFamily="34" charset="0"/>
              </a:rPr>
              <a:t>ال</a:t>
            </a:r>
            <a:r>
              <a:rPr kumimoji="0" lang="ar-AE"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Calibri" pitchFamily="34" charset="0"/>
                <a:ea typeface="Calibri" pitchFamily="34" charset="0"/>
                <a:cs typeface="Arial" pitchFamily="34" charset="0"/>
              </a:rPr>
              <a:t>موجه و</a:t>
            </a:r>
            <a:r>
              <a:rPr kumimoji="0" lang="ar-SA"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Calibri" pitchFamily="34" charset="0"/>
                <a:ea typeface="Calibri" pitchFamily="34" charset="0"/>
                <a:cs typeface="Arial" pitchFamily="34" charset="0"/>
              </a:rPr>
              <a:t>ال</a:t>
            </a:r>
            <a:r>
              <a:rPr kumimoji="0" lang="ar-AE"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Calibri" pitchFamily="34" charset="0"/>
                <a:ea typeface="Calibri" pitchFamily="34" charset="0"/>
                <a:cs typeface="Arial" pitchFamily="34" charset="0"/>
              </a:rPr>
              <a:t>مقصود لكي يتحقق التعلم , أو النمو المعرفي أو المهار</a:t>
            </a:r>
            <a:r>
              <a:rPr lang="ar-SA" sz="2000" b="1" dirty="0">
                <a:ln w="10541" cmpd="sng">
                  <a:solidFill>
                    <a:srgbClr val="7D7D7D">
                      <a:tint val="100000"/>
                      <a:shade val="100000"/>
                      <a:satMod val="110000"/>
                    </a:srgbClr>
                  </a:solidFill>
                  <a:prstDash val="solid"/>
                </a:ln>
                <a:solidFill>
                  <a:schemeClr val="tx1">
                    <a:lumMod val="95000"/>
                    <a:lumOff val="5000"/>
                  </a:schemeClr>
                </a:solidFill>
                <a:latin typeface="Calibri" pitchFamily="34" charset="0"/>
                <a:ea typeface="Calibri" pitchFamily="34" charset="0"/>
                <a:cs typeface="Arial" pitchFamily="34" charset="0"/>
              </a:rPr>
              <a:t>ي</a:t>
            </a:r>
            <a:r>
              <a:rPr kumimoji="0" lang="ar-AE"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Calibri" pitchFamily="34" charset="0"/>
                <a:ea typeface="Calibri" pitchFamily="34" charset="0"/>
                <a:cs typeface="Arial" pitchFamily="34" charset="0"/>
              </a:rPr>
              <a:t> , أو الانفعالي للمتعلم.</a:t>
            </a:r>
            <a:r>
              <a:rPr kumimoji="0" lang="en-US" sz="9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cs typeface="Arial" pitchFamily="34" charset="0"/>
              </a:rPr>
              <a:t> </a:t>
            </a:r>
            <a:endParaRPr kumimoji="0" lang="en-US" sz="2000" b="1" i="0" u="none" strike="noStrike" normalizeH="0" baseline="0" dirty="0" smtClean="0">
              <a:ln w="10541" cmpd="sng">
                <a:solidFill>
                  <a:srgbClr val="7D7D7D">
                    <a:tint val="100000"/>
                    <a:shade val="100000"/>
                    <a:satMod val="110000"/>
                  </a:srgbClr>
                </a:solidFill>
                <a:prstDash val="solid"/>
              </a:ln>
              <a:solidFill>
                <a:schemeClr val="tx1">
                  <a:lumMod val="95000"/>
                  <a:lumOff val="5000"/>
                </a:schemeClr>
              </a:solidFill>
              <a:latin typeface="Arial" pitchFamily="34" charset="0"/>
              <a:cs typeface="Arial" pitchFamily="34" charset="0"/>
            </a:endParaRPr>
          </a:p>
        </p:txBody>
      </p:sp>
    </p:spTree>
  </p:cSld>
  <p:clrMapOvr>
    <a:masterClrMapping/>
  </p:clrMapOvr>
  <p:transition>
    <p:wipe dir="r"/>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waml_com_1336309189_302.gif"/>
          <p:cNvPicPr>
            <a:picLocks noChangeAspect="1"/>
          </p:cNvPicPr>
          <p:nvPr/>
        </p:nvPicPr>
        <p:blipFill>
          <a:blip r:embed="rId3"/>
          <a:stretch>
            <a:fillRect/>
          </a:stretch>
        </p:blipFill>
        <p:spPr>
          <a:xfrm>
            <a:off x="0" y="0"/>
            <a:ext cx="9143999" cy="6858000"/>
          </a:xfrm>
          <a:prstGeom prst="rect">
            <a:avLst/>
          </a:prstGeom>
        </p:spPr>
      </p:pic>
      <p:sp>
        <p:nvSpPr>
          <p:cNvPr id="16385" name="Rectangle 1"/>
          <p:cNvSpPr>
            <a:spLocks noChangeArrowheads="1"/>
          </p:cNvSpPr>
          <p:nvPr/>
        </p:nvSpPr>
        <p:spPr bwMode="auto">
          <a:xfrm>
            <a:off x="1" y="0"/>
            <a:ext cx="8858279"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AE" sz="36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a typeface="Calibri" pitchFamily="34" charset="0"/>
                <a:cs typeface="Arial" pitchFamily="34" charset="0"/>
              </a:rPr>
              <a:t>تنظيم مجال التعلم </a:t>
            </a:r>
            <a:endParaRPr kumimoji="0" lang="en-US" sz="105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8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a typeface="Calibri" pitchFamily="34" charset="0"/>
                <a:cs typeface="Arial" pitchFamily="34" charset="0"/>
              </a:rPr>
              <a:t>يتأثر الموقف التعليمي بالمجال الخارجي المحيط </a:t>
            </a:r>
            <a:r>
              <a:rPr kumimoji="0" lang="ar-AE" sz="2800" b="1" i="0" u="none" strike="noStrike" normalizeH="0" baseline="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a typeface="Calibri" pitchFamily="34" charset="0"/>
                <a:cs typeface="Arial" pitchFamily="34" charset="0"/>
              </a:rPr>
              <a:t>به</a:t>
            </a:r>
            <a:r>
              <a:rPr kumimoji="0" lang="ar-AE" sz="28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a typeface="Calibri" pitchFamily="34" charset="0"/>
                <a:cs typeface="Arial" pitchFamily="34" charset="0"/>
              </a:rPr>
              <a:t> , وعاد</a:t>
            </a:r>
            <a:r>
              <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a typeface="Calibri" pitchFamily="34" charset="0"/>
                <a:cs typeface="Arial" pitchFamily="34" charset="0"/>
              </a:rPr>
              <a:t>ة</a:t>
            </a:r>
            <a:r>
              <a:rPr kumimoji="0" lang="ar-AE" sz="28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a typeface="Calibri" pitchFamily="34" charset="0"/>
                <a:cs typeface="Arial" pitchFamily="34" charset="0"/>
              </a:rPr>
              <a:t> ما يتخذ هذا الموقف شكلا كليا يشتمل على جز</a:t>
            </a:r>
            <a:r>
              <a:rPr kumimoji="0" lang="ar-SA" sz="28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a typeface="Calibri" pitchFamily="34" charset="0"/>
                <a:cs typeface="Arial" pitchFamily="34" charset="0"/>
              </a:rPr>
              <a:t>ئي</a:t>
            </a:r>
            <a:r>
              <a:rPr kumimoji="0" lang="ar-AE" sz="28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a typeface="Calibri" pitchFamily="34" charset="0"/>
                <a:cs typeface="Arial" pitchFamily="34" charset="0"/>
              </a:rPr>
              <a:t>اته الفرعية , وكلما اتضحت معالم الشكل الكلي للموقف التعليمي ازدادت فرصة إدراكه وتعلمه بطريقة أسرع وأسهل من قبل المتعلم.</a:t>
            </a:r>
          </a:p>
          <a:p>
            <a:pPr marL="0" marR="0" lvl="0" indent="0" defTabSz="914400" rtl="0" eaLnBrk="0" fontAlgn="base" latinLnBrk="0" hangingPunct="0">
              <a:lnSpc>
                <a:spcPct val="100000"/>
              </a:lnSpc>
              <a:spcBef>
                <a:spcPct val="0"/>
              </a:spcBef>
              <a:spcAft>
                <a:spcPct val="0"/>
              </a:spcAft>
              <a:buClrTx/>
              <a:buSzTx/>
              <a:buFontTx/>
              <a:buNone/>
              <a:tabLst/>
            </a:pPr>
            <a:r>
              <a:rPr kumimoji="0" lang="ar-AE" sz="28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a typeface="Calibri" pitchFamily="34" charset="0"/>
                <a:cs typeface="Arial" pitchFamily="34" charset="0"/>
              </a:rPr>
              <a:t>وقد أوضحت الدراسات إن إدراك الفرد للأشياء يكون كليا في البداية, ثم ينتقل إلى الأجزاء ولذا يتوجب على المعلم إن يعرض الموضوع بشكل كلي مبسط . ثم يقوم بعد ذلك بتفسير الأجزاء </a:t>
            </a:r>
            <a:r>
              <a:rPr kumimoji="0" lang="ar-AE" sz="2800" b="1" i="0" u="none" strike="noStrike" normalizeH="0" baseline="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a typeface="Calibri" pitchFamily="34" charset="0"/>
                <a:cs typeface="Arial" pitchFamily="34" charset="0"/>
              </a:rPr>
              <a:t>والفرعيات</a:t>
            </a:r>
            <a:r>
              <a:rPr kumimoji="0" lang="ar-AE" sz="28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a typeface="Calibri" pitchFamily="34" charset="0"/>
                <a:cs typeface="Arial" pitchFamily="34" charset="0"/>
              </a:rPr>
              <a:t> الأساسية المكونة للموضوع وتوضيحها .</a:t>
            </a:r>
            <a:r>
              <a:rPr kumimoji="0" lang="en-US" sz="105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 </a:t>
            </a:r>
            <a:endParaRPr kumimoji="0" lang="en-US" sz="28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wedge/>
    <p:sndAc>
      <p:stSnd>
        <p:snd r:embed="rId2"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______~1.JPG"/>
          <p:cNvPicPr>
            <a:picLocks noChangeAspect="1"/>
          </p:cNvPicPr>
          <p:nvPr/>
        </p:nvPicPr>
        <p:blipFill>
          <a:blip r:embed="rId3"/>
          <a:stretch>
            <a:fillRect/>
          </a:stretch>
        </p:blipFill>
        <p:spPr>
          <a:xfrm>
            <a:off x="428596" y="4357694"/>
            <a:ext cx="2124075" cy="2152650"/>
          </a:xfrm>
          <a:prstGeom prst="rect">
            <a:avLst/>
          </a:prstGeom>
        </p:spPr>
      </p:pic>
      <p:sp>
        <p:nvSpPr>
          <p:cNvPr id="17409" name="Rectangle 1"/>
          <p:cNvSpPr>
            <a:spLocks noChangeArrowheads="1"/>
          </p:cNvSpPr>
          <p:nvPr/>
        </p:nvSpPr>
        <p:spPr bwMode="auto">
          <a:xfrm>
            <a:off x="0" y="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balanced" dir="t">
                <a:rot lat="0" lon="0" rev="2100000"/>
              </a:lightRig>
            </a:scene3d>
            <a:sp3d extrusionH="57150" prstMaterial="metal">
              <a:bevelT w="38100" h="25400"/>
              <a:contourClr>
                <a:schemeClr val="bg2"/>
              </a:contourClr>
            </a:sp3d>
          </a:bodyPr>
          <a:lstStyle/>
          <a:p>
            <a:pPr marL="0" marR="0" lvl="0" indent="0" defTabSz="914400" rtl="1" eaLnBrk="1" fontAlgn="base" latinLnBrk="0" hangingPunct="1">
              <a:lnSpc>
                <a:spcPct val="100000"/>
              </a:lnSpc>
              <a:spcBef>
                <a:spcPct val="0"/>
              </a:spcBef>
              <a:spcAft>
                <a:spcPct val="0"/>
              </a:spcAft>
              <a:buClrTx/>
              <a:buSzTx/>
              <a:buFontTx/>
              <a:buNone/>
              <a:tabLst/>
            </a:pPr>
            <a:endParaRPr kumimoji="0" lang="en-US"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endParaRPr>
          </a:p>
          <a:p>
            <a:pPr marL="0" marR="0" lvl="0" indent="0" defTabSz="914400" rtl="1" eaLnBrk="1" fontAlgn="base" latinLnBrk="0" hangingPunct="1">
              <a:lnSpc>
                <a:spcPct val="100000"/>
              </a:lnSpc>
              <a:spcBef>
                <a:spcPct val="0"/>
              </a:spcBef>
              <a:spcAft>
                <a:spcPct val="0"/>
              </a:spcAft>
              <a:buClrTx/>
              <a:buSzTx/>
              <a:buFontTx/>
              <a:buNone/>
              <a:tabLst/>
            </a:pPr>
            <a:endParaRPr lang="en-US" sz="2000" b="1" dirty="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endParaRPr>
          </a:p>
          <a:p>
            <a:pPr marL="0" marR="0" lvl="0" indent="0" defTabSz="914400" rtl="1" eaLnBrk="1" fontAlgn="base" latinLnBrk="0" hangingPunct="1">
              <a:lnSpc>
                <a:spcPct val="100000"/>
              </a:lnSpc>
              <a:spcBef>
                <a:spcPct val="0"/>
              </a:spcBef>
              <a:spcAft>
                <a:spcPct val="0"/>
              </a:spcAft>
              <a:buClrTx/>
              <a:buSzTx/>
              <a:buFontTx/>
              <a:buNone/>
              <a:tabLst/>
            </a:pP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أيهما افضل الطريقة الكلية ام الطري</a:t>
            </a:r>
            <a:r>
              <a:rPr lang="ar-SA" sz="2000" b="1" dirty="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ق</a:t>
            </a: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ة الجزئية ؟ </a:t>
            </a:r>
            <a:endParaRPr kumimoji="0" lang="en-US" sz="9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تتوقف </a:t>
            </a:r>
            <a:r>
              <a:rPr kumimoji="0" lang="ar-AE" sz="2000" b="1" i="0" u="none" strike="noStrike" normalizeH="0" baseline="0" dirty="0" err="1"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افضلية</a:t>
            </a: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 الطريقة على عدة عوامل منها:</a:t>
            </a:r>
            <a:endParaRPr kumimoji="0" lang="en-US" sz="9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عمر المتعلم :</a:t>
            </a:r>
            <a:endParaRPr kumimoji="0" lang="en-US" sz="9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الطريقة الجزئية </a:t>
            </a:r>
            <a:r>
              <a:rPr kumimoji="0" lang="ar-AE" sz="2000" b="1" i="0" u="none" strike="noStrike" normalizeH="0" baseline="0" dirty="0" err="1"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اكثر</a:t>
            </a: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 فائدة مع الصغار </a:t>
            </a:r>
            <a:r>
              <a:rPr kumimoji="0" lang="ar-AE" sz="2000" b="1" i="0" u="none" strike="noStrike" normalizeH="0" baseline="0" dirty="0" err="1"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الاقل</a:t>
            </a: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 ذكاء.</a:t>
            </a:r>
            <a:endParaRPr kumimoji="0" lang="en-US" sz="9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ذكاء المتعلم :</a:t>
            </a:r>
            <a:endParaRPr kumimoji="0" lang="en-US" sz="9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الطريقة الكلية افضل ل</a:t>
            </a:r>
            <a:r>
              <a:rPr kumimoji="0" lang="ar-SA"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لأ</a:t>
            </a: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طفال الاكثر ذكاء</a:t>
            </a:r>
            <a:r>
              <a:rPr kumimoji="0" lang="ar-SA"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اً</a:t>
            </a:r>
            <a:r>
              <a:rPr kumimoji="0" lang="ar-SA" sz="2000" b="1" i="0" u="none" strike="noStrike" normalizeH="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 .</a:t>
            </a:r>
            <a:endParaRPr kumimoji="0" lang="en-US" sz="9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طبيعة المادة المراد تعلمها :</a:t>
            </a:r>
            <a:endParaRPr kumimoji="0" lang="en-US" sz="9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الطريقة الكلية اكثر فأئده في تعلم المواد متوسطة الحجم والصعبة.</a:t>
            </a:r>
            <a:endParaRPr kumimoji="0" lang="en-US" sz="9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يجب على المتعلم </a:t>
            </a:r>
            <a:r>
              <a:rPr kumimoji="0" lang="ar-AE" sz="2000" b="1" i="0" u="none" strike="noStrike" normalizeH="0" baseline="0" dirty="0" err="1"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ان</a:t>
            </a: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 يشارك بفاعلية </a:t>
            </a:r>
            <a:r>
              <a:rPr kumimoji="0" lang="ar-AE" sz="2000" b="1" i="0" u="none" strike="noStrike" normalizeH="0" baseline="0" dirty="0" err="1"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اثناء</a:t>
            </a: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 التدريب وكلما كان المتعلم </a:t>
            </a:r>
            <a:r>
              <a:rPr kumimoji="0" lang="ar-AE" sz="2000" b="1" i="0" u="none" strike="noStrike" normalizeH="0" baseline="0" dirty="0" err="1"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اكثر</a:t>
            </a: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 ايجابية في موقف التعلم , كان </a:t>
            </a:r>
            <a:r>
              <a:rPr kumimoji="0" lang="ar-AE" sz="2000" b="1" i="0" u="none" strike="noStrike" normalizeH="0" baseline="0" dirty="0" err="1"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تعلمة</a:t>
            </a: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 </a:t>
            </a:r>
            <a:r>
              <a:rPr kumimoji="0" lang="ar-AE" sz="2000" b="1" i="0" u="none" strike="noStrike" normalizeH="0" baseline="0" dirty="0" err="1"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اكثر</a:t>
            </a: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 </a:t>
            </a:r>
            <a:r>
              <a:rPr kumimoji="0" lang="ar-AE" sz="2000" b="1" i="0" u="none" strike="noStrike" normalizeH="0" baseline="0" dirty="0" err="1"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كفاءه</a:t>
            </a: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a:t>
            </a:r>
          </a:p>
          <a:p>
            <a:pPr marL="0" marR="0" lvl="0" indent="0" defTabSz="914400" rtl="0" eaLnBrk="0" fontAlgn="base" latinLnBrk="0" hangingPunct="0">
              <a:lnSpc>
                <a:spcPct val="100000"/>
              </a:lnSpc>
              <a:spcBef>
                <a:spcPct val="0"/>
              </a:spcBef>
              <a:spcAft>
                <a:spcPct val="0"/>
              </a:spcAft>
              <a:buClrTx/>
              <a:buSzTx/>
              <a:buFontTx/>
              <a:buNone/>
              <a:tabLst/>
            </a:pP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ولعل من سمات التنظيم الجيد لمجال التعلم الحرص على توفير التعزيز المناسب للتعلم (الثواب والعقاب ) فالتعزيز ه</a:t>
            </a:r>
            <a:r>
              <a:rPr kumimoji="0" lang="ar-SA"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و</a:t>
            </a: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"المكافأة" وله دور مهم في التعلم سواء اكان تعزيزا موجبا</a:t>
            </a:r>
            <a:r>
              <a:rPr kumimoji="0" lang="ar-SA"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a:t>
            </a:r>
            <a:r>
              <a:rPr kumimoji="0" lang="ar-SA" sz="2000" b="1" i="0" u="none" strike="noStrike" normalizeH="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 </a:t>
            </a: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او سالبا</a:t>
            </a:r>
            <a:r>
              <a:rPr kumimoji="0" lang="ar-SA"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a:t>
            </a:r>
            <a:r>
              <a:rPr kumimoji="0" lang="ar-AE"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Calibri" pitchFamily="34" charset="0"/>
                <a:ea typeface="Calibri" pitchFamily="34" charset="0"/>
                <a:cs typeface="Arial" pitchFamily="34" charset="0"/>
              </a:rPr>
              <a:t>.</a:t>
            </a:r>
            <a:r>
              <a:rPr kumimoji="0" lang="en-US" sz="9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Arial" pitchFamily="34" charset="0"/>
                <a:cs typeface="Arial" pitchFamily="34" charset="0"/>
              </a:rPr>
              <a:t> </a:t>
            </a:r>
            <a:endParaRPr kumimoji="0" lang="en-US" sz="2000" b="1" i="0" u="none" strike="noStrike" normalizeH="0" baseline="0" dirty="0" smtClean="0">
              <a:ln w="50800"/>
              <a:solidFill>
                <a:schemeClr val="tx1">
                  <a:lumMod val="65000"/>
                  <a:lumOff val="35000"/>
                </a:schemeClr>
              </a:solidFill>
              <a:effectLst>
                <a:outerShdw blurRad="60007" dist="200025" dir="15000000" sy="30000" kx="-1800000" algn="bl" rotWithShape="0">
                  <a:prstClr val="black">
                    <a:alpha val="32000"/>
                  </a:prstClr>
                </a:outerShdw>
              </a:effectLst>
              <a:latin typeface="Arial" pitchFamily="34" charset="0"/>
              <a:cs typeface="Arial" pitchFamily="34" charset="0"/>
            </a:endParaRPr>
          </a:p>
        </p:txBody>
      </p:sp>
    </p:spTree>
  </p:cSld>
  <p:clrMapOvr>
    <a:masterClrMapping/>
  </p:clrMapOvr>
  <p:transition>
    <p:pull dir="d"/>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imagesCA1PAYMP.jpg"/>
          <p:cNvPicPr>
            <a:picLocks noChangeAspect="1"/>
          </p:cNvPicPr>
          <p:nvPr/>
        </p:nvPicPr>
        <p:blipFill>
          <a:blip r:embed="rId3"/>
          <a:stretch>
            <a:fillRect/>
          </a:stretch>
        </p:blipFill>
        <p:spPr>
          <a:xfrm>
            <a:off x="0" y="0"/>
            <a:ext cx="9144000" cy="6858000"/>
          </a:xfrm>
          <a:prstGeom prst="rect">
            <a:avLst/>
          </a:prstGeom>
        </p:spPr>
      </p:pic>
      <p:sp>
        <p:nvSpPr>
          <p:cNvPr id="18433" name="Rectangle 1"/>
          <p:cNvSpPr>
            <a:spLocks noChangeArrowheads="1"/>
          </p:cNvSpPr>
          <p:nvPr/>
        </p:nvSpPr>
        <p:spPr bwMode="auto">
          <a:xfrm>
            <a:off x="0" y="1000108"/>
            <a:ext cx="8286776"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AE" sz="2600" b="1" i="0" u="none" strike="noStrike" cap="all" normalizeH="0" baseline="0" dirty="0" smtClean="0">
                <a:ln w="9000" cmpd="sng">
                  <a:solidFill>
                    <a:schemeClr val="accent4">
                      <a:lumMod val="50000"/>
                    </a:schemeClr>
                  </a:solidFill>
                  <a:prstDash val="solid"/>
                </a:ln>
                <a:solidFill>
                  <a:schemeClr val="accent4">
                    <a:lumMod val="50000"/>
                  </a:schemeClr>
                </a:solidFill>
                <a:effectLst>
                  <a:reflection blurRad="12700" stA="28000" endPos="45000" dist="1000" dir="5400000" sy="-100000" algn="bl" rotWithShape="0"/>
                </a:effectLst>
                <a:latin typeface="Calibri" pitchFamily="34" charset="0"/>
                <a:ea typeface="Calibri" pitchFamily="34" charset="0"/>
                <a:cs typeface="Arial" pitchFamily="34" charset="0"/>
              </a:rPr>
              <a:t>أهمية التعلم</a:t>
            </a:r>
            <a:r>
              <a:rPr kumimoji="0" lang="en-US" sz="2600" b="1" i="0" u="none" strike="noStrike" cap="all" normalizeH="0" baseline="0" dirty="0" smtClean="0">
                <a:ln w="9000" cmpd="sng">
                  <a:solidFill>
                    <a:schemeClr val="accent4">
                      <a:lumMod val="50000"/>
                    </a:schemeClr>
                  </a:solidFill>
                  <a:prstDash val="solid"/>
                </a:ln>
                <a:solidFill>
                  <a:schemeClr val="accent4">
                    <a:lumMod val="50000"/>
                  </a:schemeClr>
                </a:solidFill>
                <a:effectLst>
                  <a:reflection blurRad="12700" stA="28000" endPos="45000" dist="1000" dir="5400000" sy="-100000" algn="bl" rotWithShape="0"/>
                </a:effectLst>
                <a:latin typeface="Calibri" pitchFamily="34" charset="0"/>
                <a:ea typeface="Calibri" pitchFamily="34" charset="0"/>
                <a:cs typeface="Arial" pitchFamily="34" charset="0"/>
              </a:rPr>
              <a:t> :</a:t>
            </a:r>
            <a:endParaRPr kumimoji="0" lang="en-US" sz="800" b="1" i="0" u="none" strike="noStrike" cap="all" normalizeH="0" baseline="0" dirty="0" smtClean="0">
              <a:ln w="9000" cmpd="sng">
                <a:solidFill>
                  <a:schemeClr val="accent4">
                    <a:lumMod val="50000"/>
                  </a:schemeClr>
                </a:solidFill>
                <a:prstDash val="solid"/>
              </a:ln>
              <a:solidFill>
                <a:schemeClr val="accent4">
                  <a:lumMod val="50000"/>
                </a:schemeClr>
              </a:solidFill>
              <a:effectLst>
                <a:reflection blurRad="12700" stA="28000" endPos="45000" dist="1000" dir="5400000" sy="-100000" algn="bl" rotWithShape="0"/>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cap="all" normalizeH="0" baseline="0" dirty="0" smtClean="0">
                <a:ln w="9000" cmpd="sng">
                  <a:solidFill>
                    <a:schemeClr val="accent4">
                      <a:lumMod val="50000"/>
                    </a:schemeClr>
                  </a:solidFill>
                  <a:prstDash val="solid"/>
                </a:ln>
                <a:solidFill>
                  <a:schemeClr val="accent4">
                    <a:lumMod val="50000"/>
                  </a:schemeClr>
                </a:solidFill>
                <a:effectLst>
                  <a:reflection blurRad="12700" stA="28000" endPos="45000" dist="1000" dir="5400000" sy="-100000" algn="bl" rotWithShape="0"/>
                </a:effectLst>
                <a:latin typeface="Calibri" pitchFamily="34" charset="0"/>
                <a:ea typeface="Calibri" pitchFamily="34" charset="0"/>
                <a:cs typeface="Arial" pitchFamily="34" charset="0"/>
              </a:rPr>
              <a:t>يؤدي التعلم دورا أساسيا ومهما في حياة الإنسان , ويلاحظ أن عملية الاكتساب أو التعلم تقتضي بالضرورة وجود الفرد من جهة (الكائن الحي) والبيئة الخارجية من جهة أخرى , وانه لابد أن يقوم بين هذين الطرفين تفاعل مستمر يدفع الفرد إلى التطور وتعلم السلوك الجديد المكتسب تدريجيا , وتعلم الفرد لا يقتصر على السلوك السوي والأخلاق الحميدة فقط , وأن</a:t>
            </a:r>
            <a:r>
              <a:rPr kumimoji="0" lang="ar-SA" sz="1800" b="1" i="0" u="none" strike="noStrike" cap="all" normalizeH="0" baseline="0" dirty="0" smtClean="0">
                <a:ln w="9000" cmpd="sng">
                  <a:solidFill>
                    <a:schemeClr val="accent4">
                      <a:lumMod val="50000"/>
                    </a:schemeClr>
                  </a:solidFill>
                  <a:prstDash val="solid"/>
                </a:ln>
                <a:solidFill>
                  <a:schemeClr val="accent4">
                    <a:lumMod val="50000"/>
                  </a:schemeClr>
                </a:solidFill>
                <a:effectLst>
                  <a:reflection blurRad="12700" stA="28000" endPos="45000" dist="1000" dir="5400000" sy="-100000" algn="bl" rotWithShape="0"/>
                </a:effectLst>
                <a:latin typeface="Calibri" pitchFamily="34" charset="0"/>
                <a:ea typeface="Calibri" pitchFamily="34" charset="0"/>
                <a:cs typeface="Arial" pitchFamily="34" charset="0"/>
              </a:rPr>
              <a:t>ما</a:t>
            </a:r>
            <a:r>
              <a:rPr kumimoji="0" lang="ar-AE" sz="1800" b="1" i="0" u="none" strike="noStrike" cap="all" normalizeH="0" baseline="0" dirty="0" smtClean="0">
                <a:ln w="9000" cmpd="sng">
                  <a:solidFill>
                    <a:schemeClr val="accent4">
                      <a:lumMod val="50000"/>
                    </a:schemeClr>
                  </a:solidFill>
                  <a:prstDash val="solid"/>
                </a:ln>
                <a:solidFill>
                  <a:schemeClr val="accent4">
                    <a:lumMod val="50000"/>
                  </a:schemeClr>
                </a:solidFill>
                <a:effectLst>
                  <a:reflection blurRad="12700" stA="28000" endPos="45000" dist="1000" dir="5400000" sy="-100000" algn="bl" rotWithShape="0"/>
                </a:effectLst>
                <a:latin typeface="Calibri" pitchFamily="34" charset="0"/>
                <a:ea typeface="Calibri" pitchFamily="34" charset="0"/>
                <a:cs typeface="Arial" pitchFamily="34" charset="0"/>
              </a:rPr>
              <a:t> يتعدى الأمر إلى تعلم السلوك غير السوي والأخلاق غير الحميدة أيضا.</a:t>
            </a:r>
            <a:endParaRPr kumimoji="0" lang="en-US" sz="800" b="1" i="0" u="none" strike="noStrike" cap="all" normalizeH="0" baseline="0" dirty="0" smtClean="0">
              <a:ln w="9000" cmpd="sng">
                <a:solidFill>
                  <a:schemeClr val="accent4">
                    <a:lumMod val="50000"/>
                  </a:schemeClr>
                </a:solidFill>
                <a:prstDash val="solid"/>
              </a:ln>
              <a:solidFill>
                <a:schemeClr val="accent4">
                  <a:lumMod val="50000"/>
                </a:schemeClr>
              </a:solidFill>
              <a:effectLst>
                <a:reflection blurRad="12700" stA="28000" endPos="45000" dist="1000" dir="5400000" sy="-100000" algn="bl" rotWithShape="0"/>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cap="all" normalizeH="0" baseline="0" dirty="0" smtClean="0">
                <a:ln w="9000" cmpd="sng">
                  <a:solidFill>
                    <a:schemeClr val="accent4">
                      <a:lumMod val="50000"/>
                    </a:schemeClr>
                  </a:solidFill>
                  <a:prstDash val="solid"/>
                </a:ln>
                <a:solidFill>
                  <a:schemeClr val="accent4">
                    <a:lumMod val="50000"/>
                  </a:schemeClr>
                </a:solidFill>
                <a:effectLst>
                  <a:reflection blurRad="12700" stA="28000" endPos="45000" dist="1000" dir="5400000" sy="-100000" algn="bl" rotWithShape="0"/>
                </a:effectLst>
                <a:latin typeface="Calibri" pitchFamily="34" charset="0"/>
                <a:ea typeface="Calibri" pitchFamily="34" charset="0"/>
                <a:cs typeface="Arial" pitchFamily="34" charset="0"/>
              </a:rPr>
              <a:t>ومن ثم , فان التعلم قد يكون سببا لرقي الفرد وتقدمة أو سببا في تأخره وانحطاطه , وعلى هذا الأساس نجد أن الإنسان الفرد يظل دائما طوال حياته في عملية تعلم مستمر واكتساب متواصل لسلسة من السلوكيات الجديدة منذ ميلاده وحتى مماته , والتعلم لا يتم حسب رغبة الفرد فقط .</a:t>
            </a:r>
            <a:endParaRPr kumimoji="0" lang="en-US" sz="800" b="1" i="0" u="none" strike="noStrike" cap="all" normalizeH="0" baseline="0" dirty="0" smtClean="0">
              <a:ln w="9000" cmpd="sng">
                <a:solidFill>
                  <a:schemeClr val="accent4">
                    <a:lumMod val="50000"/>
                  </a:schemeClr>
                </a:solidFill>
                <a:prstDash val="solid"/>
              </a:ln>
              <a:solidFill>
                <a:schemeClr val="accent4">
                  <a:lumMod val="50000"/>
                </a:schemeClr>
              </a:solidFill>
              <a:effectLst>
                <a:reflection blurRad="12700" stA="28000" endPos="45000" dist="1000" dir="5400000" sy="-100000" algn="bl" rotWithShape="0"/>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cap="all" normalizeH="0" baseline="0" dirty="0" smtClean="0">
                <a:ln w="9000" cmpd="sng">
                  <a:solidFill>
                    <a:schemeClr val="accent4">
                      <a:lumMod val="50000"/>
                    </a:schemeClr>
                  </a:solidFill>
                  <a:prstDash val="solid"/>
                </a:ln>
                <a:solidFill>
                  <a:schemeClr val="accent4">
                    <a:lumMod val="50000"/>
                  </a:schemeClr>
                </a:solidFill>
                <a:effectLst>
                  <a:reflection blurRad="12700" stA="28000" endPos="45000" dist="1000" dir="5400000" sy="-100000" algn="bl" rotWithShape="0"/>
                </a:effectLst>
                <a:latin typeface="Calibri" pitchFamily="34" charset="0"/>
                <a:ea typeface="Calibri" pitchFamily="34" charset="0"/>
                <a:cs typeface="Arial" pitchFamily="34" charset="0"/>
              </a:rPr>
              <a:t>ومن أهمية التعلم :</a:t>
            </a:r>
            <a:endParaRPr kumimoji="0" lang="en-US" sz="800" b="1" i="0" u="none" strike="noStrike" cap="all" normalizeH="0" baseline="0" dirty="0" smtClean="0">
              <a:ln w="9000" cmpd="sng">
                <a:solidFill>
                  <a:schemeClr val="accent4">
                    <a:lumMod val="50000"/>
                  </a:schemeClr>
                </a:solidFill>
                <a:prstDash val="solid"/>
              </a:ln>
              <a:solidFill>
                <a:schemeClr val="accent4">
                  <a:lumMod val="50000"/>
                </a:schemeClr>
              </a:solidFill>
              <a:effectLst>
                <a:reflection blurRad="12700" stA="28000" endPos="45000" dist="1000" dir="5400000" sy="-100000" algn="bl" rotWithShape="0"/>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1800" b="1" i="0" u="none" strike="noStrike" cap="all" normalizeH="0" baseline="0" dirty="0" smtClean="0">
                <a:ln w="9000" cmpd="sng">
                  <a:solidFill>
                    <a:schemeClr val="accent4">
                      <a:lumMod val="50000"/>
                    </a:schemeClr>
                  </a:solidFill>
                  <a:prstDash val="solid"/>
                </a:ln>
                <a:solidFill>
                  <a:schemeClr val="accent4">
                    <a:lumMod val="50000"/>
                  </a:schemeClr>
                </a:solidFill>
                <a:effectLst>
                  <a:reflection blurRad="12700" stA="28000" endPos="45000" dist="1000" dir="5400000" sy="-100000" algn="bl" rotWithShape="0"/>
                </a:effectLst>
                <a:latin typeface="Calibri" pitchFamily="34" charset="0"/>
                <a:ea typeface="Calibri" pitchFamily="34" charset="0"/>
                <a:cs typeface="Arial" pitchFamily="34" charset="0"/>
              </a:rPr>
              <a:t>1-تطوير الإنسان الفرد خاصة والكائن الحي عامة , باعتبار أن التعلم هو العامل الأساس في تكوين السلوك المكتسب إلى جانب السلوك الفطري.</a:t>
            </a:r>
          </a:p>
          <a:p>
            <a:pPr marL="0" marR="0" lvl="0" indent="0" defTabSz="914400" rtl="0" eaLnBrk="0" fontAlgn="base" latinLnBrk="0" hangingPunct="0">
              <a:lnSpc>
                <a:spcPct val="100000"/>
              </a:lnSpc>
              <a:spcBef>
                <a:spcPct val="0"/>
              </a:spcBef>
              <a:spcAft>
                <a:spcPct val="0"/>
              </a:spcAft>
              <a:buClrTx/>
              <a:buSzTx/>
              <a:buFontTx/>
              <a:buNone/>
              <a:tabLst/>
            </a:pPr>
            <a:r>
              <a:rPr kumimoji="0" lang="ar-AE" sz="1800" b="1" i="0" u="none" strike="noStrike" cap="all" normalizeH="0" baseline="0" dirty="0" smtClean="0">
                <a:ln w="9000" cmpd="sng">
                  <a:solidFill>
                    <a:schemeClr val="accent4">
                      <a:lumMod val="50000"/>
                    </a:schemeClr>
                  </a:solidFill>
                  <a:prstDash val="solid"/>
                </a:ln>
                <a:solidFill>
                  <a:schemeClr val="accent4">
                    <a:lumMod val="50000"/>
                  </a:schemeClr>
                </a:solidFill>
                <a:effectLst>
                  <a:reflection blurRad="12700" stA="28000" endPos="45000" dist="1000" dir="5400000" sy="-100000" algn="bl" rotWithShape="0"/>
                </a:effectLst>
                <a:latin typeface="Calibri" pitchFamily="34" charset="0"/>
                <a:ea typeface="Calibri" pitchFamily="34" charset="0"/>
                <a:cs typeface="Arial" pitchFamily="34" charset="0"/>
              </a:rPr>
              <a:t>2-انه الوسيلة لتهذيب الإنسان والتحكم في سلوكه.</a:t>
            </a:r>
            <a:r>
              <a:rPr kumimoji="0" lang="en-US" sz="800" b="1" i="0" u="none" strike="noStrike" cap="all" normalizeH="0" baseline="0" dirty="0" smtClean="0">
                <a:ln w="9000" cmpd="sng">
                  <a:solidFill>
                    <a:schemeClr val="accent4">
                      <a:lumMod val="50000"/>
                    </a:schemeClr>
                  </a:solidFill>
                  <a:prstDash val="solid"/>
                </a:ln>
                <a:solidFill>
                  <a:schemeClr val="accent4">
                    <a:lumMod val="50000"/>
                  </a:schemeClr>
                </a:solidFill>
                <a:effectLst>
                  <a:reflection blurRad="12700" stA="28000" endPos="45000" dist="1000" dir="5400000" sy="-100000" algn="bl" rotWithShape="0"/>
                </a:effectLst>
                <a:latin typeface="Arial" pitchFamily="34" charset="0"/>
                <a:cs typeface="Arial" pitchFamily="34" charset="0"/>
              </a:rPr>
              <a:t> </a:t>
            </a:r>
            <a:endParaRPr kumimoji="0" lang="en-US" sz="1800" b="1" i="0" u="none" strike="noStrike" cap="all" normalizeH="0" baseline="0" dirty="0" smtClean="0">
              <a:ln w="9000" cmpd="sng">
                <a:solidFill>
                  <a:schemeClr val="accent4">
                    <a:lumMod val="50000"/>
                  </a:schemeClr>
                </a:solidFill>
                <a:prstDash val="solid"/>
              </a:ln>
              <a:solidFill>
                <a:schemeClr val="accent4">
                  <a:lumMod val="50000"/>
                </a:schemeClr>
              </a:solidFill>
              <a:effectLst>
                <a:reflection blurRad="12700" stA="28000" endPos="45000" dist="1000" dir="5400000" sy="-100000" algn="bl" rotWithShape="0"/>
              </a:effectLst>
              <a:latin typeface="Arial" pitchFamily="34" charset="0"/>
              <a:cs typeface="Arial" pitchFamily="34" charset="0"/>
            </a:endParaRPr>
          </a:p>
        </p:txBody>
      </p:sp>
    </p:spTree>
  </p:cSld>
  <p:clrMapOvr>
    <a:masterClrMapping/>
  </p:clrMapOvr>
  <p:transition>
    <p:wheel spokes="2"/>
    <p:sndAc>
      <p:stSnd>
        <p:snd r:embed="rId2" name="breez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image.jpg"/>
          <p:cNvPicPr>
            <a:picLocks noChangeAspect="1"/>
          </p:cNvPicPr>
          <p:nvPr/>
        </p:nvPicPr>
        <p:blipFill>
          <a:blip r:embed="rId3"/>
          <a:stretch>
            <a:fillRect/>
          </a:stretch>
        </p:blipFill>
        <p:spPr>
          <a:xfrm>
            <a:off x="0" y="0"/>
            <a:ext cx="9144000" cy="6858000"/>
          </a:xfrm>
          <a:prstGeom prst="rect">
            <a:avLst/>
          </a:prstGeom>
        </p:spPr>
      </p:pic>
      <p:sp>
        <p:nvSpPr>
          <p:cNvPr id="19457" name="Rectangle 1"/>
          <p:cNvSpPr>
            <a:spLocks noChangeArrowheads="1"/>
          </p:cNvSpPr>
          <p:nvPr/>
        </p:nvSpPr>
        <p:spPr bwMode="auto">
          <a:xfrm>
            <a:off x="0" y="0"/>
            <a:ext cx="9144000"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400"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lang="en-US" sz="2400" b="1" dirty="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AE" sz="2400"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أهداف التعلم ونتائجه :</a:t>
            </a:r>
            <a:endParaRPr kumimoji="0" lang="en-US" sz="800" b="1" i="0" u="none" strike="noStrike" normalizeH="0" baseline="0" dirty="0" smtClean="0">
              <a:ln w="10541" cmpd="sng">
                <a:solidFill>
                  <a:srgbClr val="7D7D7D">
                    <a:tint val="100000"/>
                    <a:shade val="100000"/>
                    <a:satMod val="110000"/>
                  </a:srgbClr>
                </a:solidFill>
                <a:prstDash val="solid"/>
              </a:ln>
              <a:solidFill>
                <a:schemeClr val="bg1"/>
              </a:solidFill>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sz="2400"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-تعلم المعارف</a:t>
            </a:r>
            <a:endParaRPr kumimoji="0" lang="en-US" sz="800" b="1" i="0" u="none" strike="noStrike" normalizeH="0" baseline="0" dirty="0" smtClean="0">
              <a:ln w="10541" cmpd="sng">
                <a:solidFill>
                  <a:srgbClr val="7D7D7D">
                    <a:tint val="100000"/>
                    <a:shade val="100000"/>
                    <a:satMod val="110000"/>
                  </a:srgbClr>
                </a:solidFill>
                <a:prstDash val="solid"/>
              </a:ln>
              <a:solidFill>
                <a:schemeClr val="bg1"/>
              </a:solidFill>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عاده ما يرتبط التعلم في الأذهان باكتساب المعارف أو المعلومات والحقيقة </a:t>
            </a:r>
            <a:r>
              <a:rPr kumimoji="0" lang="ar-SA"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ا</a:t>
            </a: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ن هذا الهدف يمثل جانبا </a:t>
            </a:r>
            <a:endParaRPr kumimoji="0" lang="ar-SA"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من جوانب أهداف التعلم.</a:t>
            </a:r>
            <a:endParaRPr kumimoji="0" lang="en-US" sz="800" b="1" i="0" u="none" strike="noStrike" normalizeH="0" baseline="0" dirty="0" smtClean="0">
              <a:ln w="10541" cmpd="sng">
                <a:solidFill>
                  <a:srgbClr val="7D7D7D">
                    <a:tint val="100000"/>
                    <a:shade val="100000"/>
                    <a:satMod val="110000"/>
                  </a:srgbClr>
                </a:solidFill>
                <a:prstDash val="solid"/>
              </a:ln>
              <a:solidFill>
                <a:schemeClr val="bg1"/>
              </a:solidFill>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والحقيقة أن التعلم يؤدي دورا ايجابيا وفعالا في التنظيم المعرفي عند الفرد , ويضاف إلى ذلك </a:t>
            </a:r>
            <a:endParaRPr kumimoji="0" lang="ar-SA"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أن من أهم نتائج التعلم تنظيم الناحية المعرفية عند المتعلم , ومساعدته على اكتساب المعارف والخبرات </a:t>
            </a:r>
            <a:endParaRPr kumimoji="0" lang="ar-SA"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الصالحة له وللمجتمع , إلى جانب مظهر </a:t>
            </a:r>
            <a:r>
              <a:rPr lang="ar-SA" b="1"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آخر</a:t>
            </a: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 يتمثل في تعلم الطالب طريقة التفكير.</a:t>
            </a:r>
            <a:endParaRPr kumimoji="0" lang="en-US" sz="800" b="1" i="0" u="none" strike="noStrike" normalizeH="0" baseline="0" dirty="0" smtClean="0">
              <a:ln w="10541" cmpd="sng">
                <a:solidFill>
                  <a:srgbClr val="7D7D7D">
                    <a:tint val="100000"/>
                    <a:shade val="100000"/>
                    <a:satMod val="110000"/>
                  </a:srgbClr>
                </a:solidFill>
                <a:prstDash val="solid"/>
              </a:ln>
              <a:solidFill>
                <a:schemeClr val="bg1"/>
              </a:solidFill>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sz="2400"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-تعلم المهارات </a:t>
            </a:r>
            <a:endParaRPr kumimoji="0" lang="en-US" sz="800" b="1" i="0" u="none" strike="noStrike" normalizeH="0" baseline="0" dirty="0" smtClean="0">
              <a:ln w="10541" cmpd="sng">
                <a:solidFill>
                  <a:srgbClr val="7D7D7D">
                    <a:tint val="100000"/>
                    <a:shade val="100000"/>
                    <a:satMod val="110000"/>
                  </a:srgbClr>
                </a:solidFill>
                <a:prstDash val="solid"/>
              </a:ln>
              <a:solidFill>
                <a:schemeClr val="bg1"/>
              </a:solidFill>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والمهارة نوع من النشاط المكتسب يستلزم استخدام العضلات الكبيرة والصغيرة في الجسم بطريقة متآزرة وسهلة , وبسرعة معينة ودقة تامة حتى تظهر </a:t>
            </a:r>
            <a:r>
              <a:rPr lang="ar-SA" b="1"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آثار </a:t>
            </a: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ذلك في عمل يراه الآخرون .</a:t>
            </a:r>
            <a:endParaRPr kumimoji="0" lang="en-US" sz="800" b="1" i="0" u="none" strike="noStrike" normalizeH="0" baseline="0" dirty="0" smtClean="0">
              <a:ln w="10541" cmpd="sng">
                <a:solidFill>
                  <a:srgbClr val="7D7D7D">
                    <a:tint val="100000"/>
                    <a:shade val="100000"/>
                    <a:satMod val="110000"/>
                  </a:srgbClr>
                </a:solidFill>
                <a:prstDash val="solid"/>
              </a:ln>
              <a:solidFill>
                <a:schemeClr val="bg1"/>
              </a:solidFill>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وتكوين المهارات هدف أساسي من أهداف التعلم , يتكامل مع اكتساب المعارف والاتجاهات في وحدة مترابطة , ويتميز الأداء </a:t>
            </a:r>
            <a:r>
              <a:rPr kumimoji="0" lang="ar-AE" b="1" i="0" u="none" strike="noStrike" normalizeH="0" baseline="0" dirty="0" err="1"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المهاري</a:t>
            </a: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 الذي يسعى التعلم إلى تكوينه عند الفرد بالخصائص التالية:</a:t>
            </a:r>
            <a:endParaRPr kumimoji="0" lang="en-US" sz="800" b="1" i="0" u="none" strike="noStrike" normalizeH="0" baseline="0" dirty="0" smtClean="0">
              <a:ln w="10541" cmpd="sng">
                <a:solidFill>
                  <a:srgbClr val="7D7D7D">
                    <a:tint val="100000"/>
                    <a:shade val="100000"/>
                    <a:satMod val="110000"/>
                  </a:srgbClr>
                </a:solidFill>
                <a:prstDash val="solid"/>
              </a:ln>
              <a:solidFill>
                <a:schemeClr val="bg1"/>
              </a:solidFill>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1-التآزر:التناسق بين المثير والاستجابة في أداء الفعل.</a:t>
            </a:r>
            <a:endParaRPr kumimoji="0" lang="en-US" sz="800" b="1" i="0" u="none" strike="noStrike" normalizeH="0" baseline="0" dirty="0" smtClean="0">
              <a:ln w="10541" cmpd="sng">
                <a:solidFill>
                  <a:srgbClr val="7D7D7D">
                    <a:tint val="100000"/>
                    <a:shade val="100000"/>
                    <a:satMod val="110000"/>
                  </a:srgbClr>
                </a:solidFill>
                <a:prstDash val="solid"/>
              </a:ln>
              <a:solidFill>
                <a:schemeClr val="bg1"/>
              </a:solidFill>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2-السرعة:هي من سمات الأداء </a:t>
            </a:r>
            <a:r>
              <a:rPr kumimoji="0" lang="ar-AE" b="1" i="0" u="none" strike="noStrike" normalizeH="0" baseline="0" dirty="0" err="1"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المهاري</a:t>
            </a: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 وتأتي نتيجة التدريب وكثرة التكرار والممارسة.</a:t>
            </a:r>
            <a:endParaRPr kumimoji="0" lang="en-US" sz="800" b="1" i="0" u="none" strike="noStrike" normalizeH="0" baseline="0" dirty="0" smtClean="0">
              <a:ln w="10541" cmpd="sng">
                <a:solidFill>
                  <a:srgbClr val="7D7D7D">
                    <a:tint val="100000"/>
                    <a:shade val="100000"/>
                    <a:satMod val="110000"/>
                  </a:srgbClr>
                </a:solidFill>
                <a:prstDash val="solid"/>
              </a:ln>
              <a:solidFill>
                <a:schemeClr val="bg1"/>
              </a:solidFill>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3-الدقة:هي نتيجة مترتبة على توافر التكرار والسرعة السابقين في أي مهارة.</a:t>
            </a:r>
            <a:endParaRPr kumimoji="0" lang="en-US" sz="800" b="1" i="0" u="none" strike="noStrike" normalizeH="0" baseline="0" dirty="0" smtClean="0">
              <a:ln w="10541" cmpd="sng">
                <a:solidFill>
                  <a:srgbClr val="7D7D7D">
                    <a:tint val="100000"/>
                    <a:shade val="100000"/>
                    <a:satMod val="110000"/>
                  </a:srgbClr>
                </a:solidFill>
                <a:prstDash val="solid"/>
              </a:ln>
              <a:solidFill>
                <a:schemeClr val="bg1"/>
              </a:solidFill>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4-القدرة على الأداء في أي ظروف: أن الشخص الماهر في أداء عمل ما يستطيع أن يؤدي هذا العمل </a:t>
            </a:r>
            <a:r>
              <a:rPr kumimoji="0" lang="ar-AE" b="1" i="0" u="none" strike="noStrike" normalizeH="0" baseline="0" dirty="0" err="1"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المهاري</a:t>
            </a: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 في أي وقت وتحت أية ظروف مريحة أو مزعجة.</a:t>
            </a:r>
            <a:endParaRPr kumimoji="0" lang="en-US" sz="800" b="1" i="0" u="none" strike="noStrike" normalizeH="0" baseline="0" dirty="0" smtClean="0">
              <a:ln w="10541" cmpd="sng">
                <a:solidFill>
                  <a:srgbClr val="7D7D7D">
                    <a:tint val="100000"/>
                    <a:shade val="100000"/>
                    <a:satMod val="110000"/>
                  </a:srgbClr>
                </a:solidFill>
                <a:prstDash val="solid"/>
              </a:ln>
              <a:solidFill>
                <a:schemeClr val="bg1"/>
              </a:solidFill>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5-التوقيت:</a:t>
            </a:r>
            <a:r>
              <a:rPr kumimoji="0" lang="ar-AE" b="1" i="0" u="none" strike="noStrike" normalizeH="0" baseline="0" dirty="0" err="1"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اذا</a:t>
            </a: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 كان الشخص الماهر يؤدي عملة مع مجموعة أخرى من الأفراد مثلما هو الحال في ضاربي الدفوف مثلا , حيث يعملون في جماعات , فان سمات الأداء </a:t>
            </a:r>
            <a:r>
              <a:rPr kumimoji="0" lang="ar-AE" b="1" i="0" u="none" strike="noStrike" normalizeH="0" baseline="0" dirty="0" err="1"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المهاري</a:t>
            </a:r>
            <a:r>
              <a:rPr kumimoji="0" lang="ar-AE" b="1" i="0" u="none" strike="noStrike" normalizeH="0" baseline="0" dirty="0" smtClean="0">
                <a:ln w="10541" cmpd="sng">
                  <a:solidFill>
                    <a:srgbClr val="7D7D7D">
                      <a:tint val="100000"/>
                      <a:shade val="100000"/>
                      <a:satMod val="110000"/>
                    </a:srgbClr>
                  </a:solidFill>
                  <a:prstDash val="solid"/>
                </a:ln>
                <a:solidFill>
                  <a:schemeClr val="bg1"/>
                </a:solidFill>
                <a:latin typeface="Calibri" pitchFamily="34" charset="0"/>
                <a:ea typeface="Calibri" pitchFamily="34" charset="0"/>
                <a:cs typeface="Arial" pitchFamily="34" charset="0"/>
              </a:rPr>
              <a:t> ضرورة مراعاة توقيت الضرب من حيث البداية والانتهاء مع بقية الأفراد والآلات في تناسق محدد بينما يعجز الفرد غير الماهر عن مراعاة هذا التوقيت مع أداء الفريق,</a:t>
            </a:r>
            <a:endParaRPr kumimoji="0" lang="en-US" sz="800" b="1" i="0" u="none" strike="noStrike" normalizeH="0" baseline="0" dirty="0" smtClean="0">
              <a:ln w="10541" cmpd="sng">
                <a:solidFill>
                  <a:srgbClr val="7D7D7D">
                    <a:tint val="100000"/>
                    <a:shade val="100000"/>
                    <a:satMod val="110000"/>
                  </a:srgbClr>
                </a:solidFill>
                <a:prstDash val="solid"/>
              </a:ln>
              <a:solidFill>
                <a:schemeClr val="bg1"/>
              </a:solidFill>
              <a:latin typeface="Arial" pitchFamily="34" charset="0"/>
              <a:cs typeface="Arial" pitchFamily="34" charset="0"/>
            </a:endParaRPr>
          </a:p>
        </p:txBody>
      </p:sp>
    </p:spTree>
  </p:cSld>
  <p:clrMapOvr>
    <a:masterClrMapping/>
  </p:clrMapOvr>
  <p:transition>
    <p:circle/>
    <p:sndAc>
      <p:stSnd>
        <p:snd r:embed="rId2" name="arrow.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img_1355099154_219.jpg"/>
          <p:cNvPicPr>
            <a:picLocks noChangeAspect="1"/>
          </p:cNvPicPr>
          <p:nvPr/>
        </p:nvPicPr>
        <p:blipFill>
          <a:blip r:embed="rId3"/>
          <a:stretch>
            <a:fillRect/>
          </a:stretch>
        </p:blipFill>
        <p:spPr>
          <a:xfrm>
            <a:off x="0" y="0"/>
            <a:ext cx="9144000" cy="6858000"/>
          </a:xfrm>
          <a:prstGeom prst="rect">
            <a:avLst/>
          </a:prstGeom>
        </p:spPr>
      </p:pic>
      <p:sp>
        <p:nvSpPr>
          <p:cNvPr id="20481" name="Rectangle 1"/>
          <p:cNvSpPr>
            <a:spLocks noChangeArrowheads="1"/>
          </p:cNvSpPr>
          <p:nvPr/>
        </p:nvSpPr>
        <p:spPr bwMode="auto">
          <a:xfrm>
            <a:off x="1785918" y="1357298"/>
            <a:ext cx="5572164"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AE" sz="28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-تعلم الاتجاهات:</a:t>
            </a:r>
            <a:endParaRPr kumimoji="0" lang="en-US" sz="9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وحيث أن الفرد يعيش في مجتمع يموج بالعديد من الاتجاهات والقيم والتي لا بد وان يتأثر </a:t>
            </a:r>
            <a:r>
              <a:rPr kumimoji="0" lang="ar-AE" sz="2000" b="1" i="0" u="none" strike="noStrike" spc="50" normalizeH="0" baseline="0" dirty="0" err="1"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بها</a:t>
            </a:r>
            <a:r>
              <a:rPr kumimoji="0" lang="ar-AE"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 كل مواطني هذا المجتمع , لذلك فقد أصبح من أهداف التعلم مساعدة الفرد على تقبل </a:t>
            </a:r>
            <a:endParaRPr kumimoji="0" lang="en-US"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هذه الاتجاهات السائدة في المجتمع , والعمل على تعديلها والارتقاء </a:t>
            </a:r>
            <a:r>
              <a:rPr kumimoji="0" lang="ar-AE" sz="2000" b="1" i="0" u="none" strike="noStrike" spc="50" normalizeH="0" baseline="0" dirty="0" err="1"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بها</a:t>
            </a:r>
            <a:r>
              <a:rPr kumimoji="0" lang="ar-AE"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a:t>
            </a:r>
            <a:endParaRPr kumimoji="0" lang="en-US" sz="9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الخصائص المميزة للاتجاهات النفسية ومن أهم الخصائص ما يلي :</a:t>
            </a:r>
            <a:endParaRPr kumimoji="0" lang="en-US" sz="9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1-الاتجاهات استعدادات مكتسبة وليست فطرية</a:t>
            </a:r>
            <a:r>
              <a:rPr kumimoji="0" lang="en-US"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a:t>
            </a:r>
            <a:endParaRPr kumimoji="0" lang="en-US" sz="9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2-الاتجاهات ذات ثبات نسبي </a:t>
            </a:r>
            <a:r>
              <a:rPr kumimoji="0" lang="en-US"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a:t>
            </a:r>
            <a:endParaRPr kumimoji="0" lang="en-US" sz="9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3-الاتجاهات استعدادات عقلية ووجدانية</a:t>
            </a:r>
            <a:r>
              <a:rPr kumimoji="0" lang="en-US"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a:t>
            </a:r>
            <a:endParaRPr kumimoji="0" lang="en-US" sz="9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AE"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4-الاتجاهات تتكون بتكرار التجربة</a:t>
            </a:r>
            <a:r>
              <a:rPr kumimoji="0" lang="en-US"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a:t>
            </a:r>
            <a:endParaRPr kumimoji="0" lang="ar-AE"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a:t>
            </a:r>
            <a:r>
              <a:rPr kumimoji="0" lang="ar-AE"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Calibri" pitchFamily="34" charset="0"/>
                <a:ea typeface="Calibri" pitchFamily="34" charset="0"/>
                <a:cs typeface="Arial" pitchFamily="34" charset="0"/>
              </a:rPr>
              <a:t>5-الاتجاهات تؤثر في سلوك الفرد وتوجهه </a:t>
            </a:r>
            <a:endParaRPr kumimoji="0" lang="ar-AE" sz="2000" b="1" i="0" u="none" strike="noStrike" spc="50" normalizeH="0" baseline="0" dirty="0" smtClean="0">
              <a:ln w="13500">
                <a:solidFill>
                  <a:schemeClr val="accent1">
                    <a:shade val="2500"/>
                    <a:alpha val="6500"/>
                  </a:schemeClr>
                </a:solidFill>
                <a:prstDash val="solid"/>
              </a:ln>
              <a:solidFill>
                <a:schemeClr val="accent3">
                  <a:lumMod val="50000"/>
                </a:schemeClr>
              </a:solidFill>
              <a:effectLst>
                <a:innerShdw blurRad="50900" dist="38500" dir="13500000">
                  <a:srgbClr val="000000">
                    <a:alpha val="60000"/>
                  </a:srgbClr>
                </a:innerShdw>
              </a:effectLst>
              <a:latin typeface="Arial" pitchFamily="34" charset="0"/>
              <a:cs typeface="Arial" pitchFamily="34" charset="0"/>
            </a:endParaRPr>
          </a:p>
        </p:txBody>
      </p:sp>
    </p:spTree>
  </p:cSld>
  <p:clrMapOvr>
    <a:masterClrMapping/>
  </p:clrMapOvr>
  <p:transition>
    <p:strips dir="ld"/>
    <p:sndAc>
      <p:stSnd>
        <p:snd r:embed="rId2" name="coin.wav"/>
      </p:stSnd>
    </p:sndAc>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1856</Words>
  <Application>Microsoft Office PowerPoint</Application>
  <PresentationFormat>On-screen Show (4:3)</PresentationFormat>
  <Paragraphs>127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dc:title>
  <dc:creator>donia</dc:creator>
  <cp:lastModifiedBy>TOSHIBA</cp:lastModifiedBy>
  <cp:revision>39</cp:revision>
  <dcterms:created xsi:type="dcterms:W3CDTF">2014-02-25T10:35:23Z</dcterms:created>
  <dcterms:modified xsi:type="dcterms:W3CDTF">2014-03-01T21:05:01Z</dcterms:modified>
</cp:coreProperties>
</file>