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wav" ContentType="audio/wav"/>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70" r:id="rId2"/>
    <p:sldId id="269" r:id="rId3"/>
    <p:sldId id="257" r:id="rId4"/>
    <p:sldId id="258" r:id="rId5"/>
    <p:sldId id="259" r:id="rId6"/>
    <p:sldId id="260" r:id="rId7"/>
    <p:sldId id="261" r:id="rId8"/>
    <p:sldId id="262" r:id="rId9"/>
    <p:sldId id="263" r:id="rId10"/>
    <p:sldId id="264" r:id="rId11"/>
    <p:sldId id="265" r:id="rId12"/>
    <p:sldId id="266" r:id="rId13"/>
    <p:sldId id="267" r:id="rId14"/>
    <p:sldId id="271" r:id="rId15"/>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95" autoAdjust="0"/>
    <p:restoredTop sz="94709" autoAdjust="0"/>
  </p:normalViewPr>
  <p:slideViewPr>
    <p:cSldViewPr>
      <p:cViewPr>
        <p:scale>
          <a:sx n="77" d="100"/>
          <a:sy n="77" d="100"/>
        </p:scale>
        <p:origin x="-1164" y="-18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SA"/>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SA"/>
          </a:p>
        </p:txBody>
      </p:sp>
      <p:sp>
        <p:nvSpPr>
          <p:cNvPr id="4" name="عنصر نائب للتاريخ 3"/>
          <p:cNvSpPr>
            <a:spLocks noGrp="1"/>
          </p:cNvSpPr>
          <p:nvPr>
            <p:ph type="dt" sz="half" idx="10"/>
          </p:nvPr>
        </p:nvSpPr>
        <p:spPr/>
        <p:txBody>
          <a:bodyPr/>
          <a:lstStyle/>
          <a:p>
            <a:fld id="{BBB9E8CD-95EB-484A-9D5E-9CEB76EC13F6}" type="datetimeFigureOut">
              <a:rPr lang="ar-SA" smtClean="0"/>
              <a:t>29/04/35</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CD381E9E-4DF6-437A-94E1-FF1D5241D389}" type="slidenum">
              <a:rPr lang="ar-SA" smtClean="0"/>
              <a:t>‹#›</a:t>
            </a:fld>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BBB9E8CD-95EB-484A-9D5E-9CEB76EC13F6}" type="datetimeFigureOut">
              <a:rPr lang="ar-SA" smtClean="0"/>
              <a:t>29/04/35</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CD381E9E-4DF6-437A-94E1-FF1D5241D389}"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BBB9E8CD-95EB-484A-9D5E-9CEB76EC13F6}" type="datetimeFigureOut">
              <a:rPr lang="ar-SA" smtClean="0"/>
              <a:t>29/04/35</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CD381E9E-4DF6-437A-94E1-FF1D5241D389}" type="slidenum">
              <a:rPr lang="ar-SA" smtClean="0"/>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BBB9E8CD-95EB-484A-9D5E-9CEB76EC13F6}" type="datetimeFigureOut">
              <a:rPr lang="ar-SA" smtClean="0"/>
              <a:t>29/04/35</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CD381E9E-4DF6-437A-94E1-FF1D5241D389}" type="slidenum">
              <a:rPr lang="ar-SA" smtClean="0"/>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BBB9E8CD-95EB-484A-9D5E-9CEB76EC13F6}" type="datetimeFigureOut">
              <a:rPr lang="ar-SA" smtClean="0"/>
              <a:t>29/04/35</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CD381E9E-4DF6-437A-94E1-FF1D5241D389}" type="slidenum">
              <a:rPr lang="ar-SA" smtClean="0"/>
              <a:t>‹#›</a:t>
            </a:fld>
            <a:endParaRPr lang="ar-S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4"/>
          <p:cNvSpPr>
            <a:spLocks noGrp="1"/>
          </p:cNvSpPr>
          <p:nvPr>
            <p:ph type="dt" sz="half" idx="10"/>
          </p:nvPr>
        </p:nvSpPr>
        <p:spPr/>
        <p:txBody>
          <a:bodyPr/>
          <a:lstStyle/>
          <a:p>
            <a:fld id="{BBB9E8CD-95EB-484A-9D5E-9CEB76EC13F6}" type="datetimeFigureOut">
              <a:rPr lang="ar-SA" smtClean="0"/>
              <a:t>29/04/35</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CD381E9E-4DF6-437A-94E1-FF1D5241D389}" type="slidenum">
              <a:rPr lang="ar-SA" smtClean="0"/>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اريخ 6"/>
          <p:cNvSpPr>
            <a:spLocks noGrp="1"/>
          </p:cNvSpPr>
          <p:nvPr>
            <p:ph type="dt" sz="half" idx="10"/>
          </p:nvPr>
        </p:nvSpPr>
        <p:spPr/>
        <p:txBody>
          <a:bodyPr/>
          <a:lstStyle/>
          <a:p>
            <a:fld id="{BBB9E8CD-95EB-484A-9D5E-9CEB76EC13F6}" type="datetimeFigureOut">
              <a:rPr lang="ar-SA" smtClean="0"/>
              <a:t>29/04/35</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CD381E9E-4DF6-437A-94E1-FF1D5241D389}" type="slidenum">
              <a:rPr lang="ar-SA" smtClean="0"/>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تاريخ 2"/>
          <p:cNvSpPr>
            <a:spLocks noGrp="1"/>
          </p:cNvSpPr>
          <p:nvPr>
            <p:ph type="dt" sz="half" idx="10"/>
          </p:nvPr>
        </p:nvSpPr>
        <p:spPr/>
        <p:txBody>
          <a:bodyPr/>
          <a:lstStyle/>
          <a:p>
            <a:fld id="{BBB9E8CD-95EB-484A-9D5E-9CEB76EC13F6}" type="datetimeFigureOut">
              <a:rPr lang="ar-SA" smtClean="0"/>
              <a:t>29/04/35</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CD381E9E-4DF6-437A-94E1-FF1D5241D389}" type="slidenum">
              <a:rPr lang="ar-SA" smtClean="0"/>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BBB9E8CD-95EB-484A-9D5E-9CEB76EC13F6}" type="datetimeFigureOut">
              <a:rPr lang="ar-SA" smtClean="0"/>
              <a:t>29/04/35</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CD381E9E-4DF6-437A-94E1-FF1D5241D389}"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BBB9E8CD-95EB-484A-9D5E-9CEB76EC13F6}" type="datetimeFigureOut">
              <a:rPr lang="ar-SA" smtClean="0"/>
              <a:t>29/04/35</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CD381E9E-4DF6-437A-94E1-FF1D5241D389}" type="slidenum">
              <a:rPr lang="ar-SA" smtClean="0"/>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BBB9E8CD-95EB-484A-9D5E-9CEB76EC13F6}" type="datetimeFigureOut">
              <a:rPr lang="ar-SA" smtClean="0"/>
              <a:t>29/04/35</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CD381E9E-4DF6-437A-94E1-FF1D5241D389}" type="slidenum">
              <a:rPr lang="ar-SA" smtClean="0"/>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BBB9E8CD-95EB-484A-9D5E-9CEB76EC13F6}" type="datetimeFigureOut">
              <a:rPr lang="ar-SA" smtClean="0"/>
              <a:t>29/04/35</a:t>
            </a:fld>
            <a:endParaRPr lang="ar-SA"/>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CD381E9E-4DF6-437A-94E1-FF1D5241D389}" type="slidenum">
              <a:rPr lang="ar-SA" smtClean="0"/>
              <a:t>‹#›</a:t>
            </a:fld>
            <a:endParaRPr lang="ar-S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audio" Target="../media/audio10.wav"/><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audio" Target="../media/audio11.wav"/><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2.gif"/><Relationship Id="rId2" Type="http://schemas.openxmlformats.org/officeDocument/2006/relationships/audio" Target="../media/audio7.wav"/><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audio" Target="../media/audio4.wav"/><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audio" Target="../media/audio2.wav"/><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audio" Target="../media/audio3.wav"/><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audio" Target="../media/audio4.wav"/><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gif"/><Relationship Id="rId2" Type="http://schemas.openxmlformats.org/officeDocument/2006/relationships/audio" Target="../media/audio5.wav"/><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audio" Target="../media/audio6.wav"/><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audio" Target="../media/audio7.wav"/><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audio" Target="../media/audio8.wav"/><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audio" Target="../media/audio9.wav"/><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صورة 3" descr="c0047158368a8a922ea4bb83db320c1a.gif"/>
          <p:cNvPicPr>
            <a:picLocks noChangeAspect="1"/>
          </p:cNvPicPr>
          <p:nvPr/>
        </p:nvPicPr>
        <p:blipFill>
          <a:blip r:embed="rId3"/>
          <a:stretch>
            <a:fillRect/>
          </a:stretch>
        </p:blipFill>
        <p:spPr>
          <a:xfrm>
            <a:off x="0" y="548680"/>
            <a:ext cx="9144000" cy="6858000"/>
          </a:xfrm>
          <a:prstGeom prst="rect">
            <a:avLst/>
          </a:prstGeom>
        </p:spPr>
      </p:pic>
      <p:sp>
        <p:nvSpPr>
          <p:cNvPr id="6" name="Rectangle 1"/>
          <p:cNvSpPr>
            <a:spLocks noChangeArrowheads="1"/>
          </p:cNvSpPr>
          <p:nvPr/>
        </p:nvSpPr>
        <p:spPr bwMode="auto">
          <a:xfrm>
            <a:off x="1475656" y="1844824"/>
            <a:ext cx="6624736" cy="3012936"/>
          </a:xfrm>
          <a:prstGeom prst="rect">
            <a:avLst/>
          </a:prstGeom>
          <a:noFill/>
          <a:ln w="6350">
            <a:solidFill>
              <a:schemeClr val="tx1"/>
            </a:solidFill>
            <a:miter lim="800000"/>
            <a:headEnd/>
            <a:tailEnd/>
          </a:ln>
          <a:effectLst/>
        </p:spPr>
        <p:txBody>
          <a:bodyPr vert="horz" wrap="square" lIns="91440" tIns="45720" rIns="91440" bIns="45720" numCol="1" anchor="ctr" anchorCtr="0" compatLnSpc="1">
            <a:prstTxWarp prst="textDoubleWave1">
              <a:avLst>
                <a:gd name="adj1" fmla="val 6250"/>
                <a:gd name="adj2" fmla="val -361"/>
              </a:avLst>
            </a:prstTxWarp>
            <a:spAutoFit/>
          </a:bodyPr>
          <a:lstStyle/>
          <a:p>
            <a:pPr algn="ctr" fontAlgn="base">
              <a:spcBef>
                <a:spcPct val="0"/>
              </a:spcBef>
              <a:spcAft>
                <a:spcPct val="0"/>
              </a:spcAft>
            </a:pPr>
            <a:r>
              <a:rPr lang="ar-AE" sz="2400" dirty="0">
                <a:solidFill>
                  <a:schemeClr val="accent4">
                    <a:lumMod val="50000"/>
                  </a:schemeClr>
                </a:solidFill>
                <a:effectLst>
                  <a:outerShdw blurRad="38100" dist="38100" dir="2700000" algn="tl">
                    <a:srgbClr val="000000">
                      <a:alpha val="43137"/>
                    </a:srgbClr>
                  </a:outerShdw>
                </a:effectLst>
              </a:rPr>
              <a:t>بسم الله الرحمن الرحيم</a:t>
            </a:r>
            <a:endParaRPr lang="ar-SA" sz="2400" dirty="0">
              <a:solidFill>
                <a:schemeClr val="accent4">
                  <a:lumMod val="50000"/>
                </a:schemeClr>
              </a:solidFill>
              <a:effectLst>
                <a:outerShdw blurRad="38100" dist="38100" dir="2700000" algn="tl">
                  <a:srgbClr val="000000">
                    <a:alpha val="43137"/>
                  </a:srgbClr>
                </a:outerShdw>
              </a:effectLst>
            </a:endParaRPr>
          </a:p>
          <a:p>
            <a:pPr algn="ctr" eaLnBrk="0" fontAlgn="base" hangingPunct="0">
              <a:spcBef>
                <a:spcPct val="0"/>
              </a:spcBef>
              <a:spcAft>
                <a:spcPct val="0"/>
              </a:spcAft>
            </a:pPr>
            <a:endParaRPr lang="en-US" sz="2400" dirty="0">
              <a:solidFill>
                <a:schemeClr val="accent4">
                  <a:lumMod val="50000"/>
                </a:schemeClr>
              </a:solidFill>
              <a:effectLst>
                <a:outerShdw blurRad="38100" dist="38100" dir="2700000" algn="tl">
                  <a:srgbClr val="000000">
                    <a:alpha val="43137"/>
                  </a:srgbClr>
                </a:outerShdw>
              </a:effectLst>
            </a:endParaRPr>
          </a:p>
          <a:p>
            <a:pPr algn="ctr" eaLnBrk="0" fontAlgn="base" hangingPunct="0">
              <a:spcBef>
                <a:spcPct val="0"/>
              </a:spcBef>
              <a:spcAft>
                <a:spcPct val="0"/>
              </a:spcAft>
            </a:pPr>
            <a:r>
              <a:rPr lang="ar-AE" sz="2400" dirty="0">
                <a:solidFill>
                  <a:schemeClr val="accent4">
                    <a:lumMod val="50000"/>
                  </a:schemeClr>
                </a:solidFill>
                <a:effectLst>
                  <a:outerShdw blurRad="38100" dist="38100" dir="2700000" algn="tl">
                    <a:srgbClr val="000000">
                      <a:alpha val="43137"/>
                    </a:srgbClr>
                  </a:outerShdw>
                </a:effectLst>
                <a:sym typeface="Wingdings" pitchFamily="2" charset="2"/>
              </a:rPr>
              <a:t>محاضرة جديدة من علم النفس التربوي نحلق فيها بطبيعة وأهمية وشروط وأهداف و </a:t>
            </a:r>
            <a:r>
              <a:rPr lang="ar-SA" sz="2400" dirty="0">
                <a:solidFill>
                  <a:schemeClr val="accent4">
                    <a:lumMod val="50000"/>
                  </a:schemeClr>
                </a:solidFill>
                <a:effectLst>
                  <a:outerShdw blurRad="38100" dist="38100" dir="2700000" algn="tl">
                    <a:srgbClr val="000000">
                      <a:alpha val="43137"/>
                    </a:srgbClr>
                  </a:outerShdw>
                </a:effectLst>
                <a:sym typeface="Wingdings" pitchFamily="2" charset="2"/>
              </a:rPr>
              <a:t>أ</a:t>
            </a:r>
            <a:r>
              <a:rPr lang="ar-AE" sz="2400" dirty="0">
                <a:solidFill>
                  <a:schemeClr val="accent4">
                    <a:lumMod val="50000"/>
                  </a:schemeClr>
                </a:solidFill>
                <a:effectLst>
                  <a:outerShdw blurRad="38100" dist="38100" dir="2700000" algn="tl">
                    <a:srgbClr val="000000">
                      <a:alpha val="43137"/>
                    </a:srgbClr>
                  </a:outerShdw>
                </a:effectLst>
                <a:sym typeface="Wingdings" pitchFamily="2" charset="2"/>
              </a:rPr>
              <a:t>ثر التعلم </a:t>
            </a:r>
            <a:endParaRPr lang="ar-SA" sz="2400" dirty="0" smtClean="0">
              <a:solidFill>
                <a:schemeClr val="accent4">
                  <a:lumMod val="50000"/>
                </a:schemeClr>
              </a:solidFill>
              <a:effectLst>
                <a:outerShdw blurRad="38100" dist="38100" dir="2700000" algn="tl">
                  <a:srgbClr val="000000">
                    <a:alpha val="43137"/>
                  </a:srgbClr>
                </a:outerShdw>
              </a:effectLst>
              <a:sym typeface="Wingdings" pitchFamily="2" charset="2"/>
            </a:endParaRPr>
          </a:p>
          <a:p>
            <a:pPr algn="ctr" eaLnBrk="0" fontAlgn="base" hangingPunct="0">
              <a:spcBef>
                <a:spcPct val="0"/>
              </a:spcBef>
              <a:spcAft>
                <a:spcPct val="0"/>
              </a:spcAft>
            </a:pPr>
            <a:endParaRPr lang="ar-SA" sz="2400" dirty="0">
              <a:solidFill>
                <a:schemeClr val="accent4">
                  <a:lumMod val="50000"/>
                </a:schemeClr>
              </a:solidFill>
              <a:effectLst>
                <a:outerShdw blurRad="38100" dist="38100" dir="2700000" algn="tl">
                  <a:srgbClr val="000000">
                    <a:alpha val="43137"/>
                  </a:srgbClr>
                </a:outerShdw>
              </a:effectLst>
              <a:sym typeface="Wingdings" pitchFamily="2" charset="2"/>
            </a:endParaRPr>
          </a:p>
          <a:p>
            <a:pPr algn="ctr" eaLnBrk="0" fontAlgn="base" hangingPunct="0">
              <a:spcBef>
                <a:spcPct val="0"/>
              </a:spcBef>
              <a:spcAft>
                <a:spcPct val="0"/>
              </a:spcAft>
            </a:pPr>
            <a:r>
              <a:rPr lang="ar-SA" sz="2400" dirty="0" smtClean="0">
                <a:solidFill>
                  <a:schemeClr val="accent4">
                    <a:lumMod val="50000"/>
                  </a:schemeClr>
                </a:solidFill>
                <a:effectLst>
                  <a:outerShdw blurRad="38100" dist="38100" dir="2700000" algn="tl">
                    <a:srgbClr val="000000">
                      <a:alpha val="43137"/>
                    </a:srgbClr>
                  </a:outerShdw>
                </a:effectLst>
                <a:sym typeface="Wingdings" pitchFamily="2" charset="2"/>
              </a:rPr>
              <a:t>الدكتورة : افتكار عبدالله الإبراهيم</a:t>
            </a:r>
            <a:endParaRPr lang="ar-AE" sz="2400" dirty="0">
              <a:solidFill>
                <a:schemeClr val="accent4">
                  <a:lumMod val="50000"/>
                </a:schemeClr>
              </a:solidFill>
              <a:effectLst>
                <a:outerShdw blurRad="38100" dist="38100" dir="2700000" algn="tl">
                  <a:srgbClr val="000000">
                    <a:alpha val="43137"/>
                  </a:srgbClr>
                </a:outerShdw>
              </a:effectLst>
              <a:sym typeface="Wingdings" pitchFamily="2" charset="2"/>
            </a:endParaRPr>
          </a:p>
        </p:txBody>
      </p:sp>
    </p:spTree>
  </p:cSld>
  <p:clrMapOvr>
    <a:masterClrMapping/>
  </p:clrMapOvr>
  <p:transition spd="med">
    <p:newsflash/>
    <p:sndAc>
      <p:stSnd>
        <p:snd r:embed="rId2" name="cashreg.wav"/>
      </p:stSnd>
    </p:sndAc>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صورة 3" descr="img_1355099154_608.jpg"/>
          <p:cNvPicPr>
            <a:picLocks noChangeAspect="1"/>
          </p:cNvPicPr>
          <p:nvPr/>
        </p:nvPicPr>
        <p:blipFill>
          <a:blip r:embed="rId3"/>
          <a:stretch>
            <a:fillRect/>
          </a:stretch>
        </p:blipFill>
        <p:spPr>
          <a:xfrm>
            <a:off x="0" y="0"/>
            <a:ext cx="9144000" cy="6858000"/>
          </a:xfrm>
          <a:prstGeom prst="rect">
            <a:avLst/>
          </a:prstGeom>
        </p:spPr>
      </p:pic>
      <p:sp>
        <p:nvSpPr>
          <p:cNvPr id="21505" name="Rectangle 1"/>
          <p:cNvSpPr>
            <a:spLocks noChangeArrowheads="1"/>
          </p:cNvSpPr>
          <p:nvPr/>
        </p:nvSpPr>
        <p:spPr bwMode="auto">
          <a:xfrm>
            <a:off x="2143108" y="0"/>
            <a:ext cx="7000892" cy="495520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defTabSz="914400" rtl="1" eaLnBrk="1" fontAlgn="base" latinLnBrk="0" hangingPunct="1">
              <a:lnSpc>
                <a:spcPct val="100000"/>
              </a:lnSpc>
              <a:spcBef>
                <a:spcPct val="0"/>
              </a:spcBef>
              <a:spcAft>
                <a:spcPct val="0"/>
              </a:spcAft>
              <a:buClrTx/>
              <a:buSzTx/>
              <a:buFontTx/>
              <a:buNone/>
              <a:tabLst/>
            </a:pPr>
            <a:r>
              <a:rPr kumimoji="0" lang="ar-AE" sz="2800" b="1" i="0" u="none" strike="noStrike" spc="50" normalizeH="0" baseline="0" dirty="0" smtClean="0">
                <a:ln w="13500">
                  <a:solidFill>
                    <a:schemeClr val="accent1">
                      <a:shade val="2500"/>
                      <a:alpha val="6500"/>
                    </a:schemeClr>
                  </a:solidFill>
                  <a:prstDash val="solid"/>
                </a:ln>
                <a:solidFill>
                  <a:schemeClr val="accent2">
                    <a:lumMod val="60000"/>
                    <a:lumOff val="40000"/>
                  </a:schemeClr>
                </a:solidFill>
                <a:effectLst>
                  <a:innerShdw blurRad="50900" dist="38500" dir="13500000">
                    <a:srgbClr val="000000">
                      <a:alpha val="60000"/>
                    </a:srgbClr>
                  </a:innerShdw>
                </a:effectLst>
                <a:latin typeface="Calibri" pitchFamily="34" charset="0"/>
                <a:ea typeface="Calibri" pitchFamily="34" charset="0"/>
                <a:cs typeface="Arial" pitchFamily="34" charset="0"/>
              </a:rPr>
              <a:t>انتقال اثر التعلم </a:t>
            </a:r>
            <a:endParaRPr kumimoji="0" lang="en-US" sz="800" b="1" i="0" u="none" strike="noStrike" spc="50" normalizeH="0" baseline="0" dirty="0" smtClean="0">
              <a:ln w="13500">
                <a:solidFill>
                  <a:schemeClr val="accent1">
                    <a:shade val="2500"/>
                    <a:alpha val="6500"/>
                  </a:schemeClr>
                </a:solidFill>
                <a:prstDash val="solid"/>
              </a:ln>
              <a:solidFill>
                <a:schemeClr val="accent2">
                  <a:lumMod val="60000"/>
                  <a:lumOff val="40000"/>
                </a:schemeClr>
              </a:solidFill>
              <a:effectLst>
                <a:innerShdw blurRad="50900" dist="38500" dir="13500000">
                  <a:srgbClr val="000000">
                    <a:alpha val="60000"/>
                  </a:srgbClr>
                </a:innerShdw>
              </a:effectLst>
              <a:latin typeface="Arial"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buFontTx/>
              <a:buNone/>
              <a:tabLst/>
            </a:pPr>
            <a:r>
              <a:rPr kumimoji="0" lang="ar-AE" sz="1800" b="1" i="0" u="none" strike="noStrike" spc="50" normalizeH="0" baseline="0" dirty="0" smtClean="0">
                <a:ln w="13500">
                  <a:solidFill>
                    <a:schemeClr val="accent1">
                      <a:shade val="2500"/>
                      <a:alpha val="6500"/>
                    </a:schemeClr>
                  </a:solidFill>
                  <a:prstDash val="solid"/>
                </a:ln>
                <a:solidFill>
                  <a:schemeClr val="accent2">
                    <a:lumMod val="60000"/>
                    <a:lumOff val="40000"/>
                  </a:schemeClr>
                </a:solidFill>
                <a:effectLst>
                  <a:innerShdw blurRad="50900" dist="38500" dir="13500000">
                    <a:srgbClr val="000000">
                      <a:alpha val="60000"/>
                    </a:srgbClr>
                  </a:innerShdw>
                </a:effectLst>
                <a:latin typeface="Calibri" pitchFamily="34" charset="0"/>
                <a:ea typeface="Calibri" pitchFamily="34" charset="0"/>
                <a:cs typeface="Arial" pitchFamily="34" charset="0"/>
              </a:rPr>
              <a:t>تسلم كل نظرية من نظريات التربية بأهمية قضية انتقال اثر التعلم , وذلك لان التعلم الذي يتعدى الموقف الأصلي إلى مواقف جديدة شيء مهم لا بد من التأكيد عليه في العملية التعليمية وقد ذهب</a:t>
            </a:r>
            <a:r>
              <a:rPr kumimoji="0" lang="ar-SA" sz="1800" b="1" i="0" u="none" strike="noStrike" spc="50" normalizeH="0" baseline="0" dirty="0" smtClean="0">
                <a:ln w="13500">
                  <a:solidFill>
                    <a:schemeClr val="accent1">
                      <a:shade val="2500"/>
                      <a:alpha val="6500"/>
                    </a:schemeClr>
                  </a:solidFill>
                  <a:prstDash val="solid"/>
                </a:ln>
                <a:solidFill>
                  <a:schemeClr val="accent2">
                    <a:lumMod val="60000"/>
                    <a:lumOff val="40000"/>
                  </a:schemeClr>
                </a:solidFill>
                <a:effectLst>
                  <a:innerShdw blurRad="50900" dist="38500" dir="13500000">
                    <a:srgbClr val="000000">
                      <a:alpha val="60000"/>
                    </a:srgbClr>
                  </a:innerShdw>
                </a:effectLst>
                <a:latin typeface="Calibri" pitchFamily="34" charset="0"/>
                <a:ea typeface="Calibri" pitchFamily="34" charset="0"/>
                <a:cs typeface="Arial" pitchFamily="34" charset="0"/>
              </a:rPr>
              <a:t>ت</a:t>
            </a:r>
            <a:r>
              <a:rPr kumimoji="0" lang="ar-SA" sz="1800" b="1" i="0" u="none" strike="noStrike" spc="50" normalizeH="0" dirty="0" smtClean="0">
                <a:ln w="13500">
                  <a:solidFill>
                    <a:schemeClr val="accent1">
                      <a:shade val="2500"/>
                      <a:alpha val="6500"/>
                    </a:schemeClr>
                  </a:solidFill>
                  <a:prstDash val="solid"/>
                </a:ln>
                <a:solidFill>
                  <a:schemeClr val="accent2">
                    <a:lumMod val="60000"/>
                    <a:lumOff val="40000"/>
                  </a:schemeClr>
                </a:solidFill>
                <a:effectLst>
                  <a:innerShdw blurRad="50900" dist="38500" dir="13500000">
                    <a:srgbClr val="000000">
                      <a:alpha val="60000"/>
                    </a:srgbClr>
                  </a:innerShdw>
                </a:effectLst>
                <a:latin typeface="Calibri" pitchFamily="34" charset="0"/>
                <a:ea typeface="Calibri" pitchFamily="34" charset="0"/>
                <a:cs typeface="Arial" pitchFamily="34" charset="0"/>
              </a:rPr>
              <a:t> </a:t>
            </a:r>
            <a:r>
              <a:rPr kumimoji="0" lang="ar-AE" sz="1800" b="1" i="0" u="none" strike="noStrike" spc="50" normalizeH="0" baseline="0" dirty="0" smtClean="0">
                <a:ln w="13500">
                  <a:solidFill>
                    <a:schemeClr val="accent1">
                      <a:shade val="2500"/>
                      <a:alpha val="6500"/>
                    </a:schemeClr>
                  </a:solidFill>
                  <a:prstDash val="solid"/>
                </a:ln>
                <a:solidFill>
                  <a:schemeClr val="accent2">
                    <a:lumMod val="60000"/>
                    <a:lumOff val="40000"/>
                  </a:schemeClr>
                </a:solidFill>
                <a:effectLst>
                  <a:innerShdw blurRad="50900" dist="38500" dir="13500000">
                    <a:srgbClr val="000000">
                      <a:alpha val="60000"/>
                    </a:srgbClr>
                  </a:innerShdw>
                </a:effectLst>
                <a:latin typeface="Calibri" pitchFamily="34" charset="0"/>
                <a:ea typeface="Calibri" pitchFamily="34" charset="0"/>
                <a:cs typeface="Arial" pitchFamily="34" charset="0"/>
              </a:rPr>
              <a:t>بعض الآراء إلى </a:t>
            </a:r>
            <a:r>
              <a:rPr lang="ar-SA" b="1" spc="50" dirty="0">
                <a:ln w="13500">
                  <a:solidFill>
                    <a:schemeClr val="accent1">
                      <a:shade val="2500"/>
                      <a:alpha val="6500"/>
                    </a:schemeClr>
                  </a:solidFill>
                  <a:prstDash val="solid"/>
                </a:ln>
                <a:solidFill>
                  <a:schemeClr val="accent2">
                    <a:lumMod val="60000"/>
                    <a:lumOff val="40000"/>
                  </a:schemeClr>
                </a:solidFill>
                <a:effectLst>
                  <a:innerShdw blurRad="50900" dist="38500" dir="13500000">
                    <a:srgbClr val="000000">
                      <a:alpha val="60000"/>
                    </a:srgbClr>
                  </a:innerShdw>
                </a:effectLst>
                <a:latin typeface="Calibri" pitchFamily="34" charset="0"/>
                <a:ea typeface="Calibri" pitchFamily="34" charset="0"/>
                <a:cs typeface="Arial" pitchFamily="34" charset="0"/>
              </a:rPr>
              <a:t>أ</a:t>
            </a:r>
            <a:r>
              <a:rPr kumimoji="0" lang="ar-AE" sz="1800" b="1" i="0" u="none" strike="noStrike" spc="50" normalizeH="0" baseline="0" dirty="0" smtClean="0">
                <a:ln w="13500">
                  <a:solidFill>
                    <a:schemeClr val="accent1">
                      <a:shade val="2500"/>
                      <a:alpha val="6500"/>
                    </a:schemeClr>
                  </a:solidFill>
                  <a:prstDash val="solid"/>
                </a:ln>
                <a:solidFill>
                  <a:schemeClr val="accent2">
                    <a:lumMod val="60000"/>
                    <a:lumOff val="40000"/>
                  </a:schemeClr>
                </a:solidFill>
                <a:effectLst>
                  <a:innerShdw blurRad="50900" dist="38500" dir="13500000">
                    <a:srgbClr val="000000">
                      <a:alpha val="60000"/>
                    </a:srgbClr>
                  </a:innerShdw>
                </a:effectLst>
                <a:latin typeface="Calibri" pitchFamily="34" charset="0"/>
                <a:ea typeface="Calibri" pitchFamily="34" charset="0"/>
                <a:cs typeface="Arial" pitchFamily="34" charset="0"/>
              </a:rPr>
              <a:t>ن انتقال اثر التعلم أمر يسهل تحقيقه.</a:t>
            </a:r>
            <a:endParaRPr kumimoji="0" lang="en-US" sz="800" b="1" i="0" u="none" strike="noStrike" spc="50" normalizeH="0" baseline="0" dirty="0" smtClean="0">
              <a:ln w="13500">
                <a:solidFill>
                  <a:schemeClr val="accent1">
                    <a:shade val="2500"/>
                    <a:alpha val="6500"/>
                  </a:schemeClr>
                </a:solidFill>
                <a:prstDash val="solid"/>
              </a:ln>
              <a:solidFill>
                <a:schemeClr val="accent2">
                  <a:lumMod val="60000"/>
                  <a:lumOff val="40000"/>
                </a:schemeClr>
              </a:solidFill>
              <a:effectLst>
                <a:innerShdw blurRad="50900" dist="38500" dir="13500000">
                  <a:srgbClr val="000000">
                    <a:alpha val="60000"/>
                  </a:srgbClr>
                </a:innerShdw>
              </a:effectLst>
              <a:latin typeface="Arial"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buFontTx/>
              <a:buNone/>
              <a:tabLst/>
            </a:pPr>
            <a:r>
              <a:rPr kumimoji="0" lang="ar-AE" sz="1800" b="1" i="0" u="none" strike="noStrike" spc="50" normalizeH="0" baseline="0" dirty="0" smtClean="0">
                <a:ln w="13500">
                  <a:solidFill>
                    <a:schemeClr val="accent1">
                      <a:shade val="2500"/>
                      <a:alpha val="6500"/>
                    </a:schemeClr>
                  </a:solidFill>
                  <a:prstDash val="solid"/>
                </a:ln>
                <a:solidFill>
                  <a:schemeClr val="accent2">
                    <a:lumMod val="60000"/>
                    <a:lumOff val="40000"/>
                  </a:schemeClr>
                </a:solidFill>
                <a:effectLst>
                  <a:innerShdw blurRad="50900" dist="38500" dir="13500000">
                    <a:srgbClr val="000000">
                      <a:alpha val="60000"/>
                    </a:srgbClr>
                  </a:innerShdw>
                </a:effectLst>
                <a:latin typeface="Calibri" pitchFamily="34" charset="0"/>
                <a:ea typeface="Calibri" pitchFamily="34" charset="0"/>
                <a:cs typeface="Arial" pitchFamily="34" charset="0"/>
              </a:rPr>
              <a:t>مفهوم انتقال اثر التعلم :</a:t>
            </a:r>
            <a:endParaRPr kumimoji="0" lang="en-US" sz="800" b="1" i="0" u="none" strike="noStrike" spc="50" normalizeH="0" baseline="0" dirty="0" smtClean="0">
              <a:ln w="13500">
                <a:solidFill>
                  <a:schemeClr val="accent1">
                    <a:shade val="2500"/>
                    <a:alpha val="6500"/>
                  </a:schemeClr>
                </a:solidFill>
                <a:prstDash val="solid"/>
              </a:ln>
              <a:solidFill>
                <a:schemeClr val="accent2">
                  <a:lumMod val="60000"/>
                  <a:lumOff val="40000"/>
                </a:schemeClr>
              </a:solidFill>
              <a:effectLst>
                <a:innerShdw blurRad="50900" dist="38500" dir="13500000">
                  <a:srgbClr val="000000">
                    <a:alpha val="60000"/>
                  </a:srgbClr>
                </a:innerShdw>
              </a:effectLst>
              <a:latin typeface="Arial"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buFontTx/>
              <a:buNone/>
              <a:tabLst/>
            </a:pPr>
            <a:r>
              <a:rPr kumimoji="0" lang="ar-AE" sz="1800" b="1" i="0" u="none" strike="noStrike" spc="50" normalizeH="0" baseline="0" dirty="0" smtClean="0">
                <a:ln w="13500">
                  <a:solidFill>
                    <a:schemeClr val="accent1">
                      <a:shade val="2500"/>
                      <a:alpha val="6500"/>
                    </a:schemeClr>
                  </a:solidFill>
                  <a:prstDash val="solid"/>
                </a:ln>
                <a:solidFill>
                  <a:schemeClr val="accent2">
                    <a:lumMod val="60000"/>
                    <a:lumOff val="40000"/>
                  </a:schemeClr>
                </a:solidFill>
                <a:effectLst>
                  <a:innerShdw blurRad="50900" dist="38500" dir="13500000">
                    <a:srgbClr val="000000">
                      <a:alpha val="60000"/>
                    </a:srgbClr>
                  </a:innerShdw>
                </a:effectLst>
                <a:latin typeface="Calibri" pitchFamily="34" charset="0"/>
                <a:ea typeface="Calibri" pitchFamily="34" charset="0"/>
                <a:cs typeface="Arial" pitchFamily="34" charset="0"/>
              </a:rPr>
              <a:t>لا شك أن التدريب في موقف معين تؤثر في مواقف وأنشطة أخرى يقوم </a:t>
            </a:r>
            <a:r>
              <a:rPr kumimoji="0" lang="ar-AE" sz="1800" b="1" i="0" u="none" strike="noStrike" spc="50" normalizeH="0" baseline="0" dirty="0" err="1" smtClean="0">
                <a:ln w="13500">
                  <a:solidFill>
                    <a:schemeClr val="accent1">
                      <a:shade val="2500"/>
                      <a:alpha val="6500"/>
                    </a:schemeClr>
                  </a:solidFill>
                  <a:prstDash val="solid"/>
                </a:ln>
                <a:solidFill>
                  <a:schemeClr val="accent2">
                    <a:lumMod val="60000"/>
                    <a:lumOff val="40000"/>
                  </a:schemeClr>
                </a:solidFill>
                <a:effectLst>
                  <a:innerShdw blurRad="50900" dist="38500" dir="13500000">
                    <a:srgbClr val="000000">
                      <a:alpha val="60000"/>
                    </a:srgbClr>
                  </a:innerShdw>
                </a:effectLst>
                <a:latin typeface="Calibri" pitchFamily="34" charset="0"/>
                <a:ea typeface="Calibri" pitchFamily="34" charset="0"/>
                <a:cs typeface="Arial" pitchFamily="34" charset="0"/>
              </a:rPr>
              <a:t>بها</a:t>
            </a:r>
            <a:r>
              <a:rPr kumimoji="0" lang="ar-AE" sz="1800" b="1" i="0" u="none" strike="noStrike" spc="50" normalizeH="0" baseline="0" dirty="0" smtClean="0">
                <a:ln w="13500">
                  <a:solidFill>
                    <a:schemeClr val="accent1">
                      <a:shade val="2500"/>
                      <a:alpha val="6500"/>
                    </a:schemeClr>
                  </a:solidFill>
                  <a:prstDash val="solid"/>
                </a:ln>
                <a:solidFill>
                  <a:schemeClr val="accent2">
                    <a:lumMod val="60000"/>
                    <a:lumOff val="40000"/>
                  </a:schemeClr>
                </a:solidFill>
                <a:effectLst>
                  <a:innerShdw blurRad="50900" dist="38500" dir="13500000">
                    <a:srgbClr val="000000">
                      <a:alpha val="60000"/>
                    </a:srgbClr>
                  </a:innerShdw>
                </a:effectLst>
                <a:latin typeface="Calibri" pitchFamily="34" charset="0"/>
                <a:ea typeface="Calibri" pitchFamily="34" charset="0"/>
                <a:cs typeface="Arial" pitchFamily="34" charset="0"/>
              </a:rPr>
              <a:t> الفرد , فالتدريب في الرياضيات يفيد التدريب في الفيزياء ويسهله , ويظهر ذلك بوضوح في اكتساب المهارات , فلكي ينجح الفرد في ركوب دراجة بخارية علية أن يتدرب على ركوب الدراجة العادية , ويكتسب المهارات اللازمة لذلك , إذ تفيده هذه المهارات في التدريب على قيادة الدراجة البخارية , وبالتالي تقل الأخطاء التي يمكن أن يقع فيها الشخص بصورة اكبر.</a:t>
            </a:r>
            <a:endParaRPr kumimoji="0" lang="en-US" sz="800" b="1" i="0" u="none" strike="noStrike" spc="50" normalizeH="0" baseline="0" dirty="0" smtClean="0">
              <a:ln w="13500">
                <a:solidFill>
                  <a:schemeClr val="accent1">
                    <a:shade val="2500"/>
                    <a:alpha val="6500"/>
                  </a:schemeClr>
                </a:solidFill>
                <a:prstDash val="solid"/>
              </a:ln>
              <a:solidFill>
                <a:schemeClr val="accent2">
                  <a:lumMod val="60000"/>
                  <a:lumOff val="40000"/>
                </a:schemeClr>
              </a:solidFill>
              <a:effectLst>
                <a:innerShdw blurRad="50900" dist="38500" dir="13500000">
                  <a:srgbClr val="000000">
                    <a:alpha val="60000"/>
                  </a:srgbClr>
                </a:innerShdw>
              </a:effectLst>
              <a:latin typeface="Arial"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buFontTx/>
              <a:buNone/>
              <a:tabLst/>
            </a:pPr>
            <a:r>
              <a:rPr kumimoji="0" lang="ar-AE" sz="1800" b="1" i="0" u="none" strike="noStrike" spc="50" normalizeH="0" baseline="0" dirty="0" smtClean="0">
                <a:ln w="13500">
                  <a:solidFill>
                    <a:schemeClr val="accent1">
                      <a:shade val="2500"/>
                      <a:alpha val="6500"/>
                    </a:schemeClr>
                  </a:solidFill>
                  <a:prstDash val="solid"/>
                </a:ln>
                <a:solidFill>
                  <a:schemeClr val="accent2">
                    <a:lumMod val="60000"/>
                    <a:lumOff val="40000"/>
                  </a:schemeClr>
                </a:solidFill>
                <a:effectLst>
                  <a:innerShdw blurRad="50900" dist="38500" dir="13500000">
                    <a:srgbClr val="000000">
                      <a:alpha val="60000"/>
                    </a:srgbClr>
                  </a:innerShdw>
                </a:effectLst>
                <a:latin typeface="Calibri" pitchFamily="34" charset="0"/>
                <a:ea typeface="Calibri" pitchFamily="34" charset="0"/>
                <a:cs typeface="Arial" pitchFamily="34" charset="0"/>
              </a:rPr>
              <a:t>وهكذا يمكن أن نستفيد من نتائج التعلم السابق لتفيد في التعلم اللاحق , ولكن في بعض الأحيان تتداخل نتائج التعلم السابق مع التعلم اللاحق أو الجديدة تداخلا معوقا وفي هذه الحالة يكون انتقال اثر التدريب سلبيا.</a:t>
            </a:r>
          </a:p>
          <a:p>
            <a:pPr marL="0" marR="0" lvl="0" indent="0" defTabSz="914400" rtl="0" eaLnBrk="0" fontAlgn="base" latinLnBrk="0" hangingPunct="0">
              <a:lnSpc>
                <a:spcPct val="100000"/>
              </a:lnSpc>
              <a:spcBef>
                <a:spcPct val="0"/>
              </a:spcBef>
              <a:spcAft>
                <a:spcPct val="0"/>
              </a:spcAft>
              <a:buClrTx/>
              <a:buSzTx/>
              <a:buFontTx/>
              <a:buNone/>
              <a:tabLst/>
            </a:pPr>
            <a:r>
              <a:rPr kumimoji="0" lang="ar-SA" sz="1800" b="1" i="0" u="none" strike="noStrike" spc="50" normalizeH="0" baseline="0" dirty="0" smtClean="0">
                <a:ln w="13500">
                  <a:solidFill>
                    <a:schemeClr val="accent1">
                      <a:shade val="2500"/>
                      <a:alpha val="6500"/>
                    </a:schemeClr>
                  </a:solidFill>
                  <a:prstDash val="solid"/>
                </a:ln>
                <a:solidFill>
                  <a:schemeClr val="accent2">
                    <a:lumMod val="60000"/>
                    <a:lumOff val="40000"/>
                  </a:schemeClr>
                </a:solidFill>
                <a:effectLst>
                  <a:innerShdw blurRad="50900" dist="38500" dir="13500000">
                    <a:srgbClr val="000000">
                      <a:alpha val="60000"/>
                    </a:srgbClr>
                  </a:innerShdw>
                </a:effectLst>
                <a:latin typeface="Calibri" pitchFamily="34" charset="0"/>
                <a:ea typeface="Calibri" pitchFamily="34" charset="0"/>
                <a:cs typeface="Arial" pitchFamily="34" charset="0"/>
              </a:rPr>
              <a:t>إ</a:t>
            </a:r>
            <a:r>
              <a:rPr kumimoji="0" lang="ar-AE" sz="1800" b="1" i="0" u="none" strike="noStrike" spc="50" normalizeH="0" baseline="0" dirty="0" smtClean="0">
                <a:ln w="13500">
                  <a:solidFill>
                    <a:schemeClr val="accent1">
                      <a:shade val="2500"/>
                      <a:alpha val="6500"/>
                    </a:schemeClr>
                  </a:solidFill>
                  <a:prstDash val="solid"/>
                </a:ln>
                <a:solidFill>
                  <a:schemeClr val="accent2">
                    <a:lumMod val="60000"/>
                    <a:lumOff val="40000"/>
                  </a:schemeClr>
                </a:solidFill>
                <a:effectLst>
                  <a:innerShdw blurRad="50900" dist="38500" dir="13500000">
                    <a:srgbClr val="000000">
                      <a:alpha val="60000"/>
                    </a:srgbClr>
                  </a:innerShdw>
                </a:effectLst>
                <a:latin typeface="Calibri" pitchFamily="34" charset="0"/>
                <a:ea typeface="Calibri" pitchFamily="34" charset="0"/>
                <a:cs typeface="Arial" pitchFamily="34" charset="0"/>
              </a:rPr>
              <a:t>ن الانتقال الايجابي هو ما تصبو </a:t>
            </a:r>
            <a:r>
              <a:rPr kumimoji="0" lang="ar-SA" sz="1800" b="1" i="0" u="none" strike="noStrike" spc="50" normalizeH="0" baseline="0" dirty="0" smtClean="0">
                <a:ln w="13500">
                  <a:solidFill>
                    <a:schemeClr val="accent1">
                      <a:shade val="2500"/>
                      <a:alpha val="6500"/>
                    </a:schemeClr>
                  </a:solidFill>
                  <a:prstDash val="solid"/>
                </a:ln>
                <a:solidFill>
                  <a:schemeClr val="accent2">
                    <a:lumMod val="60000"/>
                    <a:lumOff val="40000"/>
                  </a:schemeClr>
                </a:solidFill>
                <a:effectLst>
                  <a:innerShdw blurRad="50900" dist="38500" dir="13500000">
                    <a:srgbClr val="000000">
                      <a:alpha val="60000"/>
                    </a:srgbClr>
                  </a:innerShdw>
                </a:effectLst>
                <a:latin typeface="Calibri" pitchFamily="34" charset="0"/>
                <a:ea typeface="Calibri" pitchFamily="34" charset="0"/>
                <a:cs typeface="Arial" pitchFamily="34" charset="0"/>
              </a:rPr>
              <a:t>إل</a:t>
            </a:r>
            <a:r>
              <a:rPr kumimoji="0" lang="ar-AE" sz="1800" b="1" i="0" u="none" strike="noStrike" spc="50" normalizeH="0" baseline="0" dirty="0" smtClean="0">
                <a:ln w="13500">
                  <a:solidFill>
                    <a:schemeClr val="accent1">
                      <a:shade val="2500"/>
                      <a:alpha val="6500"/>
                    </a:schemeClr>
                  </a:solidFill>
                  <a:prstDash val="solid"/>
                </a:ln>
                <a:solidFill>
                  <a:schemeClr val="accent2">
                    <a:lumMod val="60000"/>
                    <a:lumOff val="40000"/>
                  </a:schemeClr>
                </a:solidFill>
                <a:effectLst>
                  <a:innerShdw blurRad="50900" dist="38500" dir="13500000">
                    <a:srgbClr val="000000">
                      <a:alpha val="60000"/>
                    </a:srgbClr>
                  </a:innerShdw>
                </a:effectLst>
                <a:latin typeface="Calibri" pitchFamily="34" charset="0"/>
                <a:ea typeface="Calibri" pitchFamily="34" charset="0"/>
                <a:cs typeface="Arial" pitchFamily="34" charset="0"/>
              </a:rPr>
              <a:t>ي</a:t>
            </a:r>
            <a:r>
              <a:rPr kumimoji="0" lang="ar-SA" sz="1800" b="1" i="0" u="none" strike="noStrike" spc="50" normalizeH="0" baseline="0" dirty="0" smtClean="0">
                <a:ln w="13500">
                  <a:solidFill>
                    <a:schemeClr val="accent1">
                      <a:shade val="2500"/>
                      <a:alpha val="6500"/>
                    </a:schemeClr>
                  </a:solidFill>
                  <a:prstDash val="solid"/>
                </a:ln>
                <a:solidFill>
                  <a:schemeClr val="accent2">
                    <a:lumMod val="60000"/>
                    <a:lumOff val="40000"/>
                  </a:schemeClr>
                </a:solidFill>
                <a:effectLst>
                  <a:innerShdw blurRad="50900" dist="38500" dir="13500000">
                    <a:srgbClr val="000000">
                      <a:alpha val="60000"/>
                    </a:srgbClr>
                  </a:innerShdw>
                </a:effectLst>
                <a:latin typeface="Calibri" pitchFamily="34" charset="0"/>
                <a:ea typeface="Calibri" pitchFamily="34" charset="0"/>
                <a:cs typeface="Arial" pitchFamily="34" charset="0"/>
              </a:rPr>
              <a:t>ه</a:t>
            </a:r>
            <a:r>
              <a:rPr kumimoji="0" lang="ar-AE" sz="1800" b="1" i="0" u="none" strike="noStrike" spc="50" normalizeH="0" baseline="0" dirty="0" smtClean="0">
                <a:ln w="13500">
                  <a:solidFill>
                    <a:schemeClr val="accent1">
                      <a:shade val="2500"/>
                      <a:alpha val="6500"/>
                    </a:schemeClr>
                  </a:solidFill>
                  <a:prstDash val="solid"/>
                </a:ln>
                <a:solidFill>
                  <a:schemeClr val="accent2">
                    <a:lumMod val="60000"/>
                    <a:lumOff val="40000"/>
                  </a:schemeClr>
                </a:solidFill>
                <a:effectLst>
                  <a:innerShdw blurRad="50900" dist="38500" dir="13500000">
                    <a:srgbClr val="000000">
                      <a:alpha val="60000"/>
                    </a:srgbClr>
                  </a:innerShdw>
                </a:effectLst>
                <a:latin typeface="Calibri" pitchFamily="34" charset="0"/>
                <a:ea typeface="Calibri" pitchFamily="34" charset="0"/>
                <a:cs typeface="Arial" pitchFamily="34" charset="0"/>
              </a:rPr>
              <a:t> عملية التعلم في المواقف المتباينة فالطريقة التي تستخدم في مواقف التعلم واكتسبها الفرد من خلال ما قام </a:t>
            </a:r>
            <a:r>
              <a:rPr kumimoji="0" lang="ar-AE" sz="1800" b="1" i="0" u="none" strike="noStrike" spc="50" normalizeH="0" baseline="0" dirty="0" err="1" smtClean="0">
                <a:ln w="13500">
                  <a:solidFill>
                    <a:schemeClr val="accent1">
                      <a:shade val="2500"/>
                      <a:alpha val="6500"/>
                    </a:schemeClr>
                  </a:solidFill>
                  <a:prstDash val="solid"/>
                </a:ln>
                <a:solidFill>
                  <a:schemeClr val="accent2">
                    <a:lumMod val="60000"/>
                    <a:lumOff val="40000"/>
                  </a:schemeClr>
                </a:solidFill>
                <a:effectLst>
                  <a:innerShdw blurRad="50900" dist="38500" dir="13500000">
                    <a:srgbClr val="000000">
                      <a:alpha val="60000"/>
                    </a:srgbClr>
                  </a:innerShdw>
                </a:effectLst>
                <a:latin typeface="Calibri" pitchFamily="34" charset="0"/>
                <a:ea typeface="Calibri" pitchFamily="34" charset="0"/>
                <a:cs typeface="Arial" pitchFamily="34" charset="0"/>
              </a:rPr>
              <a:t>به</a:t>
            </a:r>
            <a:r>
              <a:rPr kumimoji="0" lang="ar-AE" sz="1800" b="1" i="0" u="none" strike="noStrike" spc="50" normalizeH="0" baseline="0" dirty="0" smtClean="0">
                <a:ln w="13500">
                  <a:solidFill>
                    <a:schemeClr val="accent1">
                      <a:shade val="2500"/>
                      <a:alpha val="6500"/>
                    </a:schemeClr>
                  </a:solidFill>
                  <a:prstDash val="solid"/>
                </a:ln>
                <a:solidFill>
                  <a:schemeClr val="accent2">
                    <a:lumMod val="60000"/>
                    <a:lumOff val="40000"/>
                  </a:schemeClr>
                </a:solidFill>
                <a:effectLst>
                  <a:innerShdw blurRad="50900" dist="38500" dir="13500000">
                    <a:srgbClr val="000000">
                      <a:alpha val="60000"/>
                    </a:srgbClr>
                  </a:innerShdw>
                </a:effectLst>
                <a:latin typeface="Calibri" pitchFamily="34" charset="0"/>
                <a:ea typeface="Calibri" pitchFamily="34" charset="0"/>
                <a:cs typeface="Arial" pitchFamily="34" charset="0"/>
              </a:rPr>
              <a:t> من أنشطة وانجازات بالنسبة إلى الموضوع الممارس , تنتقل أثارها إلى المواقف اللاحقة .</a:t>
            </a:r>
            <a:r>
              <a:rPr kumimoji="0" lang="en-US" sz="800" b="1" i="0" u="none" strike="noStrike" spc="50" normalizeH="0" baseline="0" dirty="0" smtClean="0">
                <a:ln w="13500">
                  <a:solidFill>
                    <a:schemeClr val="accent1">
                      <a:shade val="2500"/>
                      <a:alpha val="6500"/>
                    </a:schemeClr>
                  </a:solidFill>
                  <a:prstDash val="solid"/>
                </a:ln>
                <a:solidFill>
                  <a:schemeClr val="accent2">
                    <a:lumMod val="60000"/>
                    <a:lumOff val="40000"/>
                  </a:schemeClr>
                </a:solidFill>
                <a:effectLst>
                  <a:innerShdw blurRad="50900" dist="38500" dir="13500000">
                    <a:srgbClr val="000000">
                      <a:alpha val="60000"/>
                    </a:srgbClr>
                  </a:innerShdw>
                </a:effectLst>
                <a:latin typeface="Arial" pitchFamily="34" charset="0"/>
                <a:cs typeface="Arial" pitchFamily="34" charset="0"/>
              </a:rPr>
              <a:t> </a:t>
            </a:r>
            <a:endParaRPr kumimoji="0" lang="en-US" sz="1800" b="1" i="0" u="none" strike="noStrike" spc="50" normalizeH="0" baseline="0" dirty="0" smtClean="0">
              <a:ln w="13500">
                <a:solidFill>
                  <a:schemeClr val="accent1">
                    <a:shade val="2500"/>
                    <a:alpha val="6500"/>
                  </a:schemeClr>
                </a:solidFill>
                <a:prstDash val="solid"/>
              </a:ln>
              <a:solidFill>
                <a:schemeClr val="accent2">
                  <a:lumMod val="60000"/>
                  <a:lumOff val="40000"/>
                </a:schemeClr>
              </a:solidFill>
              <a:effectLst>
                <a:innerShdw blurRad="50900" dist="38500" dir="13500000">
                  <a:srgbClr val="000000">
                    <a:alpha val="60000"/>
                  </a:srgbClr>
                </a:innerShdw>
              </a:effectLst>
              <a:latin typeface="Arial" pitchFamily="34" charset="0"/>
              <a:cs typeface="Arial" pitchFamily="34" charset="0"/>
            </a:endParaRPr>
          </a:p>
        </p:txBody>
      </p:sp>
    </p:spTree>
  </p:cSld>
  <p:clrMapOvr>
    <a:masterClrMapping/>
  </p:clrMapOvr>
  <p:transition>
    <p:checker dir="vert"/>
    <p:sndAc>
      <p:stSnd>
        <p:snd r:embed="rId2" name="push.wav"/>
      </p:stSnd>
    </p:sndAc>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صورة 3" descr="img_1355099154_376.jpg"/>
          <p:cNvPicPr>
            <a:picLocks noChangeAspect="1"/>
          </p:cNvPicPr>
          <p:nvPr/>
        </p:nvPicPr>
        <p:blipFill>
          <a:blip r:embed="rId3"/>
          <a:stretch>
            <a:fillRect/>
          </a:stretch>
        </p:blipFill>
        <p:spPr>
          <a:xfrm>
            <a:off x="0" y="0"/>
            <a:ext cx="9144000" cy="6858000"/>
          </a:xfrm>
          <a:prstGeom prst="rect">
            <a:avLst/>
          </a:prstGeom>
        </p:spPr>
      </p:pic>
      <p:sp>
        <p:nvSpPr>
          <p:cNvPr id="22529" name="Rectangle 1"/>
          <p:cNvSpPr>
            <a:spLocks noChangeArrowheads="1"/>
          </p:cNvSpPr>
          <p:nvPr/>
        </p:nvSpPr>
        <p:spPr bwMode="auto">
          <a:xfrm>
            <a:off x="0" y="0"/>
            <a:ext cx="9144000" cy="683264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defTabSz="914400" rtl="1" eaLnBrk="1" fontAlgn="base" latinLnBrk="0" hangingPunct="1">
              <a:lnSpc>
                <a:spcPct val="100000"/>
              </a:lnSpc>
              <a:spcBef>
                <a:spcPct val="0"/>
              </a:spcBef>
              <a:spcAft>
                <a:spcPct val="0"/>
              </a:spcAft>
              <a:buClrTx/>
              <a:buSzTx/>
              <a:buFontTx/>
              <a:buNone/>
              <a:tabLst/>
            </a:pPr>
            <a:r>
              <a:rPr kumimoji="0" lang="ar-AE" sz="2400" b="1" i="0" u="none" strike="noStrike" normalizeH="0" baseline="0" dirty="0" smtClean="0">
                <a:ln w="10541" cmpd="sng">
                  <a:solidFill>
                    <a:srgbClr val="7D7D7D">
                      <a:tint val="100000"/>
                      <a:shade val="100000"/>
                      <a:satMod val="110000"/>
                    </a:srgbClr>
                  </a:solidFill>
                  <a:prstDash val="solid"/>
                </a:ln>
                <a:solidFill>
                  <a:schemeClr val="accent2">
                    <a:lumMod val="50000"/>
                  </a:schemeClr>
                </a:solidFill>
                <a:latin typeface="Calibri" pitchFamily="34" charset="0"/>
                <a:ea typeface="Calibri" pitchFamily="34" charset="0"/>
                <a:cs typeface="Arial" pitchFamily="34" charset="0"/>
              </a:rPr>
              <a:t>نظريات تفسير اثر انتقال التعلم:</a:t>
            </a:r>
            <a:endParaRPr kumimoji="0" lang="en-US" sz="800" b="1" i="0" u="none" strike="noStrike" normalizeH="0" baseline="0" dirty="0" smtClean="0">
              <a:ln w="10541" cmpd="sng">
                <a:solidFill>
                  <a:srgbClr val="7D7D7D">
                    <a:tint val="100000"/>
                    <a:shade val="100000"/>
                    <a:satMod val="110000"/>
                  </a:srgbClr>
                </a:solidFill>
                <a:prstDash val="solid"/>
              </a:ln>
              <a:solidFill>
                <a:schemeClr val="accent2">
                  <a:lumMod val="50000"/>
                </a:schemeClr>
              </a:solidFill>
              <a:latin typeface="Arial"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buFontTx/>
              <a:buNone/>
              <a:tabLst/>
            </a:pPr>
            <a:r>
              <a:rPr kumimoji="0" lang="ar-AE" sz="1800" b="1" i="0" u="none" strike="noStrike" normalizeH="0" baseline="0" dirty="0" smtClean="0">
                <a:ln w="10541" cmpd="sng">
                  <a:solidFill>
                    <a:srgbClr val="7D7D7D">
                      <a:tint val="100000"/>
                      <a:shade val="100000"/>
                      <a:satMod val="110000"/>
                    </a:srgbClr>
                  </a:solidFill>
                  <a:prstDash val="solid"/>
                </a:ln>
                <a:solidFill>
                  <a:schemeClr val="accent2">
                    <a:lumMod val="50000"/>
                  </a:schemeClr>
                </a:solidFill>
                <a:latin typeface="Calibri" pitchFamily="34" charset="0"/>
                <a:ea typeface="Calibri" pitchFamily="34" charset="0"/>
                <a:cs typeface="Arial" pitchFamily="34" charset="0"/>
              </a:rPr>
              <a:t>1-نظرية التدريب الشكلي : وكانت فكرتهم هذه تدور حول أسس هي :</a:t>
            </a:r>
            <a:endParaRPr kumimoji="0" lang="en-US" sz="800" b="1" i="0" u="none" strike="noStrike" normalizeH="0" baseline="0" dirty="0" smtClean="0">
              <a:ln w="10541" cmpd="sng">
                <a:solidFill>
                  <a:srgbClr val="7D7D7D">
                    <a:tint val="100000"/>
                    <a:shade val="100000"/>
                    <a:satMod val="110000"/>
                  </a:srgbClr>
                </a:solidFill>
                <a:prstDash val="solid"/>
              </a:ln>
              <a:solidFill>
                <a:schemeClr val="accent2">
                  <a:lumMod val="50000"/>
                </a:schemeClr>
              </a:solidFill>
              <a:latin typeface="Arial"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buFontTx/>
              <a:buNone/>
              <a:tabLst/>
            </a:pPr>
            <a:r>
              <a:rPr kumimoji="0" lang="ar-AE" sz="1800" b="1" i="0" u="none" strike="noStrike" normalizeH="0" baseline="0" dirty="0" smtClean="0">
                <a:ln w="10541" cmpd="sng">
                  <a:solidFill>
                    <a:srgbClr val="7D7D7D">
                      <a:tint val="100000"/>
                      <a:shade val="100000"/>
                      <a:satMod val="110000"/>
                    </a:srgbClr>
                  </a:solidFill>
                  <a:prstDash val="solid"/>
                </a:ln>
                <a:solidFill>
                  <a:schemeClr val="accent2">
                    <a:lumMod val="50000"/>
                  </a:schemeClr>
                </a:solidFill>
                <a:latin typeface="Calibri" pitchFamily="34" charset="0"/>
                <a:ea typeface="Calibri" pitchFamily="34" charset="0"/>
                <a:cs typeface="Arial" pitchFamily="34" charset="0"/>
              </a:rPr>
              <a:t>-أن العقل مركب من ملكات التفكير والذاكرة والإدارة والانتباه.</a:t>
            </a:r>
            <a:endParaRPr kumimoji="0" lang="en-US" sz="800" b="1" i="0" u="none" strike="noStrike" normalizeH="0" baseline="0" dirty="0" smtClean="0">
              <a:ln w="10541" cmpd="sng">
                <a:solidFill>
                  <a:srgbClr val="7D7D7D">
                    <a:tint val="100000"/>
                    <a:shade val="100000"/>
                    <a:satMod val="110000"/>
                  </a:srgbClr>
                </a:solidFill>
                <a:prstDash val="solid"/>
              </a:ln>
              <a:solidFill>
                <a:schemeClr val="accent2">
                  <a:lumMod val="50000"/>
                </a:schemeClr>
              </a:solidFill>
              <a:latin typeface="Arial"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buFontTx/>
              <a:buNone/>
              <a:tabLst/>
            </a:pPr>
            <a:r>
              <a:rPr kumimoji="0" lang="ar-AE" sz="1800" b="1" i="0" u="none" strike="noStrike" normalizeH="0" baseline="0" dirty="0" smtClean="0">
                <a:ln w="10541" cmpd="sng">
                  <a:solidFill>
                    <a:srgbClr val="7D7D7D">
                      <a:tint val="100000"/>
                      <a:shade val="100000"/>
                      <a:satMod val="110000"/>
                    </a:srgbClr>
                  </a:solidFill>
                  <a:prstDash val="solid"/>
                </a:ln>
                <a:solidFill>
                  <a:schemeClr val="accent2">
                    <a:lumMod val="50000"/>
                  </a:schemeClr>
                </a:solidFill>
                <a:latin typeface="Calibri" pitchFamily="34" charset="0"/>
                <a:ea typeface="Calibri" pitchFamily="34" charset="0"/>
                <a:cs typeface="Arial" pitchFamily="34" charset="0"/>
              </a:rPr>
              <a:t>-أن كل ملكة من هذه الملكات مستقلة عن الأخرى.</a:t>
            </a:r>
            <a:endParaRPr kumimoji="0" lang="en-US" sz="800" b="1" i="0" u="none" strike="noStrike" normalizeH="0" baseline="0" dirty="0" smtClean="0">
              <a:ln w="10541" cmpd="sng">
                <a:solidFill>
                  <a:srgbClr val="7D7D7D">
                    <a:tint val="100000"/>
                    <a:shade val="100000"/>
                    <a:satMod val="110000"/>
                  </a:srgbClr>
                </a:solidFill>
                <a:prstDash val="solid"/>
              </a:ln>
              <a:solidFill>
                <a:schemeClr val="accent2">
                  <a:lumMod val="50000"/>
                </a:schemeClr>
              </a:solidFill>
              <a:latin typeface="Arial"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buFontTx/>
              <a:buNone/>
              <a:tabLst/>
            </a:pPr>
            <a:r>
              <a:rPr kumimoji="0" lang="ar-AE" sz="1800" b="1" i="0" u="none" strike="noStrike" normalizeH="0" baseline="0" dirty="0" smtClean="0">
                <a:ln w="10541" cmpd="sng">
                  <a:solidFill>
                    <a:srgbClr val="7D7D7D">
                      <a:tint val="100000"/>
                      <a:shade val="100000"/>
                      <a:satMod val="110000"/>
                    </a:srgbClr>
                  </a:solidFill>
                  <a:prstDash val="solid"/>
                </a:ln>
                <a:solidFill>
                  <a:schemeClr val="accent2">
                    <a:lumMod val="50000"/>
                  </a:schemeClr>
                </a:solidFill>
                <a:latin typeface="Calibri" pitchFamily="34" charset="0"/>
                <a:ea typeface="Calibri" pitchFamily="34" charset="0"/>
                <a:cs typeface="Arial" pitchFamily="34" charset="0"/>
              </a:rPr>
              <a:t>-أن هذه الملكات يمكن التدريب عليها وتقويتها من خلال دراسة بعض المواد الدراسية.</a:t>
            </a:r>
            <a:endParaRPr kumimoji="0" lang="en-US" sz="800" b="1" i="0" u="none" strike="noStrike" normalizeH="0" baseline="0" dirty="0" smtClean="0">
              <a:ln w="10541" cmpd="sng">
                <a:solidFill>
                  <a:srgbClr val="7D7D7D">
                    <a:tint val="100000"/>
                    <a:shade val="100000"/>
                    <a:satMod val="110000"/>
                  </a:srgbClr>
                </a:solidFill>
                <a:prstDash val="solid"/>
              </a:ln>
              <a:solidFill>
                <a:schemeClr val="accent2">
                  <a:lumMod val="50000"/>
                </a:schemeClr>
              </a:solidFill>
              <a:latin typeface="Arial"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buFontTx/>
              <a:buNone/>
              <a:tabLst/>
            </a:pPr>
            <a:r>
              <a:rPr kumimoji="0" lang="ar-AE" sz="1800" b="1" i="0" u="none" strike="noStrike" normalizeH="0" baseline="0" dirty="0" smtClean="0">
                <a:ln w="10541" cmpd="sng">
                  <a:solidFill>
                    <a:srgbClr val="7D7D7D">
                      <a:tint val="100000"/>
                      <a:shade val="100000"/>
                      <a:satMod val="110000"/>
                    </a:srgbClr>
                  </a:solidFill>
                  <a:prstDash val="solid"/>
                </a:ln>
                <a:solidFill>
                  <a:schemeClr val="accent2">
                    <a:lumMod val="50000"/>
                  </a:schemeClr>
                </a:solidFill>
                <a:latin typeface="Calibri" pitchFamily="34" charset="0"/>
                <a:ea typeface="Calibri" pitchFamily="34" charset="0"/>
                <a:cs typeface="Arial" pitchFamily="34" charset="0"/>
              </a:rPr>
              <a:t>2-نظرية العناصر المتماثلة:</a:t>
            </a:r>
            <a:endParaRPr kumimoji="0" lang="en-US" sz="800" b="1" i="0" u="none" strike="noStrike" normalizeH="0" baseline="0" dirty="0" smtClean="0">
              <a:ln w="10541" cmpd="sng">
                <a:solidFill>
                  <a:srgbClr val="7D7D7D">
                    <a:tint val="100000"/>
                    <a:shade val="100000"/>
                    <a:satMod val="110000"/>
                  </a:srgbClr>
                </a:solidFill>
                <a:prstDash val="solid"/>
              </a:ln>
              <a:solidFill>
                <a:schemeClr val="accent2">
                  <a:lumMod val="50000"/>
                </a:schemeClr>
              </a:solidFill>
              <a:latin typeface="Arial"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buFontTx/>
              <a:buNone/>
              <a:tabLst/>
            </a:pPr>
            <a:r>
              <a:rPr kumimoji="0" lang="ar-AE" sz="1800" b="1" i="0" u="none" strike="noStrike" normalizeH="0" baseline="0" dirty="0" smtClean="0">
                <a:ln w="10541" cmpd="sng">
                  <a:solidFill>
                    <a:srgbClr val="7D7D7D">
                      <a:tint val="100000"/>
                      <a:shade val="100000"/>
                      <a:satMod val="110000"/>
                    </a:srgbClr>
                  </a:solidFill>
                  <a:prstDash val="solid"/>
                </a:ln>
                <a:solidFill>
                  <a:schemeClr val="accent2">
                    <a:lumMod val="50000"/>
                  </a:schemeClr>
                </a:solidFill>
                <a:latin typeface="Calibri" pitchFamily="34" charset="0"/>
                <a:ea typeface="Calibri" pitchFamily="34" charset="0"/>
                <a:cs typeface="Arial" pitchFamily="34" charset="0"/>
              </a:rPr>
              <a:t>رأى </a:t>
            </a:r>
            <a:r>
              <a:rPr kumimoji="0" lang="ar-AE" sz="1800" b="1" i="0" u="none" strike="noStrike" normalizeH="0" baseline="0" dirty="0" err="1" smtClean="0">
                <a:ln w="10541" cmpd="sng">
                  <a:solidFill>
                    <a:srgbClr val="7D7D7D">
                      <a:tint val="100000"/>
                      <a:shade val="100000"/>
                      <a:satMod val="110000"/>
                    </a:srgbClr>
                  </a:solidFill>
                  <a:prstDash val="solid"/>
                </a:ln>
                <a:solidFill>
                  <a:schemeClr val="accent2">
                    <a:lumMod val="50000"/>
                  </a:schemeClr>
                </a:solidFill>
                <a:latin typeface="Calibri" pitchFamily="34" charset="0"/>
                <a:ea typeface="Calibri" pitchFamily="34" charset="0"/>
                <a:cs typeface="Arial" pitchFamily="34" charset="0"/>
              </a:rPr>
              <a:t>ثورنديك</a:t>
            </a:r>
            <a:r>
              <a:rPr kumimoji="0" lang="ar-AE" sz="1800" b="1" i="0" u="none" strike="noStrike" normalizeH="0" baseline="0" dirty="0" smtClean="0">
                <a:ln w="10541" cmpd="sng">
                  <a:solidFill>
                    <a:srgbClr val="7D7D7D">
                      <a:tint val="100000"/>
                      <a:shade val="100000"/>
                      <a:satMod val="110000"/>
                    </a:srgbClr>
                  </a:solidFill>
                  <a:prstDash val="solid"/>
                </a:ln>
                <a:solidFill>
                  <a:schemeClr val="accent2">
                    <a:lumMod val="50000"/>
                  </a:schemeClr>
                </a:solidFill>
                <a:latin typeface="Calibri" pitchFamily="34" charset="0"/>
                <a:ea typeface="Calibri" pitchFamily="34" charset="0"/>
                <a:cs typeface="Arial" pitchFamily="34" charset="0"/>
              </a:rPr>
              <a:t> أن انتقال اثر التدريب يحدث من موقف إلى آخر بمقدار ما يوجد </a:t>
            </a:r>
            <a:endParaRPr kumimoji="0" lang="en-US" sz="1800" b="1" i="0" u="none" strike="noStrike" normalizeH="0" baseline="0" dirty="0" smtClean="0">
              <a:ln w="10541" cmpd="sng">
                <a:solidFill>
                  <a:srgbClr val="7D7D7D">
                    <a:tint val="100000"/>
                    <a:shade val="100000"/>
                    <a:satMod val="110000"/>
                  </a:srgbClr>
                </a:solidFill>
                <a:prstDash val="solid"/>
              </a:ln>
              <a:solidFill>
                <a:schemeClr val="accent2">
                  <a:lumMod val="50000"/>
                </a:schemeClr>
              </a:solidFill>
              <a:latin typeface="Calibri" pitchFamily="34" charset="0"/>
              <a:ea typeface="Calibri"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buFontTx/>
              <a:buNone/>
              <a:tabLst/>
            </a:pPr>
            <a:r>
              <a:rPr kumimoji="0" lang="ar-AE" sz="1800" b="1" i="0" u="none" strike="noStrike" normalizeH="0" baseline="0" dirty="0" smtClean="0">
                <a:ln w="10541" cmpd="sng">
                  <a:solidFill>
                    <a:srgbClr val="7D7D7D">
                      <a:tint val="100000"/>
                      <a:shade val="100000"/>
                      <a:satMod val="110000"/>
                    </a:srgbClr>
                  </a:solidFill>
                  <a:prstDash val="solid"/>
                </a:ln>
                <a:solidFill>
                  <a:schemeClr val="accent2">
                    <a:lumMod val="50000"/>
                  </a:schemeClr>
                </a:solidFill>
                <a:latin typeface="Calibri" pitchFamily="34" charset="0"/>
                <a:ea typeface="Calibri" pitchFamily="34" charset="0"/>
                <a:cs typeface="Arial" pitchFamily="34" charset="0"/>
              </a:rPr>
              <a:t>في الموقفين من عناصر متماثلة أو وحدات متماثلة , وكلما زاد مقدار هذه العناصر</a:t>
            </a:r>
            <a:endParaRPr kumimoji="0" lang="en-US" sz="1800" b="1" i="0" u="none" strike="noStrike" normalizeH="0" baseline="0" dirty="0" smtClean="0">
              <a:ln w="10541" cmpd="sng">
                <a:solidFill>
                  <a:srgbClr val="7D7D7D">
                    <a:tint val="100000"/>
                    <a:shade val="100000"/>
                    <a:satMod val="110000"/>
                  </a:srgbClr>
                </a:solidFill>
                <a:prstDash val="solid"/>
              </a:ln>
              <a:solidFill>
                <a:schemeClr val="accent2">
                  <a:lumMod val="50000"/>
                </a:schemeClr>
              </a:solidFill>
              <a:latin typeface="Calibri" pitchFamily="34" charset="0"/>
              <a:ea typeface="Calibri"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buFontTx/>
              <a:buNone/>
              <a:tabLst/>
            </a:pPr>
            <a:r>
              <a:rPr kumimoji="0" lang="ar-AE" sz="1800" b="1" i="0" u="none" strike="noStrike" normalizeH="0" baseline="0" dirty="0" smtClean="0">
                <a:ln w="10541" cmpd="sng">
                  <a:solidFill>
                    <a:srgbClr val="7D7D7D">
                      <a:tint val="100000"/>
                      <a:shade val="100000"/>
                      <a:satMod val="110000"/>
                    </a:srgbClr>
                  </a:solidFill>
                  <a:prstDash val="solid"/>
                </a:ln>
                <a:solidFill>
                  <a:schemeClr val="accent2">
                    <a:lumMod val="50000"/>
                  </a:schemeClr>
                </a:solidFill>
                <a:latin typeface="Calibri" pitchFamily="34" charset="0"/>
                <a:ea typeface="Calibri" pitchFamily="34" charset="0"/>
                <a:cs typeface="Arial" pitchFamily="34" charset="0"/>
              </a:rPr>
              <a:t> المتماثلة , زاد انتقال التعلم أو التدريب , وبهذا تكون نظرية العناصر المتماثلة </a:t>
            </a:r>
            <a:endParaRPr kumimoji="0" lang="en-US" sz="1800" b="1" i="0" u="none" strike="noStrike" normalizeH="0" baseline="0" dirty="0" smtClean="0">
              <a:ln w="10541" cmpd="sng">
                <a:solidFill>
                  <a:srgbClr val="7D7D7D">
                    <a:tint val="100000"/>
                    <a:shade val="100000"/>
                    <a:satMod val="110000"/>
                  </a:srgbClr>
                </a:solidFill>
                <a:prstDash val="solid"/>
              </a:ln>
              <a:solidFill>
                <a:schemeClr val="accent2">
                  <a:lumMod val="50000"/>
                </a:schemeClr>
              </a:solidFill>
              <a:latin typeface="Calibri" pitchFamily="34" charset="0"/>
              <a:ea typeface="Calibri"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buFontTx/>
              <a:buNone/>
              <a:tabLst/>
            </a:pPr>
            <a:r>
              <a:rPr kumimoji="0" lang="ar-AE" sz="1800" b="1" i="0" u="none" strike="noStrike" normalizeH="0" baseline="0" dirty="0" smtClean="0">
                <a:ln w="10541" cmpd="sng">
                  <a:solidFill>
                    <a:srgbClr val="7D7D7D">
                      <a:tint val="100000"/>
                      <a:shade val="100000"/>
                      <a:satMod val="110000"/>
                    </a:srgbClr>
                  </a:solidFill>
                  <a:prstDash val="solid"/>
                </a:ln>
                <a:solidFill>
                  <a:schemeClr val="accent2">
                    <a:lumMod val="50000"/>
                  </a:schemeClr>
                </a:solidFill>
                <a:latin typeface="Calibri" pitchFamily="34" charset="0"/>
                <a:ea typeface="Calibri" pitchFamily="34" charset="0"/>
                <a:cs typeface="Arial" pitchFamily="34" charset="0"/>
              </a:rPr>
              <a:t>أكثر دقة وتحديدا في وضع شروط الانتقال من نظرية التدريب الشكلي التي كانت أكثر عمومية.</a:t>
            </a:r>
            <a:endParaRPr kumimoji="0" lang="en-US" sz="800" b="1" i="0" u="none" strike="noStrike" normalizeH="0" baseline="0" dirty="0" smtClean="0">
              <a:ln w="10541" cmpd="sng">
                <a:solidFill>
                  <a:srgbClr val="7D7D7D">
                    <a:tint val="100000"/>
                    <a:shade val="100000"/>
                    <a:satMod val="110000"/>
                  </a:srgbClr>
                </a:solidFill>
                <a:prstDash val="solid"/>
              </a:ln>
              <a:solidFill>
                <a:schemeClr val="accent2">
                  <a:lumMod val="50000"/>
                </a:schemeClr>
              </a:solidFill>
              <a:latin typeface="Arial"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buFontTx/>
              <a:buNone/>
              <a:tabLst/>
            </a:pPr>
            <a:r>
              <a:rPr kumimoji="0" lang="ar-AE" sz="1800" b="1" i="0" u="none" strike="noStrike" normalizeH="0" baseline="0" dirty="0" smtClean="0">
                <a:ln w="10541" cmpd="sng">
                  <a:solidFill>
                    <a:srgbClr val="7D7D7D">
                      <a:tint val="100000"/>
                      <a:shade val="100000"/>
                      <a:satMod val="110000"/>
                    </a:srgbClr>
                  </a:solidFill>
                  <a:prstDash val="solid"/>
                </a:ln>
                <a:solidFill>
                  <a:schemeClr val="accent2">
                    <a:lumMod val="50000"/>
                  </a:schemeClr>
                </a:solidFill>
                <a:latin typeface="Calibri" pitchFamily="34" charset="0"/>
                <a:ea typeface="Calibri" pitchFamily="34" charset="0"/>
                <a:cs typeface="Arial" pitchFamily="34" charset="0"/>
              </a:rPr>
              <a:t>3-نظرية الأنماط المتماثلة:</a:t>
            </a:r>
            <a:endParaRPr kumimoji="0" lang="en-US" sz="800" b="1" i="0" u="none" strike="noStrike" normalizeH="0" baseline="0" dirty="0" smtClean="0">
              <a:ln w="10541" cmpd="sng">
                <a:solidFill>
                  <a:srgbClr val="7D7D7D">
                    <a:tint val="100000"/>
                    <a:shade val="100000"/>
                    <a:satMod val="110000"/>
                  </a:srgbClr>
                </a:solidFill>
                <a:prstDash val="solid"/>
              </a:ln>
              <a:solidFill>
                <a:schemeClr val="accent2">
                  <a:lumMod val="50000"/>
                </a:schemeClr>
              </a:solidFill>
              <a:latin typeface="Arial"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buFontTx/>
              <a:buNone/>
              <a:tabLst/>
            </a:pPr>
            <a:r>
              <a:rPr kumimoji="0" lang="ar-AE" sz="1800" b="1" i="0" u="none" strike="noStrike" normalizeH="0" baseline="0" dirty="0" smtClean="0">
                <a:ln w="10541" cmpd="sng">
                  <a:solidFill>
                    <a:srgbClr val="7D7D7D">
                      <a:tint val="100000"/>
                      <a:shade val="100000"/>
                      <a:satMod val="110000"/>
                    </a:srgbClr>
                  </a:solidFill>
                  <a:prstDash val="solid"/>
                </a:ln>
                <a:solidFill>
                  <a:schemeClr val="accent2">
                    <a:lumMod val="50000"/>
                  </a:schemeClr>
                </a:solidFill>
                <a:latin typeface="Calibri" pitchFamily="34" charset="0"/>
                <a:ea typeface="Calibri" pitchFamily="34" charset="0"/>
                <a:cs typeface="Arial" pitchFamily="34" charset="0"/>
              </a:rPr>
              <a:t>رأوا أن الانتقال يحدث إذا تشابه النمطان أو الصيغتان الكليتان بغض النظر عن تشابه المكونات في موقفي التعلم , فالتشابه المهم يكون في النمط العام للسلوك وليس في العناصر أو الأجزاء كما في نظرية العناصر المتماثلة.</a:t>
            </a:r>
            <a:endParaRPr kumimoji="0" lang="en-US" sz="800" b="1" i="0" u="none" strike="noStrike" normalizeH="0" baseline="0" dirty="0" smtClean="0">
              <a:ln w="10541" cmpd="sng">
                <a:solidFill>
                  <a:srgbClr val="7D7D7D">
                    <a:tint val="100000"/>
                    <a:shade val="100000"/>
                    <a:satMod val="110000"/>
                  </a:srgbClr>
                </a:solidFill>
                <a:prstDash val="solid"/>
              </a:ln>
              <a:solidFill>
                <a:schemeClr val="accent2">
                  <a:lumMod val="50000"/>
                </a:schemeClr>
              </a:solidFill>
              <a:latin typeface="Arial"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buFontTx/>
              <a:buNone/>
              <a:tabLst/>
            </a:pPr>
            <a:r>
              <a:rPr kumimoji="0" lang="ar-AE" sz="1800" b="1" i="0" u="none" strike="noStrike" normalizeH="0" baseline="0" dirty="0" smtClean="0">
                <a:ln w="10541" cmpd="sng">
                  <a:solidFill>
                    <a:srgbClr val="7D7D7D">
                      <a:tint val="100000"/>
                      <a:shade val="100000"/>
                      <a:satMod val="110000"/>
                    </a:srgbClr>
                  </a:solidFill>
                  <a:prstDash val="solid"/>
                </a:ln>
                <a:solidFill>
                  <a:schemeClr val="accent2">
                    <a:lumMod val="50000"/>
                  </a:schemeClr>
                </a:solidFill>
                <a:latin typeface="Calibri" pitchFamily="34" charset="0"/>
                <a:ea typeface="Calibri" pitchFamily="34" charset="0"/>
                <a:cs typeface="Arial" pitchFamily="34" charset="0"/>
              </a:rPr>
              <a:t>ويحدث الانتقال تبعا لهذه النظرية حينما يدرك المتعلم ويكتشف نمطا من العلاقات في موقف معين ويتسنى له استخدامه  وتطبيقه أي نقلة إلى موقف آخر جديد يشترك مع الموقف السابق في هذا النمط من العلاقات العامة وليس في أجزاء أو عناصر متماثلة.</a:t>
            </a:r>
            <a:endParaRPr kumimoji="0" lang="en-US" sz="800" b="1" i="0" u="none" strike="noStrike" normalizeH="0" baseline="0" dirty="0" smtClean="0">
              <a:ln w="10541" cmpd="sng">
                <a:solidFill>
                  <a:srgbClr val="7D7D7D">
                    <a:tint val="100000"/>
                    <a:shade val="100000"/>
                    <a:satMod val="110000"/>
                  </a:srgbClr>
                </a:solidFill>
                <a:prstDash val="solid"/>
              </a:ln>
              <a:solidFill>
                <a:schemeClr val="accent2">
                  <a:lumMod val="50000"/>
                </a:schemeClr>
              </a:solidFill>
              <a:latin typeface="Arial"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buFontTx/>
              <a:buNone/>
              <a:tabLst/>
            </a:pPr>
            <a:r>
              <a:rPr kumimoji="0" lang="ar-AE" sz="1800" b="1" i="0" u="none" strike="noStrike" normalizeH="0" baseline="0" dirty="0" smtClean="0">
                <a:ln w="10541" cmpd="sng">
                  <a:solidFill>
                    <a:srgbClr val="7D7D7D">
                      <a:tint val="100000"/>
                      <a:shade val="100000"/>
                      <a:satMod val="110000"/>
                    </a:srgbClr>
                  </a:solidFill>
                  <a:prstDash val="solid"/>
                </a:ln>
                <a:solidFill>
                  <a:schemeClr val="accent2">
                    <a:lumMod val="50000"/>
                  </a:schemeClr>
                </a:solidFill>
                <a:latin typeface="Calibri" pitchFamily="34" charset="0"/>
                <a:ea typeface="Calibri" pitchFamily="34" charset="0"/>
                <a:cs typeface="Arial" pitchFamily="34" charset="0"/>
              </a:rPr>
              <a:t>4-نظرية التعميم :</a:t>
            </a:r>
            <a:endParaRPr kumimoji="0" lang="en-US" sz="800" b="1" i="0" u="none" strike="noStrike" normalizeH="0" baseline="0" dirty="0" smtClean="0">
              <a:ln w="10541" cmpd="sng">
                <a:solidFill>
                  <a:srgbClr val="7D7D7D">
                    <a:tint val="100000"/>
                    <a:shade val="100000"/>
                    <a:satMod val="110000"/>
                  </a:srgbClr>
                </a:solidFill>
                <a:prstDash val="solid"/>
              </a:ln>
              <a:solidFill>
                <a:schemeClr val="accent2">
                  <a:lumMod val="50000"/>
                </a:schemeClr>
              </a:solidFill>
              <a:latin typeface="Arial"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buFontTx/>
              <a:buNone/>
              <a:tabLst/>
            </a:pPr>
            <a:r>
              <a:rPr kumimoji="0" lang="ar-AE" sz="1800" b="1" i="0" u="none" strike="noStrike" normalizeH="0" baseline="0" dirty="0" smtClean="0">
                <a:ln w="10541" cmpd="sng">
                  <a:solidFill>
                    <a:srgbClr val="7D7D7D">
                      <a:tint val="100000"/>
                      <a:shade val="100000"/>
                      <a:satMod val="110000"/>
                    </a:srgbClr>
                  </a:solidFill>
                  <a:prstDash val="solid"/>
                </a:ln>
                <a:solidFill>
                  <a:schemeClr val="accent2">
                    <a:lumMod val="50000"/>
                  </a:schemeClr>
                </a:solidFill>
                <a:latin typeface="Calibri" pitchFamily="34" charset="0"/>
                <a:ea typeface="Calibri" pitchFamily="34" charset="0"/>
                <a:cs typeface="Arial" pitchFamily="34" charset="0"/>
              </a:rPr>
              <a:t>يرى "جد" أن الشرط الرئيس لانتقال اثر التعلم هو أن يتمتع بالقدرة على التعميم , وبمعنى آخر فان انتقال اثر التعلم يحدث عندما يستطيع المتعلم تعميم الخبرات والمهارات التي يكتسبها في موقف معين على موقف آخر , وبالتالي يتحقق الانتقال.</a:t>
            </a:r>
            <a:endParaRPr kumimoji="0" lang="en-US" sz="800" b="1" i="0" u="none" strike="noStrike" normalizeH="0" baseline="0" dirty="0" smtClean="0">
              <a:ln w="10541" cmpd="sng">
                <a:solidFill>
                  <a:srgbClr val="7D7D7D">
                    <a:tint val="100000"/>
                    <a:shade val="100000"/>
                    <a:satMod val="110000"/>
                  </a:srgbClr>
                </a:solidFill>
                <a:prstDash val="solid"/>
              </a:ln>
              <a:solidFill>
                <a:schemeClr val="accent2">
                  <a:lumMod val="50000"/>
                </a:schemeClr>
              </a:solidFill>
              <a:latin typeface="Arial"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buFontTx/>
              <a:buNone/>
              <a:tabLst/>
            </a:pPr>
            <a:r>
              <a:rPr kumimoji="0" lang="ar-AE" sz="1800" b="1" i="0" u="none" strike="noStrike" normalizeH="0" baseline="0" dirty="0" smtClean="0">
                <a:ln w="10541" cmpd="sng">
                  <a:solidFill>
                    <a:srgbClr val="7D7D7D">
                      <a:tint val="100000"/>
                      <a:shade val="100000"/>
                      <a:satMod val="110000"/>
                    </a:srgbClr>
                  </a:solidFill>
                  <a:prstDash val="solid"/>
                </a:ln>
                <a:solidFill>
                  <a:schemeClr val="accent2">
                    <a:lumMod val="50000"/>
                  </a:schemeClr>
                </a:solidFill>
                <a:latin typeface="Calibri" pitchFamily="34" charset="0"/>
                <a:ea typeface="Calibri" pitchFamily="34" charset="0"/>
                <a:cs typeface="Arial" pitchFamily="34" charset="0"/>
              </a:rPr>
              <a:t>5-نظرية تكوين الاتجاهات:</a:t>
            </a:r>
          </a:p>
          <a:p>
            <a:pPr marL="0" marR="0" lvl="0" indent="0" defTabSz="914400" rtl="0" eaLnBrk="0" fontAlgn="base" latinLnBrk="0" hangingPunct="0">
              <a:lnSpc>
                <a:spcPct val="100000"/>
              </a:lnSpc>
              <a:spcBef>
                <a:spcPct val="0"/>
              </a:spcBef>
              <a:spcAft>
                <a:spcPct val="0"/>
              </a:spcAft>
              <a:buClrTx/>
              <a:buSzTx/>
              <a:buFontTx/>
              <a:buNone/>
              <a:tabLst/>
            </a:pPr>
            <a:r>
              <a:rPr kumimoji="0" lang="ar-AE" sz="1800" b="1" i="0" u="none" strike="noStrike" normalizeH="0" baseline="0" dirty="0" smtClean="0">
                <a:ln w="10541" cmpd="sng">
                  <a:solidFill>
                    <a:srgbClr val="7D7D7D">
                      <a:tint val="100000"/>
                      <a:shade val="100000"/>
                      <a:satMod val="110000"/>
                    </a:srgbClr>
                  </a:solidFill>
                  <a:prstDash val="solid"/>
                </a:ln>
                <a:solidFill>
                  <a:schemeClr val="accent2">
                    <a:lumMod val="50000"/>
                  </a:schemeClr>
                </a:solidFill>
                <a:latin typeface="Calibri" pitchFamily="34" charset="0"/>
                <a:ea typeface="Calibri" pitchFamily="34" charset="0"/>
                <a:cs typeface="Arial" pitchFamily="34" charset="0"/>
              </a:rPr>
              <a:t>يؤكد "</a:t>
            </a:r>
            <a:r>
              <a:rPr kumimoji="0" lang="ar-AE" sz="1800" b="1" i="0" u="none" strike="noStrike" normalizeH="0" baseline="0" dirty="0" err="1" smtClean="0">
                <a:ln w="10541" cmpd="sng">
                  <a:solidFill>
                    <a:srgbClr val="7D7D7D">
                      <a:tint val="100000"/>
                      <a:shade val="100000"/>
                      <a:satMod val="110000"/>
                    </a:srgbClr>
                  </a:solidFill>
                  <a:prstDash val="solid"/>
                </a:ln>
                <a:solidFill>
                  <a:schemeClr val="accent2">
                    <a:lumMod val="50000"/>
                  </a:schemeClr>
                </a:solidFill>
                <a:latin typeface="Calibri" pitchFamily="34" charset="0"/>
                <a:ea typeface="Calibri" pitchFamily="34" charset="0"/>
                <a:cs typeface="Arial" pitchFamily="34" charset="0"/>
              </a:rPr>
              <a:t>باجلي</a:t>
            </a:r>
            <a:r>
              <a:rPr kumimoji="0" lang="ar-AE" sz="1800" b="1" i="0" u="none" strike="noStrike" normalizeH="0" baseline="0" dirty="0" smtClean="0">
                <a:ln w="10541" cmpd="sng">
                  <a:solidFill>
                    <a:srgbClr val="7D7D7D">
                      <a:tint val="100000"/>
                      <a:shade val="100000"/>
                      <a:satMod val="110000"/>
                    </a:srgbClr>
                  </a:solidFill>
                  <a:prstDash val="solid"/>
                </a:ln>
                <a:solidFill>
                  <a:schemeClr val="accent2">
                    <a:lumMod val="50000"/>
                  </a:schemeClr>
                </a:solidFill>
                <a:latin typeface="Calibri" pitchFamily="34" charset="0"/>
                <a:ea typeface="Calibri" pitchFamily="34" charset="0"/>
                <a:cs typeface="Arial" pitchFamily="34" charset="0"/>
              </a:rPr>
              <a:t>" أن انتقال اثر التعلم ممكن عن طريق تكوين اتجاهات عامه ومثل عليا , فقد أجرى دراسة حول إمكانية انتقال اثر التعلم , ووجد من نتائج التجربة التي أجراها حين جعل النظافة والنظام والأناقة مثلا أعلى وهدفا عاما يتصل بمادة دراسية معينة أن هذه الاتجاهات يمكن أن تصبح ضوابط للسلوك , لان هذه الضوابط تضمن أشكال سلوكية مقبولة في مواقف متعددة.</a:t>
            </a:r>
            <a:r>
              <a:rPr kumimoji="0" lang="en-US" sz="800" b="1" i="0" u="none" strike="noStrike" normalizeH="0" baseline="0" dirty="0" smtClean="0">
                <a:ln w="10541" cmpd="sng">
                  <a:solidFill>
                    <a:srgbClr val="7D7D7D">
                      <a:tint val="100000"/>
                      <a:shade val="100000"/>
                      <a:satMod val="110000"/>
                    </a:srgbClr>
                  </a:solidFill>
                  <a:prstDash val="solid"/>
                </a:ln>
                <a:solidFill>
                  <a:schemeClr val="accent2">
                    <a:lumMod val="50000"/>
                  </a:schemeClr>
                </a:solidFill>
                <a:latin typeface="Arial" pitchFamily="34" charset="0"/>
                <a:cs typeface="Arial" pitchFamily="34" charset="0"/>
              </a:rPr>
              <a:t> </a:t>
            </a:r>
            <a:endParaRPr kumimoji="0" lang="en-US" sz="1800" b="1" i="0" u="none" strike="noStrike" normalizeH="0" baseline="0" dirty="0" smtClean="0">
              <a:ln w="10541" cmpd="sng">
                <a:solidFill>
                  <a:srgbClr val="7D7D7D">
                    <a:tint val="100000"/>
                    <a:shade val="100000"/>
                    <a:satMod val="110000"/>
                  </a:srgbClr>
                </a:solidFill>
                <a:prstDash val="solid"/>
              </a:ln>
              <a:solidFill>
                <a:schemeClr val="accent2">
                  <a:lumMod val="50000"/>
                </a:schemeClr>
              </a:solidFill>
              <a:latin typeface="Arial" pitchFamily="34" charset="0"/>
              <a:cs typeface="Arial" pitchFamily="34" charset="0"/>
            </a:endParaRPr>
          </a:p>
        </p:txBody>
      </p:sp>
    </p:spTree>
  </p:cSld>
  <p:clrMapOvr>
    <a:masterClrMapping/>
  </p:clrMapOvr>
  <p:transition>
    <p:randomBar dir="vert"/>
    <p:sndAc>
      <p:stSnd>
        <p:snd r:embed="rId2" name="hammer.wav"/>
      </p:stSnd>
    </p:sndAc>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صورة 3" descr="13512888131.gif"/>
          <p:cNvPicPr>
            <a:picLocks noChangeAspect="1"/>
          </p:cNvPicPr>
          <p:nvPr/>
        </p:nvPicPr>
        <p:blipFill>
          <a:blip r:embed="rId3"/>
          <a:stretch>
            <a:fillRect/>
          </a:stretch>
        </p:blipFill>
        <p:spPr>
          <a:xfrm>
            <a:off x="0" y="0"/>
            <a:ext cx="9143999" cy="6858000"/>
          </a:xfrm>
          <a:prstGeom prst="rect">
            <a:avLst/>
          </a:prstGeom>
        </p:spPr>
      </p:pic>
      <p:sp>
        <p:nvSpPr>
          <p:cNvPr id="23553" name="Rectangle 1"/>
          <p:cNvSpPr>
            <a:spLocks noChangeArrowheads="1"/>
          </p:cNvSpPr>
          <p:nvPr/>
        </p:nvSpPr>
        <p:spPr bwMode="auto">
          <a:xfrm>
            <a:off x="0" y="857232"/>
            <a:ext cx="5357818" cy="433965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marL="0" marR="0" lvl="0" indent="0" defTabSz="914400" rtl="1" eaLnBrk="1" fontAlgn="base" latinLnBrk="0" hangingPunct="1">
              <a:lnSpc>
                <a:spcPct val="100000"/>
              </a:lnSpc>
              <a:spcBef>
                <a:spcPct val="0"/>
              </a:spcBef>
              <a:spcAft>
                <a:spcPct val="0"/>
              </a:spcAft>
              <a:buClrTx/>
              <a:buSzTx/>
              <a:buFontTx/>
              <a:buNone/>
              <a:tabLst/>
            </a:pPr>
            <a:r>
              <a:rPr kumimoji="0" lang="ar-AE" sz="2400" b="1" i="0" u="none" strike="noStrike" cap="all" normalizeH="0" baseline="0" dirty="0" smtClean="0">
                <a:ln w="0"/>
                <a:solidFill>
                  <a:schemeClr val="accent2">
                    <a:lumMod val="75000"/>
                  </a:schemeClr>
                </a:solidFill>
                <a:effectLst>
                  <a:reflection blurRad="12700" stA="50000" endPos="50000" dist="5000" dir="5400000" sy="-100000" rotWithShape="0"/>
                </a:effectLst>
                <a:latin typeface="Calibri" pitchFamily="34" charset="0"/>
                <a:ea typeface="Calibri" pitchFamily="34" charset="0"/>
                <a:cs typeface="Arial" pitchFamily="34" charset="0"/>
              </a:rPr>
              <a:t>شروط انتقال التعلم :</a:t>
            </a:r>
            <a:endParaRPr kumimoji="0" lang="en-US" sz="800" b="1" i="0" u="none" strike="noStrike" cap="all" normalizeH="0" baseline="0" dirty="0" smtClean="0">
              <a:ln w="0"/>
              <a:solidFill>
                <a:schemeClr val="accent2">
                  <a:lumMod val="75000"/>
                </a:schemeClr>
              </a:solidFill>
              <a:effectLst>
                <a:reflection blurRad="12700" stA="50000" endPos="50000" dist="5000" dir="5400000" sy="-100000" rotWithShape="0"/>
              </a:effectLst>
              <a:latin typeface="Arial"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buFontTx/>
              <a:buNone/>
              <a:tabLst/>
            </a:pPr>
            <a:r>
              <a:rPr kumimoji="0" lang="ar-AE" sz="1800" b="1" i="0" u="none" strike="noStrike" cap="all" normalizeH="0" baseline="0" dirty="0" smtClean="0">
                <a:ln w="0"/>
                <a:solidFill>
                  <a:schemeClr val="accent2">
                    <a:lumMod val="75000"/>
                  </a:schemeClr>
                </a:solidFill>
                <a:effectLst>
                  <a:reflection blurRad="12700" stA="50000" endPos="50000" dist="5000" dir="5400000" sy="-100000" rotWithShape="0"/>
                </a:effectLst>
                <a:latin typeface="Calibri" pitchFamily="34" charset="0"/>
                <a:ea typeface="Calibri" pitchFamily="34" charset="0"/>
                <a:cs typeface="Arial" pitchFamily="34" charset="0"/>
              </a:rPr>
              <a:t> هناك شروط</a:t>
            </a:r>
            <a:r>
              <a:rPr kumimoji="0" lang="ar-SA" sz="1800" b="1" i="0" u="none" strike="noStrike" cap="all" normalizeH="0" dirty="0" smtClean="0">
                <a:ln w="0"/>
                <a:solidFill>
                  <a:schemeClr val="accent2">
                    <a:lumMod val="75000"/>
                  </a:schemeClr>
                </a:solidFill>
                <a:effectLst>
                  <a:reflection blurRad="12700" stA="50000" endPos="50000" dist="5000" dir="5400000" sy="-100000" rotWithShape="0"/>
                </a:effectLst>
                <a:latin typeface="Calibri" pitchFamily="34" charset="0"/>
                <a:ea typeface="Calibri" pitchFamily="34" charset="0"/>
                <a:cs typeface="Arial" pitchFamily="34" charset="0"/>
              </a:rPr>
              <a:t> </a:t>
            </a:r>
            <a:r>
              <a:rPr kumimoji="0" lang="ar-AE" sz="1800" b="1" i="0" u="none" strike="noStrike" cap="all" normalizeH="0" baseline="0" dirty="0" smtClean="0">
                <a:ln w="0"/>
                <a:solidFill>
                  <a:schemeClr val="accent2">
                    <a:lumMod val="75000"/>
                  </a:schemeClr>
                </a:solidFill>
                <a:effectLst>
                  <a:reflection blurRad="12700" stA="50000" endPos="50000" dist="5000" dir="5400000" sy="-100000" rotWithShape="0"/>
                </a:effectLst>
                <a:latin typeface="Calibri" pitchFamily="34" charset="0"/>
                <a:ea typeface="Calibri" pitchFamily="34" charset="0"/>
                <a:cs typeface="Arial" pitchFamily="34" charset="0"/>
              </a:rPr>
              <a:t>لحدوث هذا الانتقال أمكن استخلاصها , ولعل من أهم هذه الشروط ما يلي :</a:t>
            </a:r>
            <a:endParaRPr kumimoji="0" lang="en-US" sz="800" b="1" i="0" u="none" strike="noStrike" cap="all" normalizeH="0" baseline="0" dirty="0" smtClean="0">
              <a:ln w="0"/>
              <a:solidFill>
                <a:schemeClr val="accent2">
                  <a:lumMod val="75000"/>
                </a:schemeClr>
              </a:solidFill>
              <a:effectLst>
                <a:reflection blurRad="12700" stA="50000" endPos="50000" dist="5000" dir="5400000" sy="-100000" rotWithShape="0"/>
              </a:effectLst>
              <a:latin typeface="Arial"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buFontTx/>
              <a:buNone/>
              <a:tabLst/>
            </a:pPr>
            <a:r>
              <a:rPr kumimoji="0" lang="ar-AE" sz="1800" b="1" i="0" u="none" strike="noStrike" cap="all" normalizeH="0" baseline="0" dirty="0" smtClean="0">
                <a:ln w="0"/>
                <a:solidFill>
                  <a:schemeClr val="accent2">
                    <a:lumMod val="75000"/>
                  </a:schemeClr>
                </a:solidFill>
                <a:effectLst>
                  <a:reflection blurRad="12700" stA="50000" endPos="50000" dist="5000" dir="5400000" sy="-100000" rotWithShape="0"/>
                </a:effectLst>
                <a:latin typeface="Calibri" pitchFamily="34" charset="0"/>
                <a:ea typeface="Calibri" pitchFamily="34" charset="0"/>
                <a:cs typeface="Arial" pitchFamily="34" charset="0"/>
              </a:rPr>
              <a:t>1-درجة التشابه : كلما تشابهت عناصر الموقف كلما كان انتقال اثر التدريب ميسرا وممكنا.</a:t>
            </a:r>
            <a:endParaRPr kumimoji="0" lang="en-US" sz="800" b="1" i="0" u="none" strike="noStrike" cap="all" normalizeH="0" baseline="0" dirty="0" smtClean="0">
              <a:ln w="0"/>
              <a:solidFill>
                <a:schemeClr val="accent2">
                  <a:lumMod val="75000"/>
                </a:schemeClr>
              </a:solidFill>
              <a:effectLst>
                <a:reflection blurRad="12700" stA="50000" endPos="50000" dist="5000" dir="5400000" sy="-100000" rotWithShape="0"/>
              </a:effectLst>
              <a:latin typeface="Arial"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buFontTx/>
              <a:buNone/>
              <a:tabLst/>
            </a:pPr>
            <a:r>
              <a:rPr kumimoji="0" lang="ar-AE" sz="1800" b="1" i="0" u="none" strike="noStrike" cap="all" normalizeH="0" baseline="0" dirty="0" smtClean="0">
                <a:ln w="0"/>
                <a:solidFill>
                  <a:schemeClr val="accent2">
                    <a:lumMod val="75000"/>
                  </a:schemeClr>
                </a:solidFill>
                <a:effectLst>
                  <a:reflection blurRad="12700" stA="50000" endPos="50000" dist="5000" dir="5400000" sy="-100000" rotWithShape="0"/>
                </a:effectLst>
                <a:latin typeface="Calibri" pitchFamily="34" charset="0"/>
                <a:ea typeface="Calibri" pitchFamily="34" charset="0"/>
                <a:cs typeface="Arial" pitchFamily="34" charset="0"/>
              </a:rPr>
              <a:t>2-التعميم:يفيد التعميم في حدوث الانتقال إلى مواقف جديدة.</a:t>
            </a:r>
            <a:endParaRPr kumimoji="0" lang="en-US" sz="800" b="1" i="0" u="none" strike="noStrike" cap="all" normalizeH="0" baseline="0" dirty="0" smtClean="0">
              <a:ln w="0"/>
              <a:solidFill>
                <a:schemeClr val="accent2">
                  <a:lumMod val="75000"/>
                </a:schemeClr>
              </a:solidFill>
              <a:effectLst>
                <a:reflection blurRad="12700" stA="50000" endPos="50000" dist="5000" dir="5400000" sy="-100000" rotWithShape="0"/>
              </a:effectLst>
              <a:latin typeface="Arial"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buFontTx/>
              <a:buNone/>
              <a:tabLst/>
            </a:pPr>
            <a:r>
              <a:rPr kumimoji="0" lang="ar-AE" sz="1800" b="1" i="0" u="none" strike="noStrike" cap="all" normalizeH="0" baseline="0" dirty="0" smtClean="0">
                <a:ln w="0"/>
                <a:solidFill>
                  <a:schemeClr val="accent2">
                    <a:lumMod val="75000"/>
                  </a:schemeClr>
                </a:solidFill>
                <a:effectLst>
                  <a:reflection blurRad="12700" stA="50000" endPos="50000" dist="5000" dir="5400000" sy="-100000" rotWithShape="0"/>
                </a:effectLst>
                <a:latin typeface="Calibri" pitchFamily="34" charset="0"/>
                <a:ea typeface="Calibri" pitchFamily="34" charset="0"/>
                <a:cs typeface="Arial" pitchFamily="34" charset="0"/>
              </a:rPr>
              <a:t>3-طريقة التعلم :تعد طريقة التعلم من العوامل المهمة التي تسهل عملية انتقال اثر التعلم , وهي الطريقة التي يتمكن الطالب من خلالها بمعالجة المشكلات والعمل على حلها.</a:t>
            </a:r>
            <a:endParaRPr kumimoji="0" lang="en-US" sz="800" b="1" i="0" u="none" strike="noStrike" cap="all" normalizeH="0" baseline="0" dirty="0" smtClean="0">
              <a:ln w="0"/>
              <a:solidFill>
                <a:schemeClr val="accent2">
                  <a:lumMod val="75000"/>
                </a:schemeClr>
              </a:solidFill>
              <a:effectLst>
                <a:reflection blurRad="12700" stA="50000" endPos="50000" dist="5000" dir="5400000" sy="-100000" rotWithShape="0"/>
              </a:effectLst>
              <a:latin typeface="Arial"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buFontTx/>
              <a:buNone/>
              <a:tabLst/>
            </a:pPr>
            <a:r>
              <a:rPr kumimoji="0" lang="ar-AE" sz="1800" b="1" i="0" u="none" strike="noStrike" cap="all" normalizeH="0" baseline="0" dirty="0" smtClean="0">
                <a:ln w="0"/>
                <a:solidFill>
                  <a:schemeClr val="accent2">
                    <a:lumMod val="75000"/>
                  </a:schemeClr>
                </a:solidFill>
                <a:effectLst>
                  <a:reflection blurRad="12700" stA="50000" endPos="50000" dist="5000" dir="5400000" sy="-100000" rotWithShape="0"/>
                </a:effectLst>
                <a:latin typeface="Calibri" pitchFamily="34" charset="0"/>
                <a:ea typeface="Calibri" pitchFamily="34" charset="0"/>
                <a:cs typeface="Arial" pitchFamily="34" charset="0"/>
              </a:rPr>
              <a:t>4-الميول والاتجاهات: أن الفرد الذي لدية اتجاهات وميول قوية نحو موضوع أو قضية يتيسر له استخدام خبراته السابقة في المواقف الجديدة ذات العلاقة بذلك الاتجاه أو القضية.</a:t>
            </a:r>
          </a:p>
          <a:p>
            <a:pPr marL="0" marR="0" lvl="0" indent="0" defTabSz="914400" rtl="0" eaLnBrk="0" fontAlgn="base" latinLnBrk="0" hangingPunct="0">
              <a:lnSpc>
                <a:spcPct val="100000"/>
              </a:lnSpc>
              <a:spcBef>
                <a:spcPct val="0"/>
              </a:spcBef>
              <a:spcAft>
                <a:spcPct val="0"/>
              </a:spcAft>
              <a:buClrTx/>
              <a:buSzTx/>
              <a:buFontTx/>
              <a:buNone/>
              <a:tabLst/>
            </a:pPr>
            <a:r>
              <a:rPr kumimoji="0" lang="ar-AE" sz="1800" b="1" i="0" u="none" strike="noStrike" cap="all" normalizeH="0" baseline="0" dirty="0" smtClean="0">
                <a:ln w="0"/>
                <a:solidFill>
                  <a:schemeClr val="accent2">
                    <a:lumMod val="75000"/>
                  </a:schemeClr>
                </a:solidFill>
                <a:effectLst>
                  <a:reflection blurRad="12700" stA="50000" endPos="50000" dist="5000" dir="5400000" sy="-100000" rotWithShape="0"/>
                </a:effectLst>
                <a:latin typeface="Calibri" pitchFamily="34" charset="0"/>
                <a:ea typeface="Calibri" pitchFamily="34" charset="0"/>
                <a:cs typeface="Arial" pitchFamily="34" charset="0"/>
              </a:rPr>
              <a:t>5-الفروق الفردية: يختلف </a:t>
            </a:r>
            <a:r>
              <a:rPr kumimoji="0" lang="ar-SA" sz="1800" b="1" i="0" u="none" strike="noStrike" cap="all" normalizeH="0" baseline="0" dirty="0" smtClean="0">
                <a:ln w="0"/>
                <a:solidFill>
                  <a:schemeClr val="accent2">
                    <a:lumMod val="75000"/>
                  </a:schemeClr>
                </a:solidFill>
                <a:effectLst>
                  <a:reflection blurRad="12700" stA="50000" endPos="50000" dist="5000" dir="5400000" sy="-100000" rotWithShape="0"/>
                </a:effectLst>
                <a:latin typeface="Calibri" pitchFamily="34" charset="0"/>
                <a:ea typeface="Calibri" pitchFamily="34" charset="0"/>
                <a:cs typeface="Arial" pitchFamily="34" charset="0"/>
              </a:rPr>
              <a:t>الأفراد</a:t>
            </a:r>
            <a:r>
              <a:rPr kumimoji="0" lang="ar-SA" sz="1800" b="1" i="0" u="none" strike="noStrike" cap="all" normalizeH="0" dirty="0" smtClean="0">
                <a:ln w="0"/>
                <a:solidFill>
                  <a:schemeClr val="accent2">
                    <a:lumMod val="75000"/>
                  </a:schemeClr>
                </a:solidFill>
                <a:effectLst>
                  <a:reflection blurRad="12700" stA="50000" endPos="50000" dist="5000" dir="5400000" sy="-100000" rotWithShape="0"/>
                </a:effectLst>
                <a:latin typeface="Calibri" pitchFamily="34" charset="0"/>
                <a:ea typeface="Calibri" pitchFamily="34" charset="0"/>
                <a:cs typeface="Arial" pitchFamily="34" charset="0"/>
              </a:rPr>
              <a:t> </a:t>
            </a:r>
            <a:r>
              <a:rPr kumimoji="0" lang="ar-AE" sz="1800" b="1" i="0" u="none" strike="noStrike" cap="all" normalizeH="0" baseline="0" dirty="0" smtClean="0">
                <a:ln w="0"/>
                <a:solidFill>
                  <a:schemeClr val="accent2">
                    <a:lumMod val="75000"/>
                  </a:schemeClr>
                </a:solidFill>
                <a:effectLst>
                  <a:reflection blurRad="12700" stA="50000" endPos="50000" dist="5000" dir="5400000" sy="-100000" rotWithShape="0"/>
                </a:effectLst>
                <a:latin typeface="Calibri" pitchFamily="34" charset="0"/>
                <a:ea typeface="Calibri" pitchFamily="34" charset="0"/>
                <a:cs typeface="Arial" pitchFamily="34" charset="0"/>
              </a:rPr>
              <a:t>فيما بينهم من حيث درجة التعلم , ويتوقف ذلك على ما لديهم من فروق فردية في الذكاء , وبالتالي تختلف درجة إتقانهم للموضوع المتعلم.</a:t>
            </a:r>
            <a:r>
              <a:rPr kumimoji="0" lang="en-US" sz="800" b="1" i="0" u="none" strike="noStrike" cap="all" normalizeH="0" baseline="0" dirty="0" smtClean="0">
                <a:ln w="0"/>
                <a:solidFill>
                  <a:schemeClr val="accent2">
                    <a:lumMod val="75000"/>
                  </a:schemeClr>
                </a:solidFill>
                <a:effectLst>
                  <a:reflection blurRad="12700" stA="50000" endPos="50000" dist="5000" dir="5400000" sy="-100000" rotWithShape="0"/>
                </a:effectLst>
                <a:latin typeface="Arial" pitchFamily="34" charset="0"/>
                <a:cs typeface="Arial" pitchFamily="34" charset="0"/>
              </a:rPr>
              <a:t> </a:t>
            </a:r>
            <a:endParaRPr kumimoji="0" lang="en-US" sz="1800" b="1" i="0" u="none" strike="noStrike" cap="all" normalizeH="0" baseline="0" dirty="0" smtClean="0">
              <a:ln w="0"/>
              <a:solidFill>
                <a:schemeClr val="accent2">
                  <a:lumMod val="75000"/>
                </a:schemeClr>
              </a:solidFill>
              <a:effectLst>
                <a:reflection blurRad="12700" stA="50000" endPos="50000" dist="5000" dir="5400000" sy="-100000" rotWithShape="0"/>
              </a:effectLst>
              <a:latin typeface="Arial" pitchFamily="34" charset="0"/>
              <a:cs typeface="Arial" pitchFamily="34" charset="0"/>
            </a:endParaRPr>
          </a:p>
        </p:txBody>
      </p:sp>
    </p:spTree>
  </p:cSld>
  <p:clrMapOvr>
    <a:masterClrMapping/>
  </p:clrMapOvr>
  <p:transition>
    <p:blinds dir="vert"/>
    <p:sndAc>
      <p:stSnd>
        <p:snd r:embed="rId2" name="breeze.wav"/>
      </p:stSnd>
    </p:sndAc>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صورة 3" descr="imagesCAOMCFLP.jpg"/>
          <p:cNvPicPr>
            <a:picLocks noChangeAspect="1"/>
          </p:cNvPicPr>
          <p:nvPr/>
        </p:nvPicPr>
        <p:blipFill>
          <a:blip r:embed="rId3"/>
          <a:stretch>
            <a:fillRect/>
          </a:stretch>
        </p:blipFill>
        <p:spPr>
          <a:xfrm>
            <a:off x="0" y="0"/>
            <a:ext cx="9144000" cy="6858000"/>
          </a:xfrm>
          <a:prstGeom prst="rect">
            <a:avLst/>
          </a:prstGeom>
        </p:spPr>
      </p:pic>
      <p:sp>
        <p:nvSpPr>
          <p:cNvPr id="24577" name="Rectangle 1"/>
          <p:cNvSpPr>
            <a:spLocks noChangeArrowheads="1"/>
          </p:cNvSpPr>
          <p:nvPr/>
        </p:nvSpPr>
        <p:spPr bwMode="auto">
          <a:xfrm>
            <a:off x="2643174" y="928671"/>
            <a:ext cx="4071966" cy="526297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defTabSz="914400" rtl="1" eaLnBrk="1" fontAlgn="base" latinLnBrk="0" hangingPunct="1">
              <a:lnSpc>
                <a:spcPct val="100000"/>
              </a:lnSpc>
              <a:spcBef>
                <a:spcPct val="0"/>
              </a:spcBef>
              <a:spcAft>
                <a:spcPct val="0"/>
              </a:spcAft>
              <a:buClrTx/>
              <a:buSzTx/>
              <a:buFontTx/>
              <a:buNone/>
              <a:tabLst/>
            </a:pPr>
            <a:r>
              <a:rPr kumimoji="0" lang="ar-AE" sz="2400" b="1" i="0" u="none" strike="noStrike" normalizeH="0" baseline="0" dirty="0" smtClean="0">
                <a:ln w="10541" cmpd="sng">
                  <a:solidFill>
                    <a:srgbClr val="7D7D7D">
                      <a:tint val="100000"/>
                      <a:shade val="100000"/>
                      <a:satMod val="110000"/>
                    </a:srgbClr>
                  </a:solidFill>
                  <a:prstDash val="solid"/>
                </a:ln>
                <a:solidFill>
                  <a:schemeClr val="accent2">
                    <a:lumMod val="50000"/>
                  </a:schemeClr>
                </a:solidFill>
                <a:latin typeface="Calibri" pitchFamily="34" charset="0"/>
                <a:ea typeface="Calibri" pitchFamily="34" charset="0"/>
                <a:cs typeface="Arial" pitchFamily="34" charset="0"/>
              </a:rPr>
              <a:t>الاستفادة من انتقال اثر التعلم في العملية التعليمية:</a:t>
            </a:r>
            <a:endParaRPr kumimoji="0" lang="en-US" sz="800" b="1" i="0" u="none" strike="noStrike" normalizeH="0" baseline="0" dirty="0" smtClean="0">
              <a:ln w="10541" cmpd="sng">
                <a:solidFill>
                  <a:srgbClr val="7D7D7D">
                    <a:tint val="100000"/>
                    <a:shade val="100000"/>
                    <a:satMod val="110000"/>
                  </a:srgbClr>
                </a:solidFill>
                <a:prstDash val="solid"/>
              </a:ln>
              <a:solidFill>
                <a:schemeClr val="accent2">
                  <a:lumMod val="50000"/>
                </a:schemeClr>
              </a:solidFill>
              <a:latin typeface="Arial"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buFontTx/>
              <a:buNone/>
              <a:tabLst/>
            </a:pPr>
            <a:r>
              <a:rPr kumimoji="0" lang="ar-AE" sz="1800" b="1" i="0" u="none" strike="noStrike" normalizeH="0" baseline="0" dirty="0" err="1" smtClean="0">
                <a:ln w="10541" cmpd="sng">
                  <a:solidFill>
                    <a:srgbClr val="7D7D7D">
                      <a:tint val="100000"/>
                      <a:shade val="100000"/>
                      <a:satMod val="110000"/>
                    </a:srgbClr>
                  </a:solidFill>
                  <a:prstDash val="solid"/>
                </a:ln>
                <a:solidFill>
                  <a:schemeClr val="accent2">
                    <a:lumMod val="50000"/>
                  </a:schemeClr>
                </a:solidFill>
                <a:latin typeface="Calibri" pitchFamily="34" charset="0"/>
                <a:ea typeface="Calibri" pitchFamily="34" charset="0"/>
                <a:cs typeface="Arial" pitchFamily="34" charset="0"/>
              </a:rPr>
              <a:t>ان</a:t>
            </a:r>
            <a:r>
              <a:rPr kumimoji="0" lang="ar-AE" sz="1800" b="1" i="0" u="none" strike="noStrike" normalizeH="0" baseline="0" dirty="0" smtClean="0">
                <a:ln w="10541" cmpd="sng">
                  <a:solidFill>
                    <a:srgbClr val="7D7D7D">
                      <a:tint val="100000"/>
                      <a:shade val="100000"/>
                      <a:satMod val="110000"/>
                    </a:srgbClr>
                  </a:solidFill>
                  <a:prstDash val="solid"/>
                </a:ln>
                <a:solidFill>
                  <a:schemeClr val="accent2">
                    <a:lumMod val="50000"/>
                  </a:schemeClr>
                </a:solidFill>
                <a:latin typeface="Calibri" pitchFamily="34" charset="0"/>
                <a:ea typeface="Calibri" pitchFamily="34" charset="0"/>
                <a:cs typeface="Arial" pitchFamily="34" charset="0"/>
              </a:rPr>
              <a:t> للمعلم دوره الفعال في تيسير عملية انتقال اثر التعلم , ويظهر ذلك من خلال طرق التعلم المناسبة التي يستخدمها المعلم لتدريب تلاميذه في عمل ما أو موضوع معين , وأيضا ما يتيحه المعلم من فرص للطلاب للتعبير عن أفكارهم.</a:t>
            </a:r>
            <a:endParaRPr kumimoji="0" lang="en-US" sz="800" b="1" i="0" u="none" strike="noStrike" normalizeH="0" baseline="0" dirty="0" smtClean="0">
              <a:ln w="10541" cmpd="sng">
                <a:solidFill>
                  <a:srgbClr val="7D7D7D">
                    <a:tint val="100000"/>
                    <a:shade val="100000"/>
                    <a:satMod val="110000"/>
                  </a:srgbClr>
                </a:solidFill>
                <a:prstDash val="solid"/>
              </a:ln>
              <a:solidFill>
                <a:schemeClr val="accent2">
                  <a:lumMod val="50000"/>
                </a:schemeClr>
              </a:solidFill>
              <a:latin typeface="Arial"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buFontTx/>
              <a:buNone/>
              <a:tabLst/>
            </a:pPr>
            <a:r>
              <a:rPr kumimoji="0" lang="ar-AE" sz="1800" b="1" i="0" u="none" strike="noStrike" normalizeH="0" baseline="0" dirty="0" smtClean="0">
                <a:ln w="10541" cmpd="sng">
                  <a:solidFill>
                    <a:srgbClr val="7D7D7D">
                      <a:tint val="100000"/>
                      <a:shade val="100000"/>
                      <a:satMod val="110000"/>
                    </a:srgbClr>
                  </a:solidFill>
                  <a:prstDash val="solid"/>
                </a:ln>
                <a:solidFill>
                  <a:schemeClr val="accent2">
                    <a:lumMod val="50000"/>
                  </a:schemeClr>
                </a:solidFill>
                <a:latin typeface="Calibri" pitchFamily="34" charset="0"/>
                <a:ea typeface="Calibri" pitchFamily="34" charset="0"/>
                <a:cs typeface="Arial" pitchFamily="34" charset="0"/>
              </a:rPr>
              <a:t>أن التعلم الجاد والمفيد هو ما انتقلت </a:t>
            </a:r>
            <a:r>
              <a:rPr lang="ar-SA" b="1" dirty="0">
                <a:ln w="10541" cmpd="sng">
                  <a:solidFill>
                    <a:srgbClr val="7D7D7D">
                      <a:tint val="100000"/>
                      <a:shade val="100000"/>
                      <a:satMod val="110000"/>
                    </a:srgbClr>
                  </a:solidFill>
                  <a:prstDash val="solid"/>
                </a:ln>
                <a:solidFill>
                  <a:schemeClr val="accent2">
                    <a:lumMod val="50000"/>
                  </a:schemeClr>
                </a:solidFill>
                <a:latin typeface="Calibri" pitchFamily="34" charset="0"/>
                <a:ea typeface="Calibri" pitchFamily="34" charset="0"/>
                <a:cs typeface="Arial" pitchFamily="34" charset="0"/>
              </a:rPr>
              <a:t>أ</a:t>
            </a:r>
            <a:r>
              <a:rPr kumimoji="0" lang="ar-AE" sz="1800" b="1" i="0" u="none" strike="noStrike" normalizeH="0" baseline="0" dirty="0" smtClean="0">
                <a:ln w="10541" cmpd="sng">
                  <a:solidFill>
                    <a:srgbClr val="7D7D7D">
                      <a:tint val="100000"/>
                      <a:shade val="100000"/>
                      <a:satMod val="110000"/>
                    </a:srgbClr>
                  </a:solidFill>
                  <a:prstDash val="solid"/>
                </a:ln>
                <a:solidFill>
                  <a:schemeClr val="accent2">
                    <a:lumMod val="50000"/>
                  </a:schemeClr>
                </a:solidFill>
                <a:latin typeface="Calibri" pitchFamily="34" charset="0"/>
                <a:ea typeface="Calibri" pitchFamily="34" charset="0"/>
                <a:cs typeface="Arial" pitchFamily="34" charset="0"/>
              </a:rPr>
              <a:t>ثارة وظهرت إلى مجالات الحياة بشكل أوسع , وبشكل فعال , فالمعلم هو ميسر لحدوث عملية الانتقال من خلال إيجاد العناصر والأنماط والأجزاء المتماثلة بين موضوعات ومواقف التعلم المستخدمة ويعمل على تدريب المتعلم على الاكتشاف والاستخلاص للإيجاد العلاقات.</a:t>
            </a:r>
          </a:p>
          <a:p>
            <a:pPr marL="0" marR="0" lvl="0" indent="0" defTabSz="914400" rtl="0" eaLnBrk="0" fontAlgn="base" latinLnBrk="0" hangingPunct="0">
              <a:lnSpc>
                <a:spcPct val="100000"/>
              </a:lnSpc>
              <a:spcBef>
                <a:spcPct val="0"/>
              </a:spcBef>
              <a:spcAft>
                <a:spcPct val="0"/>
              </a:spcAft>
              <a:buClrTx/>
              <a:buSzTx/>
              <a:buFontTx/>
              <a:buNone/>
              <a:tabLst/>
            </a:pPr>
            <a:r>
              <a:rPr kumimoji="0" lang="ar-AE" sz="1800" b="1" i="0" u="none" strike="noStrike" normalizeH="0" baseline="0" dirty="0" smtClean="0">
                <a:ln w="10541" cmpd="sng">
                  <a:solidFill>
                    <a:srgbClr val="7D7D7D">
                      <a:tint val="100000"/>
                      <a:shade val="100000"/>
                      <a:satMod val="110000"/>
                    </a:srgbClr>
                  </a:solidFill>
                  <a:prstDash val="solid"/>
                </a:ln>
                <a:solidFill>
                  <a:schemeClr val="accent2">
                    <a:lumMod val="50000"/>
                  </a:schemeClr>
                </a:solidFill>
                <a:latin typeface="Calibri" pitchFamily="34" charset="0"/>
                <a:ea typeface="Calibri" pitchFamily="34" charset="0"/>
                <a:cs typeface="Arial" pitchFamily="34" charset="0"/>
              </a:rPr>
              <a:t>ولذا فان عملية التعلم المدرسي هدفها الرئيسي هو اختيار موضوعات التعلم ذات الصلة الوثيقة والمباشرة بالحياة اليومية وبمشكلات هذه الحياة , حتى يتمكن للطلاب مواجهتها وحلها.</a:t>
            </a:r>
            <a:r>
              <a:rPr kumimoji="0" lang="en-US" sz="800" b="1" i="0" u="none" strike="noStrike" normalizeH="0" baseline="0" dirty="0" smtClean="0">
                <a:ln w="10541" cmpd="sng">
                  <a:solidFill>
                    <a:srgbClr val="7D7D7D">
                      <a:tint val="100000"/>
                      <a:shade val="100000"/>
                      <a:satMod val="110000"/>
                    </a:srgbClr>
                  </a:solidFill>
                  <a:prstDash val="solid"/>
                </a:ln>
                <a:solidFill>
                  <a:schemeClr val="accent2">
                    <a:lumMod val="50000"/>
                  </a:schemeClr>
                </a:solidFill>
                <a:latin typeface="Arial" pitchFamily="34" charset="0"/>
                <a:cs typeface="Arial" pitchFamily="34" charset="0"/>
              </a:rPr>
              <a:t> </a:t>
            </a:r>
            <a:endParaRPr kumimoji="0" lang="en-US" sz="1800" b="1" i="0" u="none" strike="noStrike" normalizeH="0" baseline="0" dirty="0" smtClean="0">
              <a:ln w="10541" cmpd="sng">
                <a:solidFill>
                  <a:srgbClr val="7D7D7D">
                    <a:tint val="100000"/>
                    <a:shade val="100000"/>
                    <a:satMod val="110000"/>
                  </a:srgbClr>
                </a:solidFill>
                <a:prstDash val="solid"/>
              </a:ln>
              <a:solidFill>
                <a:schemeClr val="accent2">
                  <a:lumMod val="50000"/>
                </a:schemeClr>
              </a:solidFill>
              <a:latin typeface="Arial" pitchFamily="34" charset="0"/>
              <a:cs typeface="Arial" pitchFamily="34" charset="0"/>
            </a:endParaRPr>
          </a:p>
        </p:txBody>
      </p:sp>
    </p:spTree>
  </p:cSld>
  <p:clrMapOvr>
    <a:masterClrMapping/>
  </p:clrMapOvr>
  <p:transition>
    <p:wheel spokes="8"/>
    <p:sndAc>
      <p:stSnd>
        <p:snd r:embed="rId2" name="chimes.wav"/>
      </p:stSnd>
    </p:sndAc>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مستطيل 3"/>
          <p:cNvSpPr/>
          <p:nvPr/>
        </p:nvSpPr>
        <p:spPr>
          <a:xfrm>
            <a:off x="683568" y="1124744"/>
            <a:ext cx="7776864" cy="5232202"/>
          </a:xfrm>
          <a:prstGeom prst="rect">
            <a:avLst/>
          </a:prstGeom>
          <a:solidFill>
            <a:schemeClr val="accent2">
              <a:lumMod val="75000"/>
            </a:schemeClr>
          </a:solidFill>
        </p:spPr>
        <p:txBody>
          <a:bodyPr wrap="square" lIns="91440" tIns="45720" rIns="91440" bIns="45720">
            <a:spAutoFit/>
            <a:scene3d>
              <a:camera prst="orthographicFront"/>
              <a:lightRig rig="soft" dir="t">
                <a:rot lat="0" lon="0" rev="10800000"/>
              </a:lightRig>
            </a:scene3d>
            <a:sp3d>
              <a:bevelT w="27940" h="12700"/>
              <a:contourClr>
                <a:srgbClr val="DDDDDD"/>
              </a:contourClr>
            </a:sp3d>
          </a:bodyPr>
          <a:lstStyle/>
          <a:p>
            <a:pPr algn="ctr"/>
            <a:r>
              <a:rPr lang="ar-SA" sz="5400" b="1" spc="150" dirty="0" smtClean="0">
                <a:ln w="11430"/>
                <a:solidFill>
                  <a:srgbClr val="F8F8F8"/>
                </a:solidFill>
                <a:effectLst>
                  <a:outerShdw blurRad="25400" algn="tl" rotWithShape="0">
                    <a:srgbClr val="000000">
                      <a:alpha val="43000"/>
                    </a:srgbClr>
                  </a:outerShdw>
                </a:effectLst>
              </a:rPr>
              <a:t>تقويم </a:t>
            </a:r>
          </a:p>
          <a:p>
            <a:r>
              <a:rPr lang="ar-SA" sz="2000" b="1" spc="150" dirty="0" smtClean="0">
                <a:ln w="11430"/>
                <a:solidFill>
                  <a:srgbClr val="F8F8F8"/>
                </a:solidFill>
                <a:effectLst>
                  <a:outerShdw blurRad="25400" algn="tl" rotWithShape="0">
                    <a:srgbClr val="000000">
                      <a:alpha val="43000"/>
                    </a:srgbClr>
                  </a:outerShdw>
                </a:effectLst>
              </a:rPr>
              <a:t>أجيبي عما يلي  </a:t>
            </a:r>
            <a:r>
              <a:rPr lang="ar-SA" sz="2000" b="1" spc="150" dirty="0" smtClean="0">
                <a:ln w="11430"/>
                <a:solidFill>
                  <a:srgbClr val="F8F8F8"/>
                </a:solidFill>
                <a:effectLst>
                  <a:outerShdw blurRad="25400" algn="tl" rotWithShape="0">
                    <a:srgbClr val="000000">
                      <a:alpha val="43000"/>
                    </a:srgbClr>
                  </a:outerShdw>
                </a:effectLst>
              </a:rPr>
              <a:t>:-</a:t>
            </a:r>
          </a:p>
          <a:p>
            <a:r>
              <a:rPr lang="ar-SA" sz="2000" b="1" spc="150" dirty="0" smtClean="0">
                <a:ln w="11430"/>
                <a:solidFill>
                  <a:srgbClr val="F8F8F8"/>
                </a:solidFill>
                <a:effectLst>
                  <a:outerShdw blurRad="25400" algn="tl" rotWithShape="0">
                    <a:srgbClr val="000000">
                      <a:alpha val="43000"/>
                    </a:srgbClr>
                  </a:outerShdw>
                </a:effectLst>
              </a:rPr>
              <a:t>ضعي </a:t>
            </a:r>
            <a:r>
              <a:rPr lang="ar-SA" sz="2000" b="1" spc="150" dirty="0" smtClean="0">
                <a:ln w="11430"/>
                <a:solidFill>
                  <a:srgbClr val="F8F8F8"/>
                </a:solidFill>
                <a:effectLst>
                  <a:outerShdw blurRad="25400" algn="tl" rotWithShape="0">
                    <a:srgbClr val="000000">
                      <a:alpha val="43000"/>
                    </a:srgbClr>
                  </a:outerShdw>
                </a:effectLst>
              </a:rPr>
              <a:t>كلمة صح أمام العبارة الصحيحة وخطأ أمام العبارة الخاطئة .</a:t>
            </a:r>
          </a:p>
          <a:p>
            <a:r>
              <a:rPr lang="ar-SA" sz="2000" b="1" cap="none" spc="150" dirty="0" smtClean="0">
                <a:ln w="11430"/>
                <a:solidFill>
                  <a:srgbClr val="F8F8F8"/>
                </a:solidFill>
                <a:effectLst>
                  <a:outerShdw blurRad="25400" algn="tl" rotWithShape="0">
                    <a:srgbClr val="000000">
                      <a:alpha val="43000"/>
                    </a:srgbClr>
                  </a:outerShdw>
                </a:effectLst>
              </a:rPr>
              <a:t>1- يرتبط السلوك الجديد بالممارسة والتكرار .</a:t>
            </a:r>
          </a:p>
          <a:p>
            <a:r>
              <a:rPr lang="ar-SA" sz="2000" b="1" spc="150" dirty="0" smtClean="0">
                <a:ln w="11430"/>
                <a:solidFill>
                  <a:srgbClr val="F8F8F8"/>
                </a:solidFill>
                <a:effectLst>
                  <a:outerShdw blurRad="25400" algn="tl" rotWithShape="0">
                    <a:srgbClr val="000000">
                      <a:alpha val="43000"/>
                    </a:srgbClr>
                  </a:outerShdw>
                </a:effectLst>
              </a:rPr>
              <a:t>2- يقتصر التعلم على تحسن الأداء عند الفرد .</a:t>
            </a:r>
          </a:p>
          <a:p>
            <a:r>
              <a:rPr lang="ar-SA" sz="2000" b="1" cap="none" spc="150" dirty="0" smtClean="0">
                <a:ln w="11430"/>
                <a:solidFill>
                  <a:srgbClr val="F8F8F8"/>
                </a:solidFill>
                <a:effectLst>
                  <a:outerShdw blurRad="25400" algn="tl" rotWithShape="0">
                    <a:srgbClr val="000000">
                      <a:alpha val="43000"/>
                    </a:srgbClr>
                  </a:outerShdw>
                </a:effectLst>
              </a:rPr>
              <a:t>3- يظهر التعلم نتيجة التفاعل بين الإنسان والبيئة.</a:t>
            </a:r>
          </a:p>
          <a:p>
            <a:r>
              <a:rPr lang="ar-SA" sz="2000" b="1" spc="150" dirty="0" smtClean="0">
                <a:ln w="11430"/>
                <a:solidFill>
                  <a:srgbClr val="F8F8F8"/>
                </a:solidFill>
                <a:effectLst>
                  <a:outerShdw blurRad="25400" algn="tl" rotWithShape="0">
                    <a:srgbClr val="000000">
                      <a:alpha val="43000"/>
                    </a:srgbClr>
                  </a:outerShdw>
                </a:effectLst>
              </a:rPr>
              <a:t>4- يمكن ملاحظة التعلم ويستدل عليه من التغير في السلوك .</a:t>
            </a:r>
          </a:p>
          <a:p>
            <a:r>
              <a:rPr lang="ar-SA" sz="2000" b="1" cap="none" spc="150" dirty="0" smtClean="0">
                <a:ln w="11430"/>
                <a:solidFill>
                  <a:srgbClr val="F8F8F8"/>
                </a:solidFill>
                <a:effectLst>
                  <a:outerShdw blurRad="25400" algn="tl" rotWithShape="0">
                    <a:srgbClr val="000000">
                      <a:alpha val="43000"/>
                    </a:srgbClr>
                  </a:outerShdw>
                </a:effectLst>
              </a:rPr>
              <a:t>5-يشترك الإنسان والحيوان في الدوافع البيولوجية والفسيلوجية.</a:t>
            </a:r>
          </a:p>
          <a:p>
            <a:r>
              <a:rPr lang="ar-SA" sz="2000" b="1" spc="150" dirty="0" smtClean="0">
                <a:ln w="11430"/>
                <a:solidFill>
                  <a:srgbClr val="F8F8F8"/>
                </a:solidFill>
                <a:effectLst>
                  <a:outerShdw blurRad="25400" algn="tl" rotWithShape="0">
                    <a:srgbClr val="000000">
                      <a:alpha val="43000"/>
                    </a:srgbClr>
                  </a:outerShdw>
                </a:effectLst>
              </a:rPr>
              <a:t>6- التدريب والنضج يؤديان إلى تعديل سلوك المتعلم .</a:t>
            </a:r>
          </a:p>
          <a:p>
            <a:r>
              <a:rPr lang="ar-SA" sz="2000" b="1" spc="150" dirty="0" smtClean="0">
                <a:ln w="11430"/>
                <a:solidFill>
                  <a:srgbClr val="F8F8F8"/>
                </a:solidFill>
                <a:effectLst>
                  <a:outerShdw blurRad="25400" algn="tl" rotWithShape="0">
                    <a:srgbClr val="000000">
                      <a:alpha val="43000"/>
                    </a:srgbClr>
                  </a:outerShdw>
                </a:effectLst>
              </a:rPr>
              <a:t>7- قد يحدث التعلم من غير إرادة الفرد </a:t>
            </a:r>
            <a:r>
              <a:rPr lang="ar-SA" sz="2000" b="1" spc="150" dirty="0" smtClean="0">
                <a:ln w="11430"/>
                <a:solidFill>
                  <a:srgbClr val="F8F8F8"/>
                </a:solidFill>
                <a:effectLst>
                  <a:outerShdw blurRad="25400" algn="tl" rotWithShape="0">
                    <a:srgbClr val="000000">
                      <a:alpha val="43000"/>
                    </a:srgbClr>
                  </a:outerShdw>
                </a:effectLst>
              </a:rPr>
              <a:t>.</a:t>
            </a:r>
          </a:p>
          <a:p>
            <a:r>
              <a:rPr lang="ar-SA" sz="2000" b="1" spc="150" dirty="0" smtClean="0">
                <a:ln w="11430"/>
                <a:solidFill>
                  <a:srgbClr val="F8F8F8"/>
                </a:solidFill>
                <a:effectLst>
                  <a:outerShdw blurRad="25400" algn="tl" rotWithShape="0">
                    <a:srgbClr val="000000">
                      <a:alpha val="43000"/>
                    </a:srgbClr>
                  </a:outerShdw>
                </a:effectLst>
              </a:rPr>
              <a:t>8- السرعة تعد من سمات الأداء المهاري .</a:t>
            </a:r>
          </a:p>
          <a:p>
            <a:r>
              <a:rPr lang="ar-SA" sz="2000" b="1" spc="150" dirty="0" smtClean="0">
                <a:ln w="11430"/>
                <a:solidFill>
                  <a:srgbClr val="F8F8F8"/>
                </a:solidFill>
                <a:effectLst>
                  <a:outerShdw blurRad="25400" algn="tl" rotWithShape="0">
                    <a:srgbClr val="000000">
                      <a:alpha val="43000"/>
                    </a:srgbClr>
                  </a:outerShdw>
                </a:effectLst>
              </a:rPr>
              <a:t>9- الاتجاه النفسي  وراثي وثابت نسبياً .</a:t>
            </a:r>
          </a:p>
          <a:p>
            <a:r>
              <a:rPr lang="ar-SA" sz="2000" b="1" spc="150" smtClean="0">
                <a:ln w="11430"/>
                <a:solidFill>
                  <a:srgbClr val="F8F8F8"/>
                </a:solidFill>
                <a:effectLst>
                  <a:outerShdw blurRad="25400" algn="tl" rotWithShape="0">
                    <a:srgbClr val="000000">
                      <a:alpha val="43000"/>
                    </a:srgbClr>
                  </a:outerShdw>
                </a:effectLst>
              </a:rPr>
              <a:t>10- عندما تتكون الاتجاهات بالتدريج فإنها تظل دائمة الثبات.</a:t>
            </a:r>
          </a:p>
          <a:p>
            <a:endParaRPr lang="ar-SA" sz="2000" b="1" spc="150" dirty="0" smtClean="0">
              <a:ln w="11430"/>
              <a:solidFill>
                <a:srgbClr val="F8F8F8"/>
              </a:solidFill>
              <a:effectLst>
                <a:outerShdw blurRad="25400" algn="tl" rotWithShape="0">
                  <a:srgbClr val="000000">
                    <a:alpha val="43000"/>
                  </a:srgbClr>
                </a:outerShdw>
              </a:effectLst>
            </a:endParaRPr>
          </a:p>
          <a:p>
            <a:pPr algn="ctr"/>
            <a:endParaRPr lang="ar-AE" sz="2000" b="1" cap="none" spc="150" dirty="0" smtClean="0">
              <a:ln w="11430"/>
              <a:solidFill>
                <a:srgbClr val="F8F8F8"/>
              </a:solidFill>
              <a:effectLst>
                <a:outerShdw blurRad="25400" algn="tl" rotWithShape="0">
                  <a:srgbClr val="000000">
                    <a:alpha val="43000"/>
                  </a:srgbClr>
                </a:outerShdw>
              </a:effectLst>
            </a:endParaRPr>
          </a:p>
        </p:txBody>
      </p:sp>
    </p:spTree>
    <p:extLst>
      <p:ext uri="{BB962C8B-B14F-4D97-AF65-F5344CB8AC3E}">
        <p14:creationId xmlns:p14="http://schemas.microsoft.com/office/powerpoint/2010/main" val="23448800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صورة 3" descr="0,,15358739_10,00.jpg"/>
          <p:cNvPicPr>
            <a:picLocks noChangeAspect="1"/>
          </p:cNvPicPr>
          <p:nvPr/>
        </p:nvPicPr>
        <p:blipFill>
          <a:blip r:embed="rId3"/>
          <a:stretch>
            <a:fillRect/>
          </a:stretch>
        </p:blipFill>
        <p:spPr>
          <a:xfrm>
            <a:off x="0" y="0"/>
            <a:ext cx="9144000" cy="6858000"/>
          </a:xfrm>
          <a:prstGeom prst="rect">
            <a:avLst/>
          </a:prstGeom>
        </p:spPr>
      </p:pic>
      <p:sp>
        <p:nvSpPr>
          <p:cNvPr id="11265" name="Rectangle 1"/>
          <p:cNvSpPr>
            <a:spLocks noChangeArrowheads="1"/>
          </p:cNvSpPr>
          <p:nvPr/>
        </p:nvSpPr>
        <p:spPr bwMode="auto">
          <a:xfrm>
            <a:off x="0" y="4334232"/>
            <a:ext cx="7710764" cy="2523768"/>
          </a:xfrm>
          <a:prstGeom prst="rect">
            <a:avLst/>
          </a:prstGeom>
          <a:ln>
            <a:headEnd/>
            <a:tailEnd/>
          </a:ln>
        </p:spPr>
        <p:style>
          <a:lnRef idx="1">
            <a:schemeClr val="accent3"/>
          </a:lnRef>
          <a:fillRef idx="2">
            <a:schemeClr val="accent3"/>
          </a:fillRef>
          <a:effectRef idx="1">
            <a:schemeClr val="accent3"/>
          </a:effectRef>
          <a:fontRef idx="minor">
            <a:schemeClr val="dk1"/>
          </a:fontRef>
        </p:style>
        <p:txBody>
          <a:bodyPr vert="horz" wrap="squar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ar-AE" sz="5400" b="1" i="0" u="none" strike="noStrike" normalizeH="0" baseline="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outerShdw blurRad="60007" dist="200025" dir="15000000" sy="30000" kx="-1800000" algn="bl" rotWithShape="0">
                    <a:prstClr val="black">
                      <a:alpha val="32000"/>
                    </a:prstClr>
                  </a:outerShdw>
                </a:effectLst>
                <a:latin typeface="Calibri" pitchFamily="34" charset="0"/>
                <a:ea typeface="Calibri" pitchFamily="34" charset="0"/>
                <a:cs typeface="Arial" pitchFamily="34" charset="0"/>
              </a:rPr>
              <a:t>طبيعة التعلم</a:t>
            </a:r>
            <a:endParaRPr kumimoji="0" lang="en-US" sz="900" b="1" i="0" u="none" strike="noStrike" normalizeH="0" baseline="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outerShdw blurRad="60007" dist="200025" dir="15000000" sy="30000" kx="-1800000" algn="bl" rotWithShape="0">
                  <a:prstClr val="black">
                    <a:alpha val="32000"/>
                  </a:prstClr>
                </a:outerShdw>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ar-AE" sz="2000" b="1" i="0" u="none" strike="noStrike" normalizeH="0" baseline="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outerShdw blurRad="60007" dist="200025" dir="15000000" sy="30000" kx="-1800000" algn="bl" rotWithShape="0">
                    <a:prstClr val="black">
                      <a:alpha val="32000"/>
                    </a:prstClr>
                  </a:outerShdw>
                </a:effectLst>
                <a:latin typeface="Calibri" pitchFamily="34" charset="0"/>
                <a:ea typeface="Calibri" pitchFamily="34" charset="0"/>
                <a:cs typeface="Arial" pitchFamily="34" charset="0"/>
              </a:rPr>
              <a:t>للتعلم طبيعة وخصائص نلخصها فيما يأتي:</a:t>
            </a:r>
            <a:endParaRPr kumimoji="0" lang="en-US" sz="900" b="1" i="0" u="none" strike="noStrike" normalizeH="0" baseline="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outerShdw blurRad="60007" dist="200025" dir="15000000" sy="30000" kx="-1800000" algn="bl" rotWithShape="0">
                  <a:prstClr val="black">
                    <a:alpha val="32000"/>
                  </a:prstClr>
                </a:outerShdw>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ar-AE" sz="2000" b="1" i="0" u="none" strike="noStrike" normalizeH="0" baseline="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outerShdw blurRad="60007" dist="200025" dir="15000000" sy="30000" kx="-1800000" algn="bl" rotWithShape="0">
                    <a:prstClr val="black">
                      <a:alpha val="32000"/>
                    </a:prstClr>
                  </a:outerShdw>
                </a:effectLst>
                <a:latin typeface="Calibri" pitchFamily="34" charset="0"/>
                <a:ea typeface="Calibri" pitchFamily="34" charset="0"/>
                <a:cs typeface="Arial" pitchFamily="34" charset="0"/>
              </a:rPr>
              <a:t>1-أنه سلوك مكتسب يظهر نتيجة تفاعل الكائن الحي في بيئته.</a:t>
            </a:r>
            <a:endParaRPr kumimoji="0" lang="en-US" sz="900" b="1" i="0" u="none" strike="noStrike" normalizeH="0" baseline="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outerShdw blurRad="60007" dist="200025" dir="15000000" sy="30000" kx="-1800000" algn="bl" rotWithShape="0">
                  <a:prstClr val="black">
                    <a:alpha val="32000"/>
                  </a:prstClr>
                </a:outerShdw>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ar-AE" sz="2000" b="1" i="0" u="none" strike="noStrike" normalizeH="0" baseline="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outerShdw blurRad="60007" dist="200025" dir="15000000" sy="30000" kx="-1800000" algn="bl" rotWithShape="0">
                    <a:prstClr val="black">
                      <a:alpha val="32000"/>
                    </a:prstClr>
                  </a:outerShdw>
                </a:effectLst>
                <a:latin typeface="Calibri" pitchFamily="34" charset="0"/>
                <a:ea typeface="Calibri" pitchFamily="34" charset="0"/>
                <a:cs typeface="Arial" pitchFamily="34" charset="0"/>
              </a:rPr>
              <a:t>2-أن ظهور هذا السلوك الجديد يرتبط  بوجود شرط الممارسة والتكرار.</a:t>
            </a:r>
            <a:endParaRPr kumimoji="0" lang="en-US" sz="900" b="1" i="0" u="none" strike="noStrike" normalizeH="0" baseline="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outerShdw blurRad="60007" dist="200025" dir="15000000" sy="30000" kx="-1800000" algn="bl" rotWithShape="0">
                  <a:prstClr val="black">
                    <a:alpha val="32000"/>
                  </a:prstClr>
                </a:outerShdw>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ar-AE" sz="2000" b="1" i="0" u="none" strike="noStrike" normalizeH="0" baseline="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outerShdw blurRad="60007" dist="200025" dir="15000000" sy="30000" kx="-1800000" algn="bl" rotWithShape="0">
                    <a:prstClr val="black">
                      <a:alpha val="32000"/>
                    </a:prstClr>
                  </a:outerShdw>
                </a:effectLst>
                <a:latin typeface="Calibri" pitchFamily="34" charset="0"/>
                <a:ea typeface="Calibri" pitchFamily="34" charset="0"/>
                <a:cs typeface="Arial" pitchFamily="34" charset="0"/>
              </a:rPr>
              <a:t>3-أن اكتساب السلوك الجديد أي تعديل سلوك الكائن الحي يؤدي إلى تغيير طريقته في الأداء.</a:t>
            </a:r>
            <a:endParaRPr kumimoji="0" lang="en-US" sz="900" b="1" i="0" u="none" strike="noStrike" normalizeH="0" baseline="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outerShdw blurRad="60007" dist="200025" dir="15000000" sy="30000" kx="-1800000" algn="bl" rotWithShape="0">
                  <a:prstClr val="black">
                    <a:alpha val="32000"/>
                  </a:prstClr>
                </a:outerShdw>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ar-AE" sz="2000" b="1" i="0" u="none" strike="noStrike" normalizeH="0" baseline="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outerShdw blurRad="60007" dist="200025" dir="15000000" sy="30000" kx="-1800000" algn="bl" rotWithShape="0">
                    <a:prstClr val="black">
                      <a:alpha val="32000"/>
                    </a:prstClr>
                  </a:outerShdw>
                </a:effectLst>
                <a:latin typeface="Calibri" pitchFamily="34" charset="0"/>
                <a:ea typeface="Calibri" pitchFamily="34" charset="0"/>
                <a:cs typeface="Arial" pitchFamily="34" charset="0"/>
              </a:rPr>
              <a:t>4-أنه يؤدي إلى تكوين عادات جديدة تؤثر بعد ذلك في الكائن الحي.</a:t>
            </a:r>
            <a:endParaRPr kumimoji="0" lang="ar-AE" sz="2000" b="1" i="0" u="none" strike="noStrike" normalizeH="0" baseline="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outerShdw blurRad="60007" dist="200025" dir="15000000" sy="30000" kx="-1800000" algn="bl" rotWithShape="0">
                  <a:prstClr val="black">
                    <a:alpha val="32000"/>
                  </a:prstClr>
                </a:outerShdw>
              </a:effectLst>
              <a:latin typeface="Arial" pitchFamily="34" charset="0"/>
              <a:cs typeface="Arial" pitchFamily="34" charset="0"/>
            </a:endParaRPr>
          </a:p>
        </p:txBody>
      </p:sp>
    </p:spTree>
  </p:cSld>
  <p:clrMapOvr>
    <a:masterClrMapping/>
  </p:clrMapOvr>
  <p:transition spd="med">
    <p:cut thruBlk="1"/>
    <p:sndAc>
      <p:stSnd>
        <p:snd r:embed="rId2" name="type.wav"/>
      </p:stSnd>
    </p:sndAc>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صورة 3" descr="imagesCASM1L57.jpg"/>
          <p:cNvPicPr>
            <a:picLocks noChangeAspect="1"/>
          </p:cNvPicPr>
          <p:nvPr/>
        </p:nvPicPr>
        <p:blipFill>
          <a:blip r:embed="rId3"/>
          <a:stretch>
            <a:fillRect/>
          </a:stretch>
        </p:blipFill>
        <p:spPr>
          <a:xfrm>
            <a:off x="0" y="0"/>
            <a:ext cx="9144000" cy="6858000"/>
          </a:xfrm>
          <a:prstGeom prst="rect">
            <a:avLst/>
          </a:prstGeom>
        </p:spPr>
      </p:pic>
      <p:sp>
        <p:nvSpPr>
          <p:cNvPr id="14337" name="Rectangle 1"/>
          <p:cNvSpPr>
            <a:spLocks noChangeArrowheads="1"/>
          </p:cNvSpPr>
          <p:nvPr/>
        </p:nvSpPr>
        <p:spPr bwMode="auto">
          <a:xfrm>
            <a:off x="-192322" y="0"/>
            <a:ext cx="9336337" cy="5632311"/>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defTabSz="914400" rtl="1" eaLnBrk="1" fontAlgn="base" latinLnBrk="0" hangingPunct="1">
              <a:lnSpc>
                <a:spcPct val="100000"/>
              </a:lnSpc>
              <a:spcBef>
                <a:spcPct val="0"/>
              </a:spcBef>
              <a:spcAft>
                <a:spcPct val="0"/>
              </a:spcAft>
              <a:buClrTx/>
              <a:buSzTx/>
              <a:buFontTx/>
              <a:buNone/>
              <a:tabLst/>
            </a:pPr>
            <a:endParaRPr kumimoji="0" lang="en-US" sz="3600" b="1" i="0" u="none" strike="noStrike" spc="50" normalizeH="0" baseline="0" dirty="0" smtClean="0">
              <a:ln w="13500">
                <a:solidFill>
                  <a:schemeClr val="accent1">
                    <a:shade val="2500"/>
                    <a:alpha val="6500"/>
                  </a:schemeClr>
                </a:solidFill>
                <a:prstDash val="solid"/>
              </a:ln>
              <a:solidFill>
                <a:schemeClr val="accent2">
                  <a:lumMod val="75000"/>
                </a:schemeClr>
              </a:solidFill>
              <a:effectLst>
                <a:innerShdw blurRad="50900" dist="38500" dir="13500000">
                  <a:srgbClr val="000000">
                    <a:alpha val="60000"/>
                  </a:srgbClr>
                </a:innerShdw>
              </a:effectLst>
              <a:latin typeface="Calibri" pitchFamily="34" charset="0"/>
              <a:ea typeface="Calibri" pitchFamily="34" charset="0"/>
              <a:cs typeface="Arial" pitchFamily="34" charset="0"/>
            </a:endParaRPr>
          </a:p>
          <a:p>
            <a:pPr marL="0" marR="0" lvl="0" indent="0" defTabSz="914400" rtl="1" eaLnBrk="1" fontAlgn="base" latinLnBrk="0" hangingPunct="1">
              <a:lnSpc>
                <a:spcPct val="100000"/>
              </a:lnSpc>
              <a:spcBef>
                <a:spcPct val="0"/>
              </a:spcBef>
              <a:spcAft>
                <a:spcPct val="0"/>
              </a:spcAft>
              <a:buClrTx/>
              <a:buSzTx/>
              <a:buFontTx/>
              <a:buNone/>
              <a:tabLst/>
            </a:pPr>
            <a:r>
              <a:rPr kumimoji="0" lang="ar-AE" sz="3600" b="1" i="0" u="none" strike="noStrike" spc="50" normalizeH="0" baseline="0" dirty="0" smtClean="0">
                <a:ln w="13500">
                  <a:solidFill>
                    <a:schemeClr val="accent1">
                      <a:shade val="2500"/>
                      <a:alpha val="6500"/>
                    </a:schemeClr>
                  </a:solidFill>
                  <a:prstDash val="solid"/>
                </a:ln>
                <a:solidFill>
                  <a:schemeClr val="accent2">
                    <a:lumMod val="75000"/>
                  </a:schemeClr>
                </a:solidFill>
                <a:effectLst>
                  <a:innerShdw blurRad="50900" dist="38500" dir="13500000">
                    <a:srgbClr val="000000">
                      <a:alpha val="60000"/>
                    </a:srgbClr>
                  </a:innerShdw>
                </a:effectLst>
                <a:latin typeface="Calibri" pitchFamily="34" charset="0"/>
                <a:ea typeface="Calibri" pitchFamily="34" charset="0"/>
                <a:cs typeface="Arial" pitchFamily="34" charset="0"/>
              </a:rPr>
              <a:t>تعريفات التعلم </a:t>
            </a:r>
            <a:endParaRPr kumimoji="0" lang="en-US" sz="1000" b="1" i="0" u="none" strike="noStrike" spc="50" normalizeH="0" baseline="0" dirty="0" smtClean="0">
              <a:ln w="13500">
                <a:solidFill>
                  <a:schemeClr val="accent1">
                    <a:shade val="2500"/>
                    <a:alpha val="6500"/>
                  </a:schemeClr>
                </a:solidFill>
                <a:prstDash val="solid"/>
              </a:ln>
              <a:solidFill>
                <a:schemeClr val="accent2">
                  <a:lumMod val="75000"/>
                </a:schemeClr>
              </a:solidFill>
              <a:effectLst>
                <a:innerShdw blurRad="50900" dist="38500" dir="13500000">
                  <a:srgbClr val="000000">
                    <a:alpha val="60000"/>
                  </a:srgbClr>
                </a:innerShdw>
              </a:effectLst>
              <a:latin typeface="Arial"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buFontTx/>
              <a:buNone/>
              <a:tabLst/>
            </a:pPr>
            <a:r>
              <a:rPr kumimoji="0" lang="ar-AE" sz="2400" b="1" i="0" u="none" strike="noStrike" spc="50" normalizeH="0" baseline="0" dirty="0" smtClean="0">
                <a:ln w="13500">
                  <a:solidFill>
                    <a:schemeClr val="accent1">
                      <a:shade val="2500"/>
                      <a:alpha val="6500"/>
                    </a:schemeClr>
                  </a:solidFill>
                  <a:prstDash val="solid"/>
                </a:ln>
                <a:solidFill>
                  <a:schemeClr val="accent2">
                    <a:lumMod val="75000"/>
                  </a:schemeClr>
                </a:solidFill>
                <a:effectLst>
                  <a:innerShdw blurRad="50900" dist="38500" dir="13500000">
                    <a:srgbClr val="000000">
                      <a:alpha val="60000"/>
                    </a:srgbClr>
                  </a:innerShdw>
                </a:effectLst>
                <a:latin typeface="Calibri" pitchFamily="34" charset="0"/>
                <a:ea typeface="Calibri" pitchFamily="34" charset="0"/>
                <a:cs typeface="Arial" pitchFamily="34" charset="0"/>
              </a:rPr>
              <a:t>"التعلم هو عمليه تغير شبه دائم في سلوك الفرد ,ويحدث هذا التغيير نتيجة للممارسة </a:t>
            </a:r>
            <a:endParaRPr kumimoji="0" lang="en-US" sz="2400" b="1" i="0" u="none" strike="noStrike" spc="50" normalizeH="0" baseline="0" dirty="0" smtClean="0">
              <a:ln w="13500">
                <a:solidFill>
                  <a:schemeClr val="accent1">
                    <a:shade val="2500"/>
                    <a:alpha val="6500"/>
                  </a:schemeClr>
                </a:solidFill>
                <a:prstDash val="solid"/>
              </a:ln>
              <a:solidFill>
                <a:schemeClr val="accent2">
                  <a:lumMod val="75000"/>
                </a:schemeClr>
              </a:solidFill>
              <a:effectLst>
                <a:innerShdw blurRad="50900" dist="38500" dir="13500000">
                  <a:srgbClr val="000000">
                    <a:alpha val="60000"/>
                  </a:srgbClr>
                </a:innerShdw>
              </a:effectLst>
              <a:latin typeface="Calibri" pitchFamily="34" charset="0"/>
              <a:ea typeface="Calibri"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buFontTx/>
              <a:buNone/>
              <a:tabLst/>
            </a:pPr>
            <a:r>
              <a:rPr kumimoji="0" lang="ar-AE" sz="2400" b="1" i="0" u="none" strike="noStrike" spc="50" normalizeH="0" baseline="0" dirty="0" smtClean="0">
                <a:ln w="13500">
                  <a:solidFill>
                    <a:schemeClr val="accent1">
                      <a:shade val="2500"/>
                      <a:alpha val="6500"/>
                    </a:schemeClr>
                  </a:solidFill>
                  <a:prstDash val="solid"/>
                </a:ln>
                <a:solidFill>
                  <a:schemeClr val="accent2">
                    <a:lumMod val="75000"/>
                  </a:schemeClr>
                </a:solidFill>
                <a:effectLst>
                  <a:innerShdw blurRad="50900" dist="38500" dir="13500000">
                    <a:srgbClr val="000000">
                      <a:alpha val="60000"/>
                    </a:srgbClr>
                  </a:innerShdw>
                </a:effectLst>
                <a:latin typeface="Calibri" pitchFamily="34" charset="0"/>
                <a:ea typeface="Calibri" pitchFamily="34" charset="0"/>
                <a:cs typeface="Arial" pitchFamily="34" charset="0"/>
              </a:rPr>
              <a:t>والخبرة ,ولا يمكن ملاحظة عملية التعلم في حد ذاتها ,إلا انه يمكن الاستدلال على حدوث</a:t>
            </a:r>
            <a:endParaRPr kumimoji="0" lang="en-US" sz="2400" b="1" i="0" u="none" strike="noStrike" spc="50" normalizeH="0" baseline="0" dirty="0" smtClean="0">
              <a:ln w="13500">
                <a:solidFill>
                  <a:schemeClr val="accent1">
                    <a:shade val="2500"/>
                    <a:alpha val="6500"/>
                  </a:schemeClr>
                </a:solidFill>
                <a:prstDash val="solid"/>
              </a:ln>
              <a:solidFill>
                <a:schemeClr val="accent2">
                  <a:lumMod val="75000"/>
                </a:schemeClr>
              </a:solidFill>
              <a:effectLst>
                <a:innerShdw blurRad="50900" dist="38500" dir="13500000">
                  <a:srgbClr val="000000">
                    <a:alpha val="60000"/>
                  </a:srgbClr>
                </a:innerShdw>
              </a:effectLst>
              <a:latin typeface="Calibri" pitchFamily="34" charset="0"/>
              <a:ea typeface="Calibri"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buFontTx/>
              <a:buNone/>
              <a:tabLst/>
            </a:pPr>
            <a:r>
              <a:rPr kumimoji="0" lang="ar-AE" sz="2400" b="1" i="0" u="none" strike="noStrike" spc="50" normalizeH="0" baseline="0" dirty="0" smtClean="0">
                <a:ln w="13500">
                  <a:solidFill>
                    <a:schemeClr val="accent1">
                      <a:shade val="2500"/>
                      <a:alpha val="6500"/>
                    </a:schemeClr>
                  </a:solidFill>
                  <a:prstDash val="solid"/>
                </a:ln>
                <a:solidFill>
                  <a:schemeClr val="accent2">
                    <a:lumMod val="75000"/>
                  </a:schemeClr>
                </a:solidFill>
                <a:effectLst>
                  <a:innerShdw blurRad="50900" dist="38500" dir="13500000">
                    <a:srgbClr val="000000">
                      <a:alpha val="60000"/>
                    </a:srgbClr>
                  </a:innerShdw>
                </a:effectLst>
                <a:latin typeface="Calibri" pitchFamily="34" charset="0"/>
                <a:ea typeface="Calibri" pitchFamily="34" charset="0"/>
                <a:cs typeface="Arial" pitchFamily="34" charset="0"/>
              </a:rPr>
              <a:t> التعلم من ملاحظة التغير في سلوك الفرد المتعلم"</a:t>
            </a:r>
            <a:endParaRPr kumimoji="0" lang="en-US" sz="1000" b="1" i="0" u="none" strike="noStrike" spc="50" normalizeH="0" baseline="0" dirty="0" smtClean="0">
              <a:ln w="13500">
                <a:solidFill>
                  <a:schemeClr val="accent1">
                    <a:shade val="2500"/>
                    <a:alpha val="6500"/>
                  </a:schemeClr>
                </a:solidFill>
                <a:prstDash val="solid"/>
              </a:ln>
              <a:solidFill>
                <a:schemeClr val="accent2">
                  <a:lumMod val="75000"/>
                </a:schemeClr>
              </a:solidFill>
              <a:effectLst>
                <a:innerShdw blurRad="50900" dist="38500" dir="13500000">
                  <a:srgbClr val="000000">
                    <a:alpha val="60000"/>
                  </a:srgbClr>
                </a:innerShdw>
              </a:effectLst>
              <a:latin typeface="Arial"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buFontTx/>
              <a:buNone/>
              <a:tabLst/>
            </a:pPr>
            <a:endParaRPr kumimoji="0" lang="en-US" sz="3200" b="1" i="0" u="none" strike="noStrike" spc="50" normalizeH="0" baseline="0" dirty="0" smtClean="0">
              <a:ln w="13500">
                <a:solidFill>
                  <a:schemeClr val="accent1">
                    <a:shade val="2500"/>
                    <a:alpha val="6500"/>
                  </a:schemeClr>
                </a:solidFill>
                <a:prstDash val="solid"/>
              </a:ln>
              <a:solidFill>
                <a:schemeClr val="accent2">
                  <a:lumMod val="75000"/>
                </a:schemeClr>
              </a:solidFill>
              <a:effectLst>
                <a:innerShdw blurRad="50900" dist="38500" dir="13500000">
                  <a:srgbClr val="000000">
                    <a:alpha val="60000"/>
                  </a:srgbClr>
                </a:innerShdw>
              </a:effectLst>
              <a:latin typeface="Calibri" pitchFamily="34" charset="0"/>
              <a:ea typeface="Calibri"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buFontTx/>
              <a:buNone/>
              <a:tabLst/>
            </a:pPr>
            <a:endParaRPr lang="en-US" sz="3200" b="1" spc="50" dirty="0">
              <a:ln w="13500">
                <a:solidFill>
                  <a:schemeClr val="accent1">
                    <a:shade val="2500"/>
                    <a:alpha val="6500"/>
                  </a:schemeClr>
                </a:solidFill>
                <a:prstDash val="solid"/>
              </a:ln>
              <a:solidFill>
                <a:schemeClr val="accent2">
                  <a:lumMod val="75000"/>
                </a:schemeClr>
              </a:solidFill>
              <a:effectLst>
                <a:innerShdw blurRad="50900" dist="38500" dir="13500000">
                  <a:srgbClr val="000000">
                    <a:alpha val="60000"/>
                  </a:srgbClr>
                </a:innerShdw>
              </a:effectLst>
              <a:latin typeface="Calibri" pitchFamily="34" charset="0"/>
              <a:ea typeface="Calibri"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buFontTx/>
              <a:buNone/>
              <a:tabLst/>
            </a:pPr>
            <a:r>
              <a:rPr kumimoji="0" lang="ar-AE" sz="3200" b="1" i="0" u="none" strike="noStrike" spc="50" normalizeH="0" baseline="0" dirty="0" smtClean="0">
                <a:ln w="13500">
                  <a:solidFill>
                    <a:schemeClr val="accent1">
                      <a:shade val="2500"/>
                      <a:alpha val="6500"/>
                    </a:schemeClr>
                  </a:solidFill>
                  <a:prstDash val="solid"/>
                </a:ln>
                <a:solidFill>
                  <a:schemeClr val="accent2">
                    <a:lumMod val="75000"/>
                  </a:schemeClr>
                </a:solidFill>
                <a:effectLst>
                  <a:innerShdw blurRad="50900" dist="38500" dir="13500000">
                    <a:srgbClr val="000000">
                      <a:alpha val="60000"/>
                    </a:srgbClr>
                  </a:innerShdw>
                </a:effectLst>
                <a:latin typeface="Calibri" pitchFamily="34" charset="0"/>
                <a:ea typeface="Calibri" pitchFamily="34" charset="0"/>
                <a:cs typeface="Arial" pitchFamily="34" charset="0"/>
              </a:rPr>
              <a:t>ومن خصائص التعلم: </a:t>
            </a:r>
            <a:endParaRPr kumimoji="0" lang="en-US" sz="1000" b="1" i="0" u="none" strike="noStrike" spc="50" normalizeH="0" baseline="0" dirty="0" smtClean="0">
              <a:ln w="13500">
                <a:solidFill>
                  <a:schemeClr val="accent1">
                    <a:shade val="2500"/>
                    <a:alpha val="6500"/>
                  </a:schemeClr>
                </a:solidFill>
                <a:prstDash val="solid"/>
              </a:ln>
              <a:solidFill>
                <a:schemeClr val="accent2">
                  <a:lumMod val="75000"/>
                </a:schemeClr>
              </a:solidFill>
              <a:effectLst>
                <a:innerShdw blurRad="50900" dist="38500" dir="13500000">
                  <a:srgbClr val="000000">
                    <a:alpha val="60000"/>
                  </a:srgbClr>
                </a:innerShdw>
              </a:effectLst>
              <a:latin typeface="Arial"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buFontTx/>
              <a:buNone/>
              <a:tabLst/>
            </a:pPr>
            <a:r>
              <a:rPr kumimoji="0" lang="ar-AE" sz="2400" b="1" i="0" u="none" strike="noStrike" spc="50" normalizeH="0" baseline="0" dirty="0" smtClean="0">
                <a:ln w="13500">
                  <a:solidFill>
                    <a:schemeClr val="accent1">
                      <a:shade val="2500"/>
                      <a:alpha val="6500"/>
                    </a:schemeClr>
                  </a:solidFill>
                  <a:prstDash val="solid"/>
                </a:ln>
                <a:solidFill>
                  <a:schemeClr val="accent2">
                    <a:lumMod val="75000"/>
                  </a:schemeClr>
                </a:solidFill>
                <a:effectLst>
                  <a:innerShdw blurRad="50900" dist="38500" dir="13500000">
                    <a:srgbClr val="000000">
                      <a:alpha val="60000"/>
                    </a:srgbClr>
                  </a:innerShdw>
                </a:effectLst>
                <a:latin typeface="Calibri" pitchFamily="34" charset="0"/>
                <a:ea typeface="Calibri" pitchFamily="34" charset="0"/>
                <a:cs typeface="Arial" pitchFamily="34" charset="0"/>
              </a:rPr>
              <a:t>1-التعلم سلوك مكتسب</a:t>
            </a:r>
            <a:r>
              <a:rPr lang="en-US" sz="2400" b="1" spc="50" dirty="0">
                <a:ln w="13500">
                  <a:solidFill>
                    <a:schemeClr val="accent1">
                      <a:shade val="2500"/>
                      <a:alpha val="6500"/>
                    </a:schemeClr>
                  </a:solidFill>
                  <a:prstDash val="solid"/>
                </a:ln>
                <a:solidFill>
                  <a:schemeClr val="accent2">
                    <a:lumMod val="75000"/>
                  </a:schemeClr>
                </a:solidFill>
                <a:effectLst>
                  <a:innerShdw blurRad="50900" dist="38500" dir="13500000">
                    <a:srgbClr val="000000">
                      <a:alpha val="60000"/>
                    </a:srgbClr>
                  </a:innerShdw>
                </a:effectLst>
                <a:latin typeface="Calibri" pitchFamily="34" charset="0"/>
                <a:ea typeface="Calibri" pitchFamily="34" charset="0"/>
                <a:cs typeface="Arial" pitchFamily="34" charset="0"/>
              </a:rPr>
              <a:t>.</a:t>
            </a:r>
            <a:endParaRPr kumimoji="0" lang="en-US" sz="1000" b="1" i="0" u="none" strike="noStrike" spc="50" normalizeH="0" baseline="0" dirty="0" smtClean="0">
              <a:ln w="13500">
                <a:solidFill>
                  <a:schemeClr val="accent1">
                    <a:shade val="2500"/>
                    <a:alpha val="6500"/>
                  </a:schemeClr>
                </a:solidFill>
                <a:prstDash val="solid"/>
              </a:ln>
              <a:solidFill>
                <a:schemeClr val="accent2">
                  <a:lumMod val="75000"/>
                </a:schemeClr>
              </a:solidFill>
              <a:effectLst>
                <a:innerShdw blurRad="50900" dist="38500" dir="13500000">
                  <a:srgbClr val="000000">
                    <a:alpha val="60000"/>
                  </a:srgbClr>
                </a:innerShdw>
              </a:effectLst>
              <a:latin typeface="Arial"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buFontTx/>
              <a:buNone/>
              <a:tabLst/>
            </a:pPr>
            <a:r>
              <a:rPr kumimoji="0" lang="ar-AE" sz="2400" b="1" i="0" u="none" strike="noStrike" spc="50" normalizeH="0" baseline="0" dirty="0" smtClean="0">
                <a:ln w="13500">
                  <a:solidFill>
                    <a:schemeClr val="accent1">
                      <a:shade val="2500"/>
                      <a:alpha val="6500"/>
                    </a:schemeClr>
                  </a:solidFill>
                  <a:prstDash val="solid"/>
                </a:ln>
                <a:solidFill>
                  <a:schemeClr val="accent2">
                    <a:lumMod val="75000"/>
                  </a:schemeClr>
                </a:solidFill>
                <a:effectLst>
                  <a:innerShdw blurRad="50900" dist="38500" dir="13500000">
                    <a:srgbClr val="000000">
                      <a:alpha val="60000"/>
                    </a:srgbClr>
                  </a:innerShdw>
                </a:effectLst>
                <a:latin typeface="Calibri" pitchFamily="34" charset="0"/>
                <a:ea typeface="Calibri" pitchFamily="34" charset="0"/>
                <a:cs typeface="Arial" pitchFamily="34" charset="0"/>
              </a:rPr>
              <a:t>2-التعلم يؤدي إلى تغير في السلوك</a:t>
            </a:r>
            <a:r>
              <a:rPr kumimoji="0" lang="en-US" sz="2400" b="1" i="0" u="none" strike="noStrike" spc="50" normalizeH="0" baseline="0" dirty="0" smtClean="0">
                <a:ln w="13500">
                  <a:solidFill>
                    <a:schemeClr val="accent1">
                      <a:shade val="2500"/>
                      <a:alpha val="6500"/>
                    </a:schemeClr>
                  </a:solidFill>
                  <a:prstDash val="solid"/>
                </a:ln>
                <a:solidFill>
                  <a:schemeClr val="accent2">
                    <a:lumMod val="75000"/>
                  </a:schemeClr>
                </a:solidFill>
                <a:effectLst>
                  <a:innerShdw blurRad="50900" dist="38500" dir="13500000">
                    <a:srgbClr val="000000">
                      <a:alpha val="60000"/>
                    </a:srgbClr>
                  </a:innerShdw>
                </a:effectLst>
                <a:latin typeface="Calibri" pitchFamily="34" charset="0"/>
                <a:ea typeface="Calibri" pitchFamily="34" charset="0"/>
                <a:cs typeface="Arial" pitchFamily="34" charset="0"/>
              </a:rPr>
              <a:t>.</a:t>
            </a:r>
            <a:r>
              <a:rPr kumimoji="0" lang="ar-AE" sz="2400" b="1" i="0" u="none" strike="noStrike" spc="50" normalizeH="0" baseline="0" dirty="0" smtClean="0">
                <a:ln w="13500">
                  <a:solidFill>
                    <a:schemeClr val="accent1">
                      <a:shade val="2500"/>
                      <a:alpha val="6500"/>
                    </a:schemeClr>
                  </a:solidFill>
                  <a:prstDash val="solid"/>
                </a:ln>
                <a:solidFill>
                  <a:schemeClr val="accent2">
                    <a:lumMod val="75000"/>
                  </a:schemeClr>
                </a:solidFill>
                <a:effectLst>
                  <a:innerShdw blurRad="50900" dist="38500" dir="13500000">
                    <a:srgbClr val="000000">
                      <a:alpha val="60000"/>
                    </a:srgbClr>
                  </a:innerShdw>
                </a:effectLst>
                <a:latin typeface="Calibri" pitchFamily="34" charset="0"/>
                <a:ea typeface="Calibri" pitchFamily="34" charset="0"/>
                <a:cs typeface="Arial" pitchFamily="34" charset="0"/>
              </a:rPr>
              <a:t> </a:t>
            </a:r>
            <a:endParaRPr kumimoji="0" lang="en-US" sz="1000" b="1" i="0" u="none" strike="noStrike" spc="50" normalizeH="0" baseline="0" dirty="0" smtClean="0">
              <a:ln w="13500">
                <a:solidFill>
                  <a:schemeClr val="accent1">
                    <a:shade val="2500"/>
                    <a:alpha val="6500"/>
                  </a:schemeClr>
                </a:solidFill>
                <a:prstDash val="solid"/>
              </a:ln>
              <a:solidFill>
                <a:schemeClr val="accent2">
                  <a:lumMod val="75000"/>
                </a:schemeClr>
              </a:solidFill>
              <a:effectLst>
                <a:innerShdw blurRad="50900" dist="38500" dir="13500000">
                  <a:srgbClr val="000000">
                    <a:alpha val="60000"/>
                  </a:srgbClr>
                </a:innerShdw>
              </a:effectLst>
              <a:latin typeface="Arial"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buFontTx/>
              <a:buNone/>
              <a:tabLst/>
            </a:pPr>
            <a:r>
              <a:rPr kumimoji="0" lang="ar-AE" sz="2400" b="1" i="0" u="none" strike="noStrike" spc="50" normalizeH="0" baseline="0" dirty="0" smtClean="0">
                <a:ln w="13500">
                  <a:solidFill>
                    <a:schemeClr val="accent1">
                      <a:shade val="2500"/>
                      <a:alpha val="6500"/>
                    </a:schemeClr>
                  </a:solidFill>
                  <a:prstDash val="solid"/>
                </a:ln>
                <a:solidFill>
                  <a:schemeClr val="accent2">
                    <a:lumMod val="75000"/>
                  </a:schemeClr>
                </a:solidFill>
                <a:effectLst>
                  <a:innerShdw blurRad="50900" dist="38500" dir="13500000">
                    <a:srgbClr val="000000">
                      <a:alpha val="60000"/>
                    </a:srgbClr>
                  </a:innerShdw>
                </a:effectLst>
                <a:latin typeface="Calibri" pitchFamily="34" charset="0"/>
                <a:ea typeface="Calibri" pitchFamily="34" charset="0"/>
                <a:cs typeface="Arial" pitchFamily="34" charset="0"/>
              </a:rPr>
              <a:t>3-يحدث التعلم نتيجة الممارسة والخبرة</a:t>
            </a:r>
            <a:r>
              <a:rPr kumimoji="0" lang="en-US" sz="2400" b="1" i="0" u="none" strike="noStrike" spc="50" normalizeH="0" baseline="0" dirty="0" smtClean="0">
                <a:ln w="13500">
                  <a:solidFill>
                    <a:schemeClr val="accent1">
                      <a:shade val="2500"/>
                      <a:alpha val="6500"/>
                    </a:schemeClr>
                  </a:solidFill>
                  <a:prstDash val="solid"/>
                </a:ln>
                <a:solidFill>
                  <a:schemeClr val="accent2">
                    <a:lumMod val="75000"/>
                  </a:schemeClr>
                </a:solidFill>
                <a:effectLst>
                  <a:innerShdw blurRad="50900" dist="38500" dir="13500000">
                    <a:srgbClr val="000000">
                      <a:alpha val="60000"/>
                    </a:srgbClr>
                  </a:innerShdw>
                </a:effectLst>
                <a:latin typeface="Calibri" pitchFamily="34" charset="0"/>
                <a:ea typeface="Calibri" pitchFamily="34" charset="0"/>
                <a:cs typeface="Arial" pitchFamily="34" charset="0"/>
              </a:rPr>
              <a:t>.</a:t>
            </a:r>
            <a:endParaRPr kumimoji="0" lang="en-US" sz="1000" b="1" i="0" u="none" strike="noStrike" spc="50" normalizeH="0" baseline="0" dirty="0" smtClean="0">
              <a:ln w="13500">
                <a:solidFill>
                  <a:schemeClr val="accent1">
                    <a:shade val="2500"/>
                    <a:alpha val="6500"/>
                  </a:schemeClr>
                </a:solidFill>
                <a:prstDash val="solid"/>
              </a:ln>
              <a:solidFill>
                <a:schemeClr val="accent2">
                  <a:lumMod val="75000"/>
                </a:schemeClr>
              </a:solidFill>
              <a:effectLst>
                <a:innerShdw blurRad="50900" dist="38500" dir="13500000">
                  <a:srgbClr val="000000">
                    <a:alpha val="60000"/>
                  </a:srgbClr>
                </a:innerShdw>
              </a:effectLst>
              <a:latin typeface="Arial"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buFontTx/>
              <a:buNone/>
              <a:tabLst/>
            </a:pPr>
            <a:r>
              <a:rPr kumimoji="0" lang="ar-AE" sz="2400" b="1" i="0" u="none" strike="noStrike" spc="50" normalizeH="0" baseline="0" dirty="0" smtClean="0">
                <a:ln w="13500">
                  <a:solidFill>
                    <a:schemeClr val="accent1">
                      <a:shade val="2500"/>
                      <a:alpha val="6500"/>
                    </a:schemeClr>
                  </a:solidFill>
                  <a:prstDash val="solid"/>
                </a:ln>
                <a:solidFill>
                  <a:schemeClr val="accent2">
                    <a:lumMod val="75000"/>
                  </a:schemeClr>
                </a:solidFill>
                <a:effectLst>
                  <a:innerShdw blurRad="50900" dist="38500" dir="13500000">
                    <a:srgbClr val="000000">
                      <a:alpha val="60000"/>
                    </a:srgbClr>
                  </a:innerShdw>
                </a:effectLst>
                <a:latin typeface="Calibri" pitchFamily="34" charset="0"/>
                <a:ea typeface="Calibri" pitchFamily="34" charset="0"/>
                <a:cs typeface="Arial" pitchFamily="34" charset="0"/>
              </a:rPr>
              <a:t>4-التعلم تغير ثابت نسبيا</a:t>
            </a:r>
            <a:r>
              <a:rPr kumimoji="0" lang="en-US" sz="2400" b="1" i="0" u="none" strike="noStrike" spc="50" normalizeH="0" baseline="0" dirty="0" smtClean="0">
                <a:ln w="13500">
                  <a:solidFill>
                    <a:schemeClr val="accent1">
                      <a:shade val="2500"/>
                      <a:alpha val="6500"/>
                    </a:schemeClr>
                  </a:solidFill>
                  <a:prstDash val="solid"/>
                </a:ln>
                <a:solidFill>
                  <a:schemeClr val="accent2">
                    <a:lumMod val="75000"/>
                  </a:schemeClr>
                </a:solidFill>
                <a:effectLst>
                  <a:innerShdw blurRad="50900" dist="38500" dir="13500000">
                    <a:srgbClr val="000000">
                      <a:alpha val="60000"/>
                    </a:srgbClr>
                  </a:innerShdw>
                </a:effectLst>
                <a:latin typeface="Calibri" pitchFamily="34" charset="0"/>
                <a:ea typeface="Calibri" pitchFamily="34" charset="0"/>
                <a:cs typeface="Arial" pitchFamily="34" charset="0"/>
              </a:rPr>
              <a:t>.</a:t>
            </a:r>
            <a:endParaRPr kumimoji="0" lang="ar-AE" sz="2400" b="1" i="0" u="none" strike="noStrike" spc="50" normalizeH="0" baseline="0" dirty="0" smtClean="0">
              <a:ln w="13500">
                <a:solidFill>
                  <a:schemeClr val="accent1">
                    <a:shade val="2500"/>
                    <a:alpha val="6500"/>
                  </a:schemeClr>
                </a:solidFill>
                <a:prstDash val="solid"/>
              </a:ln>
              <a:solidFill>
                <a:schemeClr val="accent2">
                  <a:lumMod val="75000"/>
                </a:schemeClr>
              </a:solidFill>
              <a:effectLst>
                <a:innerShdw blurRad="50900" dist="38500" dir="13500000">
                  <a:srgbClr val="000000">
                    <a:alpha val="60000"/>
                  </a:srgbClr>
                </a:innerShdw>
              </a:effectLst>
              <a:latin typeface="Calibri" pitchFamily="34" charset="0"/>
              <a:ea typeface="Calibri" pitchFamily="34" charset="0"/>
              <a:cs typeface="Arial" pitchFamily="34" charset="0"/>
            </a:endParaRPr>
          </a:p>
          <a:p>
            <a:pPr marL="0" marR="0" lvl="0" indent="0" defTabSz="914400" rtl="0" eaLnBrk="0" fontAlgn="base" latinLnBrk="0" hangingPunct="0">
              <a:lnSpc>
                <a:spcPct val="100000"/>
              </a:lnSpc>
              <a:spcBef>
                <a:spcPct val="0"/>
              </a:spcBef>
              <a:spcAft>
                <a:spcPct val="0"/>
              </a:spcAft>
              <a:buClrTx/>
              <a:buSzTx/>
              <a:buFontTx/>
              <a:buNone/>
              <a:tabLst/>
            </a:pPr>
            <a:r>
              <a:rPr kumimoji="0" lang="en-US" sz="2400" b="1" i="0" u="none" strike="noStrike" spc="50" normalizeH="0" baseline="0" dirty="0" smtClean="0">
                <a:ln w="13500">
                  <a:solidFill>
                    <a:schemeClr val="accent1">
                      <a:shade val="2500"/>
                      <a:alpha val="6500"/>
                    </a:schemeClr>
                  </a:solidFill>
                  <a:prstDash val="solid"/>
                </a:ln>
                <a:solidFill>
                  <a:schemeClr val="accent2">
                    <a:lumMod val="75000"/>
                  </a:schemeClr>
                </a:solidFill>
                <a:effectLst>
                  <a:innerShdw blurRad="50900" dist="38500" dir="13500000">
                    <a:srgbClr val="000000">
                      <a:alpha val="60000"/>
                    </a:srgbClr>
                  </a:innerShdw>
                </a:effectLst>
                <a:latin typeface="Calibri" pitchFamily="34" charset="0"/>
                <a:ea typeface="Calibri" pitchFamily="34" charset="0"/>
                <a:cs typeface="Arial" pitchFamily="34" charset="0"/>
              </a:rPr>
              <a:t>.</a:t>
            </a:r>
            <a:r>
              <a:rPr kumimoji="0" lang="ar-AE" sz="2400" b="1" i="0" u="none" strike="noStrike" spc="50" normalizeH="0" baseline="0" dirty="0" smtClean="0">
                <a:ln w="13500">
                  <a:solidFill>
                    <a:schemeClr val="accent1">
                      <a:shade val="2500"/>
                      <a:alpha val="6500"/>
                    </a:schemeClr>
                  </a:solidFill>
                  <a:prstDash val="solid"/>
                </a:ln>
                <a:solidFill>
                  <a:schemeClr val="accent2">
                    <a:lumMod val="75000"/>
                  </a:schemeClr>
                </a:solidFill>
                <a:effectLst>
                  <a:innerShdw blurRad="50900" dist="38500" dir="13500000">
                    <a:srgbClr val="000000">
                      <a:alpha val="60000"/>
                    </a:srgbClr>
                  </a:innerShdw>
                </a:effectLst>
                <a:latin typeface="Calibri" pitchFamily="34" charset="0"/>
                <a:ea typeface="Calibri" pitchFamily="34" charset="0"/>
                <a:cs typeface="Arial" pitchFamily="34" charset="0"/>
              </a:rPr>
              <a:t>5-التعلم لا يمكن ملاحظته ولكن يستدل عليه من التغير في السلوك </a:t>
            </a:r>
            <a:endParaRPr kumimoji="0" lang="ar-AE" sz="2400" b="1" i="0" u="none" strike="noStrike" spc="50" normalizeH="0" baseline="0" dirty="0" smtClean="0">
              <a:ln w="13500">
                <a:solidFill>
                  <a:schemeClr val="accent1">
                    <a:shade val="2500"/>
                    <a:alpha val="6500"/>
                  </a:schemeClr>
                </a:solidFill>
                <a:prstDash val="solid"/>
              </a:ln>
              <a:solidFill>
                <a:schemeClr val="accent2">
                  <a:lumMod val="75000"/>
                </a:schemeClr>
              </a:solidFill>
              <a:effectLst>
                <a:innerShdw blurRad="50900" dist="38500" dir="13500000">
                  <a:srgbClr val="000000">
                    <a:alpha val="60000"/>
                  </a:srgbClr>
                </a:innerShdw>
              </a:effectLst>
              <a:latin typeface="Arial" pitchFamily="34" charset="0"/>
              <a:cs typeface="Arial" pitchFamily="34" charset="0"/>
            </a:endParaRPr>
          </a:p>
        </p:txBody>
      </p:sp>
    </p:spTree>
  </p:cSld>
  <p:clrMapOvr>
    <a:masterClrMapping/>
  </p:clrMapOvr>
  <p:transition>
    <p:wipe dir="d"/>
    <p:sndAc>
      <p:stSnd>
        <p:snd r:embed="rId2" name="whoosh.wav"/>
      </p:stSnd>
    </p:sndAc>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صورة 3" descr="www-St-Takla-org--Teachers-01.gif"/>
          <p:cNvPicPr>
            <a:picLocks noChangeAspect="1"/>
          </p:cNvPicPr>
          <p:nvPr/>
        </p:nvPicPr>
        <p:blipFill>
          <a:blip r:embed="rId3"/>
          <a:stretch>
            <a:fillRect/>
          </a:stretch>
        </p:blipFill>
        <p:spPr>
          <a:xfrm>
            <a:off x="0" y="4071942"/>
            <a:ext cx="4500562" cy="2786058"/>
          </a:xfrm>
          <a:prstGeom prst="rect">
            <a:avLst/>
          </a:prstGeom>
        </p:spPr>
      </p:pic>
      <p:sp>
        <p:nvSpPr>
          <p:cNvPr id="15361" name="Rectangle 1"/>
          <p:cNvSpPr>
            <a:spLocks noChangeArrowheads="1"/>
          </p:cNvSpPr>
          <p:nvPr/>
        </p:nvSpPr>
        <p:spPr bwMode="auto">
          <a:xfrm>
            <a:off x="-1" y="214290"/>
            <a:ext cx="9144001" cy="3908762"/>
          </a:xfrm>
          <a:prstGeom prst="rect">
            <a:avLst/>
          </a:prstGeom>
          <a:ln>
            <a:headEnd/>
            <a:tailEnd/>
          </a:ln>
        </p:spPr>
        <p:style>
          <a:lnRef idx="2">
            <a:schemeClr val="dk1"/>
          </a:lnRef>
          <a:fillRef idx="1">
            <a:schemeClr val="lt1"/>
          </a:fillRef>
          <a:effectRef idx="0">
            <a:schemeClr val="dk1"/>
          </a:effectRef>
          <a:fontRef idx="minor">
            <a:schemeClr val="dk1"/>
          </a:fontRef>
        </p:style>
        <p:txBody>
          <a:bodyPr vert="horz" wrap="square" lIns="91440" tIns="45720" rIns="91440" bIns="45720" numCol="1" anchor="ctr" anchorCtr="0" compatLnSpc="1">
            <a:prstTxWarp prst="textNoShape">
              <a:avLst/>
            </a:prstTxWarp>
            <a:spAutoFit/>
          </a:bodyPr>
          <a:lstStyle/>
          <a:p>
            <a:pPr marL="0" marR="0" lvl="0" indent="0" defTabSz="914400" rtl="1" eaLnBrk="1" fontAlgn="base" latinLnBrk="0" hangingPunct="1">
              <a:lnSpc>
                <a:spcPct val="100000"/>
              </a:lnSpc>
              <a:spcBef>
                <a:spcPct val="0"/>
              </a:spcBef>
              <a:spcAft>
                <a:spcPct val="0"/>
              </a:spcAft>
              <a:buClrTx/>
              <a:buSzTx/>
              <a:buFontTx/>
              <a:buNone/>
              <a:tabLst/>
            </a:pPr>
            <a:r>
              <a:rPr kumimoji="0" lang="ar-AE" sz="2800" b="1" i="0" u="none" strike="noStrike" normalizeH="0" baseline="0" dirty="0" smtClean="0">
                <a:ln w="10541" cmpd="sng">
                  <a:solidFill>
                    <a:srgbClr val="7D7D7D">
                      <a:tint val="100000"/>
                      <a:shade val="100000"/>
                      <a:satMod val="110000"/>
                    </a:srgbClr>
                  </a:solidFill>
                  <a:prstDash val="solid"/>
                </a:ln>
                <a:solidFill>
                  <a:schemeClr val="tx1">
                    <a:lumMod val="95000"/>
                    <a:lumOff val="5000"/>
                  </a:schemeClr>
                </a:solidFill>
                <a:latin typeface="Calibri" pitchFamily="34" charset="0"/>
                <a:ea typeface="Calibri" pitchFamily="34" charset="0"/>
                <a:cs typeface="Arial" pitchFamily="34" charset="0"/>
              </a:rPr>
              <a:t>شروط التعلم</a:t>
            </a:r>
            <a:endParaRPr kumimoji="0" lang="en-US" sz="900" b="1" i="0" u="none" strike="noStrike" normalizeH="0" baseline="0" dirty="0" smtClean="0">
              <a:ln w="10541" cmpd="sng">
                <a:solidFill>
                  <a:srgbClr val="7D7D7D">
                    <a:tint val="100000"/>
                    <a:shade val="100000"/>
                    <a:satMod val="110000"/>
                  </a:srgbClr>
                </a:solidFill>
                <a:prstDash val="solid"/>
              </a:ln>
              <a:solidFill>
                <a:schemeClr val="tx1">
                  <a:lumMod val="95000"/>
                  <a:lumOff val="5000"/>
                </a:schemeClr>
              </a:solidFill>
              <a:latin typeface="Arial"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buFontTx/>
              <a:buChar char="•"/>
              <a:tabLst/>
            </a:pPr>
            <a:r>
              <a:rPr kumimoji="0" lang="ar-AE" sz="2000" b="1" i="0" u="none" strike="noStrike" normalizeH="0" baseline="0" dirty="0" smtClean="0">
                <a:ln w="10541" cmpd="sng">
                  <a:solidFill>
                    <a:srgbClr val="7D7D7D">
                      <a:tint val="100000"/>
                      <a:shade val="100000"/>
                      <a:satMod val="110000"/>
                    </a:srgbClr>
                  </a:solidFill>
                  <a:prstDash val="solid"/>
                </a:ln>
                <a:solidFill>
                  <a:schemeClr val="tx1">
                    <a:lumMod val="95000"/>
                    <a:lumOff val="5000"/>
                  </a:schemeClr>
                </a:solidFill>
                <a:latin typeface="Calibri" pitchFamily="34" charset="0"/>
                <a:ea typeface="Calibri" pitchFamily="34" charset="0"/>
                <a:cs typeface="Arial" pitchFamily="34" charset="0"/>
              </a:rPr>
              <a:t>النضج العقلي والعضوي:</a:t>
            </a:r>
            <a:endParaRPr kumimoji="0" lang="en-US" sz="900" b="1" i="0" u="none" strike="noStrike" normalizeH="0" baseline="0" dirty="0" smtClean="0">
              <a:ln w="10541" cmpd="sng">
                <a:solidFill>
                  <a:srgbClr val="7D7D7D">
                    <a:tint val="100000"/>
                    <a:shade val="100000"/>
                    <a:satMod val="110000"/>
                  </a:srgbClr>
                </a:solidFill>
                <a:prstDash val="solid"/>
              </a:ln>
              <a:solidFill>
                <a:schemeClr val="tx1">
                  <a:lumMod val="95000"/>
                  <a:lumOff val="5000"/>
                </a:schemeClr>
              </a:solidFill>
              <a:latin typeface="Arial"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buFontTx/>
              <a:buNone/>
              <a:tabLst/>
            </a:pPr>
            <a:r>
              <a:rPr kumimoji="0" lang="ar-AE" sz="2000" b="1" i="0" u="none" strike="noStrike" normalizeH="0" baseline="0" dirty="0" smtClean="0">
                <a:ln w="10541" cmpd="sng">
                  <a:solidFill>
                    <a:srgbClr val="7D7D7D">
                      <a:tint val="100000"/>
                      <a:shade val="100000"/>
                      <a:satMod val="110000"/>
                    </a:srgbClr>
                  </a:solidFill>
                  <a:prstDash val="solid"/>
                </a:ln>
                <a:solidFill>
                  <a:schemeClr val="tx1">
                    <a:lumMod val="95000"/>
                    <a:lumOff val="5000"/>
                  </a:schemeClr>
                </a:solidFill>
                <a:latin typeface="Calibri" pitchFamily="34" charset="0"/>
                <a:ea typeface="Calibri" pitchFamily="34" charset="0"/>
                <a:cs typeface="Arial" pitchFamily="34" charset="0"/>
              </a:rPr>
              <a:t>وبدون النضج العقلي والجسمي فان التدريب والممارسة لا تفيد إطلاقا في إكساب المتعلم خبرات جديدة.</a:t>
            </a:r>
            <a:endParaRPr kumimoji="0" lang="en-US" sz="900" b="1" i="0" u="none" strike="noStrike" normalizeH="0" baseline="0" dirty="0" smtClean="0">
              <a:ln w="10541" cmpd="sng">
                <a:solidFill>
                  <a:srgbClr val="7D7D7D">
                    <a:tint val="100000"/>
                    <a:shade val="100000"/>
                    <a:satMod val="110000"/>
                  </a:srgbClr>
                </a:solidFill>
                <a:prstDash val="solid"/>
              </a:ln>
              <a:solidFill>
                <a:schemeClr val="tx1">
                  <a:lumMod val="95000"/>
                  <a:lumOff val="5000"/>
                </a:schemeClr>
              </a:solidFill>
              <a:latin typeface="Arial"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buFontTx/>
              <a:buChar char="•"/>
              <a:tabLst/>
            </a:pPr>
            <a:r>
              <a:rPr kumimoji="0" lang="ar-AE" sz="2000" b="1" i="0" u="none" strike="noStrike" normalizeH="0" baseline="0" dirty="0" smtClean="0">
                <a:ln w="10541" cmpd="sng">
                  <a:solidFill>
                    <a:srgbClr val="7D7D7D">
                      <a:tint val="100000"/>
                      <a:shade val="100000"/>
                      <a:satMod val="110000"/>
                    </a:srgbClr>
                  </a:solidFill>
                  <a:prstDash val="solid"/>
                </a:ln>
                <a:solidFill>
                  <a:schemeClr val="tx1">
                    <a:lumMod val="95000"/>
                    <a:lumOff val="5000"/>
                  </a:schemeClr>
                </a:solidFill>
                <a:latin typeface="Calibri" pitchFamily="34" charset="0"/>
                <a:ea typeface="Calibri" pitchFamily="34" charset="0"/>
                <a:cs typeface="Arial" pitchFamily="34" charset="0"/>
              </a:rPr>
              <a:t>دوافع التعلم:</a:t>
            </a:r>
            <a:endParaRPr kumimoji="0" lang="en-US" sz="900" b="1" i="0" u="none" strike="noStrike" normalizeH="0" baseline="0" dirty="0" smtClean="0">
              <a:ln w="10541" cmpd="sng">
                <a:solidFill>
                  <a:srgbClr val="7D7D7D">
                    <a:tint val="100000"/>
                    <a:shade val="100000"/>
                    <a:satMod val="110000"/>
                  </a:srgbClr>
                </a:solidFill>
                <a:prstDash val="solid"/>
              </a:ln>
              <a:solidFill>
                <a:schemeClr val="tx1">
                  <a:lumMod val="95000"/>
                  <a:lumOff val="5000"/>
                </a:schemeClr>
              </a:solidFill>
              <a:latin typeface="Arial"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buFontTx/>
              <a:buNone/>
              <a:tabLst/>
            </a:pPr>
            <a:r>
              <a:rPr kumimoji="0" lang="ar-AE" sz="2000" b="1" i="0" u="none" strike="noStrike" normalizeH="0" baseline="0" dirty="0" smtClean="0">
                <a:ln w="10541" cmpd="sng">
                  <a:solidFill>
                    <a:srgbClr val="7D7D7D">
                      <a:tint val="100000"/>
                      <a:shade val="100000"/>
                      <a:satMod val="110000"/>
                    </a:srgbClr>
                  </a:solidFill>
                  <a:prstDash val="solid"/>
                </a:ln>
                <a:solidFill>
                  <a:schemeClr val="tx1">
                    <a:lumMod val="95000"/>
                    <a:lumOff val="5000"/>
                  </a:schemeClr>
                </a:solidFill>
                <a:latin typeface="Calibri" pitchFamily="34" charset="0"/>
                <a:ea typeface="Calibri" pitchFamily="34" charset="0"/>
                <a:cs typeface="Arial" pitchFamily="34" charset="0"/>
              </a:rPr>
              <a:t>ولكي يتعلم الإنسان موضوعا جديدا لابد من شعوره بالرغبة فيه عن طريق إدراك الهدف من دراسته وأهميته بالنسبة له في حياته.</a:t>
            </a:r>
            <a:endParaRPr kumimoji="0" lang="en-US" sz="900" b="1" i="0" u="none" strike="noStrike" normalizeH="0" baseline="0" dirty="0" smtClean="0">
              <a:ln w="10541" cmpd="sng">
                <a:solidFill>
                  <a:srgbClr val="7D7D7D">
                    <a:tint val="100000"/>
                    <a:shade val="100000"/>
                    <a:satMod val="110000"/>
                  </a:srgbClr>
                </a:solidFill>
                <a:prstDash val="solid"/>
              </a:ln>
              <a:solidFill>
                <a:schemeClr val="tx1">
                  <a:lumMod val="95000"/>
                  <a:lumOff val="5000"/>
                </a:schemeClr>
              </a:solidFill>
              <a:latin typeface="Arial"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buFontTx/>
              <a:buChar char="•"/>
              <a:tabLst/>
            </a:pPr>
            <a:r>
              <a:rPr kumimoji="0" lang="ar-AE" sz="2000" b="1" i="0" u="none" strike="noStrike" normalizeH="0" baseline="0" dirty="0" smtClean="0">
                <a:ln w="10541" cmpd="sng">
                  <a:solidFill>
                    <a:srgbClr val="7D7D7D">
                      <a:tint val="100000"/>
                      <a:shade val="100000"/>
                      <a:satMod val="110000"/>
                    </a:srgbClr>
                  </a:solidFill>
                  <a:prstDash val="solid"/>
                </a:ln>
                <a:solidFill>
                  <a:schemeClr val="tx1">
                    <a:lumMod val="95000"/>
                    <a:lumOff val="5000"/>
                  </a:schemeClr>
                </a:solidFill>
                <a:latin typeface="Calibri" pitchFamily="34" charset="0"/>
                <a:ea typeface="Calibri" pitchFamily="34" charset="0"/>
                <a:cs typeface="Arial" pitchFamily="34" charset="0"/>
              </a:rPr>
              <a:t>التهيؤ والاستعداد والميل:</a:t>
            </a:r>
            <a:endParaRPr kumimoji="0" lang="en-US" sz="900" b="1" i="0" u="none" strike="noStrike" normalizeH="0" baseline="0" dirty="0" smtClean="0">
              <a:ln w="10541" cmpd="sng">
                <a:solidFill>
                  <a:srgbClr val="7D7D7D">
                    <a:tint val="100000"/>
                    <a:shade val="100000"/>
                    <a:satMod val="110000"/>
                  </a:srgbClr>
                </a:solidFill>
                <a:prstDash val="solid"/>
              </a:ln>
              <a:solidFill>
                <a:schemeClr val="tx1">
                  <a:lumMod val="95000"/>
                  <a:lumOff val="5000"/>
                </a:schemeClr>
              </a:solidFill>
              <a:latin typeface="Arial"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buFontTx/>
              <a:buNone/>
              <a:tabLst/>
            </a:pPr>
            <a:r>
              <a:rPr kumimoji="0" lang="ar-AE" sz="2000" b="1" i="0" u="none" strike="noStrike" normalizeH="0" baseline="0" dirty="0" smtClean="0">
                <a:ln w="10541" cmpd="sng">
                  <a:solidFill>
                    <a:srgbClr val="7D7D7D">
                      <a:tint val="100000"/>
                      <a:shade val="100000"/>
                      <a:satMod val="110000"/>
                    </a:srgbClr>
                  </a:solidFill>
                  <a:prstDash val="solid"/>
                </a:ln>
                <a:solidFill>
                  <a:schemeClr val="tx1">
                    <a:lumMod val="95000"/>
                    <a:lumOff val="5000"/>
                  </a:schemeClr>
                </a:solidFill>
                <a:latin typeface="Calibri" pitchFamily="34" charset="0"/>
                <a:ea typeface="Calibri" pitchFamily="34" charset="0"/>
                <a:cs typeface="Arial" pitchFamily="34" charset="0"/>
              </a:rPr>
              <a:t>ويعتبر التهيؤ والاستعداد بمثابة دافع للفرد على بذل جهد اكبر ويكون اقدر على توجيه طاقته العقلية لاكتساب الخبرات الجديدة.</a:t>
            </a:r>
            <a:endParaRPr kumimoji="0" lang="en-US" sz="900" b="1" i="0" u="none" strike="noStrike" normalizeH="0" baseline="0" dirty="0" smtClean="0">
              <a:ln w="10541" cmpd="sng">
                <a:solidFill>
                  <a:srgbClr val="7D7D7D">
                    <a:tint val="100000"/>
                    <a:shade val="100000"/>
                    <a:satMod val="110000"/>
                  </a:srgbClr>
                </a:solidFill>
                <a:prstDash val="solid"/>
              </a:ln>
              <a:solidFill>
                <a:schemeClr val="tx1">
                  <a:lumMod val="95000"/>
                  <a:lumOff val="5000"/>
                </a:schemeClr>
              </a:solidFill>
              <a:latin typeface="Arial"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buFontTx/>
              <a:buChar char="•"/>
              <a:tabLst/>
            </a:pPr>
            <a:r>
              <a:rPr kumimoji="0" lang="ar-AE" sz="2000" b="1" i="0" u="none" strike="noStrike" normalizeH="0" baseline="0" dirty="0" smtClean="0">
                <a:ln w="10541" cmpd="sng">
                  <a:solidFill>
                    <a:srgbClr val="7D7D7D">
                      <a:tint val="100000"/>
                      <a:shade val="100000"/>
                      <a:satMod val="110000"/>
                    </a:srgbClr>
                  </a:solidFill>
                  <a:prstDash val="solid"/>
                </a:ln>
                <a:solidFill>
                  <a:schemeClr val="tx1">
                    <a:lumMod val="95000"/>
                    <a:lumOff val="5000"/>
                  </a:schemeClr>
                </a:solidFill>
                <a:latin typeface="Calibri" pitchFamily="34" charset="0"/>
                <a:ea typeface="Calibri" pitchFamily="34" charset="0"/>
                <a:cs typeface="Arial" pitchFamily="34" charset="0"/>
              </a:rPr>
              <a:t>التدريب والممارسة:</a:t>
            </a:r>
          </a:p>
          <a:p>
            <a:pPr marL="0" marR="0" lvl="0" indent="0" defTabSz="914400" rtl="0" eaLnBrk="0" fontAlgn="base" latinLnBrk="0" hangingPunct="0">
              <a:lnSpc>
                <a:spcPct val="100000"/>
              </a:lnSpc>
              <a:spcBef>
                <a:spcPct val="0"/>
              </a:spcBef>
              <a:spcAft>
                <a:spcPct val="0"/>
              </a:spcAft>
              <a:buClrTx/>
              <a:buSzTx/>
              <a:buFontTx/>
              <a:buNone/>
              <a:tabLst/>
            </a:pPr>
            <a:r>
              <a:rPr kumimoji="0" lang="ar-AE" sz="2000" b="1" i="0" u="none" strike="noStrike" normalizeH="0" baseline="0" dirty="0" smtClean="0">
                <a:ln w="10541" cmpd="sng">
                  <a:solidFill>
                    <a:srgbClr val="7D7D7D">
                      <a:tint val="100000"/>
                      <a:shade val="100000"/>
                      <a:satMod val="110000"/>
                    </a:srgbClr>
                  </a:solidFill>
                  <a:prstDash val="solid"/>
                </a:ln>
                <a:solidFill>
                  <a:schemeClr val="tx1">
                    <a:lumMod val="95000"/>
                    <a:lumOff val="5000"/>
                  </a:schemeClr>
                </a:solidFill>
                <a:latin typeface="Calibri" pitchFamily="34" charset="0"/>
                <a:ea typeface="Calibri" pitchFamily="34" charset="0"/>
                <a:cs typeface="Arial" pitchFamily="34" charset="0"/>
              </a:rPr>
              <a:t>يحتاج المتعلم إلى التدريب </a:t>
            </a:r>
            <a:r>
              <a:rPr kumimoji="0" lang="ar-SA" sz="2000" b="1" i="0" u="none" strike="noStrike" normalizeH="0" baseline="0" dirty="0" smtClean="0">
                <a:ln w="10541" cmpd="sng">
                  <a:solidFill>
                    <a:srgbClr val="7D7D7D">
                      <a:tint val="100000"/>
                      <a:shade val="100000"/>
                      <a:satMod val="110000"/>
                    </a:srgbClr>
                  </a:solidFill>
                  <a:prstDash val="solid"/>
                </a:ln>
                <a:solidFill>
                  <a:schemeClr val="tx1">
                    <a:lumMod val="95000"/>
                    <a:lumOff val="5000"/>
                  </a:schemeClr>
                </a:solidFill>
                <a:latin typeface="Calibri" pitchFamily="34" charset="0"/>
                <a:ea typeface="Calibri" pitchFamily="34" charset="0"/>
                <a:cs typeface="Arial" pitchFamily="34" charset="0"/>
              </a:rPr>
              <a:t>ال</a:t>
            </a:r>
            <a:r>
              <a:rPr kumimoji="0" lang="ar-AE" sz="2000" b="1" i="0" u="none" strike="noStrike" normalizeH="0" baseline="0" dirty="0" smtClean="0">
                <a:ln w="10541" cmpd="sng">
                  <a:solidFill>
                    <a:srgbClr val="7D7D7D">
                      <a:tint val="100000"/>
                      <a:shade val="100000"/>
                      <a:satMod val="110000"/>
                    </a:srgbClr>
                  </a:solidFill>
                  <a:prstDash val="solid"/>
                </a:ln>
                <a:solidFill>
                  <a:schemeClr val="tx1">
                    <a:lumMod val="95000"/>
                    <a:lumOff val="5000"/>
                  </a:schemeClr>
                </a:solidFill>
                <a:latin typeface="Calibri" pitchFamily="34" charset="0"/>
                <a:ea typeface="Calibri" pitchFamily="34" charset="0"/>
                <a:cs typeface="Arial" pitchFamily="34" charset="0"/>
              </a:rPr>
              <a:t>موجه و</a:t>
            </a:r>
            <a:r>
              <a:rPr kumimoji="0" lang="ar-SA" sz="2000" b="1" i="0" u="none" strike="noStrike" normalizeH="0" baseline="0" dirty="0" smtClean="0">
                <a:ln w="10541" cmpd="sng">
                  <a:solidFill>
                    <a:srgbClr val="7D7D7D">
                      <a:tint val="100000"/>
                      <a:shade val="100000"/>
                      <a:satMod val="110000"/>
                    </a:srgbClr>
                  </a:solidFill>
                  <a:prstDash val="solid"/>
                </a:ln>
                <a:solidFill>
                  <a:schemeClr val="tx1">
                    <a:lumMod val="95000"/>
                    <a:lumOff val="5000"/>
                  </a:schemeClr>
                </a:solidFill>
                <a:latin typeface="Calibri" pitchFamily="34" charset="0"/>
                <a:ea typeface="Calibri" pitchFamily="34" charset="0"/>
                <a:cs typeface="Arial" pitchFamily="34" charset="0"/>
              </a:rPr>
              <a:t>ال</a:t>
            </a:r>
            <a:r>
              <a:rPr kumimoji="0" lang="ar-AE" sz="2000" b="1" i="0" u="none" strike="noStrike" normalizeH="0" baseline="0" dirty="0" smtClean="0">
                <a:ln w="10541" cmpd="sng">
                  <a:solidFill>
                    <a:srgbClr val="7D7D7D">
                      <a:tint val="100000"/>
                      <a:shade val="100000"/>
                      <a:satMod val="110000"/>
                    </a:srgbClr>
                  </a:solidFill>
                  <a:prstDash val="solid"/>
                </a:ln>
                <a:solidFill>
                  <a:schemeClr val="tx1">
                    <a:lumMod val="95000"/>
                    <a:lumOff val="5000"/>
                  </a:schemeClr>
                </a:solidFill>
                <a:latin typeface="Calibri" pitchFamily="34" charset="0"/>
                <a:ea typeface="Calibri" pitchFamily="34" charset="0"/>
                <a:cs typeface="Arial" pitchFamily="34" charset="0"/>
              </a:rPr>
              <a:t>مقصود لكي يتحقق التعلم , أو النمو المعرفي أو المهار</a:t>
            </a:r>
            <a:r>
              <a:rPr lang="ar-SA" sz="2000" b="1" dirty="0">
                <a:ln w="10541" cmpd="sng">
                  <a:solidFill>
                    <a:srgbClr val="7D7D7D">
                      <a:tint val="100000"/>
                      <a:shade val="100000"/>
                      <a:satMod val="110000"/>
                    </a:srgbClr>
                  </a:solidFill>
                  <a:prstDash val="solid"/>
                </a:ln>
                <a:solidFill>
                  <a:schemeClr val="tx1">
                    <a:lumMod val="95000"/>
                    <a:lumOff val="5000"/>
                  </a:schemeClr>
                </a:solidFill>
                <a:latin typeface="Calibri" pitchFamily="34" charset="0"/>
                <a:ea typeface="Calibri" pitchFamily="34" charset="0"/>
                <a:cs typeface="Arial" pitchFamily="34" charset="0"/>
              </a:rPr>
              <a:t>ي</a:t>
            </a:r>
            <a:r>
              <a:rPr kumimoji="0" lang="ar-AE" sz="2000" b="1" i="0" u="none" strike="noStrike" normalizeH="0" baseline="0" dirty="0" smtClean="0">
                <a:ln w="10541" cmpd="sng">
                  <a:solidFill>
                    <a:srgbClr val="7D7D7D">
                      <a:tint val="100000"/>
                      <a:shade val="100000"/>
                      <a:satMod val="110000"/>
                    </a:srgbClr>
                  </a:solidFill>
                  <a:prstDash val="solid"/>
                </a:ln>
                <a:solidFill>
                  <a:schemeClr val="tx1">
                    <a:lumMod val="95000"/>
                    <a:lumOff val="5000"/>
                  </a:schemeClr>
                </a:solidFill>
                <a:latin typeface="Calibri" pitchFamily="34" charset="0"/>
                <a:ea typeface="Calibri" pitchFamily="34" charset="0"/>
                <a:cs typeface="Arial" pitchFamily="34" charset="0"/>
              </a:rPr>
              <a:t> , أو الانفعالي للمتعلم.</a:t>
            </a:r>
            <a:r>
              <a:rPr kumimoji="0" lang="en-US" sz="900" b="1" i="0" u="none" strike="noStrike" normalizeH="0" baseline="0" dirty="0" smtClean="0">
                <a:ln w="10541" cmpd="sng">
                  <a:solidFill>
                    <a:srgbClr val="7D7D7D">
                      <a:tint val="100000"/>
                      <a:shade val="100000"/>
                      <a:satMod val="110000"/>
                    </a:srgbClr>
                  </a:solidFill>
                  <a:prstDash val="solid"/>
                </a:ln>
                <a:solidFill>
                  <a:schemeClr val="tx1">
                    <a:lumMod val="95000"/>
                    <a:lumOff val="5000"/>
                  </a:schemeClr>
                </a:solidFill>
                <a:latin typeface="Arial" pitchFamily="34" charset="0"/>
                <a:cs typeface="Arial" pitchFamily="34" charset="0"/>
              </a:rPr>
              <a:t> </a:t>
            </a:r>
            <a:endParaRPr kumimoji="0" lang="en-US" sz="2000" b="1" i="0" u="none" strike="noStrike" normalizeH="0" baseline="0" dirty="0" smtClean="0">
              <a:ln w="10541" cmpd="sng">
                <a:solidFill>
                  <a:srgbClr val="7D7D7D">
                    <a:tint val="100000"/>
                    <a:shade val="100000"/>
                    <a:satMod val="110000"/>
                  </a:srgbClr>
                </a:solidFill>
                <a:prstDash val="solid"/>
              </a:ln>
              <a:solidFill>
                <a:schemeClr val="tx1">
                  <a:lumMod val="95000"/>
                  <a:lumOff val="5000"/>
                </a:schemeClr>
              </a:solidFill>
              <a:latin typeface="Arial" pitchFamily="34" charset="0"/>
              <a:cs typeface="Arial" pitchFamily="34" charset="0"/>
            </a:endParaRPr>
          </a:p>
        </p:txBody>
      </p:sp>
    </p:spTree>
  </p:cSld>
  <p:clrMapOvr>
    <a:masterClrMapping/>
  </p:clrMapOvr>
  <p:transition>
    <p:wipe dir="r"/>
    <p:sndAc>
      <p:stSnd>
        <p:snd r:embed="rId2" name="chimes.wav"/>
      </p:stSnd>
    </p:sndAc>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صورة 3" descr="hwaml_com_1336309189_302.gif"/>
          <p:cNvPicPr>
            <a:picLocks noChangeAspect="1"/>
          </p:cNvPicPr>
          <p:nvPr/>
        </p:nvPicPr>
        <p:blipFill>
          <a:blip r:embed="rId3"/>
          <a:stretch>
            <a:fillRect/>
          </a:stretch>
        </p:blipFill>
        <p:spPr>
          <a:xfrm>
            <a:off x="0" y="0"/>
            <a:ext cx="9143999" cy="6858000"/>
          </a:xfrm>
          <a:prstGeom prst="rect">
            <a:avLst/>
          </a:prstGeom>
        </p:spPr>
      </p:pic>
      <p:sp>
        <p:nvSpPr>
          <p:cNvPr id="16385" name="Rectangle 1"/>
          <p:cNvSpPr>
            <a:spLocks noChangeArrowheads="1"/>
          </p:cNvSpPr>
          <p:nvPr/>
        </p:nvSpPr>
        <p:spPr bwMode="auto">
          <a:xfrm>
            <a:off x="1" y="0"/>
            <a:ext cx="8858279" cy="409342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defTabSz="914400" rtl="1" eaLnBrk="1" fontAlgn="base" latinLnBrk="0" hangingPunct="1">
              <a:lnSpc>
                <a:spcPct val="100000"/>
              </a:lnSpc>
              <a:spcBef>
                <a:spcPct val="0"/>
              </a:spcBef>
              <a:spcAft>
                <a:spcPct val="0"/>
              </a:spcAft>
              <a:buClrTx/>
              <a:buSzTx/>
              <a:buFontTx/>
              <a:buNone/>
              <a:tabLst/>
            </a:pPr>
            <a:r>
              <a:rPr kumimoji="0" lang="ar-AE" sz="3600" b="1" i="0" u="none" strike="noStrike" normalizeH="0" baseline="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Calibri" pitchFamily="34" charset="0"/>
                <a:ea typeface="Calibri" pitchFamily="34" charset="0"/>
                <a:cs typeface="Arial" pitchFamily="34" charset="0"/>
              </a:rPr>
              <a:t>تنظيم مجال التعلم </a:t>
            </a:r>
            <a:endParaRPr kumimoji="0" lang="en-US" sz="1050" b="1" i="0" u="none" strike="noStrike" normalizeH="0" baseline="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Arial"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buFontTx/>
              <a:buNone/>
              <a:tabLst/>
            </a:pPr>
            <a:r>
              <a:rPr kumimoji="0" lang="ar-AE" sz="2800" b="1" i="0" u="none" strike="noStrike" normalizeH="0" baseline="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Calibri" pitchFamily="34" charset="0"/>
                <a:ea typeface="Calibri" pitchFamily="34" charset="0"/>
                <a:cs typeface="Arial" pitchFamily="34" charset="0"/>
              </a:rPr>
              <a:t>يتأثر الموقف التعليمي بالمجال الخارجي المحيط </a:t>
            </a:r>
            <a:r>
              <a:rPr kumimoji="0" lang="ar-AE" sz="2800" b="1" i="0" u="none" strike="noStrike" normalizeH="0" baseline="0" dirty="0" err="1"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Calibri" pitchFamily="34" charset="0"/>
                <a:ea typeface="Calibri" pitchFamily="34" charset="0"/>
                <a:cs typeface="Arial" pitchFamily="34" charset="0"/>
              </a:rPr>
              <a:t>به</a:t>
            </a:r>
            <a:r>
              <a:rPr kumimoji="0" lang="ar-AE" sz="2800" b="1" i="0" u="none" strike="noStrike" normalizeH="0" baseline="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Calibri" pitchFamily="34" charset="0"/>
                <a:ea typeface="Calibri" pitchFamily="34" charset="0"/>
                <a:cs typeface="Arial" pitchFamily="34" charset="0"/>
              </a:rPr>
              <a:t> , وعاد</a:t>
            </a:r>
            <a:r>
              <a:rPr lang="ar-SA" sz="28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Calibri" pitchFamily="34" charset="0"/>
                <a:ea typeface="Calibri" pitchFamily="34" charset="0"/>
                <a:cs typeface="Arial" pitchFamily="34" charset="0"/>
              </a:rPr>
              <a:t>ة</a:t>
            </a:r>
            <a:r>
              <a:rPr kumimoji="0" lang="ar-AE" sz="2800" b="1" i="0" u="none" strike="noStrike" normalizeH="0" baseline="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Calibri" pitchFamily="34" charset="0"/>
                <a:ea typeface="Calibri" pitchFamily="34" charset="0"/>
                <a:cs typeface="Arial" pitchFamily="34" charset="0"/>
              </a:rPr>
              <a:t> ما يتخذ هذا الموقف شكلا كليا يشتمل على جز</a:t>
            </a:r>
            <a:r>
              <a:rPr kumimoji="0" lang="ar-SA" sz="2800" b="1" i="0" u="none" strike="noStrike" normalizeH="0" baseline="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Calibri" pitchFamily="34" charset="0"/>
                <a:ea typeface="Calibri" pitchFamily="34" charset="0"/>
                <a:cs typeface="Arial" pitchFamily="34" charset="0"/>
              </a:rPr>
              <a:t>ئي</a:t>
            </a:r>
            <a:r>
              <a:rPr kumimoji="0" lang="ar-AE" sz="2800" b="1" i="0" u="none" strike="noStrike" normalizeH="0" baseline="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Calibri" pitchFamily="34" charset="0"/>
                <a:ea typeface="Calibri" pitchFamily="34" charset="0"/>
                <a:cs typeface="Arial" pitchFamily="34" charset="0"/>
              </a:rPr>
              <a:t>اته الفرعية , وكلما اتضحت معالم الشكل الكلي للموقف التعليمي ازدادت فرصة إدراكه وتعلمه بطريقة أسرع وأسهل من قبل المتعلم.</a:t>
            </a:r>
          </a:p>
          <a:p>
            <a:pPr marL="0" marR="0" lvl="0" indent="0" defTabSz="914400" rtl="0" eaLnBrk="0" fontAlgn="base" latinLnBrk="0" hangingPunct="0">
              <a:lnSpc>
                <a:spcPct val="100000"/>
              </a:lnSpc>
              <a:spcBef>
                <a:spcPct val="0"/>
              </a:spcBef>
              <a:spcAft>
                <a:spcPct val="0"/>
              </a:spcAft>
              <a:buClrTx/>
              <a:buSzTx/>
              <a:buFontTx/>
              <a:buNone/>
              <a:tabLst/>
            </a:pPr>
            <a:r>
              <a:rPr kumimoji="0" lang="ar-AE" sz="2800" b="1" i="0" u="none" strike="noStrike" normalizeH="0" baseline="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Calibri" pitchFamily="34" charset="0"/>
                <a:ea typeface="Calibri" pitchFamily="34" charset="0"/>
                <a:cs typeface="Arial" pitchFamily="34" charset="0"/>
              </a:rPr>
              <a:t>وقد أوضحت الدراسات إن إدراك الفرد للأشياء يكون كليا في البداية, ثم ينتقل إلى الأجزاء ولذا يتوجب على المعلم إن يعرض الموضوع بشكل كلي مبسط . ثم يقوم بعد ذلك بتفسير الأجزاء </a:t>
            </a:r>
            <a:r>
              <a:rPr kumimoji="0" lang="ar-AE" sz="2800" b="1" i="0" u="none" strike="noStrike" normalizeH="0" baseline="0" dirty="0" err="1"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Calibri" pitchFamily="34" charset="0"/>
                <a:ea typeface="Calibri" pitchFamily="34" charset="0"/>
                <a:cs typeface="Arial" pitchFamily="34" charset="0"/>
              </a:rPr>
              <a:t>والفرعيات</a:t>
            </a:r>
            <a:r>
              <a:rPr kumimoji="0" lang="ar-AE" sz="2800" b="1" i="0" u="none" strike="noStrike" normalizeH="0" baseline="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Calibri" pitchFamily="34" charset="0"/>
                <a:ea typeface="Calibri" pitchFamily="34" charset="0"/>
                <a:cs typeface="Arial" pitchFamily="34" charset="0"/>
              </a:rPr>
              <a:t> الأساسية المكونة للموضوع وتوضيحها .</a:t>
            </a:r>
            <a:r>
              <a:rPr kumimoji="0" lang="en-US" sz="1050" b="1" i="0" u="none" strike="noStrike" normalizeH="0" baseline="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Arial" pitchFamily="34" charset="0"/>
                <a:cs typeface="Arial" pitchFamily="34" charset="0"/>
              </a:rPr>
              <a:t> </a:t>
            </a:r>
            <a:endParaRPr kumimoji="0" lang="en-US" sz="2800" b="1" i="0" u="none" strike="noStrike" normalizeH="0" baseline="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Arial" pitchFamily="34" charset="0"/>
              <a:cs typeface="Arial" pitchFamily="34" charset="0"/>
            </a:endParaRPr>
          </a:p>
        </p:txBody>
      </p:sp>
    </p:spTree>
  </p:cSld>
  <p:clrMapOvr>
    <a:masterClrMapping/>
  </p:clrMapOvr>
  <p:transition>
    <p:wedge/>
    <p:sndAc>
      <p:stSnd>
        <p:snd r:embed="rId2" name="click.wav"/>
      </p:stSnd>
    </p:sndAc>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صورة 3" descr="______~1.JPG"/>
          <p:cNvPicPr>
            <a:picLocks noChangeAspect="1"/>
          </p:cNvPicPr>
          <p:nvPr/>
        </p:nvPicPr>
        <p:blipFill>
          <a:blip r:embed="rId3"/>
          <a:stretch>
            <a:fillRect/>
          </a:stretch>
        </p:blipFill>
        <p:spPr>
          <a:xfrm>
            <a:off x="428596" y="4357694"/>
            <a:ext cx="2124075" cy="2152650"/>
          </a:xfrm>
          <a:prstGeom prst="rect">
            <a:avLst/>
          </a:prstGeom>
        </p:spPr>
      </p:pic>
      <p:sp>
        <p:nvSpPr>
          <p:cNvPr id="17409" name="Rectangle 1"/>
          <p:cNvSpPr>
            <a:spLocks noChangeArrowheads="1"/>
          </p:cNvSpPr>
          <p:nvPr/>
        </p:nvSpPr>
        <p:spPr bwMode="auto">
          <a:xfrm>
            <a:off x="0" y="0"/>
            <a:ext cx="9144000" cy="440120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scene3d>
              <a:camera prst="orthographicFront"/>
              <a:lightRig rig="balanced" dir="t">
                <a:rot lat="0" lon="0" rev="2100000"/>
              </a:lightRig>
            </a:scene3d>
            <a:sp3d extrusionH="57150" prstMaterial="metal">
              <a:bevelT w="38100" h="25400"/>
              <a:contourClr>
                <a:schemeClr val="bg2"/>
              </a:contourClr>
            </a:sp3d>
          </a:bodyPr>
          <a:lstStyle/>
          <a:p>
            <a:pPr marL="0" marR="0" lvl="0" indent="0" defTabSz="914400" rtl="1" eaLnBrk="1" fontAlgn="base" latinLnBrk="0" hangingPunct="1">
              <a:lnSpc>
                <a:spcPct val="100000"/>
              </a:lnSpc>
              <a:spcBef>
                <a:spcPct val="0"/>
              </a:spcBef>
              <a:spcAft>
                <a:spcPct val="0"/>
              </a:spcAft>
              <a:buClrTx/>
              <a:buSzTx/>
              <a:buFontTx/>
              <a:buNone/>
              <a:tabLst/>
            </a:pPr>
            <a:endParaRPr kumimoji="0" lang="en-US" sz="2000" b="1" i="0" u="none" strike="noStrike" normalizeH="0" baseline="0" dirty="0" smtClean="0">
              <a:ln w="50800"/>
              <a:solidFill>
                <a:schemeClr val="tx1">
                  <a:lumMod val="65000"/>
                  <a:lumOff val="35000"/>
                </a:schemeClr>
              </a:solidFill>
              <a:effectLst>
                <a:outerShdw blurRad="60007" dist="200025" dir="15000000" sy="30000" kx="-1800000" algn="bl" rotWithShape="0">
                  <a:prstClr val="black">
                    <a:alpha val="32000"/>
                  </a:prstClr>
                </a:outerShdw>
              </a:effectLst>
              <a:latin typeface="Calibri" pitchFamily="34" charset="0"/>
              <a:ea typeface="Calibri" pitchFamily="34" charset="0"/>
              <a:cs typeface="Arial" pitchFamily="34" charset="0"/>
            </a:endParaRPr>
          </a:p>
          <a:p>
            <a:pPr marL="0" marR="0" lvl="0" indent="0" defTabSz="914400" rtl="1" eaLnBrk="1" fontAlgn="base" latinLnBrk="0" hangingPunct="1">
              <a:lnSpc>
                <a:spcPct val="100000"/>
              </a:lnSpc>
              <a:spcBef>
                <a:spcPct val="0"/>
              </a:spcBef>
              <a:spcAft>
                <a:spcPct val="0"/>
              </a:spcAft>
              <a:buClrTx/>
              <a:buSzTx/>
              <a:buFontTx/>
              <a:buNone/>
              <a:tabLst/>
            </a:pPr>
            <a:endParaRPr lang="en-US" sz="2000" b="1" dirty="0">
              <a:ln w="50800"/>
              <a:solidFill>
                <a:schemeClr val="tx1">
                  <a:lumMod val="65000"/>
                  <a:lumOff val="35000"/>
                </a:schemeClr>
              </a:solidFill>
              <a:effectLst>
                <a:outerShdw blurRad="60007" dist="200025" dir="15000000" sy="30000" kx="-1800000" algn="bl" rotWithShape="0">
                  <a:prstClr val="black">
                    <a:alpha val="32000"/>
                  </a:prstClr>
                </a:outerShdw>
              </a:effectLst>
              <a:latin typeface="Calibri" pitchFamily="34" charset="0"/>
              <a:ea typeface="Calibri" pitchFamily="34" charset="0"/>
              <a:cs typeface="Arial" pitchFamily="34" charset="0"/>
            </a:endParaRPr>
          </a:p>
          <a:p>
            <a:pPr marL="0" marR="0" lvl="0" indent="0" defTabSz="914400" rtl="1" eaLnBrk="1" fontAlgn="base" latinLnBrk="0" hangingPunct="1">
              <a:lnSpc>
                <a:spcPct val="100000"/>
              </a:lnSpc>
              <a:spcBef>
                <a:spcPct val="0"/>
              </a:spcBef>
              <a:spcAft>
                <a:spcPct val="0"/>
              </a:spcAft>
              <a:buClrTx/>
              <a:buSzTx/>
              <a:buFontTx/>
              <a:buNone/>
              <a:tabLst/>
            </a:pPr>
            <a:r>
              <a:rPr kumimoji="0" lang="ar-AE" sz="2000" b="1" i="0" u="none" strike="noStrike" normalizeH="0" baseline="0" dirty="0" smtClean="0">
                <a:ln w="50800"/>
                <a:solidFill>
                  <a:schemeClr val="tx1">
                    <a:lumMod val="65000"/>
                    <a:lumOff val="35000"/>
                  </a:schemeClr>
                </a:solidFill>
                <a:effectLst>
                  <a:outerShdw blurRad="60007" dist="200025" dir="15000000" sy="30000" kx="-1800000" algn="bl" rotWithShape="0">
                    <a:prstClr val="black">
                      <a:alpha val="32000"/>
                    </a:prstClr>
                  </a:outerShdw>
                </a:effectLst>
                <a:latin typeface="Calibri" pitchFamily="34" charset="0"/>
                <a:ea typeface="Calibri" pitchFamily="34" charset="0"/>
                <a:cs typeface="Arial" pitchFamily="34" charset="0"/>
              </a:rPr>
              <a:t>أيهما افضل الطريقة الكلية ام الطري</a:t>
            </a:r>
            <a:r>
              <a:rPr lang="ar-SA" sz="2000" b="1" dirty="0">
                <a:ln w="50800"/>
                <a:solidFill>
                  <a:schemeClr val="tx1">
                    <a:lumMod val="65000"/>
                    <a:lumOff val="35000"/>
                  </a:schemeClr>
                </a:solidFill>
                <a:effectLst>
                  <a:outerShdw blurRad="60007" dist="200025" dir="15000000" sy="30000" kx="-1800000" algn="bl" rotWithShape="0">
                    <a:prstClr val="black">
                      <a:alpha val="32000"/>
                    </a:prstClr>
                  </a:outerShdw>
                </a:effectLst>
                <a:latin typeface="Calibri" pitchFamily="34" charset="0"/>
                <a:ea typeface="Calibri" pitchFamily="34" charset="0"/>
                <a:cs typeface="Arial" pitchFamily="34" charset="0"/>
              </a:rPr>
              <a:t>ق</a:t>
            </a:r>
            <a:r>
              <a:rPr kumimoji="0" lang="ar-AE" sz="2000" b="1" i="0" u="none" strike="noStrike" normalizeH="0" baseline="0" dirty="0" smtClean="0">
                <a:ln w="50800"/>
                <a:solidFill>
                  <a:schemeClr val="tx1">
                    <a:lumMod val="65000"/>
                    <a:lumOff val="35000"/>
                  </a:schemeClr>
                </a:solidFill>
                <a:effectLst>
                  <a:outerShdw blurRad="60007" dist="200025" dir="15000000" sy="30000" kx="-1800000" algn="bl" rotWithShape="0">
                    <a:prstClr val="black">
                      <a:alpha val="32000"/>
                    </a:prstClr>
                  </a:outerShdw>
                </a:effectLst>
                <a:latin typeface="Calibri" pitchFamily="34" charset="0"/>
                <a:ea typeface="Calibri" pitchFamily="34" charset="0"/>
                <a:cs typeface="Arial" pitchFamily="34" charset="0"/>
              </a:rPr>
              <a:t>ة الجزئية ؟ </a:t>
            </a:r>
            <a:endParaRPr kumimoji="0" lang="en-US" sz="900" b="1" i="0" u="none" strike="noStrike" normalizeH="0" baseline="0" dirty="0" smtClean="0">
              <a:ln w="50800"/>
              <a:solidFill>
                <a:schemeClr val="tx1">
                  <a:lumMod val="65000"/>
                  <a:lumOff val="35000"/>
                </a:schemeClr>
              </a:solidFill>
              <a:effectLst>
                <a:outerShdw blurRad="60007" dist="200025" dir="15000000" sy="30000" kx="-1800000" algn="bl" rotWithShape="0">
                  <a:prstClr val="black">
                    <a:alpha val="32000"/>
                  </a:prstClr>
                </a:outerShdw>
              </a:effectLst>
              <a:latin typeface="Arial"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buFontTx/>
              <a:buNone/>
              <a:tabLst/>
            </a:pPr>
            <a:r>
              <a:rPr kumimoji="0" lang="ar-AE" sz="2000" b="1" i="0" u="none" strike="noStrike" normalizeH="0" baseline="0" dirty="0" smtClean="0">
                <a:ln w="50800"/>
                <a:solidFill>
                  <a:schemeClr val="tx1">
                    <a:lumMod val="65000"/>
                    <a:lumOff val="35000"/>
                  </a:schemeClr>
                </a:solidFill>
                <a:effectLst>
                  <a:outerShdw blurRad="60007" dist="200025" dir="15000000" sy="30000" kx="-1800000" algn="bl" rotWithShape="0">
                    <a:prstClr val="black">
                      <a:alpha val="32000"/>
                    </a:prstClr>
                  </a:outerShdw>
                </a:effectLst>
                <a:latin typeface="Calibri" pitchFamily="34" charset="0"/>
                <a:ea typeface="Calibri" pitchFamily="34" charset="0"/>
                <a:cs typeface="Arial" pitchFamily="34" charset="0"/>
              </a:rPr>
              <a:t>تتوقف </a:t>
            </a:r>
            <a:r>
              <a:rPr kumimoji="0" lang="ar-AE" sz="2000" b="1" i="0" u="none" strike="noStrike" normalizeH="0" baseline="0" dirty="0" err="1" smtClean="0">
                <a:ln w="50800"/>
                <a:solidFill>
                  <a:schemeClr val="tx1">
                    <a:lumMod val="65000"/>
                    <a:lumOff val="35000"/>
                  </a:schemeClr>
                </a:solidFill>
                <a:effectLst>
                  <a:outerShdw blurRad="60007" dist="200025" dir="15000000" sy="30000" kx="-1800000" algn="bl" rotWithShape="0">
                    <a:prstClr val="black">
                      <a:alpha val="32000"/>
                    </a:prstClr>
                  </a:outerShdw>
                </a:effectLst>
                <a:latin typeface="Calibri" pitchFamily="34" charset="0"/>
                <a:ea typeface="Calibri" pitchFamily="34" charset="0"/>
                <a:cs typeface="Arial" pitchFamily="34" charset="0"/>
              </a:rPr>
              <a:t>افضلية</a:t>
            </a:r>
            <a:r>
              <a:rPr kumimoji="0" lang="ar-AE" sz="2000" b="1" i="0" u="none" strike="noStrike" normalizeH="0" baseline="0" dirty="0" smtClean="0">
                <a:ln w="50800"/>
                <a:solidFill>
                  <a:schemeClr val="tx1">
                    <a:lumMod val="65000"/>
                    <a:lumOff val="35000"/>
                  </a:schemeClr>
                </a:solidFill>
                <a:effectLst>
                  <a:outerShdw blurRad="60007" dist="200025" dir="15000000" sy="30000" kx="-1800000" algn="bl" rotWithShape="0">
                    <a:prstClr val="black">
                      <a:alpha val="32000"/>
                    </a:prstClr>
                  </a:outerShdw>
                </a:effectLst>
                <a:latin typeface="Calibri" pitchFamily="34" charset="0"/>
                <a:ea typeface="Calibri" pitchFamily="34" charset="0"/>
                <a:cs typeface="Arial" pitchFamily="34" charset="0"/>
              </a:rPr>
              <a:t> الطريقة على عدة عوامل منها:</a:t>
            </a:r>
            <a:endParaRPr kumimoji="0" lang="en-US" sz="900" b="1" i="0" u="none" strike="noStrike" normalizeH="0" baseline="0" dirty="0" smtClean="0">
              <a:ln w="50800"/>
              <a:solidFill>
                <a:schemeClr val="tx1">
                  <a:lumMod val="65000"/>
                  <a:lumOff val="35000"/>
                </a:schemeClr>
              </a:solidFill>
              <a:effectLst>
                <a:outerShdw blurRad="60007" dist="200025" dir="15000000" sy="30000" kx="-1800000" algn="bl" rotWithShape="0">
                  <a:prstClr val="black">
                    <a:alpha val="32000"/>
                  </a:prstClr>
                </a:outerShdw>
              </a:effectLst>
              <a:latin typeface="Arial"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buFontTx/>
              <a:buChar char="•"/>
              <a:tabLst/>
            </a:pPr>
            <a:r>
              <a:rPr kumimoji="0" lang="ar-AE" sz="2000" b="1" i="0" u="none" strike="noStrike" normalizeH="0" baseline="0" dirty="0" smtClean="0">
                <a:ln w="50800"/>
                <a:solidFill>
                  <a:schemeClr val="tx1">
                    <a:lumMod val="65000"/>
                    <a:lumOff val="35000"/>
                  </a:schemeClr>
                </a:solidFill>
                <a:effectLst>
                  <a:outerShdw blurRad="60007" dist="200025" dir="15000000" sy="30000" kx="-1800000" algn="bl" rotWithShape="0">
                    <a:prstClr val="black">
                      <a:alpha val="32000"/>
                    </a:prstClr>
                  </a:outerShdw>
                </a:effectLst>
                <a:latin typeface="Calibri" pitchFamily="34" charset="0"/>
                <a:ea typeface="Calibri" pitchFamily="34" charset="0"/>
                <a:cs typeface="Arial" pitchFamily="34" charset="0"/>
              </a:rPr>
              <a:t>عمر المتعلم :</a:t>
            </a:r>
            <a:endParaRPr kumimoji="0" lang="en-US" sz="900" b="1" i="0" u="none" strike="noStrike" normalizeH="0" baseline="0" dirty="0" smtClean="0">
              <a:ln w="50800"/>
              <a:solidFill>
                <a:schemeClr val="tx1">
                  <a:lumMod val="65000"/>
                  <a:lumOff val="35000"/>
                </a:schemeClr>
              </a:solidFill>
              <a:effectLst>
                <a:outerShdw blurRad="60007" dist="200025" dir="15000000" sy="30000" kx="-1800000" algn="bl" rotWithShape="0">
                  <a:prstClr val="black">
                    <a:alpha val="32000"/>
                  </a:prstClr>
                </a:outerShdw>
              </a:effectLst>
              <a:latin typeface="Arial"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buFontTx/>
              <a:buNone/>
              <a:tabLst/>
            </a:pPr>
            <a:r>
              <a:rPr kumimoji="0" lang="ar-AE" sz="2000" b="1" i="0" u="none" strike="noStrike" normalizeH="0" baseline="0" dirty="0" smtClean="0">
                <a:ln w="50800"/>
                <a:solidFill>
                  <a:schemeClr val="tx1">
                    <a:lumMod val="65000"/>
                    <a:lumOff val="35000"/>
                  </a:schemeClr>
                </a:solidFill>
                <a:effectLst>
                  <a:outerShdw blurRad="60007" dist="200025" dir="15000000" sy="30000" kx="-1800000" algn="bl" rotWithShape="0">
                    <a:prstClr val="black">
                      <a:alpha val="32000"/>
                    </a:prstClr>
                  </a:outerShdw>
                </a:effectLst>
                <a:latin typeface="Calibri" pitchFamily="34" charset="0"/>
                <a:ea typeface="Calibri" pitchFamily="34" charset="0"/>
                <a:cs typeface="Arial" pitchFamily="34" charset="0"/>
              </a:rPr>
              <a:t>الطريقة الجزئية </a:t>
            </a:r>
            <a:r>
              <a:rPr kumimoji="0" lang="ar-AE" sz="2000" b="1" i="0" u="none" strike="noStrike" normalizeH="0" baseline="0" dirty="0" err="1" smtClean="0">
                <a:ln w="50800"/>
                <a:solidFill>
                  <a:schemeClr val="tx1">
                    <a:lumMod val="65000"/>
                    <a:lumOff val="35000"/>
                  </a:schemeClr>
                </a:solidFill>
                <a:effectLst>
                  <a:outerShdw blurRad="60007" dist="200025" dir="15000000" sy="30000" kx="-1800000" algn="bl" rotWithShape="0">
                    <a:prstClr val="black">
                      <a:alpha val="32000"/>
                    </a:prstClr>
                  </a:outerShdw>
                </a:effectLst>
                <a:latin typeface="Calibri" pitchFamily="34" charset="0"/>
                <a:ea typeface="Calibri" pitchFamily="34" charset="0"/>
                <a:cs typeface="Arial" pitchFamily="34" charset="0"/>
              </a:rPr>
              <a:t>اكثر</a:t>
            </a:r>
            <a:r>
              <a:rPr kumimoji="0" lang="ar-AE" sz="2000" b="1" i="0" u="none" strike="noStrike" normalizeH="0" baseline="0" dirty="0" smtClean="0">
                <a:ln w="50800"/>
                <a:solidFill>
                  <a:schemeClr val="tx1">
                    <a:lumMod val="65000"/>
                    <a:lumOff val="35000"/>
                  </a:schemeClr>
                </a:solidFill>
                <a:effectLst>
                  <a:outerShdw blurRad="60007" dist="200025" dir="15000000" sy="30000" kx="-1800000" algn="bl" rotWithShape="0">
                    <a:prstClr val="black">
                      <a:alpha val="32000"/>
                    </a:prstClr>
                  </a:outerShdw>
                </a:effectLst>
                <a:latin typeface="Calibri" pitchFamily="34" charset="0"/>
                <a:ea typeface="Calibri" pitchFamily="34" charset="0"/>
                <a:cs typeface="Arial" pitchFamily="34" charset="0"/>
              </a:rPr>
              <a:t> فائدة مع الصغار </a:t>
            </a:r>
            <a:r>
              <a:rPr kumimoji="0" lang="ar-AE" sz="2000" b="1" i="0" u="none" strike="noStrike" normalizeH="0" baseline="0" dirty="0" err="1" smtClean="0">
                <a:ln w="50800"/>
                <a:solidFill>
                  <a:schemeClr val="tx1">
                    <a:lumMod val="65000"/>
                    <a:lumOff val="35000"/>
                  </a:schemeClr>
                </a:solidFill>
                <a:effectLst>
                  <a:outerShdw blurRad="60007" dist="200025" dir="15000000" sy="30000" kx="-1800000" algn="bl" rotWithShape="0">
                    <a:prstClr val="black">
                      <a:alpha val="32000"/>
                    </a:prstClr>
                  </a:outerShdw>
                </a:effectLst>
                <a:latin typeface="Calibri" pitchFamily="34" charset="0"/>
                <a:ea typeface="Calibri" pitchFamily="34" charset="0"/>
                <a:cs typeface="Arial" pitchFamily="34" charset="0"/>
              </a:rPr>
              <a:t>الاقل</a:t>
            </a:r>
            <a:r>
              <a:rPr kumimoji="0" lang="ar-AE" sz="2000" b="1" i="0" u="none" strike="noStrike" normalizeH="0" baseline="0" dirty="0" smtClean="0">
                <a:ln w="50800"/>
                <a:solidFill>
                  <a:schemeClr val="tx1">
                    <a:lumMod val="65000"/>
                    <a:lumOff val="35000"/>
                  </a:schemeClr>
                </a:solidFill>
                <a:effectLst>
                  <a:outerShdw blurRad="60007" dist="200025" dir="15000000" sy="30000" kx="-1800000" algn="bl" rotWithShape="0">
                    <a:prstClr val="black">
                      <a:alpha val="32000"/>
                    </a:prstClr>
                  </a:outerShdw>
                </a:effectLst>
                <a:latin typeface="Calibri" pitchFamily="34" charset="0"/>
                <a:ea typeface="Calibri" pitchFamily="34" charset="0"/>
                <a:cs typeface="Arial" pitchFamily="34" charset="0"/>
              </a:rPr>
              <a:t> ذكاء.</a:t>
            </a:r>
            <a:endParaRPr kumimoji="0" lang="en-US" sz="900" b="1" i="0" u="none" strike="noStrike" normalizeH="0" baseline="0" dirty="0" smtClean="0">
              <a:ln w="50800"/>
              <a:solidFill>
                <a:schemeClr val="tx1">
                  <a:lumMod val="65000"/>
                  <a:lumOff val="35000"/>
                </a:schemeClr>
              </a:solidFill>
              <a:effectLst>
                <a:outerShdw blurRad="60007" dist="200025" dir="15000000" sy="30000" kx="-1800000" algn="bl" rotWithShape="0">
                  <a:prstClr val="black">
                    <a:alpha val="32000"/>
                  </a:prstClr>
                </a:outerShdw>
              </a:effectLst>
              <a:latin typeface="Arial"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buFontTx/>
              <a:buChar char="•"/>
              <a:tabLst/>
            </a:pPr>
            <a:r>
              <a:rPr kumimoji="0" lang="ar-AE" sz="2000" b="1" i="0" u="none" strike="noStrike" normalizeH="0" baseline="0" dirty="0" smtClean="0">
                <a:ln w="50800"/>
                <a:solidFill>
                  <a:schemeClr val="tx1">
                    <a:lumMod val="65000"/>
                    <a:lumOff val="35000"/>
                  </a:schemeClr>
                </a:solidFill>
                <a:effectLst>
                  <a:outerShdw blurRad="60007" dist="200025" dir="15000000" sy="30000" kx="-1800000" algn="bl" rotWithShape="0">
                    <a:prstClr val="black">
                      <a:alpha val="32000"/>
                    </a:prstClr>
                  </a:outerShdw>
                </a:effectLst>
                <a:latin typeface="Calibri" pitchFamily="34" charset="0"/>
                <a:ea typeface="Calibri" pitchFamily="34" charset="0"/>
                <a:cs typeface="Arial" pitchFamily="34" charset="0"/>
              </a:rPr>
              <a:t>ذكاء المتعلم :</a:t>
            </a:r>
            <a:endParaRPr kumimoji="0" lang="en-US" sz="900" b="1" i="0" u="none" strike="noStrike" normalizeH="0" baseline="0" dirty="0" smtClean="0">
              <a:ln w="50800"/>
              <a:solidFill>
                <a:schemeClr val="tx1">
                  <a:lumMod val="65000"/>
                  <a:lumOff val="35000"/>
                </a:schemeClr>
              </a:solidFill>
              <a:effectLst>
                <a:outerShdw blurRad="60007" dist="200025" dir="15000000" sy="30000" kx="-1800000" algn="bl" rotWithShape="0">
                  <a:prstClr val="black">
                    <a:alpha val="32000"/>
                  </a:prstClr>
                </a:outerShdw>
              </a:effectLst>
              <a:latin typeface="Arial"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buFontTx/>
              <a:buNone/>
              <a:tabLst/>
            </a:pPr>
            <a:r>
              <a:rPr kumimoji="0" lang="ar-AE" sz="2000" b="1" i="0" u="none" strike="noStrike" normalizeH="0" baseline="0" dirty="0" smtClean="0">
                <a:ln w="50800"/>
                <a:solidFill>
                  <a:schemeClr val="tx1">
                    <a:lumMod val="65000"/>
                    <a:lumOff val="35000"/>
                  </a:schemeClr>
                </a:solidFill>
                <a:effectLst>
                  <a:outerShdw blurRad="60007" dist="200025" dir="15000000" sy="30000" kx="-1800000" algn="bl" rotWithShape="0">
                    <a:prstClr val="black">
                      <a:alpha val="32000"/>
                    </a:prstClr>
                  </a:outerShdw>
                </a:effectLst>
                <a:latin typeface="Calibri" pitchFamily="34" charset="0"/>
                <a:ea typeface="Calibri" pitchFamily="34" charset="0"/>
                <a:cs typeface="Arial" pitchFamily="34" charset="0"/>
              </a:rPr>
              <a:t>الطريقة الكلية افضل ل</a:t>
            </a:r>
            <a:r>
              <a:rPr kumimoji="0" lang="ar-SA" sz="2000" b="1" i="0" u="none" strike="noStrike" normalizeH="0" baseline="0" dirty="0" smtClean="0">
                <a:ln w="50800"/>
                <a:solidFill>
                  <a:schemeClr val="tx1">
                    <a:lumMod val="65000"/>
                    <a:lumOff val="35000"/>
                  </a:schemeClr>
                </a:solidFill>
                <a:effectLst>
                  <a:outerShdw blurRad="60007" dist="200025" dir="15000000" sy="30000" kx="-1800000" algn="bl" rotWithShape="0">
                    <a:prstClr val="black">
                      <a:alpha val="32000"/>
                    </a:prstClr>
                  </a:outerShdw>
                </a:effectLst>
                <a:latin typeface="Calibri" pitchFamily="34" charset="0"/>
                <a:ea typeface="Calibri" pitchFamily="34" charset="0"/>
                <a:cs typeface="Arial" pitchFamily="34" charset="0"/>
              </a:rPr>
              <a:t>لأ</a:t>
            </a:r>
            <a:r>
              <a:rPr kumimoji="0" lang="ar-AE" sz="2000" b="1" i="0" u="none" strike="noStrike" normalizeH="0" baseline="0" dirty="0" smtClean="0">
                <a:ln w="50800"/>
                <a:solidFill>
                  <a:schemeClr val="tx1">
                    <a:lumMod val="65000"/>
                    <a:lumOff val="35000"/>
                  </a:schemeClr>
                </a:solidFill>
                <a:effectLst>
                  <a:outerShdw blurRad="60007" dist="200025" dir="15000000" sy="30000" kx="-1800000" algn="bl" rotWithShape="0">
                    <a:prstClr val="black">
                      <a:alpha val="32000"/>
                    </a:prstClr>
                  </a:outerShdw>
                </a:effectLst>
                <a:latin typeface="Calibri" pitchFamily="34" charset="0"/>
                <a:ea typeface="Calibri" pitchFamily="34" charset="0"/>
                <a:cs typeface="Arial" pitchFamily="34" charset="0"/>
              </a:rPr>
              <a:t>طفال الاكثر ذكاء</a:t>
            </a:r>
            <a:r>
              <a:rPr kumimoji="0" lang="ar-SA" sz="2000" b="1" i="0" u="none" strike="noStrike" normalizeH="0" baseline="0" dirty="0" smtClean="0">
                <a:ln w="50800"/>
                <a:solidFill>
                  <a:schemeClr val="tx1">
                    <a:lumMod val="65000"/>
                    <a:lumOff val="35000"/>
                  </a:schemeClr>
                </a:solidFill>
                <a:effectLst>
                  <a:outerShdw blurRad="60007" dist="200025" dir="15000000" sy="30000" kx="-1800000" algn="bl" rotWithShape="0">
                    <a:prstClr val="black">
                      <a:alpha val="32000"/>
                    </a:prstClr>
                  </a:outerShdw>
                </a:effectLst>
                <a:latin typeface="Calibri" pitchFamily="34" charset="0"/>
                <a:ea typeface="Calibri" pitchFamily="34" charset="0"/>
                <a:cs typeface="Arial" pitchFamily="34" charset="0"/>
              </a:rPr>
              <a:t>اً</a:t>
            </a:r>
            <a:r>
              <a:rPr kumimoji="0" lang="ar-SA" sz="2000" b="1" i="0" u="none" strike="noStrike" normalizeH="0" dirty="0" smtClean="0">
                <a:ln w="50800"/>
                <a:solidFill>
                  <a:schemeClr val="tx1">
                    <a:lumMod val="65000"/>
                    <a:lumOff val="35000"/>
                  </a:schemeClr>
                </a:solidFill>
                <a:effectLst>
                  <a:outerShdw blurRad="60007" dist="200025" dir="15000000" sy="30000" kx="-1800000" algn="bl" rotWithShape="0">
                    <a:prstClr val="black">
                      <a:alpha val="32000"/>
                    </a:prstClr>
                  </a:outerShdw>
                </a:effectLst>
                <a:latin typeface="Calibri" pitchFamily="34" charset="0"/>
                <a:ea typeface="Calibri" pitchFamily="34" charset="0"/>
                <a:cs typeface="Arial" pitchFamily="34" charset="0"/>
              </a:rPr>
              <a:t> .</a:t>
            </a:r>
            <a:endParaRPr kumimoji="0" lang="en-US" sz="900" b="1" i="0" u="none" strike="noStrike" normalizeH="0" baseline="0" dirty="0" smtClean="0">
              <a:ln w="50800"/>
              <a:solidFill>
                <a:schemeClr val="tx1">
                  <a:lumMod val="65000"/>
                  <a:lumOff val="35000"/>
                </a:schemeClr>
              </a:solidFill>
              <a:effectLst>
                <a:outerShdw blurRad="60007" dist="200025" dir="15000000" sy="30000" kx="-1800000" algn="bl" rotWithShape="0">
                  <a:prstClr val="black">
                    <a:alpha val="32000"/>
                  </a:prstClr>
                </a:outerShdw>
              </a:effectLst>
              <a:latin typeface="Arial"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buFontTx/>
              <a:buChar char="•"/>
              <a:tabLst/>
            </a:pPr>
            <a:r>
              <a:rPr kumimoji="0" lang="ar-AE" sz="2000" b="1" i="0" u="none" strike="noStrike" normalizeH="0" baseline="0" dirty="0" smtClean="0">
                <a:ln w="50800"/>
                <a:solidFill>
                  <a:schemeClr val="tx1">
                    <a:lumMod val="65000"/>
                    <a:lumOff val="35000"/>
                  </a:schemeClr>
                </a:solidFill>
                <a:effectLst>
                  <a:outerShdw blurRad="60007" dist="200025" dir="15000000" sy="30000" kx="-1800000" algn="bl" rotWithShape="0">
                    <a:prstClr val="black">
                      <a:alpha val="32000"/>
                    </a:prstClr>
                  </a:outerShdw>
                </a:effectLst>
                <a:latin typeface="Calibri" pitchFamily="34" charset="0"/>
                <a:ea typeface="Calibri" pitchFamily="34" charset="0"/>
                <a:cs typeface="Arial" pitchFamily="34" charset="0"/>
              </a:rPr>
              <a:t>طبيعة المادة المراد تعلمها :</a:t>
            </a:r>
            <a:endParaRPr kumimoji="0" lang="en-US" sz="900" b="1" i="0" u="none" strike="noStrike" normalizeH="0" baseline="0" dirty="0" smtClean="0">
              <a:ln w="50800"/>
              <a:solidFill>
                <a:schemeClr val="tx1">
                  <a:lumMod val="65000"/>
                  <a:lumOff val="35000"/>
                </a:schemeClr>
              </a:solidFill>
              <a:effectLst>
                <a:outerShdw blurRad="60007" dist="200025" dir="15000000" sy="30000" kx="-1800000" algn="bl" rotWithShape="0">
                  <a:prstClr val="black">
                    <a:alpha val="32000"/>
                  </a:prstClr>
                </a:outerShdw>
              </a:effectLst>
              <a:latin typeface="Arial"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buFontTx/>
              <a:buNone/>
              <a:tabLst/>
            </a:pPr>
            <a:r>
              <a:rPr kumimoji="0" lang="ar-AE" sz="2000" b="1" i="0" u="none" strike="noStrike" normalizeH="0" baseline="0" dirty="0" smtClean="0">
                <a:ln w="50800"/>
                <a:solidFill>
                  <a:schemeClr val="tx1">
                    <a:lumMod val="65000"/>
                    <a:lumOff val="35000"/>
                  </a:schemeClr>
                </a:solidFill>
                <a:effectLst>
                  <a:outerShdw blurRad="60007" dist="200025" dir="15000000" sy="30000" kx="-1800000" algn="bl" rotWithShape="0">
                    <a:prstClr val="black">
                      <a:alpha val="32000"/>
                    </a:prstClr>
                  </a:outerShdw>
                </a:effectLst>
                <a:latin typeface="Calibri" pitchFamily="34" charset="0"/>
                <a:ea typeface="Calibri" pitchFamily="34" charset="0"/>
                <a:cs typeface="Arial" pitchFamily="34" charset="0"/>
              </a:rPr>
              <a:t>الطريقة الكلية اكثر فأئده في تعلم المواد متوسطة الحجم والصعبة.</a:t>
            </a:r>
            <a:endParaRPr kumimoji="0" lang="en-US" sz="900" b="1" i="0" u="none" strike="noStrike" normalizeH="0" baseline="0" dirty="0" smtClean="0">
              <a:ln w="50800"/>
              <a:solidFill>
                <a:schemeClr val="tx1">
                  <a:lumMod val="65000"/>
                  <a:lumOff val="35000"/>
                </a:schemeClr>
              </a:solidFill>
              <a:effectLst>
                <a:outerShdw blurRad="60007" dist="200025" dir="15000000" sy="30000" kx="-1800000" algn="bl" rotWithShape="0">
                  <a:prstClr val="black">
                    <a:alpha val="32000"/>
                  </a:prstClr>
                </a:outerShdw>
              </a:effectLst>
              <a:latin typeface="Arial"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buFontTx/>
              <a:buNone/>
              <a:tabLst/>
            </a:pPr>
            <a:r>
              <a:rPr kumimoji="0" lang="ar-AE" sz="2000" b="1" i="0" u="none" strike="noStrike" normalizeH="0" baseline="0" dirty="0" smtClean="0">
                <a:ln w="50800"/>
                <a:solidFill>
                  <a:schemeClr val="tx1">
                    <a:lumMod val="65000"/>
                    <a:lumOff val="35000"/>
                  </a:schemeClr>
                </a:solidFill>
                <a:effectLst>
                  <a:outerShdw blurRad="60007" dist="200025" dir="15000000" sy="30000" kx="-1800000" algn="bl" rotWithShape="0">
                    <a:prstClr val="black">
                      <a:alpha val="32000"/>
                    </a:prstClr>
                  </a:outerShdw>
                </a:effectLst>
                <a:latin typeface="Calibri" pitchFamily="34" charset="0"/>
                <a:ea typeface="Calibri" pitchFamily="34" charset="0"/>
                <a:cs typeface="Arial" pitchFamily="34" charset="0"/>
              </a:rPr>
              <a:t>يجب على المتعلم </a:t>
            </a:r>
            <a:r>
              <a:rPr kumimoji="0" lang="ar-AE" sz="2000" b="1" i="0" u="none" strike="noStrike" normalizeH="0" baseline="0" dirty="0" err="1" smtClean="0">
                <a:ln w="50800"/>
                <a:solidFill>
                  <a:schemeClr val="tx1">
                    <a:lumMod val="65000"/>
                    <a:lumOff val="35000"/>
                  </a:schemeClr>
                </a:solidFill>
                <a:effectLst>
                  <a:outerShdw blurRad="60007" dist="200025" dir="15000000" sy="30000" kx="-1800000" algn="bl" rotWithShape="0">
                    <a:prstClr val="black">
                      <a:alpha val="32000"/>
                    </a:prstClr>
                  </a:outerShdw>
                </a:effectLst>
                <a:latin typeface="Calibri" pitchFamily="34" charset="0"/>
                <a:ea typeface="Calibri" pitchFamily="34" charset="0"/>
                <a:cs typeface="Arial" pitchFamily="34" charset="0"/>
              </a:rPr>
              <a:t>ان</a:t>
            </a:r>
            <a:r>
              <a:rPr kumimoji="0" lang="ar-AE" sz="2000" b="1" i="0" u="none" strike="noStrike" normalizeH="0" baseline="0" dirty="0" smtClean="0">
                <a:ln w="50800"/>
                <a:solidFill>
                  <a:schemeClr val="tx1">
                    <a:lumMod val="65000"/>
                    <a:lumOff val="35000"/>
                  </a:schemeClr>
                </a:solidFill>
                <a:effectLst>
                  <a:outerShdw blurRad="60007" dist="200025" dir="15000000" sy="30000" kx="-1800000" algn="bl" rotWithShape="0">
                    <a:prstClr val="black">
                      <a:alpha val="32000"/>
                    </a:prstClr>
                  </a:outerShdw>
                </a:effectLst>
                <a:latin typeface="Calibri" pitchFamily="34" charset="0"/>
                <a:ea typeface="Calibri" pitchFamily="34" charset="0"/>
                <a:cs typeface="Arial" pitchFamily="34" charset="0"/>
              </a:rPr>
              <a:t> يشارك بفاعلية </a:t>
            </a:r>
            <a:r>
              <a:rPr kumimoji="0" lang="ar-AE" sz="2000" b="1" i="0" u="none" strike="noStrike" normalizeH="0" baseline="0" dirty="0" err="1" smtClean="0">
                <a:ln w="50800"/>
                <a:solidFill>
                  <a:schemeClr val="tx1">
                    <a:lumMod val="65000"/>
                    <a:lumOff val="35000"/>
                  </a:schemeClr>
                </a:solidFill>
                <a:effectLst>
                  <a:outerShdw blurRad="60007" dist="200025" dir="15000000" sy="30000" kx="-1800000" algn="bl" rotWithShape="0">
                    <a:prstClr val="black">
                      <a:alpha val="32000"/>
                    </a:prstClr>
                  </a:outerShdw>
                </a:effectLst>
                <a:latin typeface="Calibri" pitchFamily="34" charset="0"/>
                <a:ea typeface="Calibri" pitchFamily="34" charset="0"/>
                <a:cs typeface="Arial" pitchFamily="34" charset="0"/>
              </a:rPr>
              <a:t>اثناء</a:t>
            </a:r>
            <a:r>
              <a:rPr kumimoji="0" lang="ar-AE" sz="2000" b="1" i="0" u="none" strike="noStrike" normalizeH="0" baseline="0" dirty="0" smtClean="0">
                <a:ln w="50800"/>
                <a:solidFill>
                  <a:schemeClr val="tx1">
                    <a:lumMod val="65000"/>
                    <a:lumOff val="35000"/>
                  </a:schemeClr>
                </a:solidFill>
                <a:effectLst>
                  <a:outerShdw blurRad="60007" dist="200025" dir="15000000" sy="30000" kx="-1800000" algn="bl" rotWithShape="0">
                    <a:prstClr val="black">
                      <a:alpha val="32000"/>
                    </a:prstClr>
                  </a:outerShdw>
                </a:effectLst>
                <a:latin typeface="Calibri" pitchFamily="34" charset="0"/>
                <a:ea typeface="Calibri" pitchFamily="34" charset="0"/>
                <a:cs typeface="Arial" pitchFamily="34" charset="0"/>
              </a:rPr>
              <a:t> التدريب وكلما كان المتعلم </a:t>
            </a:r>
            <a:r>
              <a:rPr kumimoji="0" lang="ar-AE" sz="2000" b="1" i="0" u="none" strike="noStrike" normalizeH="0" baseline="0" dirty="0" err="1" smtClean="0">
                <a:ln w="50800"/>
                <a:solidFill>
                  <a:schemeClr val="tx1">
                    <a:lumMod val="65000"/>
                    <a:lumOff val="35000"/>
                  </a:schemeClr>
                </a:solidFill>
                <a:effectLst>
                  <a:outerShdw blurRad="60007" dist="200025" dir="15000000" sy="30000" kx="-1800000" algn="bl" rotWithShape="0">
                    <a:prstClr val="black">
                      <a:alpha val="32000"/>
                    </a:prstClr>
                  </a:outerShdw>
                </a:effectLst>
                <a:latin typeface="Calibri" pitchFamily="34" charset="0"/>
                <a:ea typeface="Calibri" pitchFamily="34" charset="0"/>
                <a:cs typeface="Arial" pitchFamily="34" charset="0"/>
              </a:rPr>
              <a:t>اكثر</a:t>
            </a:r>
            <a:r>
              <a:rPr kumimoji="0" lang="ar-AE" sz="2000" b="1" i="0" u="none" strike="noStrike" normalizeH="0" baseline="0" dirty="0" smtClean="0">
                <a:ln w="50800"/>
                <a:solidFill>
                  <a:schemeClr val="tx1">
                    <a:lumMod val="65000"/>
                    <a:lumOff val="35000"/>
                  </a:schemeClr>
                </a:solidFill>
                <a:effectLst>
                  <a:outerShdw blurRad="60007" dist="200025" dir="15000000" sy="30000" kx="-1800000" algn="bl" rotWithShape="0">
                    <a:prstClr val="black">
                      <a:alpha val="32000"/>
                    </a:prstClr>
                  </a:outerShdw>
                </a:effectLst>
                <a:latin typeface="Calibri" pitchFamily="34" charset="0"/>
                <a:ea typeface="Calibri" pitchFamily="34" charset="0"/>
                <a:cs typeface="Arial" pitchFamily="34" charset="0"/>
              </a:rPr>
              <a:t> ايجابية في موقف التعلم , كان </a:t>
            </a:r>
            <a:r>
              <a:rPr kumimoji="0" lang="ar-AE" sz="2000" b="1" i="0" u="none" strike="noStrike" normalizeH="0" baseline="0" dirty="0" err="1" smtClean="0">
                <a:ln w="50800"/>
                <a:solidFill>
                  <a:schemeClr val="tx1">
                    <a:lumMod val="65000"/>
                    <a:lumOff val="35000"/>
                  </a:schemeClr>
                </a:solidFill>
                <a:effectLst>
                  <a:outerShdw blurRad="60007" dist="200025" dir="15000000" sy="30000" kx="-1800000" algn="bl" rotWithShape="0">
                    <a:prstClr val="black">
                      <a:alpha val="32000"/>
                    </a:prstClr>
                  </a:outerShdw>
                </a:effectLst>
                <a:latin typeface="Calibri" pitchFamily="34" charset="0"/>
                <a:ea typeface="Calibri" pitchFamily="34" charset="0"/>
                <a:cs typeface="Arial" pitchFamily="34" charset="0"/>
              </a:rPr>
              <a:t>تعلمة</a:t>
            </a:r>
            <a:r>
              <a:rPr kumimoji="0" lang="ar-AE" sz="2000" b="1" i="0" u="none" strike="noStrike" normalizeH="0" baseline="0" dirty="0" smtClean="0">
                <a:ln w="50800"/>
                <a:solidFill>
                  <a:schemeClr val="tx1">
                    <a:lumMod val="65000"/>
                    <a:lumOff val="35000"/>
                  </a:schemeClr>
                </a:solidFill>
                <a:effectLst>
                  <a:outerShdw blurRad="60007" dist="200025" dir="15000000" sy="30000" kx="-1800000" algn="bl" rotWithShape="0">
                    <a:prstClr val="black">
                      <a:alpha val="32000"/>
                    </a:prstClr>
                  </a:outerShdw>
                </a:effectLst>
                <a:latin typeface="Calibri" pitchFamily="34" charset="0"/>
                <a:ea typeface="Calibri" pitchFamily="34" charset="0"/>
                <a:cs typeface="Arial" pitchFamily="34" charset="0"/>
              </a:rPr>
              <a:t> </a:t>
            </a:r>
            <a:r>
              <a:rPr kumimoji="0" lang="ar-AE" sz="2000" b="1" i="0" u="none" strike="noStrike" normalizeH="0" baseline="0" dirty="0" err="1" smtClean="0">
                <a:ln w="50800"/>
                <a:solidFill>
                  <a:schemeClr val="tx1">
                    <a:lumMod val="65000"/>
                    <a:lumOff val="35000"/>
                  </a:schemeClr>
                </a:solidFill>
                <a:effectLst>
                  <a:outerShdw blurRad="60007" dist="200025" dir="15000000" sy="30000" kx="-1800000" algn="bl" rotWithShape="0">
                    <a:prstClr val="black">
                      <a:alpha val="32000"/>
                    </a:prstClr>
                  </a:outerShdw>
                </a:effectLst>
                <a:latin typeface="Calibri" pitchFamily="34" charset="0"/>
                <a:ea typeface="Calibri" pitchFamily="34" charset="0"/>
                <a:cs typeface="Arial" pitchFamily="34" charset="0"/>
              </a:rPr>
              <a:t>اكثر</a:t>
            </a:r>
            <a:r>
              <a:rPr kumimoji="0" lang="ar-AE" sz="2000" b="1" i="0" u="none" strike="noStrike" normalizeH="0" baseline="0" dirty="0" smtClean="0">
                <a:ln w="50800"/>
                <a:solidFill>
                  <a:schemeClr val="tx1">
                    <a:lumMod val="65000"/>
                    <a:lumOff val="35000"/>
                  </a:schemeClr>
                </a:solidFill>
                <a:effectLst>
                  <a:outerShdw blurRad="60007" dist="200025" dir="15000000" sy="30000" kx="-1800000" algn="bl" rotWithShape="0">
                    <a:prstClr val="black">
                      <a:alpha val="32000"/>
                    </a:prstClr>
                  </a:outerShdw>
                </a:effectLst>
                <a:latin typeface="Calibri" pitchFamily="34" charset="0"/>
                <a:ea typeface="Calibri" pitchFamily="34" charset="0"/>
                <a:cs typeface="Arial" pitchFamily="34" charset="0"/>
              </a:rPr>
              <a:t> </a:t>
            </a:r>
            <a:r>
              <a:rPr kumimoji="0" lang="ar-AE" sz="2000" b="1" i="0" u="none" strike="noStrike" normalizeH="0" baseline="0" dirty="0" err="1" smtClean="0">
                <a:ln w="50800"/>
                <a:solidFill>
                  <a:schemeClr val="tx1">
                    <a:lumMod val="65000"/>
                    <a:lumOff val="35000"/>
                  </a:schemeClr>
                </a:solidFill>
                <a:effectLst>
                  <a:outerShdw blurRad="60007" dist="200025" dir="15000000" sy="30000" kx="-1800000" algn="bl" rotWithShape="0">
                    <a:prstClr val="black">
                      <a:alpha val="32000"/>
                    </a:prstClr>
                  </a:outerShdw>
                </a:effectLst>
                <a:latin typeface="Calibri" pitchFamily="34" charset="0"/>
                <a:ea typeface="Calibri" pitchFamily="34" charset="0"/>
                <a:cs typeface="Arial" pitchFamily="34" charset="0"/>
              </a:rPr>
              <a:t>كفاءه</a:t>
            </a:r>
            <a:r>
              <a:rPr kumimoji="0" lang="ar-AE" sz="2000" b="1" i="0" u="none" strike="noStrike" normalizeH="0" baseline="0" dirty="0" smtClean="0">
                <a:ln w="50800"/>
                <a:solidFill>
                  <a:schemeClr val="tx1">
                    <a:lumMod val="65000"/>
                    <a:lumOff val="35000"/>
                  </a:schemeClr>
                </a:solidFill>
                <a:effectLst>
                  <a:outerShdw blurRad="60007" dist="200025" dir="15000000" sy="30000" kx="-1800000" algn="bl" rotWithShape="0">
                    <a:prstClr val="black">
                      <a:alpha val="32000"/>
                    </a:prstClr>
                  </a:outerShdw>
                </a:effectLst>
                <a:latin typeface="Calibri" pitchFamily="34" charset="0"/>
                <a:ea typeface="Calibri" pitchFamily="34" charset="0"/>
                <a:cs typeface="Arial" pitchFamily="34" charset="0"/>
              </a:rPr>
              <a:t>.</a:t>
            </a:r>
          </a:p>
          <a:p>
            <a:pPr marL="0" marR="0" lvl="0" indent="0" defTabSz="914400" rtl="0" eaLnBrk="0" fontAlgn="base" latinLnBrk="0" hangingPunct="0">
              <a:lnSpc>
                <a:spcPct val="100000"/>
              </a:lnSpc>
              <a:spcBef>
                <a:spcPct val="0"/>
              </a:spcBef>
              <a:spcAft>
                <a:spcPct val="0"/>
              </a:spcAft>
              <a:buClrTx/>
              <a:buSzTx/>
              <a:buFontTx/>
              <a:buNone/>
              <a:tabLst/>
            </a:pPr>
            <a:r>
              <a:rPr kumimoji="0" lang="ar-AE" sz="2000" b="1" i="0" u="none" strike="noStrike" normalizeH="0" baseline="0" dirty="0" smtClean="0">
                <a:ln w="50800"/>
                <a:solidFill>
                  <a:schemeClr val="tx1">
                    <a:lumMod val="65000"/>
                    <a:lumOff val="35000"/>
                  </a:schemeClr>
                </a:solidFill>
                <a:effectLst>
                  <a:outerShdw blurRad="60007" dist="200025" dir="15000000" sy="30000" kx="-1800000" algn="bl" rotWithShape="0">
                    <a:prstClr val="black">
                      <a:alpha val="32000"/>
                    </a:prstClr>
                  </a:outerShdw>
                </a:effectLst>
                <a:latin typeface="Calibri" pitchFamily="34" charset="0"/>
                <a:ea typeface="Calibri" pitchFamily="34" charset="0"/>
                <a:cs typeface="Arial" pitchFamily="34" charset="0"/>
              </a:rPr>
              <a:t>ولعل من سمات التنظيم الجيد لمجال التعلم الحرص على توفير التعزيز المناسب للتعلم (الثواب والعقاب ) فالتعزيز ه</a:t>
            </a:r>
            <a:r>
              <a:rPr kumimoji="0" lang="ar-SA" sz="2000" b="1" i="0" u="none" strike="noStrike" normalizeH="0" baseline="0" dirty="0" smtClean="0">
                <a:ln w="50800"/>
                <a:solidFill>
                  <a:schemeClr val="tx1">
                    <a:lumMod val="65000"/>
                    <a:lumOff val="35000"/>
                  </a:schemeClr>
                </a:solidFill>
                <a:effectLst>
                  <a:outerShdw blurRad="60007" dist="200025" dir="15000000" sy="30000" kx="-1800000" algn="bl" rotWithShape="0">
                    <a:prstClr val="black">
                      <a:alpha val="32000"/>
                    </a:prstClr>
                  </a:outerShdw>
                </a:effectLst>
                <a:latin typeface="Calibri" pitchFamily="34" charset="0"/>
                <a:ea typeface="Calibri" pitchFamily="34" charset="0"/>
                <a:cs typeface="Arial" pitchFamily="34" charset="0"/>
              </a:rPr>
              <a:t>و</a:t>
            </a:r>
            <a:r>
              <a:rPr kumimoji="0" lang="ar-AE" sz="2000" b="1" i="0" u="none" strike="noStrike" normalizeH="0" baseline="0" dirty="0" smtClean="0">
                <a:ln w="50800"/>
                <a:solidFill>
                  <a:schemeClr val="tx1">
                    <a:lumMod val="65000"/>
                    <a:lumOff val="35000"/>
                  </a:schemeClr>
                </a:solidFill>
                <a:effectLst>
                  <a:outerShdw blurRad="60007" dist="200025" dir="15000000" sy="30000" kx="-1800000" algn="bl" rotWithShape="0">
                    <a:prstClr val="black">
                      <a:alpha val="32000"/>
                    </a:prstClr>
                  </a:outerShdw>
                </a:effectLst>
                <a:latin typeface="Calibri" pitchFamily="34" charset="0"/>
                <a:ea typeface="Calibri" pitchFamily="34" charset="0"/>
                <a:cs typeface="Arial" pitchFamily="34" charset="0"/>
              </a:rPr>
              <a:t>"المكافأة" وله دور مهم في التعلم سواء اكان تعزيزا موجبا</a:t>
            </a:r>
            <a:r>
              <a:rPr kumimoji="0" lang="ar-SA" sz="2000" b="1" i="0" u="none" strike="noStrike" normalizeH="0" baseline="0" dirty="0" smtClean="0">
                <a:ln w="50800"/>
                <a:solidFill>
                  <a:schemeClr val="tx1">
                    <a:lumMod val="65000"/>
                    <a:lumOff val="35000"/>
                  </a:schemeClr>
                </a:solidFill>
                <a:effectLst>
                  <a:outerShdw blurRad="60007" dist="200025" dir="15000000" sy="30000" kx="-1800000" algn="bl" rotWithShape="0">
                    <a:prstClr val="black">
                      <a:alpha val="32000"/>
                    </a:prstClr>
                  </a:outerShdw>
                </a:effectLst>
                <a:latin typeface="Calibri" pitchFamily="34" charset="0"/>
                <a:ea typeface="Calibri" pitchFamily="34" charset="0"/>
                <a:cs typeface="Arial" pitchFamily="34" charset="0"/>
              </a:rPr>
              <a:t>ً</a:t>
            </a:r>
            <a:r>
              <a:rPr kumimoji="0" lang="ar-SA" sz="2000" b="1" i="0" u="none" strike="noStrike" normalizeH="0" dirty="0" smtClean="0">
                <a:ln w="50800"/>
                <a:solidFill>
                  <a:schemeClr val="tx1">
                    <a:lumMod val="65000"/>
                    <a:lumOff val="35000"/>
                  </a:schemeClr>
                </a:solidFill>
                <a:effectLst>
                  <a:outerShdw blurRad="60007" dist="200025" dir="15000000" sy="30000" kx="-1800000" algn="bl" rotWithShape="0">
                    <a:prstClr val="black">
                      <a:alpha val="32000"/>
                    </a:prstClr>
                  </a:outerShdw>
                </a:effectLst>
                <a:latin typeface="Calibri" pitchFamily="34" charset="0"/>
                <a:ea typeface="Calibri" pitchFamily="34" charset="0"/>
                <a:cs typeface="Arial" pitchFamily="34" charset="0"/>
              </a:rPr>
              <a:t> </a:t>
            </a:r>
            <a:r>
              <a:rPr kumimoji="0" lang="ar-AE" sz="2000" b="1" i="0" u="none" strike="noStrike" normalizeH="0" baseline="0" dirty="0" smtClean="0">
                <a:ln w="50800"/>
                <a:solidFill>
                  <a:schemeClr val="tx1">
                    <a:lumMod val="65000"/>
                    <a:lumOff val="35000"/>
                  </a:schemeClr>
                </a:solidFill>
                <a:effectLst>
                  <a:outerShdw blurRad="60007" dist="200025" dir="15000000" sy="30000" kx="-1800000" algn="bl" rotWithShape="0">
                    <a:prstClr val="black">
                      <a:alpha val="32000"/>
                    </a:prstClr>
                  </a:outerShdw>
                </a:effectLst>
                <a:latin typeface="Calibri" pitchFamily="34" charset="0"/>
                <a:ea typeface="Calibri" pitchFamily="34" charset="0"/>
                <a:cs typeface="Arial" pitchFamily="34" charset="0"/>
              </a:rPr>
              <a:t>او سالبا</a:t>
            </a:r>
            <a:r>
              <a:rPr kumimoji="0" lang="ar-SA" sz="2000" b="1" i="0" u="none" strike="noStrike" normalizeH="0" baseline="0" dirty="0" smtClean="0">
                <a:ln w="50800"/>
                <a:solidFill>
                  <a:schemeClr val="tx1">
                    <a:lumMod val="65000"/>
                    <a:lumOff val="35000"/>
                  </a:schemeClr>
                </a:solidFill>
                <a:effectLst>
                  <a:outerShdw blurRad="60007" dist="200025" dir="15000000" sy="30000" kx="-1800000" algn="bl" rotWithShape="0">
                    <a:prstClr val="black">
                      <a:alpha val="32000"/>
                    </a:prstClr>
                  </a:outerShdw>
                </a:effectLst>
                <a:latin typeface="Calibri" pitchFamily="34" charset="0"/>
                <a:ea typeface="Calibri" pitchFamily="34" charset="0"/>
                <a:cs typeface="Arial" pitchFamily="34" charset="0"/>
              </a:rPr>
              <a:t>ً</a:t>
            </a:r>
            <a:r>
              <a:rPr kumimoji="0" lang="ar-AE" sz="2000" b="1" i="0" u="none" strike="noStrike" normalizeH="0" baseline="0" dirty="0" smtClean="0">
                <a:ln w="50800"/>
                <a:solidFill>
                  <a:schemeClr val="tx1">
                    <a:lumMod val="65000"/>
                    <a:lumOff val="35000"/>
                  </a:schemeClr>
                </a:solidFill>
                <a:effectLst>
                  <a:outerShdw blurRad="60007" dist="200025" dir="15000000" sy="30000" kx="-1800000" algn="bl" rotWithShape="0">
                    <a:prstClr val="black">
                      <a:alpha val="32000"/>
                    </a:prstClr>
                  </a:outerShdw>
                </a:effectLst>
                <a:latin typeface="Calibri" pitchFamily="34" charset="0"/>
                <a:ea typeface="Calibri" pitchFamily="34" charset="0"/>
                <a:cs typeface="Arial" pitchFamily="34" charset="0"/>
              </a:rPr>
              <a:t>.</a:t>
            </a:r>
            <a:r>
              <a:rPr kumimoji="0" lang="en-US" sz="900" b="1" i="0" u="none" strike="noStrike" normalizeH="0" baseline="0" dirty="0" smtClean="0">
                <a:ln w="50800"/>
                <a:solidFill>
                  <a:schemeClr val="tx1">
                    <a:lumMod val="65000"/>
                    <a:lumOff val="35000"/>
                  </a:schemeClr>
                </a:solidFill>
                <a:effectLst>
                  <a:outerShdw blurRad="60007" dist="200025" dir="15000000" sy="30000" kx="-1800000" algn="bl" rotWithShape="0">
                    <a:prstClr val="black">
                      <a:alpha val="32000"/>
                    </a:prstClr>
                  </a:outerShdw>
                </a:effectLst>
                <a:latin typeface="Arial" pitchFamily="34" charset="0"/>
                <a:cs typeface="Arial" pitchFamily="34" charset="0"/>
              </a:rPr>
              <a:t> </a:t>
            </a:r>
            <a:endParaRPr kumimoji="0" lang="en-US" sz="2000" b="1" i="0" u="none" strike="noStrike" normalizeH="0" baseline="0" dirty="0" smtClean="0">
              <a:ln w="50800"/>
              <a:solidFill>
                <a:schemeClr val="tx1">
                  <a:lumMod val="65000"/>
                  <a:lumOff val="35000"/>
                </a:schemeClr>
              </a:solidFill>
              <a:effectLst>
                <a:outerShdw blurRad="60007" dist="200025" dir="15000000" sy="30000" kx="-1800000" algn="bl" rotWithShape="0">
                  <a:prstClr val="black">
                    <a:alpha val="32000"/>
                  </a:prstClr>
                </a:outerShdw>
              </a:effectLst>
              <a:latin typeface="Arial" pitchFamily="34" charset="0"/>
              <a:cs typeface="Arial" pitchFamily="34" charset="0"/>
            </a:endParaRPr>
          </a:p>
        </p:txBody>
      </p:sp>
    </p:spTree>
  </p:cSld>
  <p:clrMapOvr>
    <a:masterClrMapping/>
  </p:clrMapOvr>
  <p:transition>
    <p:pull dir="d"/>
    <p:sndAc>
      <p:stSnd>
        <p:snd r:embed="rId2" name="camera.wav"/>
      </p:stSnd>
    </p:sndAc>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صورة 3" descr="imagesCA1PAYMP.jpg"/>
          <p:cNvPicPr>
            <a:picLocks noChangeAspect="1"/>
          </p:cNvPicPr>
          <p:nvPr/>
        </p:nvPicPr>
        <p:blipFill>
          <a:blip r:embed="rId3"/>
          <a:stretch>
            <a:fillRect/>
          </a:stretch>
        </p:blipFill>
        <p:spPr>
          <a:xfrm>
            <a:off x="0" y="0"/>
            <a:ext cx="9144000" cy="6858000"/>
          </a:xfrm>
          <a:prstGeom prst="rect">
            <a:avLst/>
          </a:prstGeom>
        </p:spPr>
      </p:pic>
      <p:sp>
        <p:nvSpPr>
          <p:cNvPr id="18433" name="Rectangle 1"/>
          <p:cNvSpPr>
            <a:spLocks noChangeArrowheads="1"/>
          </p:cNvSpPr>
          <p:nvPr/>
        </p:nvSpPr>
        <p:spPr bwMode="auto">
          <a:xfrm>
            <a:off x="0" y="1000108"/>
            <a:ext cx="8286776" cy="381642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defTabSz="914400" rtl="1" eaLnBrk="1" fontAlgn="base" latinLnBrk="0" hangingPunct="1">
              <a:lnSpc>
                <a:spcPct val="100000"/>
              </a:lnSpc>
              <a:spcBef>
                <a:spcPct val="0"/>
              </a:spcBef>
              <a:spcAft>
                <a:spcPct val="0"/>
              </a:spcAft>
              <a:buClrTx/>
              <a:buSzTx/>
              <a:buFontTx/>
              <a:buNone/>
              <a:tabLst/>
            </a:pPr>
            <a:r>
              <a:rPr kumimoji="0" lang="ar-AE" sz="2600" b="1" i="0" u="none" strike="noStrike" cap="all" normalizeH="0" baseline="0" dirty="0" smtClean="0">
                <a:ln w="9000" cmpd="sng">
                  <a:solidFill>
                    <a:schemeClr val="accent4">
                      <a:lumMod val="50000"/>
                    </a:schemeClr>
                  </a:solidFill>
                  <a:prstDash val="solid"/>
                </a:ln>
                <a:solidFill>
                  <a:schemeClr val="accent4">
                    <a:lumMod val="50000"/>
                  </a:schemeClr>
                </a:solidFill>
                <a:effectLst>
                  <a:reflection blurRad="12700" stA="28000" endPos="45000" dist="1000" dir="5400000" sy="-100000" algn="bl" rotWithShape="0"/>
                </a:effectLst>
                <a:latin typeface="Calibri" pitchFamily="34" charset="0"/>
                <a:ea typeface="Calibri" pitchFamily="34" charset="0"/>
                <a:cs typeface="Arial" pitchFamily="34" charset="0"/>
              </a:rPr>
              <a:t>أهمية التعلم</a:t>
            </a:r>
            <a:r>
              <a:rPr kumimoji="0" lang="en-US" sz="2600" b="1" i="0" u="none" strike="noStrike" cap="all" normalizeH="0" baseline="0" dirty="0" smtClean="0">
                <a:ln w="9000" cmpd="sng">
                  <a:solidFill>
                    <a:schemeClr val="accent4">
                      <a:lumMod val="50000"/>
                    </a:schemeClr>
                  </a:solidFill>
                  <a:prstDash val="solid"/>
                </a:ln>
                <a:solidFill>
                  <a:schemeClr val="accent4">
                    <a:lumMod val="50000"/>
                  </a:schemeClr>
                </a:solidFill>
                <a:effectLst>
                  <a:reflection blurRad="12700" stA="28000" endPos="45000" dist="1000" dir="5400000" sy="-100000" algn="bl" rotWithShape="0"/>
                </a:effectLst>
                <a:latin typeface="Calibri" pitchFamily="34" charset="0"/>
                <a:ea typeface="Calibri" pitchFamily="34" charset="0"/>
                <a:cs typeface="Arial" pitchFamily="34" charset="0"/>
              </a:rPr>
              <a:t> :</a:t>
            </a:r>
            <a:endParaRPr kumimoji="0" lang="en-US" sz="800" b="1" i="0" u="none" strike="noStrike" cap="all" normalizeH="0" baseline="0" dirty="0" smtClean="0">
              <a:ln w="9000" cmpd="sng">
                <a:solidFill>
                  <a:schemeClr val="accent4">
                    <a:lumMod val="50000"/>
                  </a:schemeClr>
                </a:solidFill>
                <a:prstDash val="solid"/>
              </a:ln>
              <a:solidFill>
                <a:schemeClr val="accent4">
                  <a:lumMod val="50000"/>
                </a:schemeClr>
              </a:solidFill>
              <a:effectLst>
                <a:reflection blurRad="12700" stA="28000" endPos="45000" dist="1000" dir="5400000" sy="-100000" algn="bl" rotWithShape="0"/>
              </a:effectLst>
              <a:latin typeface="Arial"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buFontTx/>
              <a:buNone/>
              <a:tabLst/>
            </a:pPr>
            <a:r>
              <a:rPr kumimoji="0" lang="ar-AE" sz="1800" b="1" i="0" u="none" strike="noStrike" cap="all" normalizeH="0" baseline="0" dirty="0" smtClean="0">
                <a:ln w="9000" cmpd="sng">
                  <a:solidFill>
                    <a:schemeClr val="accent4">
                      <a:lumMod val="50000"/>
                    </a:schemeClr>
                  </a:solidFill>
                  <a:prstDash val="solid"/>
                </a:ln>
                <a:solidFill>
                  <a:schemeClr val="accent4">
                    <a:lumMod val="50000"/>
                  </a:schemeClr>
                </a:solidFill>
                <a:effectLst>
                  <a:reflection blurRad="12700" stA="28000" endPos="45000" dist="1000" dir="5400000" sy="-100000" algn="bl" rotWithShape="0"/>
                </a:effectLst>
                <a:latin typeface="Calibri" pitchFamily="34" charset="0"/>
                <a:ea typeface="Calibri" pitchFamily="34" charset="0"/>
                <a:cs typeface="Arial" pitchFamily="34" charset="0"/>
              </a:rPr>
              <a:t>يؤدي التعلم دورا أساسيا ومهما في حياة الإنسان , ويلاحظ أن عملية الاكتساب أو التعلم تقتضي بالضرورة وجود الفرد من جهة (الكائن الحي) والبيئة الخارجية من جهة أخرى , وانه لابد أن يقوم بين هذين الطرفين تفاعل مستمر يدفع الفرد إلى التطور وتعلم السلوك الجديد المكتسب تدريجيا , وتعلم الفرد لا يقتصر على السلوك السوي والأخلاق الحميدة فقط , وأن</a:t>
            </a:r>
            <a:r>
              <a:rPr kumimoji="0" lang="ar-SA" sz="1800" b="1" i="0" u="none" strike="noStrike" cap="all" normalizeH="0" baseline="0" dirty="0" smtClean="0">
                <a:ln w="9000" cmpd="sng">
                  <a:solidFill>
                    <a:schemeClr val="accent4">
                      <a:lumMod val="50000"/>
                    </a:schemeClr>
                  </a:solidFill>
                  <a:prstDash val="solid"/>
                </a:ln>
                <a:solidFill>
                  <a:schemeClr val="accent4">
                    <a:lumMod val="50000"/>
                  </a:schemeClr>
                </a:solidFill>
                <a:effectLst>
                  <a:reflection blurRad="12700" stA="28000" endPos="45000" dist="1000" dir="5400000" sy="-100000" algn="bl" rotWithShape="0"/>
                </a:effectLst>
                <a:latin typeface="Calibri" pitchFamily="34" charset="0"/>
                <a:ea typeface="Calibri" pitchFamily="34" charset="0"/>
                <a:cs typeface="Arial" pitchFamily="34" charset="0"/>
              </a:rPr>
              <a:t>ما</a:t>
            </a:r>
            <a:r>
              <a:rPr kumimoji="0" lang="ar-AE" sz="1800" b="1" i="0" u="none" strike="noStrike" cap="all" normalizeH="0" baseline="0" dirty="0" smtClean="0">
                <a:ln w="9000" cmpd="sng">
                  <a:solidFill>
                    <a:schemeClr val="accent4">
                      <a:lumMod val="50000"/>
                    </a:schemeClr>
                  </a:solidFill>
                  <a:prstDash val="solid"/>
                </a:ln>
                <a:solidFill>
                  <a:schemeClr val="accent4">
                    <a:lumMod val="50000"/>
                  </a:schemeClr>
                </a:solidFill>
                <a:effectLst>
                  <a:reflection blurRad="12700" stA="28000" endPos="45000" dist="1000" dir="5400000" sy="-100000" algn="bl" rotWithShape="0"/>
                </a:effectLst>
                <a:latin typeface="Calibri" pitchFamily="34" charset="0"/>
                <a:ea typeface="Calibri" pitchFamily="34" charset="0"/>
                <a:cs typeface="Arial" pitchFamily="34" charset="0"/>
              </a:rPr>
              <a:t> يتعدى الأمر إلى تعلم السلوك غير السوي والأخلاق غير الحميدة أيضا.</a:t>
            </a:r>
            <a:endParaRPr kumimoji="0" lang="en-US" sz="800" b="1" i="0" u="none" strike="noStrike" cap="all" normalizeH="0" baseline="0" dirty="0" smtClean="0">
              <a:ln w="9000" cmpd="sng">
                <a:solidFill>
                  <a:schemeClr val="accent4">
                    <a:lumMod val="50000"/>
                  </a:schemeClr>
                </a:solidFill>
                <a:prstDash val="solid"/>
              </a:ln>
              <a:solidFill>
                <a:schemeClr val="accent4">
                  <a:lumMod val="50000"/>
                </a:schemeClr>
              </a:solidFill>
              <a:effectLst>
                <a:reflection blurRad="12700" stA="28000" endPos="45000" dist="1000" dir="5400000" sy="-100000" algn="bl" rotWithShape="0"/>
              </a:effectLst>
              <a:latin typeface="Arial"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buFontTx/>
              <a:buNone/>
              <a:tabLst/>
            </a:pPr>
            <a:r>
              <a:rPr kumimoji="0" lang="ar-AE" sz="1800" b="1" i="0" u="none" strike="noStrike" cap="all" normalizeH="0" baseline="0" dirty="0" smtClean="0">
                <a:ln w="9000" cmpd="sng">
                  <a:solidFill>
                    <a:schemeClr val="accent4">
                      <a:lumMod val="50000"/>
                    </a:schemeClr>
                  </a:solidFill>
                  <a:prstDash val="solid"/>
                </a:ln>
                <a:solidFill>
                  <a:schemeClr val="accent4">
                    <a:lumMod val="50000"/>
                  </a:schemeClr>
                </a:solidFill>
                <a:effectLst>
                  <a:reflection blurRad="12700" stA="28000" endPos="45000" dist="1000" dir="5400000" sy="-100000" algn="bl" rotWithShape="0"/>
                </a:effectLst>
                <a:latin typeface="Calibri" pitchFamily="34" charset="0"/>
                <a:ea typeface="Calibri" pitchFamily="34" charset="0"/>
                <a:cs typeface="Arial" pitchFamily="34" charset="0"/>
              </a:rPr>
              <a:t>ومن ثم , فان التعلم قد يكون سببا لرقي الفرد وتقدمة أو سببا في تأخره وانحطاطه , وعلى هذا الأساس نجد أن الإنسان الفرد يظل دائما طوال حياته في عملية تعلم مستمر واكتساب متواصل لسلسة من السلوكيات الجديدة منذ ميلاده وحتى مماته , والتعلم لا يتم حسب رغبة الفرد فقط .</a:t>
            </a:r>
            <a:endParaRPr kumimoji="0" lang="en-US" sz="800" b="1" i="0" u="none" strike="noStrike" cap="all" normalizeH="0" baseline="0" dirty="0" smtClean="0">
              <a:ln w="9000" cmpd="sng">
                <a:solidFill>
                  <a:schemeClr val="accent4">
                    <a:lumMod val="50000"/>
                  </a:schemeClr>
                </a:solidFill>
                <a:prstDash val="solid"/>
              </a:ln>
              <a:solidFill>
                <a:schemeClr val="accent4">
                  <a:lumMod val="50000"/>
                </a:schemeClr>
              </a:solidFill>
              <a:effectLst>
                <a:reflection blurRad="12700" stA="28000" endPos="45000" dist="1000" dir="5400000" sy="-100000" algn="bl" rotWithShape="0"/>
              </a:effectLst>
              <a:latin typeface="Arial"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buFontTx/>
              <a:buNone/>
              <a:tabLst/>
            </a:pPr>
            <a:r>
              <a:rPr kumimoji="0" lang="ar-AE" sz="1800" b="1" i="0" u="none" strike="noStrike" cap="all" normalizeH="0" baseline="0" dirty="0" smtClean="0">
                <a:ln w="9000" cmpd="sng">
                  <a:solidFill>
                    <a:schemeClr val="accent4">
                      <a:lumMod val="50000"/>
                    </a:schemeClr>
                  </a:solidFill>
                  <a:prstDash val="solid"/>
                </a:ln>
                <a:solidFill>
                  <a:schemeClr val="accent4">
                    <a:lumMod val="50000"/>
                  </a:schemeClr>
                </a:solidFill>
                <a:effectLst>
                  <a:reflection blurRad="12700" stA="28000" endPos="45000" dist="1000" dir="5400000" sy="-100000" algn="bl" rotWithShape="0"/>
                </a:effectLst>
                <a:latin typeface="Calibri" pitchFamily="34" charset="0"/>
                <a:ea typeface="Calibri" pitchFamily="34" charset="0"/>
                <a:cs typeface="Arial" pitchFamily="34" charset="0"/>
              </a:rPr>
              <a:t>ومن أهمية التعلم :</a:t>
            </a:r>
            <a:endParaRPr kumimoji="0" lang="en-US" sz="800" b="1" i="0" u="none" strike="noStrike" cap="all" normalizeH="0" baseline="0" dirty="0" smtClean="0">
              <a:ln w="9000" cmpd="sng">
                <a:solidFill>
                  <a:schemeClr val="accent4">
                    <a:lumMod val="50000"/>
                  </a:schemeClr>
                </a:solidFill>
                <a:prstDash val="solid"/>
              </a:ln>
              <a:solidFill>
                <a:schemeClr val="accent4">
                  <a:lumMod val="50000"/>
                </a:schemeClr>
              </a:solidFill>
              <a:effectLst>
                <a:reflection blurRad="12700" stA="28000" endPos="45000" dist="1000" dir="5400000" sy="-100000" algn="bl" rotWithShape="0"/>
              </a:effectLst>
              <a:latin typeface="Arial"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buFontTx/>
              <a:buNone/>
              <a:tabLst/>
            </a:pPr>
            <a:r>
              <a:rPr kumimoji="0" lang="ar-AE" sz="1800" b="1" i="0" u="none" strike="noStrike" cap="all" normalizeH="0" baseline="0" dirty="0" smtClean="0">
                <a:ln w="9000" cmpd="sng">
                  <a:solidFill>
                    <a:schemeClr val="accent4">
                      <a:lumMod val="50000"/>
                    </a:schemeClr>
                  </a:solidFill>
                  <a:prstDash val="solid"/>
                </a:ln>
                <a:solidFill>
                  <a:schemeClr val="accent4">
                    <a:lumMod val="50000"/>
                  </a:schemeClr>
                </a:solidFill>
                <a:effectLst>
                  <a:reflection blurRad="12700" stA="28000" endPos="45000" dist="1000" dir="5400000" sy="-100000" algn="bl" rotWithShape="0"/>
                </a:effectLst>
                <a:latin typeface="Calibri" pitchFamily="34" charset="0"/>
                <a:ea typeface="Calibri" pitchFamily="34" charset="0"/>
                <a:cs typeface="Arial" pitchFamily="34" charset="0"/>
              </a:rPr>
              <a:t>1-تطوير الإنسان الفرد خاصة والكائن الحي عامة , باعتبار أن التعلم هو العامل الأساس في تكوين السلوك المكتسب إلى جانب السلوك الفطري.</a:t>
            </a:r>
          </a:p>
          <a:p>
            <a:pPr marL="0" marR="0" lvl="0" indent="0" defTabSz="914400" rtl="0" eaLnBrk="0" fontAlgn="base" latinLnBrk="0" hangingPunct="0">
              <a:lnSpc>
                <a:spcPct val="100000"/>
              </a:lnSpc>
              <a:spcBef>
                <a:spcPct val="0"/>
              </a:spcBef>
              <a:spcAft>
                <a:spcPct val="0"/>
              </a:spcAft>
              <a:buClrTx/>
              <a:buSzTx/>
              <a:buFontTx/>
              <a:buNone/>
              <a:tabLst/>
            </a:pPr>
            <a:r>
              <a:rPr kumimoji="0" lang="ar-AE" sz="1800" b="1" i="0" u="none" strike="noStrike" cap="all" normalizeH="0" baseline="0" dirty="0" smtClean="0">
                <a:ln w="9000" cmpd="sng">
                  <a:solidFill>
                    <a:schemeClr val="accent4">
                      <a:lumMod val="50000"/>
                    </a:schemeClr>
                  </a:solidFill>
                  <a:prstDash val="solid"/>
                </a:ln>
                <a:solidFill>
                  <a:schemeClr val="accent4">
                    <a:lumMod val="50000"/>
                  </a:schemeClr>
                </a:solidFill>
                <a:effectLst>
                  <a:reflection blurRad="12700" stA="28000" endPos="45000" dist="1000" dir="5400000" sy="-100000" algn="bl" rotWithShape="0"/>
                </a:effectLst>
                <a:latin typeface="Calibri" pitchFamily="34" charset="0"/>
                <a:ea typeface="Calibri" pitchFamily="34" charset="0"/>
                <a:cs typeface="Arial" pitchFamily="34" charset="0"/>
              </a:rPr>
              <a:t>2-انه الوسيلة لتهذيب الإنسان والتحكم في سلوكه.</a:t>
            </a:r>
            <a:r>
              <a:rPr kumimoji="0" lang="en-US" sz="800" b="1" i="0" u="none" strike="noStrike" cap="all" normalizeH="0" baseline="0" dirty="0" smtClean="0">
                <a:ln w="9000" cmpd="sng">
                  <a:solidFill>
                    <a:schemeClr val="accent4">
                      <a:lumMod val="50000"/>
                    </a:schemeClr>
                  </a:solidFill>
                  <a:prstDash val="solid"/>
                </a:ln>
                <a:solidFill>
                  <a:schemeClr val="accent4">
                    <a:lumMod val="50000"/>
                  </a:schemeClr>
                </a:solidFill>
                <a:effectLst>
                  <a:reflection blurRad="12700" stA="28000" endPos="45000" dist="1000" dir="5400000" sy="-100000" algn="bl" rotWithShape="0"/>
                </a:effectLst>
                <a:latin typeface="Arial" pitchFamily="34" charset="0"/>
                <a:cs typeface="Arial" pitchFamily="34" charset="0"/>
              </a:rPr>
              <a:t> </a:t>
            </a:r>
            <a:endParaRPr kumimoji="0" lang="en-US" sz="1800" b="1" i="0" u="none" strike="noStrike" cap="all" normalizeH="0" baseline="0" dirty="0" smtClean="0">
              <a:ln w="9000" cmpd="sng">
                <a:solidFill>
                  <a:schemeClr val="accent4">
                    <a:lumMod val="50000"/>
                  </a:schemeClr>
                </a:solidFill>
                <a:prstDash val="solid"/>
              </a:ln>
              <a:solidFill>
                <a:schemeClr val="accent4">
                  <a:lumMod val="50000"/>
                </a:schemeClr>
              </a:solidFill>
              <a:effectLst>
                <a:reflection blurRad="12700" stA="28000" endPos="45000" dist="1000" dir="5400000" sy="-100000" algn="bl" rotWithShape="0"/>
              </a:effectLst>
              <a:latin typeface="Arial" pitchFamily="34" charset="0"/>
              <a:cs typeface="Arial" pitchFamily="34" charset="0"/>
            </a:endParaRPr>
          </a:p>
        </p:txBody>
      </p:sp>
    </p:spTree>
  </p:cSld>
  <p:clrMapOvr>
    <a:masterClrMapping/>
  </p:clrMapOvr>
  <p:transition>
    <p:wheel spokes="2"/>
    <p:sndAc>
      <p:stSnd>
        <p:snd r:embed="rId2" name="breeze.wav"/>
      </p:stSnd>
    </p:sndAc>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صورة 3" descr="image.jpg"/>
          <p:cNvPicPr>
            <a:picLocks noChangeAspect="1"/>
          </p:cNvPicPr>
          <p:nvPr/>
        </p:nvPicPr>
        <p:blipFill>
          <a:blip r:embed="rId3"/>
          <a:stretch>
            <a:fillRect/>
          </a:stretch>
        </p:blipFill>
        <p:spPr>
          <a:xfrm>
            <a:off x="0" y="0"/>
            <a:ext cx="9144000" cy="6858000"/>
          </a:xfrm>
          <a:prstGeom prst="rect">
            <a:avLst/>
          </a:prstGeom>
        </p:spPr>
      </p:pic>
      <p:sp>
        <p:nvSpPr>
          <p:cNvPr id="19457" name="Rectangle 1"/>
          <p:cNvSpPr>
            <a:spLocks noChangeArrowheads="1"/>
          </p:cNvSpPr>
          <p:nvPr/>
        </p:nvSpPr>
        <p:spPr bwMode="auto">
          <a:xfrm>
            <a:off x="0" y="0"/>
            <a:ext cx="9144000" cy="664797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endParaRPr kumimoji="0" lang="en-US" sz="2400" b="1" i="0" u="none" strike="noStrike" normalizeH="0" baseline="0" dirty="0" smtClean="0">
              <a:ln w="10541" cmpd="sng">
                <a:solidFill>
                  <a:srgbClr val="7D7D7D">
                    <a:tint val="100000"/>
                    <a:shade val="100000"/>
                    <a:satMod val="110000"/>
                  </a:srgbClr>
                </a:solidFill>
                <a:prstDash val="solid"/>
              </a:ln>
              <a:solidFill>
                <a:schemeClr val="bg1"/>
              </a:solidFill>
              <a:latin typeface="Calibri" pitchFamily="34" charset="0"/>
              <a:ea typeface="Calibri" pitchFamily="34" charset="0"/>
              <a:cs typeface="Arial" pitchFamily="34" charset="0"/>
            </a:endParaRPr>
          </a:p>
          <a:p>
            <a:pPr marL="0" marR="0" lvl="0" indent="0" algn="r" defTabSz="914400" rtl="1" eaLnBrk="1" fontAlgn="base" latinLnBrk="0" hangingPunct="1">
              <a:lnSpc>
                <a:spcPct val="100000"/>
              </a:lnSpc>
              <a:spcBef>
                <a:spcPct val="0"/>
              </a:spcBef>
              <a:spcAft>
                <a:spcPct val="0"/>
              </a:spcAft>
              <a:buClrTx/>
              <a:buSzTx/>
              <a:buFontTx/>
              <a:buNone/>
              <a:tabLst/>
            </a:pPr>
            <a:endParaRPr lang="en-US" sz="2400" b="1" dirty="0">
              <a:ln w="10541" cmpd="sng">
                <a:solidFill>
                  <a:srgbClr val="7D7D7D">
                    <a:tint val="100000"/>
                    <a:shade val="100000"/>
                    <a:satMod val="110000"/>
                  </a:srgbClr>
                </a:solidFill>
                <a:prstDash val="solid"/>
              </a:ln>
              <a:solidFill>
                <a:schemeClr val="bg1"/>
              </a:solidFill>
              <a:latin typeface="Calibri" pitchFamily="34" charset="0"/>
              <a:ea typeface="Calibri" pitchFamily="34" charset="0"/>
              <a:cs typeface="Arial" pitchFamily="34" charset="0"/>
            </a:endParaRPr>
          </a:p>
          <a:p>
            <a:pPr marL="0" marR="0" lvl="0" indent="0" algn="r" defTabSz="914400" rtl="1" eaLnBrk="1" fontAlgn="base" latinLnBrk="0" hangingPunct="1">
              <a:lnSpc>
                <a:spcPct val="100000"/>
              </a:lnSpc>
              <a:spcBef>
                <a:spcPct val="0"/>
              </a:spcBef>
              <a:spcAft>
                <a:spcPct val="0"/>
              </a:spcAft>
              <a:buClrTx/>
              <a:buSzTx/>
              <a:buFontTx/>
              <a:buNone/>
              <a:tabLst/>
            </a:pPr>
            <a:r>
              <a:rPr kumimoji="0" lang="ar-AE" sz="2400" b="1" i="0" u="none" strike="noStrike" normalizeH="0" baseline="0" dirty="0" smtClean="0">
                <a:ln w="10541" cmpd="sng">
                  <a:solidFill>
                    <a:srgbClr val="7D7D7D">
                      <a:tint val="100000"/>
                      <a:shade val="100000"/>
                      <a:satMod val="110000"/>
                    </a:srgbClr>
                  </a:solidFill>
                  <a:prstDash val="solid"/>
                </a:ln>
                <a:solidFill>
                  <a:schemeClr val="bg1"/>
                </a:solidFill>
                <a:latin typeface="Calibri" pitchFamily="34" charset="0"/>
                <a:ea typeface="Calibri" pitchFamily="34" charset="0"/>
                <a:cs typeface="Arial" pitchFamily="34" charset="0"/>
              </a:rPr>
              <a:t>أهداف التعلم ونتائجه :</a:t>
            </a:r>
            <a:endParaRPr kumimoji="0" lang="en-US" sz="800" b="1" i="0" u="none" strike="noStrike" normalizeH="0" baseline="0" dirty="0" smtClean="0">
              <a:ln w="10541" cmpd="sng">
                <a:solidFill>
                  <a:srgbClr val="7D7D7D">
                    <a:tint val="100000"/>
                    <a:shade val="100000"/>
                    <a:satMod val="110000"/>
                  </a:srgbClr>
                </a:solidFill>
                <a:prstDash val="solid"/>
              </a:ln>
              <a:solidFill>
                <a:schemeClr val="bg1"/>
              </a:solidFill>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ar-AE" sz="2400" b="1" i="0" u="none" strike="noStrike" normalizeH="0" baseline="0" dirty="0" smtClean="0">
                <a:ln w="10541" cmpd="sng">
                  <a:solidFill>
                    <a:srgbClr val="7D7D7D">
                      <a:tint val="100000"/>
                      <a:shade val="100000"/>
                      <a:satMod val="110000"/>
                    </a:srgbClr>
                  </a:solidFill>
                  <a:prstDash val="solid"/>
                </a:ln>
                <a:solidFill>
                  <a:schemeClr val="bg1"/>
                </a:solidFill>
                <a:latin typeface="Calibri" pitchFamily="34" charset="0"/>
                <a:ea typeface="Calibri" pitchFamily="34" charset="0"/>
                <a:cs typeface="Arial" pitchFamily="34" charset="0"/>
              </a:rPr>
              <a:t>-تعلم المعارف</a:t>
            </a:r>
            <a:endParaRPr kumimoji="0" lang="en-US" sz="800" b="1" i="0" u="none" strike="noStrike" normalizeH="0" baseline="0" dirty="0" smtClean="0">
              <a:ln w="10541" cmpd="sng">
                <a:solidFill>
                  <a:srgbClr val="7D7D7D">
                    <a:tint val="100000"/>
                    <a:shade val="100000"/>
                    <a:satMod val="110000"/>
                  </a:srgbClr>
                </a:solidFill>
                <a:prstDash val="solid"/>
              </a:ln>
              <a:solidFill>
                <a:schemeClr val="bg1"/>
              </a:solidFill>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ar-AE" b="1" i="0" u="none" strike="noStrike" normalizeH="0" baseline="0" dirty="0" smtClean="0">
                <a:ln w="10541" cmpd="sng">
                  <a:solidFill>
                    <a:srgbClr val="7D7D7D">
                      <a:tint val="100000"/>
                      <a:shade val="100000"/>
                      <a:satMod val="110000"/>
                    </a:srgbClr>
                  </a:solidFill>
                  <a:prstDash val="solid"/>
                </a:ln>
                <a:solidFill>
                  <a:schemeClr val="bg1"/>
                </a:solidFill>
                <a:latin typeface="Calibri" pitchFamily="34" charset="0"/>
                <a:ea typeface="Calibri" pitchFamily="34" charset="0"/>
                <a:cs typeface="Arial" pitchFamily="34" charset="0"/>
              </a:rPr>
              <a:t>عاده ما يرتبط التعلم في الأذهان باكتساب المعارف أو المعلومات والحقيقة </a:t>
            </a:r>
            <a:r>
              <a:rPr kumimoji="0" lang="ar-SA" b="1" i="0" u="none" strike="noStrike" normalizeH="0" baseline="0" dirty="0" smtClean="0">
                <a:ln w="10541" cmpd="sng">
                  <a:solidFill>
                    <a:srgbClr val="7D7D7D">
                      <a:tint val="100000"/>
                      <a:shade val="100000"/>
                      <a:satMod val="110000"/>
                    </a:srgbClr>
                  </a:solidFill>
                  <a:prstDash val="solid"/>
                </a:ln>
                <a:solidFill>
                  <a:schemeClr val="bg1"/>
                </a:solidFill>
                <a:latin typeface="Calibri" pitchFamily="34" charset="0"/>
                <a:ea typeface="Calibri" pitchFamily="34" charset="0"/>
                <a:cs typeface="Arial" pitchFamily="34" charset="0"/>
              </a:rPr>
              <a:t>ا</a:t>
            </a:r>
            <a:r>
              <a:rPr kumimoji="0" lang="ar-AE" b="1" i="0" u="none" strike="noStrike" normalizeH="0" baseline="0" dirty="0" smtClean="0">
                <a:ln w="10541" cmpd="sng">
                  <a:solidFill>
                    <a:srgbClr val="7D7D7D">
                      <a:tint val="100000"/>
                      <a:shade val="100000"/>
                      <a:satMod val="110000"/>
                    </a:srgbClr>
                  </a:solidFill>
                  <a:prstDash val="solid"/>
                </a:ln>
                <a:solidFill>
                  <a:schemeClr val="bg1"/>
                </a:solidFill>
                <a:latin typeface="Calibri" pitchFamily="34" charset="0"/>
                <a:ea typeface="Calibri" pitchFamily="34" charset="0"/>
                <a:cs typeface="Arial" pitchFamily="34" charset="0"/>
              </a:rPr>
              <a:t>ن هذا الهدف يمثل جانبا </a:t>
            </a:r>
            <a:endParaRPr kumimoji="0" lang="ar-SA" b="1" i="0" u="none" strike="noStrike" normalizeH="0" baseline="0" dirty="0" smtClean="0">
              <a:ln w="10541" cmpd="sng">
                <a:solidFill>
                  <a:srgbClr val="7D7D7D">
                    <a:tint val="100000"/>
                    <a:shade val="100000"/>
                    <a:satMod val="110000"/>
                  </a:srgbClr>
                </a:solidFill>
                <a:prstDash val="solid"/>
              </a:ln>
              <a:solidFill>
                <a:schemeClr val="bg1"/>
              </a:solidFill>
              <a:latin typeface="Calibri" pitchFamily="34" charset="0"/>
              <a:ea typeface="Calibri"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ar-AE" b="1" i="0" u="none" strike="noStrike" normalizeH="0" baseline="0" dirty="0" smtClean="0">
                <a:ln w="10541" cmpd="sng">
                  <a:solidFill>
                    <a:srgbClr val="7D7D7D">
                      <a:tint val="100000"/>
                      <a:shade val="100000"/>
                      <a:satMod val="110000"/>
                    </a:srgbClr>
                  </a:solidFill>
                  <a:prstDash val="solid"/>
                </a:ln>
                <a:solidFill>
                  <a:schemeClr val="bg1"/>
                </a:solidFill>
                <a:latin typeface="Calibri" pitchFamily="34" charset="0"/>
                <a:ea typeface="Calibri" pitchFamily="34" charset="0"/>
                <a:cs typeface="Arial" pitchFamily="34" charset="0"/>
              </a:rPr>
              <a:t>من جوانب أهداف التعلم.</a:t>
            </a:r>
            <a:endParaRPr kumimoji="0" lang="en-US" sz="800" b="1" i="0" u="none" strike="noStrike" normalizeH="0" baseline="0" dirty="0" smtClean="0">
              <a:ln w="10541" cmpd="sng">
                <a:solidFill>
                  <a:srgbClr val="7D7D7D">
                    <a:tint val="100000"/>
                    <a:shade val="100000"/>
                    <a:satMod val="110000"/>
                  </a:srgbClr>
                </a:solidFill>
                <a:prstDash val="solid"/>
              </a:ln>
              <a:solidFill>
                <a:schemeClr val="bg1"/>
              </a:solidFill>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ar-AE" b="1" i="0" u="none" strike="noStrike" normalizeH="0" baseline="0" dirty="0" smtClean="0">
                <a:ln w="10541" cmpd="sng">
                  <a:solidFill>
                    <a:srgbClr val="7D7D7D">
                      <a:tint val="100000"/>
                      <a:shade val="100000"/>
                      <a:satMod val="110000"/>
                    </a:srgbClr>
                  </a:solidFill>
                  <a:prstDash val="solid"/>
                </a:ln>
                <a:solidFill>
                  <a:schemeClr val="bg1"/>
                </a:solidFill>
                <a:latin typeface="Calibri" pitchFamily="34" charset="0"/>
                <a:ea typeface="Calibri" pitchFamily="34" charset="0"/>
                <a:cs typeface="Arial" pitchFamily="34" charset="0"/>
              </a:rPr>
              <a:t>والحقيقة أن التعلم يؤدي دورا ايجابيا وفعالا في التنظيم المعرفي عند الفرد , ويضاف إلى ذلك </a:t>
            </a:r>
            <a:endParaRPr kumimoji="0" lang="ar-SA" b="1" i="0" u="none" strike="noStrike" normalizeH="0" baseline="0" dirty="0" smtClean="0">
              <a:ln w="10541" cmpd="sng">
                <a:solidFill>
                  <a:srgbClr val="7D7D7D">
                    <a:tint val="100000"/>
                    <a:shade val="100000"/>
                    <a:satMod val="110000"/>
                  </a:srgbClr>
                </a:solidFill>
                <a:prstDash val="solid"/>
              </a:ln>
              <a:solidFill>
                <a:schemeClr val="bg1"/>
              </a:solidFill>
              <a:latin typeface="Calibri" pitchFamily="34" charset="0"/>
              <a:ea typeface="Calibri"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ar-AE" b="1" i="0" u="none" strike="noStrike" normalizeH="0" baseline="0" dirty="0" smtClean="0">
                <a:ln w="10541" cmpd="sng">
                  <a:solidFill>
                    <a:srgbClr val="7D7D7D">
                      <a:tint val="100000"/>
                      <a:shade val="100000"/>
                      <a:satMod val="110000"/>
                    </a:srgbClr>
                  </a:solidFill>
                  <a:prstDash val="solid"/>
                </a:ln>
                <a:solidFill>
                  <a:schemeClr val="bg1"/>
                </a:solidFill>
                <a:latin typeface="Calibri" pitchFamily="34" charset="0"/>
                <a:ea typeface="Calibri" pitchFamily="34" charset="0"/>
                <a:cs typeface="Arial" pitchFamily="34" charset="0"/>
              </a:rPr>
              <a:t>أن من أهم نتائج التعلم تنظيم الناحية المعرفية عند المتعلم , ومساعدته على اكتساب المعارف والخبرات </a:t>
            </a:r>
            <a:endParaRPr kumimoji="0" lang="ar-SA" b="1" i="0" u="none" strike="noStrike" normalizeH="0" baseline="0" dirty="0" smtClean="0">
              <a:ln w="10541" cmpd="sng">
                <a:solidFill>
                  <a:srgbClr val="7D7D7D">
                    <a:tint val="100000"/>
                    <a:shade val="100000"/>
                    <a:satMod val="110000"/>
                  </a:srgbClr>
                </a:solidFill>
                <a:prstDash val="solid"/>
              </a:ln>
              <a:solidFill>
                <a:schemeClr val="bg1"/>
              </a:solidFill>
              <a:latin typeface="Calibri" pitchFamily="34" charset="0"/>
              <a:ea typeface="Calibri"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ar-AE" b="1" i="0" u="none" strike="noStrike" normalizeH="0" baseline="0" dirty="0" smtClean="0">
                <a:ln w="10541" cmpd="sng">
                  <a:solidFill>
                    <a:srgbClr val="7D7D7D">
                      <a:tint val="100000"/>
                      <a:shade val="100000"/>
                      <a:satMod val="110000"/>
                    </a:srgbClr>
                  </a:solidFill>
                  <a:prstDash val="solid"/>
                </a:ln>
                <a:solidFill>
                  <a:schemeClr val="bg1"/>
                </a:solidFill>
                <a:latin typeface="Calibri" pitchFamily="34" charset="0"/>
                <a:ea typeface="Calibri" pitchFamily="34" charset="0"/>
                <a:cs typeface="Arial" pitchFamily="34" charset="0"/>
              </a:rPr>
              <a:t>الصالحة له وللمجتمع , إلى جانب مظهر </a:t>
            </a:r>
            <a:r>
              <a:rPr lang="ar-SA" b="1" dirty="0" smtClean="0">
                <a:ln w="10541" cmpd="sng">
                  <a:solidFill>
                    <a:srgbClr val="7D7D7D">
                      <a:tint val="100000"/>
                      <a:shade val="100000"/>
                      <a:satMod val="110000"/>
                    </a:srgbClr>
                  </a:solidFill>
                  <a:prstDash val="solid"/>
                </a:ln>
                <a:solidFill>
                  <a:schemeClr val="bg1"/>
                </a:solidFill>
                <a:latin typeface="Calibri" pitchFamily="34" charset="0"/>
                <a:ea typeface="Calibri" pitchFamily="34" charset="0"/>
                <a:cs typeface="Arial" pitchFamily="34" charset="0"/>
              </a:rPr>
              <a:t>آخر</a:t>
            </a:r>
            <a:r>
              <a:rPr kumimoji="0" lang="ar-AE" b="1" i="0" u="none" strike="noStrike" normalizeH="0" baseline="0" dirty="0" smtClean="0">
                <a:ln w="10541" cmpd="sng">
                  <a:solidFill>
                    <a:srgbClr val="7D7D7D">
                      <a:tint val="100000"/>
                      <a:shade val="100000"/>
                      <a:satMod val="110000"/>
                    </a:srgbClr>
                  </a:solidFill>
                  <a:prstDash val="solid"/>
                </a:ln>
                <a:solidFill>
                  <a:schemeClr val="bg1"/>
                </a:solidFill>
                <a:latin typeface="Calibri" pitchFamily="34" charset="0"/>
                <a:ea typeface="Calibri" pitchFamily="34" charset="0"/>
                <a:cs typeface="Arial" pitchFamily="34" charset="0"/>
              </a:rPr>
              <a:t> يتمثل في تعلم الطالب طريقة التفكير.</a:t>
            </a:r>
            <a:endParaRPr kumimoji="0" lang="en-US" sz="800" b="1" i="0" u="none" strike="noStrike" normalizeH="0" baseline="0" dirty="0" smtClean="0">
              <a:ln w="10541" cmpd="sng">
                <a:solidFill>
                  <a:srgbClr val="7D7D7D">
                    <a:tint val="100000"/>
                    <a:shade val="100000"/>
                    <a:satMod val="110000"/>
                  </a:srgbClr>
                </a:solidFill>
                <a:prstDash val="solid"/>
              </a:ln>
              <a:solidFill>
                <a:schemeClr val="bg1"/>
              </a:solidFill>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ar-AE" sz="2400" b="1" i="0" u="none" strike="noStrike" normalizeH="0" baseline="0" dirty="0" smtClean="0">
                <a:ln w="10541" cmpd="sng">
                  <a:solidFill>
                    <a:srgbClr val="7D7D7D">
                      <a:tint val="100000"/>
                      <a:shade val="100000"/>
                      <a:satMod val="110000"/>
                    </a:srgbClr>
                  </a:solidFill>
                  <a:prstDash val="solid"/>
                </a:ln>
                <a:solidFill>
                  <a:schemeClr val="bg1"/>
                </a:solidFill>
                <a:latin typeface="Calibri" pitchFamily="34" charset="0"/>
                <a:ea typeface="Calibri" pitchFamily="34" charset="0"/>
                <a:cs typeface="Arial" pitchFamily="34" charset="0"/>
              </a:rPr>
              <a:t>-تعلم المهارات </a:t>
            </a:r>
            <a:endParaRPr kumimoji="0" lang="en-US" sz="800" b="1" i="0" u="none" strike="noStrike" normalizeH="0" baseline="0" dirty="0" smtClean="0">
              <a:ln w="10541" cmpd="sng">
                <a:solidFill>
                  <a:srgbClr val="7D7D7D">
                    <a:tint val="100000"/>
                    <a:shade val="100000"/>
                    <a:satMod val="110000"/>
                  </a:srgbClr>
                </a:solidFill>
                <a:prstDash val="solid"/>
              </a:ln>
              <a:solidFill>
                <a:schemeClr val="bg1"/>
              </a:solidFill>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ar-AE" b="1" i="0" u="none" strike="noStrike" normalizeH="0" baseline="0" dirty="0" smtClean="0">
                <a:ln w="10541" cmpd="sng">
                  <a:solidFill>
                    <a:srgbClr val="7D7D7D">
                      <a:tint val="100000"/>
                      <a:shade val="100000"/>
                      <a:satMod val="110000"/>
                    </a:srgbClr>
                  </a:solidFill>
                  <a:prstDash val="solid"/>
                </a:ln>
                <a:solidFill>
                  <a:schemeClr val="bg1"/>
                </a:solidFill>
                <a:latin typeface="Calibri" pitchFamily="34" charset="0"/>
                <a:ea typeface="Calibri" pitchFamily="34" charset="0"/>
                <a:cs typeface="Arial" pitchFamily="34" charset="0"/>
              </a:rPr>
              <a:t>والمهارة نوع من النشاط المكتسب يستلزم استخدام العضلات الكبيرة والصغيرة في الجسم بطريقة متآزرة وسهلة , وبسرعة معينة ودقة تامة حتى تظهر </a:t>
            </a:r>
            <a:r>
              <a:rPr lang="ar-SA" b="1" dirty="0" smtClean="0">
                <a:ln w="10541" cmpd="sng">
                  <a:solidFill>
                    <a:srgbClr val="7D7D7D">
                      <a:tint val="100000"/>
                      <a:shade val="100000"/>
                      <a:satMod val="110000"/>
                    </a:srgbClr>
                  </a:solidFill>
                  <a:prstDash val="solid"/>
                </a:ln>
                <a:solidFill>
                  <a:schemeClr val="bg1"/>
                </a:solidFill>
                <a:latin typeface="Calibri" pitchFamily="34" charset="0"/>
                <a:ea typeface="Calibri" pitchFamily="34" charset="0"/>
                <a:cs typeface="Arial" pitchFamily="34" charset="0"/>
              </a:rPr>
              <a:t>آثار </a:t>
            </a:r>
            <a:r>
              <a:rPr kumimoji="0" lang="ar-AE" b="1" i="0" u="none" strike="noStrike" normalizeH="0" baseline="0" dirty="0" smtClean="0">
                <a:ln w="10541" cmpd="sng">
                  <a:solidFill>
                    <a:srgbClr val="7D7D7D">
                      <a:tint val="100000"/>
                      <a:shade val="100000"/>
                      <a:satMod val="110000"/>
                    </a:srgbClr>
                  </a:solidFill>
                  <a:prstDash val="solid"/>
                </a:ln>
                <a:solidFill>
                  <a:schemeClr val="bg1"/>
                </a:solidFill>
                <a:latin typeface="Calibri" pitchFamily="34" charset="0"/>
                <a:ea typeface="Calibri" pitchFamily="34" charset="0"/>
                <a:cs typeface="Arial" pitchFamily="34" charset="0"/>
              </a:rPr>
              <a:t>ذلك في عمل يراه الآخرون .</a:t>
            </a:r>
            <a:endParaRPr kumimoji="0" lang="en-US" sz="800" b="1" i="0" u="none" strike="noStrike" normalizeH="0" baseline="0" dirty="0" smtClean="0">
              <a:ln w="10541" cmpd="sng">
                <a:solidFill>
                  <a:srgbClr val="7D7D7D">
                    <a:tint val="100000"/>
                    <a:shade val="100000"/>
                    <a:satMod val="110000"/>
                  </a:srgbClr>
                </a:solidFill>
                <a:prstDash val="solid"/>
              </a:ln>
              <a:solidFill>
                <a:schemeClr val="bg1"/>
              </a:solidFill>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ar-AE" b="1" i="0" u="none" strike="noStrike" normalizeH="0" baseline="0" dirty="0" smtClean="0">
                <a:ln w="10541" cmpd="sng">
                  <a:solidFill>
                    <a:srgbClr val="7D7D7D">
                      <a:tint val="100000"/>
                      <a:shade val="100000"/>
                      <a:satMod val="110000"/>
                    </a:srgbClr>
                  </a:solidFill>
                  <a:prstDash val="solid"/>
                </a:ln>
                <a:solidFill>
                  <a:schemeClr val="bg1"/>
                </a:solidFill>
                <a:latin typeface="Calibri" pitchFamily="34" charset="0"/>
                <a:ea typeface="Calibri" pitchFamily="34" charset="0"/>
                <a:cs typeface="Arial" pitchFamily="34" charset="0"/>
              </a:rPr>
              <a:t>وتكوين المهارات هدف أساسي من أهداف التعلم , يتكامل مع اكتساب المعارف والاتجاهات في وحدة مترابطة , ويتميز الأداء </a:t>
            </a:r>
            <a:r>
              <a:rPr kumimoji="0" lang="ar-AE" b="1" i="0" u="none" strike="noStrike" normalizeH="0" baseline="0" dirty="0" err="1" smtClean="0">
                <a:ln w="10541" cmpd="sng">
                  <a:solidFill>
                    <a:srgbClr val="7D7D7D">
                      <a:tint val="100000"/>
                      <a:shade val="100000"/>
                      <a:satMod val="110000"/>
                    </a:srgbClr>
                  </a:solidFill>
                  <a:prstDash val="solid"/>
                </a:ln>
                <a:solidFill>
                  <a:schemeClr val="bg1"/>
                </a:solidFill>
                <a:latin typeface="Calibri" pitchFamily="34" charset="0"/>
                <a:ea typeface="Calibri" pitchFamily="34" charset="0"/>
                <a:cs typeface="Arial" pitchFamily="34" charset="0"/>
              </a:rPr>
              <a:t>المهاري</a:t>
            </a:r>
            <a:r>
              <a:rPr kumimoji="0" lang="ar-AE" b="1" i="0" u="none" strike="noStrike" normalizeH="0" baseline="0" dirty="0" smtClean="0">
                <a:ln w="10541" cmpd="sng">
                  <a:solidFill>
                    <a:srgbClr val="7D7D7D">
                      <a:tint val="100000"/>
                      <a:shade val="100000"/>
                      <a:satMod val="110000"/>
                    </a:srgbClr>
                  </a:solidFill>
                  <a:prstDash val="solid"/>
                </a:ln>
                <a:solidFill>
                  <a:schemeClr val="bg1"/>
                </a:solidFill>
                <a:latin typeface="Calibri" pitchFamily="34" charset="0"/>
                <a:ea typeface="Calibri" pitchFamily="34" charset="0"/>
                <a:cs typeface="Arial" pitchFamily="34" charset="0"/>
              </a:rPr>
              <a:t> الذي يسعى التعلم إلى تكوينه عند الفرد بالخصائص التالية:</a:t>
            </a:r>
            <a:endParaRPr kumimoji="0" lang="en-US" sz="800" b="1" i="0" u="none" strike="noStrike" normalizeH="0" baseline="0" dirty="0" smtClean="0">
              <a:ln w="10541" cmpd="sng">
                <a:solidFill>
                  <a:srgbClr val="7D7D7D">
                    <a:tint val="100000"/>
                    <a:shade val="100000"/>
                    <a:satMod val="110000"/>
                  </a:srgbClr>
                </a:solidFill>
                <a:prstDash val="solid"/>
              </a:ln>
              <a:solidFill>
                <a:schemeClr val="bg1"/>
              </a:solidFill>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ar-AE" b="1" i="0" u="none" strike="noStrike" normalizeH="0" baseline="0" dirty="0" smtClean="0">
                <a:ln w="10541" cmpd="sng">
                  <a:solidFill>
                    <a:srgbClr val="7D7D7D">
                      <a:tint val="100000"/>
                      <a:shade val="100000"/>
                      <a:satMod val="110000"/>
                    </a:srgbClr>
                  </a:solidFill>
                  <a:prstDash val="solid"/>
                </a:ln>
                <a:solidFill>
                  <a:schemeClr val="bg1"/>
                </a:solidFill>
                <a:latin typeface="Calibri" pitchFamily="34" charset="0"/>
                <a:ea typeface="Calibri" pitchFamily="34" charset="0"/>
                <a:cs typeface="Arial" pitchFamily="34" charset="0"/>
              </a:rPr>
              <a:t>1-التآزر:التناسق بين المثير والاستجابة في أداء الفعل.</a:t>
            </a:r>
            <a:endParaRPr kumimoji="0" lang="en-US" sz="800" b="1" i="0" u="none" strike="noStrike" normalizeH="0" baseline="0" dirty="0" smtClean="0">
              <a:ln w="10541" cmpd="sng">
                <a:solidFill>
                  <a:srgbClr val="7D7D7D">
                    <a:tint val="100000"/>
                    <a:shade val="100000"/>
                    <a:satMod val="110000"/>
                  </a:srgbClr>
                </a:solidFill>
                <a:prstDash val="solid"/>
              </a:ln>
              <a:solidFill>
                <a:schemeClr val="bg1"/>
              </a:solidFill>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ar-AE" b="1" i="0" u="none" strike="noStrike" normalizeH="0" baseline="0" dirty="0" smtClean="0">
                <a:ln w="10541" cmpd="sng">
                  <a:solidFill>
                    <a:srgbClr val="7D7D7D">
                      <a:tint val="100000"/>
                      <a:shade val="100000"/>
                      <a:satMod val="110000"/>
                    </a:srgbClr>
                  </a:solidFill>
                  <a:prstDash val="solid"/>
                </a:ln>
                <a:solidFill>
                  <a:schemeClr val="bg1"/>
                </a:solidFill>
                <a:latin typeface="Calibri" pitchFamily="34" charset="0"/>
                <a:ea typeface="Calibri" pitchFamily="34" charset="0"/>
                <a:cs typeface="Arial" pitchFamily="34" charset="0"/>
              </a:rPr>
              <a:t>2-السرعة:هي من سمات الأداء </a:t>
            </a:r>
            <a:r>
              <a:rPr kumimoji="0" lang="ar-AE" b="1" i="0" u="none" strike="noStrike" normalizeH="0" baseline="0" dirty="0" err="1" smtClean="0">
                <a:ln w="10541" cmpd="sng">
                  <a:solidFill>
                    <a:srgbClr val="7D7D7D">
                      <a:tint val="100000"/>
                      <a:shade val="100000"/>
                      <a:satMod val="110000"/>
                    </a:srgbClr>
                  </a:solidFill>
                  <a:prstDash val="solid"/>
                </a:ln>
                <a:solidFill>
                  <a:schemeClr val="bg1"/>
                </a:solidFill>
                <a:latin typeface="Calibri" pitchFamily="34" charset="0"/>
                <a:ea typeface="Calibri" pitchFamily="34" charset="0"/>
                <a:cs typeface="Arial" pitchFamily="34" charset="0"/>
              </a:rPr>
              <a:t>المهاري</a:t>
            </a:r>
            <a:r>
              <a:rPr kumimoji="0" lang="ar-AE" b="1" i="0" u="none" strike="noStrike" normalizeH="0" baseline="0" dirty="0" smtClean="0">
                <a:ln w="10541" cmpd="sng">
                  <a:solidFill>
                    <a:srgbClr val="7D7D7D">
                      <a:tint val="100000"/>
                      <a:shade val="100000"/>
                      <a:satMod val="110000"/>
                    </a:srgbClr>
                  </a:solidFill>
                  <a:prstDash val="solid"/>
                </a:ln>
                <a:solidFill>
                  <a:schemeClr val="bg1"/>
                </a:solidFill>
                <a:latin typeface="Calibri" pitchFamily="34" charset="0"/>
                <a:ea typeface="Calibri" pitchFamily="34" charset="0"/>
                <a:cs typeface="Arial" pitchFamily="34" charset="0"/>
              </a:rPr>
              <a:t> وتأتي نتيجة التدريب وكثرة التكرار والممارسة.</a:t>
            </a:r>
            <a:endParaRPr kumimoji="0" lang="en-US" sz="800" b="1" i="0" u="none" strike="noStrike" normalizeH="0" baseline="0" dirty="0" smtClean="0">
              <a:ln w="10541" cmpd="sng">
                <a:solidFill>
                  <a:srgbClr val="7D7D7D">
                    <a:tint val="100000"/>
                    <a:shade val="100000"/>
                    <a:satMod val="110000"/>
                  </a:srgbClr>
                </a:solidFill>
                <a:prstDash val="solid"/>
              </a:ln>
              <a:solidFill>
                <a:schemeClr val="bg1"/>
              </a:solidFill>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ar-AE" b="1" i="0" u="none" strike="noStrike" normalizeH="0" baseline="0" dirty="0" smtClean="0">
                <a:ln w="10541" cmpd="sng">
                  <a:solidFill>
                    <a:srgbClr val="7D7D7D">
                      <a:tint val="100000"/>
                      <a:shade val="100000"/>
                      <a:satMod val="110000"/>
                    </a:srgbClr>
                  </a:solidFill>
                  <a:prstDash val="solid"/>
                </a:ln>
                <a:solidFill>
                  <a:schemeClr val="bg1"/>
                </a:solidFill>
                <a:latin typeface="Calibri" pitchFamily="34" charset="0"/>
                <a:ea typeface="Calibri" pitchFamily="34" charset="0"/>
                <a:cs typeface="Arial" pitchFamily="34" charset="0"/>
              </a:rPr>
              <a:t>3-الدقة:هي نتيجة مترتبة على توافر التكرار والسرعة السابقين في أي مهارة.</a:t>
            </a:r>
            <a:endParaRPr kumimoji="0" lang="en-US" sz="800" b="1" i="0" u="none" strike="noStrike" normalizeH="0" baseline="0" dirty="0" smtClean="0">
              <a:ln w="10541" cmpd="sng">
                <a:solidFill>
                  <a:srgbClr val="7D7D7D">
                    <a:tint val="100000"/>
                    <a:shade val="100000"/>
                    <a:satMod val="110000"/>
                  </a:srgbClr>
                </a:solidFill>
                <a:prstDash val="solid"/>
              </a:ln>
              <a:solidFill>
                <a:schemeClr val="bg1"/>
              </a:solidFill>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ar-AE" b="1" i="0" u="none" strike="noStrike" normalizeH="0" baseline="0" dirty="0" smtClean="0">
                <a:ln w="10541" cmpd="sng">
                  <a:solidFill>
                    <a:srgbClr val="7D7D7D">
                      <a:tint val="100000"/>
                      <a:shade val="100000"/>
                      <a:satMod val="110000"/>
                    </a:srgbClr>
                  </a:solidFill>
                  <a:prstDash val="solid"/>
                </a:ln>
                <a:solidFill>
                  <a:schemeClr val="bg1"/>
                </a:solidFill>
                <a:latin typeface="Calibri" pitchFamily="34" charset="0"/>
                <a:ea typeface="Calibri" pitchFamily="34" charset="0"/>
                <a:cs typeface="Arial" pitchFamily="34" charset="0"/>
              </a:rPr>
              <a:t>4-القدرة على الأداء في أي ظروف: أن الشخص الماهر في أداء عمل ما يستطيع أن يؤدي هذا العمل </a:t>
            </a:r>
            <a:r>
              <a:rPr kumimoji="0" lang="ar-AE" b="1" i="0" u="none" strike="noStrike" normalizeH="0" baseline="0" dirty="0" err="1" smtClean="0">
                <a:ln w="10541" cmpd="sng">
                  <a:solidFill>
                    <a:srgbClr val="7D7D7D">
                      <a:tint val="100000"/>
                      <a:shade val="100000"/>
                      <a:satMod val="110000"/>
                    </a:srgbClr>
                  </a:solidFill>
                  <a:prstDash val="solid"/>
                </a:ln>
                <a:solidFill>
                  <a:schemeClr val="bg1"/>
                </a:solidFill>
                <a:latin typeface="Calibri" pitchFamily="34" charset="0"/>
                <a:ea typeface="Calibri" pitchFamily="34" charset="0"/>
                <a:cs typeface="Arial" pitchFamily="34" charset="0"/>
              </a:rPr>
              <a:t>المهاري</a:t>
            </a:r>
            <a:r>
              <a:rPr kumimoji="0" lang="ar-AE" b="1" i="0" u="none" strike="noStrike" normalizeH="0" baseline="0" dirty="0" smtClean="0">
                <a:ln w="10541" cmpd="sng">
                  <a:solidFill>
                    <a:srgbClr val="7D7D7D">
                      <a:tint val="100000"/>
                      <a:shade val="100000"/>
                      <a:satMod val="110000"/>
                    </a:srgbClr>
                  </a:solidFill>
                  <a:prstDash val="solid"/>
                </a:ln>
                <a:solidFill>
                  <a:schemeClr val="bg1"/>
                </a:solidFill>
                <a:latin typeface="Calibri" pitchFamily="34" charset="0"/>
                <a:ea typeface="Calibri" pitchFamily="34" charset="0"/>
                <a:cs typeface="Arial" pitchFamily="34" charset="0"/>
              </a:rPr>
              <a:t> في أي وقت وتحت أية ظروف مريحة أو مزعجة.</a:t>
            </a:r>
            <a:endParaRPr kumimoji="0" lang="en-US" sz="800" b="1" i="0" u="none" strike="noStrike" normalizeH="0" baseline="0" dirty="0" smtClean="0">
              <a:ln w="10541" cmpd="sng">
                <a:solidFill>
                  <a:srgbClr val="7D7D7D">
                    <a:tint val="100000"/>
                    <a:shade val="100000"/>
                    <a:satMod val="110000"/>
                  </a:srgbClr>
                </a:solidFill>
                <a:prstDash val="solid"/>
              </a:ln>
              <a:solidFill>
                <a:schemeClr val="bg1"/>
              </a:solidFill>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ar-AE" b="1" i="0" u="none" strike="noStrike" normalizeH="0" baseline="0" dirty="0" smtClean="0">
                <a:ln w="10541" cmpd="sng">
                  <a:solidFill>
                    <a:srgbClr val="7D7D7D">
                      <a:tint val="100000"/>
                      <a:shade val="100000"/>
                      <a:satMod val="110000"/>
                    </a:srgbClr>
                  </a:solidFill>
                  <a:prstDash val="solid"/>
                </a:ln>
                <a:solidFill>
                  <a:schemeClr val="bg1"/>
                </a:solidFill>
                <a:latin typeface="Calibri" pitchFamily="34" charset="0"/>
                <a:ea typeface="Calibri" pitchFamily="34" charset="0"/>
                <a:cs typeface="Arial" pitchFamily="34" charset="0"/>
              </a:rPr>
              <a:t>5-التوقيت:</a:t>
            </a:r>
            <a:r>
              <a:rPr kumimoji="0" lang="ar-AE" b="1" i="0" u="none" strike="noStrike" normalizeH="0" baseline="0" dirty="0" err="1" smtClean="0">
                <a:ln w="10541" cmpd="sng">
                  <a:solidFill>
                    <a:srgbClr val="7D7D7D">
                      <a:tint val="100000"/>
                      <a:shade val="100000"/>
                      <a:satMod val="110000"/>
                    </a:srgbClr>
                  </a:solidFill>
                  <a:prstDash val="solid"/>
                </a:ln>
                <a:solidFill>
                  <a:schemeClr val="bg1"/>
                </a:solidFill>
                <a:latin typeface="Calibri" pitchFamily="34" charset="0"/>
                <a:ea typeface="Calibri" pitchFamily="34" charset="0"/>
                <a:cs typeface="Arial" pitchFamily="34" charset="0"/>
              </a:rPr>
              <a:t>اذا</a:t>
            </a:r>
            <a:r>
              <a:rPr kumimoji="0" lang="ar-AE" b="1" i="0" u="none" strike="noStrike" normalizeH="0" baseline="0" dirty="0" smtClean="0">
                <a:ln w="10541" cmpd="sng">
                  <a:solidFill>
                    <a:srgbClr val="7D7D7D">
                      <a:tint val="100000"/>
                      <a:shade val="100000"/>
                      <a:satMod val="110000"/>
                    </a:srgbClr>
                  </a:solidFill>
                  <a:prstDash val="solid"/>
                </a:ln>
                <a:solidFill>
                  <a:schemeClr val="bg1"/>
                </a:solidFill>
                <a:latin typeface="Calibri" pitchFamily="34" charset="0"/>
                <a:ea typeface="Calibri" pitchFamily="34" charset="0"/>
                <a:cs typeface="Arial" pitchFamily="34" charset="0"/>
              </a:rPr>
              <a:t> كان الشخص الماهر يؤدي عملة مع مجموعة أخرى من الأفراد مثلما هو الحال في ضاربي الدفوف مثلا , حيث يعملون في جماعات , فان سمات الأداء </a:t>
            </a:r>
            <a:r>
              <a:rPr kumimoji="0" lang="ar-AE" b="1" i="0" u="none" strike="noStrike" normalizeH="0" baseline="0" dirty="0" err="1" smtClean="0">
                <a:ln w="10541" cmpd="sng">
                  <a:solidFill>
                    <a:srgbClr val="7D7D7D">
                      <a:tint val="100000"/>
                      <a:shade val="100000"/>
                      <a:satMod val="110000"/>
                    </a:srgbClr>
                  </a:solidFill>
                  <a:prstDash val="solid"/>
                </a:ln>
                <a:solidFill>
                  <a:schemeClr val="bg1"/>
                </a:solidFill>
                <a:latin typeface="Calibri" pitchFamily="34" charset="0"/>
                <a:ea typeface="Calibri" pitchFamily="34" charset="0"/>
                <a:cs typeface="Arial" pitchFamily="34" charset="0"/>
              </a:rPr>
              <a:t>المهاري</a:t>
            </a:r>
            <a:r>
              <a:rPr kumimoji="0" lang="ar-AE" b="1" i="0" u="none" strike="noStrike" normalizeH="0" baseline="0" dirty="0" smtClean="0">
                <a:ln w="10541" cmpd="sng">
                  <a:solidFill>
                    <a:srgbClr val="7D7D7D">
                      <a:tint val="100000"/>
                      <a:shade val="100000"/>
                      <a:satMod val="110000"/>
                    </a:srgbClr>
                  </a:solidFill>
                  <a:prstDash val="solid"/>
                </a:ln>
                <a:solidFill>
                  <a:schemeClr val="bg1"/>
                </a:solidFill>
                <a:latin typeface="Calibri" pitchFamily="34" charset="0"/>
                <a:ea typeface="Calibri" pitchFamily="34" charset="0"/>
                <a:cs typeface="Arial" pitchFamily="34" charset="0"/>
              </a:rPr>
              <a:t> ضرورة مراعاة توقيت الضرب من حيث البداية والانتهاء مع بقية الأفراد والآلات في تناسق محدد بينما يعجز الفرد غير الماهر عن مراعاة هذا التوقيت مع أداء الفريق,</a:t>
            </a:r>
            <a:endParaRPr kumimoji="0" lang="en-US" sz="800" b="1" i="0" u="none" strike="noStrike" normalizeH="0" baseline="0" dirty="0" smtClean="0">
              <a:ln w="10541" cmpd="sng">
                <a:solidFill>
                  <a:srgbClr val="7D7D7D">
                    <a:tint val="100000"/>
                    <a:shade val="100000"/>
                    <a:satMod val="110000"/>
                  </a:srgbClr>
                </a:solidFill>
                <a:prstDash val="solid"/>
              </a:ln>
              <a:solidFill>
                <a:schemeClr val="bg1"/>
              </a:solidFill>
              <a:latin typeface="Arial" pitchFamily="34" charset="0"/>
              <a:cs typeface="Arial" pitchFamily="34" charset="0"/>
            </a:endParaRPr>
          </a:p>
        </p:txBody>
      </p:sp>
    </p:spTree>
  </p:cSld>
  <p:clrMapOvr>
    <a:masterClrMapping/>
  </p:clrMapOvr>
  <p:transition>
    <p:circle/>
    <p:sndAc>
      <p:stSnd>
        <p:snd r:embed="rId2" name="arrow.wav"/>
      </p:stSnd>
    </p:sndAc>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صورة 3" descr="img_1355099154_219.jpg"/>
          <p:cNvPicPr>
            <a:picLocks noChangeAspect="1"/>
          </p:cNvPicPr>
          <p:nvPr/>
        </p:nvPicPr>
        <p:blipFill>
          <a:blip r:embed="rId3"/>
          <a:stretch>
            <a:fillRect/>
          </a:stretch>
        </p:blipFill>
        <p:spPr>
          <a:xfrm>
            <a:off x="0" y="0"/>
            <a:ext cx="9144000" cy="6858000"/>
          </a:xfrm>
          <a:prstGeom prst="rect">
            <a:avLst/>
          </a:prstGeom>
        </p:spPr>
      </p:pic>
      <p:sp>
        <p:nvSpPr>
          <p:cNvPr id="20481" name="Rectangle 1"/>
          <p:cNvSpPr>
            <a:spLocks noChangeArrowheads="1"/>
          </p:cNvSpPr>
          <p:nvPr/>
        </p:nvSpPr>
        <p:spPr bwMode="auto">
          <a:xfrm>
            <a:off x="1785918" y="1357298"/>
            <a:ext cx="5572164" cy="421653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defTabSz="914400" rtl="1" eaLnBrk="1" fontAlgn="base" latinLnBrk="0" hangingPunct="1">
              <a:lnSpc>
                <a:spcPct val="100000"/>
              </a:lnSpc>
              <a:spcBef>
                <a:spcPct val="0"/>
              </a:spcBef>
              <a:spcAft>
                <a:spcPct val="0"/>
              </a:spcAft>
              <a:buClrTx/>
              <a:buSzTx/>
              <a:buFontTx/>
              <a:buNone/>
              <a:tabLst/>
            </a:pPr>
            <a:r>
              <a:rPr kumimoji="0" lang="ar-AE" sz="2800" b="1" i="0" u="none" strike="noStrike" spc="50" normalizeH="0" baseline="0" dirty="0" smtClean="0">
                <a:ln w="13500">
                  <a:solidFill>
                    <a:schemeClr val="accent1">
                      <a:shade val="2500"/>
                      <a:alpha val="6500"/>
                    </a:schemeClr>
                  </a:solidFill>
                  <a:prstDash val="solid"/>
                </a:ln>
                <a:solidFill>
                  <a:schemeClr val="accent3">
                    <a:lumMod val="50000"/>
                  </a:schemeClr>
                </a:solidFill>
                <a:effectLst>
                  <a:innerShdw blurRad="50900" dist="38500" dir="13500000">
                    <a:srgbClr val="000000">
                      <a:alpha val="60000"/>
                    </a:srgbClr>
                  </a:innerShdw>
                </a:effectLst>
                <a:latin typeface="Calibri" pitchFamily="34" charset="0"/>
                <a:ea typeface="Calibri" pitchFamily="34" charset="0"/>
                <a:cs typeface="Arial" pitchFamily="34" charset="0"/>
              </a:rPr>
              <a:t>-تعلم الاتجاهات:</a:t>
            </a:r>
            <a:endParaRPr kumimoji="0" lang="en-US" sz="900" b="1" i="0" u="none" strike="noStrike" spc="50" normalizeH="0" baseline="0" dirty="0" smtClean="0">
              <a:ln w="13500">
                <a:solidFill>
                  <a:schemeClr val="accent1">
                    <a:shade val="2500"/>
                    <a:alpha val="6500"/>
                  </a:schemeClr>
                </a:solidFill>
                <a:prstDash val="solid"/>
              </a:ln>
              <a:solidFill>
                <a:schemeClr val="accent3">
                  <a:lumMod val="50000"/>
                </a:schemeClr>
              </a:solidFill>
              <a:effectLst>
                <a:innerShdw blurRad="50900" dist="38500" dir="13500000">
                  <a:srgbClr val="000000">
                    <a:alpha val="60000"/>
                  </a:srgbClr>
                </a:innerShdw>
              </a:effectLst>
              <a:latin typeface="Arial"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buFontTx/>
              <a:buNone/>
              <a:tabLst/>
            </a:pPr>
            <a:r>
              <a:rPr kumimoji="0" lang="ar-AE" sz="2000" b="1" i="0" u="none" strike="noStrike" spc="50" normalizeH="0" baseline="0" dirty="0" smtClean="0">
                <a:ln w="13500">
                  <a:solidFill>
                    <a:schemeClr val="accent1">
                      <a:shade val="2500"/>
                      <a:alpha val="6500"/>
                    </a:schemeClr>
                  </a:solidFill>
                  <a:prstDash val="solid"/>
                </a:ln>
                <a:solidFill>
                  <a:schemeClr val="accent3">
                    <a:lumMod val="50000"/>
                  </a:schemeClr>
                </a:solidFill>
                <a:effectLst>
                  <a:innerShdw blurRad="50900" dist="38500" dir="13500000">
                    <a:srgbClr val="000000">
                      <a:alpha val="60000"/>
                    </a:srgbClr>
                  </a:innerShdw>
                </a:effectLst>
                <a:latin typeface="Calibri" pitchFamily="34" charset="0"/>
                <a:ea typeface="Calibri" pitchFamily="34" charset="0"/>
                <a:cs typeface="Arial" pitchFamily="34" charset="0"/>
              </a:rPr>
              <a:t>وحيث أن الفرد يعيش في مجتمع يموج بالعديد من الاتجاهات والقيم والتي لا بد وان يتأثر </a:t>
            </a:r>
            <a:r>
              <a:rPr kumimoji="0" lang="ar-AE" sz="2000" b="1" i="0" u="none" strike="noStrike" spc="50" normalizeH="0" baseline="0" dirty="0" err="1" smtClean="0">
                <a:ln w="13500">
                  <a:solidFill>
                    <a:schemeClr val="accent1">
                      <a:shade val="2500"/>
                      <a:alpha val="6500"/>
                    </a:schemeClr>
                  </a:solidFill>
                  <a:prstDash val="solid"/>
                </a:ln>
                <a:solidFill>
                  <a:schemeClr val="accent3">
                    <a:lumMod val="50000"/>
                  </a:schemeClr>
                </a:solidFill>
                <a:effectLst>
                  <a:innerShdw blurRad="50900" dist="38500" dir="13500000">
                    <a:srgbClr val="000000">
                      <a:alpha val="60000"/>
                    </a:srgbClr>
                  </a:innerShdw>
                </a:effectLst>
                <a:latin typeface="Calibri" pitchFamily="34" charset="0"/>
                <a:ea typeface="Calibri" pitchFamily="34" charset="0"/>
                <a:cs typeface="Arial" pitchFamily="34" charset="0"/>
              </a:rPr>
              <a:t>بها</a:t>
            </a:r>
            <a:r>
              <a:rPr kumimoji="0" lang="ar-AE" sz="2000" b="1" i="0" u="none" strike="noStrike" spc="50" normalizeH="0" baseline="0" dirty="0" smtClean="0">
                <a:ln w="13500">
                  <a:solidFill>
                    <a:schemeClr val="accent1">
                      <a:shade val="2500"/>
                      <a:alpha val="6500"/>
                    </a:schemeClr>
                  </a:solidFill>
                  <a:prstDash val="solid"/>
                </a:ln>
                <a:solidFill>
                  <a:schemeClr val="accent3">
                    <a:lumMod val="50000"/>
                  </a:schemeClr>
                </a:solidFill>
                <a:effectLst>
                  <a:innerShdw blurRad="50900" dist="38500" dir="13500000">
                    <a:srgbClr val="000000">
                      <a:alpha val="60000"/>
                    </a:srgbClr>
                  </a:innerShdw>
                </a:effectLst>
                <a:latin typeface="Calibri" pitchFamily="34" charset="0"/>
                <a:ea typeface="Calibri" pitchFamily="34" charset="0"/>
                <a:cs typeface="Arial" pitchFamily="34" charset="0"/>
              </a:rPr>
              <a:t> كل مواطني هذا المجتمع , لذلك فقد أصبح من أهداف التعلم مساعدة الفرد على تقبل </a:t>
            </a:r>
            <a:endParaRPr kumimoji="0" lang="en-US" sz="2000" b="1" i="0" u="none" strike="noStrike" spc="50" normalizeH="0" baseline="0" dirty="0" smtClean="0">
              <a:ln w="13500">
                <a:solidFill>
                  <a:schemeClr val="accent1">
                    <a:shade val="2500"/>
                    <a:alpha val="6500"/>
                  </a:schemeClr>
                </a:solidFill>
                <a:prstDash val="solid"/>
              </a:ln>
              <a:solidFill>
                <a:schemeClr val="accent3">
                  <a:lumMod val="50000"/>
                </a:schemeClr>
              </a:solidFill>
              <a:effectLst>
                <a:innerShdw blurRad="50900" dist="38500" dir="13500000">
                  <a:srgbClr val="000000">
                    <a:alpha val="60000"/>
                  </a:srgbClr>
                </a:innerShdw>
              </a:effectLst>
              <a:latin typeface="Calibri" pitchFamily="34" charset="0"/>
              <a:ea typeface="Calibri"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buFontTx/>
              <a:buNone/>
              <a:tabLst/>
            </a:pPr>
            <a:r>
              <a:rPr kumimoji="0" lang="ar-AE" sz="2000" b="1" i="0" u="none" strike="noStrike" spc="50" normalizeH="0" baseline="0" dirty="0" smtClean="0">
                <a:ln w="13500">
                  <a:solidFill>
                    <a:schemeClr val="accent1">
                      <a:shade val="2500"/>
                      <a:alpha val="6500"/>
                    </a:schemeClr>
                  </a:solidFill>
                  <a:prstDash val="solid"/>
                </a:ln>
                <a:solidFill>
                  <a:schemeClr val="accent3">
                    <a:lumMod val="50000"/>
                  </a:schemeClr>
                </a:solidFill>
                <a:effectLst>
                  <a:innerShdw blurRad="50900" dist="38500" dir="13500000">
                    <a:srgbClr val="000000">
                      <a:alpha val="60000"/>
                    </a:srgbClr>
                  </a:innerShdw>
                </a:effectLst>
                <a:latin typeface="Calibri" pitchFamily="34" charset="0"/>
                <a:ea typeface="Calibri" pitchFamily="34" charset="0"/>
                <a:cs typeface="Arial" pitchFamily="34" charset="0"/>
              </a:rPr>
              <a:t>هذه الاتجاهات السائدة في المجتمع , والعمل على تعديلها والارتقاء </a:t>
            </a:r>
            <a:r>
              <a:rPr kumimoji="0" lang="ar-AE" sz="2000" b="1" i="0" u="none" strike="noStrike" spc="50" normalizeH="0" baseline="0" dirty="0" err="1" smtClean="0">
                <a:ln w="13500">
                  <a:solidFill>
                    <a:schemeClr val="accent1">
                      <a:shade val="2500"/>
                      <a:alpha val="6500"/>
                    </a:schemeClr>
                  </a:solidFill>
                  <a:prstDash val="solid"/>
                </a:ln>
                <a:solidFill>
                  <a:schemeClr val="accent3">
                    <a:lumMod val="50000"/>
                  </a:schemeClr>
                </a:solidFill>
                <a:effectLst>
                  <a:innerShdw blurRad="50900" dist="38500" dir="13500000">
                    <a:srgbClr val="000000">
                      <a:alpha val="60000"/>
                    </a:srgbClr>
                  </a:innerShdw>
                </a:effectLst>
                <a:latin typeface="Calibri" pitchFamily="34" charset="0"/>
                <a:ea typeface="Calibri" pitchFamily="34" charset="0"/>
                <a:cs typeface="Arial" pitchFamily="34" charset="0"/>
              </a:rPr>
              <a:t>بها</a:t>
            </a:r>
            <a:r>
              <a:rPr kumimoji="0" lang="ar-AE" sz="2000" b="1" i="0" u="none" strike="noStrike" spc="50" normalizeH="0" baseline="0" dirty="0" smtClean="0">
                <a:ln w="13500">
                  <a:solidFill>
                    <a:schemeClr val="accent1">
                      <a:shade val="2500"/>
                      <a:alpha val="6500"/>
                    </a:schemeClr>
                  </a:solidFill>
                  <a:prstDash val="solid"/>
                </a:ln>
                <a:solidFill>
                  <a:schemeClr val="accent3">
                    <a:lumMod val="50000"/>
                  </a:schemeClr>
                </a:solidFill>
                <a:effectLst>
                  <a:innerShdw blurRad="50900" dist="38500" dir="13500000">
                    <a:srgbClr val="000000">
                      <a:alpha val="60000"/>
                    </a:srgbClr>
                  </a:innerShdw>
                </a:effectLst>
                <a:latin typeface="Calibri" pitchFamily="34" charset="0"/>
                <a:ea typeface="Calibri" pitchFamily="34" charset="0"/>
                <a:cs typeface="Arial" pitchFamily="34" charset="0"/>
              </a:rPr>
              <a:t>.</a:t>
            </a:r>
            <a:endParaRPr kumimoji="0" lang="en-US" sz="900" b="1" i="0" u="none" strike="noStrike" spc="50" normalizeH="0" baseline="0" dirty="0" smtClean="0">
              <a:ln w="13500">
                <a:solidFill>
                  <a:schemeClr val="accent1">
                    <a:shade val="2500"/>
                    <a:alpha val="6500"/>
                  </a:schemeClr>
                </a:solidFill>
                <a:prstDash val="solid"/>
              </a:ln>
              <a:solidFill>
                <a:schemeClr val="accent3">
                  <a:lumMod val="50000"/>
                </a:schemeClr>
              </a:solidFill>
              <a:effectLst>
                <a:innerShdw blurRad="50900" dist="38500" dir="13500000">
                  <a:srgbClr val="000000">
                    <a:alpha val="60000"/>
                  </a:srgbClr>
                </a:innerShdw>
              </a:effectLst>
              <a:latin typeface="Arial"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buFontTx/>
              <a:buNone/>
              <a:tabLst/>
            </a:pPr>
            <a:r>
              <a:rPr kumimoji="0" lang="ar-AE" sz="2000" b="1" i="0" u="none" strike="noStrike" spc="50" normalizeH="0" baseline="0" dirty="0" smtClean="0">
                <a:ln w="13500">
                  <a:solidFill>
                    <a:schemeClr val="accent1">
                      <a:shade val="2500"/>
                      <a:alpha val="6500"/>
                    </a:schemeClr>
                  </a:solidFill>
                  <a:prstDash val="solid"/>
                </a:ln>
                <a:solidFill>
                  <a:schemeClr val="accent3">
                    <a:lumMod val="50000"/>
                  </a:schemeClr>
                </a:solidFill>
                <a:effectLst>
                  <a:innerShdw blurRad="50900" dist="38500" dir="13500000">
                    <a:srgbClr val="000000">
                      <a:alpha val="60000"/>
                    </a:srgbClr>
                  </a:innerShdw>
                </a:effectLst>
                <a:latin typeface="Calibri" pitchFamily="34" charset="0"/>
                <a:ea typeface="Calibri" pitchFamily="34" charset="0"/>
                <a:cs typeface="Arial" pitchFamily="34" charset="0"/>
              </a:rPr>
              <a:t>الخصائص المميزة للاتجاهات النفسية ومن أهم الخصائص ما يلي :</a:t>
            </a:r>
            <a:endParaRPr kumimoji="0" lang="en-US" sz="900" b="1" i="0" u="none" strike="noStrike" spc="50" normalizeH="0" baseline="0" dirty="0" smtClean="0">
              <a:ln w="13500">
                <a:solidFill>
                  <a:schemeClr val="accent1">
                    <a:shade val="2500"/>
                    <a:alpha val="6500"/>
                  </a:schemeClr>
                </a:solidFill>
                <a:prstDash val="solid"/>
              </a:ln>
              <a:solidFill>
                <a:schemeClr val="accent3">
                  <a:lumMod val="50000"/>
                </a:schemeClr>
              </a:solidFill>
              <a:effectLst>
                <a:innerShdw blurRad="50900" dist="38500" dir="13500000">
                  <a:srgbClr val="000000">
                    <a:alpha val="60000"/>
                  </a:srgbClr>
                </a:innerShdw>
              </a:effectLst>
              <a:latin typeface="Arial"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buFontTx/>
              <a:buNone/>
              <a:tabLst/>
            </a:pPr>
            <a:r>
              <a:rPr kumimoji="0" lang="ar-AE" sz="2000" b="1" i="0" u="none" strike="noStrike" spc="50" normalizeH="0" baseline="0" dirty="0" smtClean="0">
                <a:ln w="13500">
                  <a:solidFill>
                    <a:schemeClr val="accent1">
                      <a:shade val="2500"/>
                      <a:alpha val="6500"/>
                    </a:schemeClr>
                  </a:solidFill>
                  <a:prstDash val="solid"/>
                </a:ln>
                <a:solidFill>
                  <a:schemeClr val="accent3">
                    <a:lumMod val="50000"/>
                  </a:schemeClr>
                </a:solidFill>
                <a:effectLst>
                  <a:innerShdw blurRad="50900" dist="38500" dir="13500000">
                    <a:srgbClr val="000000">
                      <a:alpha val="60000"/>
                    </a:srgbClr>
                  </a:innerShdw>
                </a:effectLst>
                <a:latin typeface="Calibri" pitchFamily="34" charset="0"/>
                <a:ea typeface="Calibri" pitchFamily="34" charset="0"/>
                <a:cs typeface="Arial" pitchFamily="34" charset="0"/>
              </a:rPr>
              <a:t>1-الاتجاهات استعدادات مكتسبة وليست فطرية</a:t>
            </a:r>
            <a:r>
              <a:rPr kumimoji="0" lang="en-US" sz="2000" b="1" i="0" u="none" strike="noStrike" spc="50" normalizeH="0" baseline="0" dirty="0" smtClean="0">
                <a:ln w="13500">
                  <a:solidFill>
                    <a:schemeClr val="accent1">
                      <a:shade val="2500"/>
                      <a:alpha val="6500"/>
                    </a:schemeClr>
                  </a:solidFill>
                  <a:prstDash val="solid"/>
                </a:ln>
                <a:solidFill>
                  <a:schemeClr val="accent3">
                    <a:lumMod val="50000"/>
                  </a:schemeClr>
                </a:solidFill>
                <a:effectLst>
                  <a:innerShdw blurRad="50900" dist="38500" dir="13500000">
                    <a:srgbClr val="000000">
                      <a:alpha val="60000"/>
                    </a:srgbClr>
                  </a:innerShdw>
                </a:effectLst>
                <a:latin typeface="Calibri" pitchFamily="34" charset="0"/>
                <a:ea typeface="Calibri" pitchFamily="34" charset="0"/>
                <a:cs typeface="Arial" pitchFamily="34" charset="0"/>
              </a:rPr>
              <a:t>.</a:t>
            </a:r>
            <a:endParaRPr kumimoji="0" lang="en-US" sz="900" b="1" i="0" u="none" strike="noStrike" spc="50" normalizeH="0" baseline="0" dirty="0" smtClean="0">
              <a:ln w="13500">
                <a:solidFill>
                  <a:schemeClr val="accent1">
                    <a:shade val="2500"/>
                    <a:alpha val="6500"/>
                  </a:schemeClr>
                </a:solidFill>
                <a:prstDash val="solid"/>
              </a:ln>
              <a:solidFill>
                <a:schemeClr val="accent3">
                  <a:lumMod val="50000"/>
                </a:schemeClr>
              </a:solidFill>
              <a:effectLst>
                <a:innerShdw blurRad="50900" dist="38500" dir="13500000">
                  <a:srgbClr val="000000">
                    <a:alpha val="60000"/>
                  </a:srgbClr>
                </a:innerShdw>
              </a:effectLst>
              <a:latin typeface="Arial"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buFontTx/>
              <a:buNone/>
              <a:tabLst/>
            </a:pPr>
            <a:r>
              <a:rPr kumimoji="0" lang="ar-AE" sz="2000" b="1" i="0" u="none" strike="noStrike" spc="50" normalizeH="0" baseline="0" dirty="0" smtClean="0">
                <a:ln w="13500">
                  <a:solidFill>
                    <a:schemeClr val="accent1">
                      <a:shade val="2500"/>
                      <a:alpha val="6500"/>
                    </a:schemeClr>
                  </a:solidFill>
                  <a:prstDash val="solid"/>
                </a:ln>
                <a:solidFill>
                  <a:schemeClr val="accent3">
                    <a:lumMod val="50000"/>
                  </a:schemeClr>
                </a:solidFill>
                <a:effectLst>
                  <a:innerShdw blurRad="50900" dist="38500" dir="13500000">
                    <a:srgbClr val="000000">
                      <a:alpha val="60000"/>
                    </a:srgbClr>
                  </a:innerShdw>
                </a:effectLst>
                <a:latin typeface="Calibri" pitchFamily="34" charset="0"/>
                <a:ea typeface="Calibri" pitchFamily="34" charset="0"/>
                <a:cs typeface="Arial" pitchFamily="34" charset="0"/>
              </a:rPr>
              <a:t>2-الاتجاهات ذات ثبات نسبي </a:t>
            </a:r>
            <a:r>
              <a:rPr kumimoji="0" lang="en-US" sz="2000" b="1" i="0" u="none" strike="noStrike" spc="50" normalizeH="0" baseline="0" dirty="0" smtClean="0">
                <a:ln w="13500">
                  <a:solidFill>
                    <a:schemeClr val="accent1">
                      <a:shade val="2500"/>
                      <a:alpha val="6500"/>
                    </a:schemeClr>
                  </a:solidFill>
                  <a:prstDash val="solid"/>
                </a:ln>
                <a:solidFill>
                  <a:schemeClr val="accent3">
                    <a:lumMod val="50000"/>
                  </a:schemeClr>
                </a:solidFill>
                <a:effectLst>
                  <a:innerShdw blurRad="50900" dist="38500" dir="13500000">
                    <a:srgbClr val="000000">
                      <a:alpha val="60000"/>
                    </a:srgbClr>
                  </a:innerShdw>
                </a:effectLst>
                <a:latin typeface="Calibri" pitchFamily="34" charset="0"/>
                <a:ea typeface="Calibri" pitchFamily="34" charset="0"/>
                <a:cs typeface="Arial" pitchFamily="34" charset="0"/>
              </a:rPr>
              <a:t>.</a:t>
            </a:r>
            <a:endParaRPr kumimoji="0" lang="en-US" sz="900" b="1" i="0" u="none" strike="noStrike" spc="50" normalizeH="0" baseline="0" dirty="0" smtClean="0">
              <a:ln w="13500">
                <a:solidFill>
                  <a:schemeClr val="accent1">
                    <a:shade val="2500"/>
                    <a:alpha val="6500"/>
                  </a:schemeClr>
                </a:solidFill>
                <a:prstDash val="solid"/>
              </a:ln>
              <a:solidFill>
                <a:schemeClr val="accent3">
                  <a:lumMod val="50000"/>
                </a:schemeClr>
              </a:solidFill>
              <a:effectLst>
                <a:innerShdw blurRad="50900" dist="38500" dir="13500000">
                  <a:srgbClr val="000000">
                    <a:alpha val="60000"/>
                  </a:srgbClr>
                </a:innerShdw>
              </a:effectLst>
              <a:latin typeface="Arial"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buFontTx/>
              <a:buNone/>
              <a:tabLst/>
            </a:pPr>
            <a:r>
              <a:rPr kumimoji="0" lang="ar-AE" sz="2000" b="1" i="0" u="none" strike="noStrike" spc="50" normalizeH="0" baseline="0" dirty="0" smtClean="0">
                <a:ln w="13500">
                  <a:solidFill>
                    <a:schemeClr val="accent1">
                      <a:shade val="2500"/>
                      <a:alpha val="6500"/>
                    </a:schemeClr>
                  </a:solidFill>
                  <a:prstDash val="solid"/>
                </a:ln>
                <a:solidFill>
                  <a:schemeClr val="accent3">
                    <a:lumMod val="50000"/>
                  </a:schemeClr>
                </a:solidFill>
                <a:effectLst>
                  <a:innerShdw blurRad="50900" dist="38500" dir="13500000">
                    <a:srgbClr val="000000">
                      <a:alpha val="60000"/>
                    </a:srgbClr>
                  </a:innerShdw>
                </a:effectLst>
                <a:latin typeface="Calibri" pitchFamily="34" charset="0"/>
                <a:ea typeface="Calibri" pitchFamily="34" charset="0"/>
                <a:cs typeface="Arial" pitchFamily="34" charset="0"/>
              </a:rPr>
              <a:t>3-الاتجاهات استعدادات عقلية ووجدانية</a:t>
            </a:r>
            <a:r>
              <a:rPr kumimoji="0" lang="en-US" sz="2000" b="1" i="0" u="none" strike="noStrike" spc="50" normalizeH="0" baseline="0" dirty="0" smtClean="0">
                <a:ln w="13500">
                  <a:solidFill>
                    <a:schemeClr val="accent1">
                      <a:shade val="2500"/>
                      <a:alpha val="6500"/>
                    </a:schemeClr>
                  </a:solidFill>
                  <a:prstDash val="solid"/>
                </a:ln>
                <a:solidFill>
                  <a:schemeClr val="accent3">
                    <a:lumMod val="50000"/>
                  </a:schemeClr>
                </a:solidFill>
                <a:effectLst>
                  <a:innerShdw blurRad="50900" dist="38500" dir="13500000">
                    <a:srgbClr val="000000">
                      <a:alpha val="60000"/>
                    </a:srgbClr>
                  </a:innerShdw>
                </a:effectLst>
                <a:latin typeface="Calibri" pitchFamily="34" charset="0"/>
                <a:ea typeface="Calibri" pitchFamily="34" charset="0"/>
                <a:cs typeface="Arial" pitchFamily="34" charset="0"/>
              </a:rPr>
              <a:t>.</a:t>
            </a:r>
            <a:endParaRPr kumimoji="0" lang="en-US" sz="900" b="1" i="0" u="none" strike="noStrike" spc="50" normalizeH="0" baseline="0" dirty="0" smtClean="0">
              <a:ln w="13500">
                <a:solidFill>
                  <a:schemeClr val="accent1">
                    <a:shade val="2500"/>
                    <a:alpha val="6500"/>
                  </a:schemeClr>
                </a:solidFill>
                <a:prstDash val="solid"/>
              </a:ln>
              <a:solidFill>
                <a:schemeClr val="accent3">
                  <a:lumMod val="50000"/>
                </a:schemeClr>
              </a:solidFill>
              <a:effectLst>
                <a:innerShdw blurRad="50900" dist="38500" dir="13500000">
                  <a:srgbClr val="000000">
                    <a:alpha val="60000"/>
                  </a:srgbClr>
                </a:innerShdw>
              </a:effectLst>
              <a:latin typeface="Arial"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buFontTx/>
              <a:buNone/>
              <a:tabLst/>
            </a:pPr>
            <a:r>
              <a:rPr kumimoji="0" lang="ar-AE" sz="2000" b="1" i="0" u="none" strike="noStrike" spc="50" normalizeH="0" baseline="0" dirty="0" smtClean="0">
                <a:ln w="13500">
                  <a:solidFill>
                    <a:schemeClr val="accent1">
                      <a:shade val="2500"/>
                      <a:alpha val="6500"/>
                    </a:schemeClr>
                  </a:solidFill>
                  <a:prstDash val="solid"/>
                </a:ln>
                <a:solidFill>
                  <a:schemeClr val="accent3">
                    <a:lumMod val="50000"/>
                  </a:schemeClr>
                </a:solidFill>
                <a:effectLst>
                  <a:innerShdw blurRad="50900" dist="38500" dir="13500000">
                    <a:srgbClr val="000000">
                      <a:alpha val="60000"/>
                    </a:srgbClr>
                  </a:innerShdw>
                </a:effectLst>
                <a:latin typeface="Calibri" pitchFamily="34" charset="0"/>
                <a:ea typeface="Calibri" pitchFamily="34" charset="0"/>
                <a:cs typeface="Arial" pitchFamily="34" charset="0"/>
              </a:rPr>
              <a:t>4-الاتجاهات تتكون بتكرار التجربة</a:t>
            </a:r>
            <a:r>
              <a:rPr kumimoji="0" lang="en-US" sz="2000" b="1" i="0" u="none" strike="noStrike" spc="50" normalizeH="0" baseline="0" dirty="0" smtClean="0">
                <a:ln w="13500">
                  <a:solidFill>
                    <a:schemeClr val="accent1">
                      <a:shade val="2500"/>
                      <a:alpha val="6500"/>
                    </a:schemeClr>
                  </a:solidFill>
                  <a:prstDash val="solid"/>
                </a:ln>
                <a:solidFill>
                  <a:schemeClr val="accent3">
                    <a:lumMod val="50000"/>
                  </a:schemeClr>
                </a:solidFill>
                <a:effectLst>
                  <a:innerShdw blurRad="50900" dist="38500" dir="13500000">
                    <a:srgbClr val="000000">
                      <a:alpha val="60000"/>
                    </a:srgbClr>
                  </a:innerShdw>
                </a:effectLst>
                <a:latin typeface="Calibri" pitchFamily="34" charset="0"/>
                <a:ea typeface="Calibri" pitchFamily="34" charset="0"/>
                <a:cs typeface="Arial" pitchFamily="34" charset="0"/>
              </a:rPr>
              <a:t>.</a:t>
            </a:r>
            <a:endParaRPr kumimoji="0" lang="ar-AE" sz="2000" b="1" i="0" u="none" strike="noStrike" spc="50" normalizeH="0" baseline="0" dirty="0" smtClean="0">
              <a:ln w="13500">
                <a:solidFill>
                  <a:schemeClr val="accent1">
                    <a:shade val="2500"/>
                    <a:alpha val="6500"/>
                  </a:schemeClr>
                </a:solidFill>
                <a:prstDash val="solid"/>
              </a:ln>
              <a:solidFill>
                <a:schemeClr val="accent3">
                  <a:lumMod val="50000"/>
                </a:schemeClr>
              </a:solidFill>
              <a:effectLst>
                <a:innerShdw blurRad="50900" dist="38500" dir="13500000">
                  <a:srgbClr val="000000">
                    <a:alpha val="60000"/>
                  </a:srgbClr>
                </a:innerShdw>
              </a:effectLst>
              <a:latin typeface="Calibri" pitchFamily="34" charset="0"/>
              <a:ea typeface="Calibri" pitchFamily="34" charset="0"/>
              <a:cs typeface="Arial" pitchFamily="34" charset="0"/>
            </a:endParaRPr>
          </a:p>
          <a:p>
            <a:pPr marL="0" marR="0" lvl="0" indent="0" defTabSz="914400" rtl="0" eaLnBrk="0" fontAlgn="base" latinLnBrk="0" hangingPunct="0">
              <a:lnSpc>
                <a:spcPct val="100000"/>
              </a:lnSpc>
              <a:spcBef>
                <a:spcPct val="0"/>
              </a:spcBef>
              <a:spcAft>
                <a:spcPct val="0"/>
              </a:spcAft>
              <a:buClrTx/>
              <a:buSzTx/>
              <a:buFontTx/>
              <a:buNone/>
              <a:tabLst/>
            </a:pPr>
            <a:r>
              <a:rPr kumimoji="0" lang="en-US" sz="2000" b="1" i="0" u="none" strike="noStrike" spc="50" normalizeH="0" baseline="0" dirty="0" smtClean="0">
                <a:ln w="13500">
                  <a:solidFill>
                    <a:schemeClr val="accent1">
                      <a:shade val="2500"/>
                      <a:alpha val="6500"/>
                    </a:schemeClr>
                  </a:solidFill>
                  <a:prstDash val="solid"/>
                </a:ln>
                <a:solidFill>
                  <a:schemeClr val="accent3">
                    <a:lumMod val="50000"/>
                  </a:schemeClr>
                </a:solidFill>
                <a:effectLst>
                  <a:innerShdw blurRad="50900" dist="38500" dir="13500000">
                    <a:srgbClr val="000000">
                      <a:alpha val="60000"/>
                    </a:srgbClr>
                  </a:innerShdw>
                </a:effectLst>
                <a:latin typeface="Calibri" pitchFamily="34" charset="0"/>
                <a:ea typeface="Calibri" pitchFamily="34" charset="0"/>
                <a:cs typeface="Arial" pitchFamily="34" charset="0"/>
              </a:rPr>
              <a:t>.</a:t>
            </a:r>
            <a:r>
              <a:rPr kumimoji="0" lang="ar-AE" sz="2000" b="1" i="0" u="none" strike="noStrike" spc="50" normalizeH="0" baseline="0" dirty="0" smtClean="0">
                <a:ln w="13500">
                  <a:solidFill>
                    <a:schemeClr val="accent1">
                      <a:shade val="2500"/>
                      <a:alpha val="6500"/>
                    </a:schemeClr>
                  </a:solidFill>
                  <a:prstDash val="solid"/>
                </a:ln>
                <a:solidFill>
                  <a:schemeClr val="accent3">
                    <a:lumMod val="50000"/>
                  </a:schemeClr>
                </a:solidFill>
                <a:effectLst>
                  <a:innerShdw blurRad="50900" dist="38500" dir="13500000">
                    <a:srgbClr val="000000">
                      <a:alpha val="60000"/>
                    </a:srgbClr>
                  </a:innerShdw>
                </a:effectLst>
                <a:latin typeface="Calibri" pitchFamily="34" charset="0"/>
                <a:ea typeface="Calibri" pitchFamily="34" charset="0"/>
                <a:cs typeface="Arial" pitchFamily="34" charset="0"/>
              </a:rPr>
              <a:t>5-الاتجاهات تؤثر في سلوك الفرد وتوجهه </a:t>
            </a:r>
            <a:endParaRPr kumimoji="0" lang="ar-AE" sz="2000" b="1" i="0" u="none" strike="noStrike" spc="50" normalizeH="0" baseline="0" dirty="0" smtClean="0">
              <a:ln w="13500">
                <a:solidFill>
                  <a:schemeClr val="accent1">
                    <a:shade val="2500"/>
                    <a:alpha val="6500"/>
                  </a:schemeClr>
                </a:solidFill>
                <a:prstDash val="solid"/>
              </a:ln>
              <a:solidFill>
                <a:schemeClr val="accent3">
                  <a:lumMod val="50000"/>
                </a:schemeClr>
              </a:solidFill>
              <a:effectLst>
                <a:innerShdw blurRad="50900" dist="38500" dir="13500000">
                  <a:srgbClr val="000000">
                    <a:alpha val="60000"/>
                  </a:srgbClr>
                </a:innerShdw>
              </a:effectLst>
              <a:latin typeface="Arial" pitchFamily="34" charset="0"/>
              <a:cs typeface="Arial" pitchFamily="34" charset="0"/>
            </a:endParaRPr>
          </a:p>
        </p:txBody>
      </p:sp>
    </p:spTree>
  </p:cSld>
  <p:clrMapOvr>
    <a:masterClrMapping/>
  </p:clrMapOvr>
  <p:transition>
    <p:strips dir="ld"/>
    <p:sndAc>
      <p:stSnd>
        <p:snd r:embed="rId2" name="coin.wav"/>
      </p:stSnd>
    </p:sndAc>
  </p:transition>
  <p:timing>
    <p:tnLst>
      <p:par>
        <p:cTn id="1" dur="indefinite" restart="never" nodeType="tmRoot"/>
      </p:par>
    </p:tnLst>
  </p:timing>
</p:sld>
</file>

<file path=ppt/theme/theme1.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368</TotalTime>
  <Words>1856</Words>
  <Application>Microsoft Office PowerPoint</Application>
  <PresentationFormat>On-screen Show (4:3)</PresentationFormat>
  <Paragraphs>127</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سمة Office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sz</dc:title>
  <dc:creator>donia</dc:creator>
  <cp:lastModifiedBy>TOSHIBA</cp:lastModifiedBy>
  <cp:revision>39</cp:revision>
  <dcterms:created xsi:type="dcterms:W3CDTF">2014-02-25T10:35:23Z</dcterms:created>
  <dcterms:modified xsi:type="dcterms:W3CDTF">2014-03-01T21:05:01Z</dcterms:modified>
</cp:coreProperties>
</file>