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8" r:id="rId13"/>
    <p:sldId id="267" r:id="rId14"/>
    <p:sldId id="269" r:id="rId15"/>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4660"/>
  </p:normalViewPr>
  <p:slideViewPr>
    <p:cSldViewPr>
      <p:cViewPr>
        <p:scale>
          <a:sx n="72" d="100"/>
          <a:sy n="72" d="100"/>
        </p:scale>
        <p:origin x="-1242" y="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SA"/>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SA"/>
          </a:p>
        </p:txBody>
      </p:sp>
      <p:sp>
        <p:nvSpPr>
          <p:cNvPr id="4" name="عنصر نائب للتاريخ 3"/>
          <p:cNvSpPr>
            <a:spLocks noGrp="1"/>
          </p:cNvSpPr>
          <p:nvPr>
            <p:ph type="dt" sz="half" idx="10"/>
          </p:nvPr>
        </p:nvSpPr>
        <p:spPr/>
        <p:txBody>
          <a:bodyPr/>
          <a:lstStyle/>
          <a:p>
            <a:fld id="{269EF483-C070-41EF-BECF-D950E3986148}" type="datetimeFigureOut">
              <a:rPr lang="ar-SA" smtClean="0"/>
              <a:pPr/>
              <a:t>01/05/1435</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AFBC8B6E-F42A-4A65-9594-349F5B1A1D9F}" type="slidenum">
              <a:rPr lang="ar-SA" smtClean="0"/>
              <a:pPr/>
              <a:t>‹#›</a:t>
            </a:fld>
            <a:endParaRPr lang="ar-SA"/>
          </a:p>
        </p:txBody>
      </p:sp>
    </p:spTree>
    <p:extLst>
      <p:ext uri="{BB962C8B-B14F-4D97-AF65-F5344CB8AC3E}">
        <p14:creationId xmlns:p14="http://schemas.microsoft.com/office/powerpoint/2010/main" val="8766886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269EF483-C070-41EF-BECF-D950E3986148}" type="datetimeFigureOut">
              <a:rPr lang="ar-SA" smtClean="0"/>
              <a:pPr/>
              <a:t>01/05/1435</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AFBC8B6E-F42A-4A65-9594-349F5B1A1D9F}" type="slidenum">
              <a:rPr lang="ar-SA" smtClean="0"/>
              <a:pPr/>
              <a:t>‹#›</a:t>
            </a:fld>
            <a:endParaRPr lang="ar-SA"/>
          </a:p>
        </p:txBody>
      </p:sp>
    </p:spTree>
    <p:extLst>
      <p:ext uri="{BB962C8B-B14F-4D97-AF65-F5344CB8AC3E}">
        <p14:creationId xmlns:p14="http://schemas.microsoft.com/office/powerpoint/2010/main" val="16328434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269EF483-C070-41EF-BECF-D950E3986148}" type="datetimeFigureOut">
              <a:rPr lang="ar-SA" smtClean="0"/>
              <a:pPr/>
              <a:t>01/05/1435</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AFBC8B6E-F42A-4A65-9594-349F5B1A1D9F}" type="slidenum">
              <a:rPr lang="ar-SA" smtClean="0"/>
              <a:pPr/>
              <a:t>‹#›</a:t>
            </a:fld>
            <a:endParaRPr lang="ar-SA"/>
          </a:p>
        </p:txBody>
      </p:sp>
    </p:spTree>
    <p:extLst>
      <p:ext uri="{BB962C8B-B14F-4D97-AF65-F5344CB8AC3E}">
        <p14:creationId xmlns:p14="http://schemas.microsoft.com/office/powerpoint/2010/main" val="29106376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269EF483-C070-41EF-BECF-D950E3986148}" type="datetimeFigureOut">
              <a:rPr lang="ar-SA" smtClean="0"/>
              <a:pPr/>
              <a:t>01/05/1435</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AFBC8B6E-F42A-4A65-9594-349F5B1A1D9F}" type="slidenum">
              <a:rPr lang="ar-SA" smtClean="0"/>
              <a:pPr/>
              <a:t>‹#›</a:t>
            </a:fld>
            <a:endParaRPr lang="ar-SA"/>
          </a:p>
        </p:txBody>
      </p:sp>
    </p:spTree>
    <p:extLst>
      <p:ext uri="{BB962C8B-B14F-4D97-AF65-F5344CB8AC3E}">
        <p14:creationId xmlns:p14="http://schemas.microsoft.com/office/powerpoint/2010/main" val="29724343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269EF483-C070-41EF-BECF-D950E3986148}" type="datetimeFigureOut">
              <a:rPr lang="ar-SA" smtClean="0"/>
              <a:pPr/>
              <a:t>01/05/1435</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AFBC8B6E-F42A-4A65-9594-349F5B1A1D9F}" type="slidenum">
              <a:rPr lang="ar-SA" smtClean="0"/>
              <a:pPr/>
              <a:t>‹#›</a:t>
            </a:fld>
            <a:endParaRPr lang="ar-SA"/>
          </a:p>
        </p:txBody>
      </p:sp>
    </p:spTree>
    <p:extLst>
      <p:ext uri="{BB962C8B-B14F-4D97-AF65-F5344CB8AC3E}">
        <p14:creationId xmlns:p14="http://schemas.microsoft.com/office/powerpoint/2010/main" val="12688643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تاريخ 4"/>
          <p:cNvSpPr>
            <a:spLocks noGrp="1"/>
          </p:cNvSpPr>
          <p:nvPr>
            <p:ph type="dt" sz="half" idx="10"/>
          </p:nvPr>
        </p:nvSpPr>
        <p:spPr/>
        <p:txBody>
          <a:bodyPr/>
          <a:lstStyle/>
          <a:p>
            <a:fld id="{269EF483-C070-41EF-BECF-D950E3986148}" type="datetimeFigureOut">
              <a:rPr lang="ar-SA" smtClean="0"/>
              <a:pPr/>
              <a:t>01/05/1435</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AFBC8B6E-F42A-4A65-9594-349F5B1A1D9F}" type="slidenum">
              <a:rPr lang="ar-SA" smtClean="0"/>
              <a:pPr/>
              <a:t>‹#›</a:t>
            </a:fld>
            <a:endParaRPr lang="ar-SA"/>
          </a:p>
        </p:txBody>
      </p:sp>
    </p:spTree>
    <p:extLst>
      <p:ext uri="{BB962C8B-B14F-4D97-AF65-F5344CB8AC3E}">
        <p14:creationId xmlns:p14="http://schemas.microsoft.com/office/powerpoint/2010/main" val="15276536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7" name="عنصر نائب للتاريخ 6"/>
          <p:cNvSpPr>
            <a:spLocks noGrp="1"/>
          </p:cNvSpPr>
          <p:nvPr>
            <p:ph type="dt" sz="half" idx="10"/>
          </p:nvPr>
        </p:nvSpPr>
        <p:spPr/>
        <p:txBody>
          <a:bodyPr/>
          <a:lstStyle/>
          <a:p>
            <a:fld id="{269EF483-C070-41EF-BECF-D950E3986148}" type="datetimeFigureOut">
              <a:rPr lang="ar-SA" smtClean="0"/>
              <a:pPr/>
              <a:t>01/05/1435</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AFBC8B6E-F42A-4A65-9594-349F5B1A1D9F}" type="slidenum">
              <a:rPr lang="ar-SA" smtClean="0"/>
              <a:pPr/>
              <a:t>‹#›</a:t>
            </a:fld>
            <a:endParaRPr lang="ar-SA"/>
          </a:p>
        </p:txBody>
      </p:sp>
    </p:spTree>
    <p:extLst>
      <p:ext uri="{BB962C8B-B14F-4D97-AF65-F5344CB8AC3E}">
        <p14:creationId xmlns:p14="http://schemas.microsoft.com/office/powerpoint/2010/main" val="37474037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تاريخ 2"/>
          <p:cNvSpPr>
            <a:spLocks noGrp="1"/>
          </p:cNvSpPr>
          <p:nvPr>
            <p:ph type="dt" sz="half" idx="10"/>
          </p:nvPr>
        </p:nvSpPr>
        <p:spPr/>
        <p:txBody>
          <a:bodyPr/>
          <a:lstStyle/>
          <a:p>
            <a:fld id="{269EF483-C070-41EF-BECF-D950E3986148}" type="datetimeFigureOut">
              <a:rPr lang="ar-SA" smtClean="0"/>
              <a:pPr/>
              <a:t>01/05/1435</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p>
            <a:fld id="{AFBC8B6E-F42A-4A65-9594-349F5B1A1D9F}" type="slidenum">
              <a:rPr lang="ar-SA" smtClean="0"/>
              <a:pPr/>
              <a:t>‹#›</a:t>
            </a:fld>
            <a:endParaRPr lang="ar-SA"/>
          </a:p>
        </p:txBody>
      </p:sp>
    </p:spTree>
    <p:extLst>
      <p:ext uri="{BB962C8B-B14F-4D97-AF65-F5344CB8AC3E}">
        <p14:creationId xmlns:p14="http://schemas.microsoft.com/office/powerpoint/2010/main" val="8261727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269EF483-C070-41EF-BECF-D950E3986148}" type="datetimeFigureOut">
              <a:rPr lang="ar-SA" smtClean="0"/>
              <a:pPr/>
              <a:t>01/05/1435</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AFBC8B6E-F42A-4A65-9594-349F5B1A1D9F}" type="slidenum">
              <a:rPr lang="ar-SA" smtClean="0"/>
              <a:pPr/>
              <a:t>‹#›</a:t>
            </a:fld>
            <a:endParaRPr lang="ar-SA"/>
          </a:p>
        </p:txBody>
      </p:sp>
    </p:spTree>
    <p:extLst>
      <p:ext uri="{BB962C8B-B14F-4D97-AF65-F5344CB8AC3E}">
        <p14:creationId xmlns:p14="http://schemas.microsoft.com/office/powerpoint/2010/main" val="33176500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269EF483-C070-41EF-BECF-D950E3986148}" type="datetimeFigureOut">
              <a:rPr lang="ar-SA" smtClean="0"/>
              <a:pPr/>
              <a:t>01/05/1435</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AFBC8B6E-F42A-4A65-9594-349F5B1A1D9F}" type="slidenum">
              <a:rPr lang="ar-SA" smtClean="0"/>
              <a:pPr/>
              <a:t>‹#›</a:t>
            </a:fld>
            <a:endParaRPr lang="ar-SA"/>
          </a:p>
        </p:txBody>
      </p:sp>
    </p:spTree>
    <p:extLst>
      <p:ext uri="{BB962C8B-B14F-4D97-AF65-F5344CB8AC3E}">
        <p14:creationId xmlns:p14="http://schemas.microsoft.com/office/powerpoint/2010/main" val="21496557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269EF483-C070-41EF-BECF-D950E3986148}" type="datetimeFigureOut">
              <a:rPr lang="ar-SA" smtClean="0"/>
              <a:pPr/>
              <a:t>01/05/1435</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AFBC8B6E-F42A-4A65-9594-349F5B1A1D9F}" type="slidenum">
              <a:rPr lang="ar-SA" smtClean="0"/>
              <a:pPr/>
              <a:t>‹#›</a:t>
            </a:fld>
            <a:endParaRPr lang="ar-SA"/>
          </a:p>
        </p:txBody>
      </p:sp>
    </p:spTree>
    <p:extLst>
      <p:ext uri="{BB962C8B-B14F-4D97-AF65-F5344CB8AC3E}">
        <p14:creationId xmlns:p14="http://schemas.microsoft.com/office/powerpoint/2010/main" val="29437328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269EF483-C070-41EF-BECF-D950E3986148}" type="datetimeFigureOut">
              <a:rPr lang="ar-SA" smtClean="0"/>
              <a:pPr/>
              <a:t>01/05/1435</a:t>
            </a:fld>
            <a:endParaRPr lang="ar-SA"/>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SA"/>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AFBC8B6E-F42A-4A65-9594-349F5B1A1D9F}" type="slidenum">
              <a:rPr lang="ar-SA" smtClean="0"/>
              <a:pPr/>
              <a:t>‹#›</a:t>
            </a:fld>
            <a:endParaRPr lang="ar-SA"/>
          </a:p>
        </p:txBody>
      </p:sp>
    </p:spTree>
    <p:extLst>
      <p:ext uri="{BB962C8B-B14F-4D97-AF65-F5344CB8AC3E}">
        <p14:creationId xmlns:p14="http://schemas.microsoft.com/office/powerpoint/2010/main" val="116062598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صورة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عنوان 1"/>
          <p:cNvSpPr>
            <a:spLocks noGrp="1"/>
          </p:cNvSpPr>
          <p:nvPr>
            <p:ph type="ctrTitle"/>
          </p:nvPr>
        </p:nvSpPr>
        <p:spPr>
          <a:xfrm>
            <a:off x="2699792" y="980727"/>
            <a:ext cx="5328592" cy="720081"/>
          </a:xfrm>
        </p:spPr>
        <p:txBody>
          <a:bodyPr>
            <a:noAutofit/>
          </a:bodyPr>
          <a:lstStyle/>
          <a:p>
            <a:r>
              <a:rPr lang="ar-SA" sz="5400" b="1" dirty="0" smtClean="0">
                <a:solidFill>
                  <a:srgbClr val="0070C0"/>
                </a:solidFill>
                <a:latin typeface="Adobe Arabic" pitchFamily="18" charset="-78"/>
                <a:cs typeface="Adobe Arabic" pitchFamily="18" charset="-78"/>
              </a:rPr>
              <a:t>خطوات التخطيط</a:t>
            </a:r>
            <a:endParaRPr lang="ar-SA" sz="5400" b="1" dirty="0">
              <a:solidFill>
                <a:srgbClr val="0070C0"/>
              </a:solidFill>
              <a:latin typeface="Adobe Arabic" pitchFamily="18" charset="-78"/>
              <a:cs typeface="Adobe Arabic" pitchFamily="18" charset="-78"/>
            </a:endParaRPr>
          </a:p>
        </p:txBody>
      </p:sp>
      <p:sp>
        <p:nvSpPr>
          <p:cNvPr id="3" name="عنوان فرعي 2"/>
          <p:cNvSpPr>
            <a:spLocks noGrp="1"/>
          </p:cNvSpPr>
          <p:nvPr>
            <p:ph type="subTitle" idx="1"/>
          </p:nvPr>
        </p:nvSpPr>
        <p:spPr>
          <a:xfrm>
            <a:off x="2267744" y="2204864"/>
            <a:ext cx="6544816" cy="2100436"/>
          </a:xfrm>
        </p:spPr>
        <p:txBody>
          <a:bodyPr>
            <a:normAutofit/>
          </a:bodyPr>
          <a:lstStyle/>
          <a:p>
            <a:r>
              <a:rPr lang="ar-JO" sz="4400" b="1" dirty="0" smtClean="0">
                <a:solidFill>
                  <a:schemeClr val="tx1">
                    <a:lumMod val="85000"/>
                    <a:lumOff val="15000"/>
                  </a:schemeClr>
                </a:solidFill>
                <a:latin typeface="Adobe Arabic" pitchFamily="18" charset="-78"/>
                <a:cs typeface="Adobe Arabic" pitchFamily="18" charset="-78"/>
              </a:rPr>
              <a:t>           اسم المادة: إدارة وتخطيط تربوي</a:t>
            </a:r>
            <a:r>
              <a:rPr lang="en-US" sz="4400" b="1" dirty="0" err="1" smtClean="0">
                <a:solidFill>
                  <a:schemeClr val="tx1">
                    <a:lumMod val="85000"/>
                    <a:lumOff val="15000"/>
                  </a:schemeClr>
                </a:solidFill>
                <a:latin typeface="Adobe Arabic" pitchFamily="18" charset="-78"/>
                <a:cs typeface="Adobe Arabic" pitchFamily="18" charset="-78"/>
              </a:rPr>
              <a:t>edu</a:t>
            </a:r>
            <a:r>
              <a:rPr lang="en-US" sz="4400" b="1" dirty="0" smtClean="0">
                <a:solidFill>
                  <a:schemeClr val="tx1">
                    <a:lumMod val="85000"/>
                    <a:lumOff val="15000"/>
                  </a:schemeClr>
                </a:solidFill>
                <a:latin typeface="Adobe Arabic" pitchFamily="18" charset="-78"/>
                <a:cs typeface="Adobe Arabic" pitchFamily="18" charset="-78"/>
              </a:rPr>
              <a:t> 316 </a:t>
            </a:r>
            <a:endParaRPr lang="ar-SA" sz="4400" b="1" dirty="0" smtClean="0">
              <a:solidFill>
                <a:schemeClr val="tx1">
                  <a:lumMod val="85000"/>
                  <a:lumOff val="15000"/>
                </a:schemeClr>
              </a:solidFill>
              <a:latin typeface="Adobe Arabic" pitchFamily="18" charset="-78"/>
              <a:cs typeface="Adobe Arabic" pitchFamily="18" charset="-78"/>
            </a:endParaRPr>
          </a:p>
        </p:txBody>
      </p:sp>
      <p:sp>
        <p:nvSpPr>
          <p:cNvPr id="5" name="مربع نص 4"/>
          <p:cNvSpPr txBox="1"/>
          <p:nvPr/>
        </p:nvSpPr>
        <p:spPr>
          <a:xfrm>
            <a:off x="755576" y="5733256"/>
            <a:ext cx="3528392" cy="1200329"/>
          </a:xfrm>
          <a:prstGeom prst="rect">
            <a:avLst/>
          </a:prstGeom>
          <a:noFill/>
        </p:spPr>
        <p:txBody>
          <a:bodyPr wrap="square" rtlCol="1">
            <a:spAutoFit/>
          </a:bodyPr>
          <a:lstStyle/>
          <a:p>
            <a:pPr algn="ctr"/>
            <a:r>
              <a:rPr lang="ar-SA" sz="3600" b="1" dirty="0" smtClean="0">
                <a:solidFill>
                  <a:srgbClr val="002060"/>
                </a:solidFill>
                <a:latin typeface="Adobe Arabic" pitchFamily="18" charset="-78"/>
                <a:cs typeface="Adobe Arabic" pitchFamily="18" charset="-78"/>
              </a:rPr>
              <a:t>أستاذ المادة</a:t>
            </a:r>
            <a:r>
              <a:rPr lang="en-US" sz="3600" b="1" dirty="0" smtClean="0">
                <a:solidFill>
                  <a:srgbClr val="002060"/>
                </a:solidFill>
                <a:latin typeface="Adobe Arabic" pitchFamily="18" charset="-78"/>
                <a:cs typeface="Adobe Arabic" pitchFamily="18" charset="-78"/>
              </a:rPr>
              <a:t>: </a:t>
            </a:r>
            <a:r>
              <a:rPr lang="ar-SA" sz="3600" b="1" dirty="0" smtClean="0">
                <a:solidFill>
                  <a:srgbClr val="002060"/>
                </a:solidFill>
                <a:latin typeface="Adobe Arabic" pitchFamily="18" charset="-78"/>
                <a:cs typeface="Adobe Arabic" pitchFamily="18" charset="-78"/>
              </a:rPr>
              <a:t> </a:t>
            </a:r>
            <a:r>
              <a:rPr lang="ar-JO" sz="3600" b="1" dirty="0" smtClean="0">
                <a:solidFill>
                  <a:srgbClr val="002060"/>
                </a:solidFill>
                <a:latin typeface="Adobe Arabic" pitchFamily="18" charset="-78"/>
                <a:cs typeface="Adobe Arabic" pitchFamily="18" charset="-78"/>
              </a:rPr>
              <a:t>د.</a:t>
            </a:r>
            <a:r>
              <a:rPr lang="ar-SA" sz="3600" b="1" dirty="0" smtClean="0">
                <a:solidFill>
                  <a:srgbClr val="002060"/>
                </a:solidFill>
                <a:latin typeface="Adobe Arabic" pitchFamily="18" charset="-78"/>
                <a:cs typeface="Adobe Arabic" pitchFamily="18" charset="-78"/>
              </a:rPr>
              <a:t>غادة</a:t>
            </a:r>
            <a:r>
              <a:rPr lang="ar-JO" sz="3600" b="1" dirty="0" smtClean="0">
                <a:solidFill>
                  <a:srgbClr val="002060"/>
                </a:solidFill>
                <a:latin typeface="Adobe Arabic" pitchFamily="18" charset="-78"/>
                <a:cs typeface="Adobe Arabic" pitchFamily="18" charset="-78"/>
              </a:rPr>
              <a:t>        منسي</a:t>
            </a:r>
            <a:r>
              <a:rPr lang="ar-SA" sz="3600" b="1" dirty="0" smtClean="0">
                <a:solidFill>
                  <a:srgbClr val="002060"/>
                </a:solidFill>
                <a:latin typeface="Adobe Arabic" pitchFamily="18" charset="-78"/>
                <a:cs typeface="Adobe Arabic" pitchFamily="18" charset="-78"/>
              </a:rPr>
              <a:t> </a:t>
            </a:r>
            <a:endParaRPr lang="ar-SA" sz="3600" b="1" dirty="0">
              <a:solidFill>
                <a:srgbClr val="002060"/>
              </a:solidFill>
              <a:latin typeface="Adobe Arabic" pitchFamily="18" charset="-78"/>
              <a:cs typeface="Adobe Arabic" pitchFamily="18" charset="-78"/>
            </a:endParaRPr>
          </a:p>
        </p:txBody>
      </p:sp>
    </p:spTree>
    <p:extLst>
      <p:ext uri="{BB962C8B-B14F-4D97-AF65-F5344CB8AC3E}">
        <p14:creationId xmlns:p14="http://schemas.microsoft.com/office/powerpoint/2010/main" val="73903791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عنصر نائب للمحتوى 3"/>
          <p:cNvPicPr>
            <a:picLocks noGrp="1" noChangeAspect="1"/>
          </p:cNvPicPr>
          <p:nvPr>
            <p:ph idx="1"/>
          </p:nvPr>
        </p:nvPicPr>
        <p:blipFill rotWithShape="1">
          <a:blip r:embed="rId2" cstate="print">
            <a:lum bright="70000" contrast="-70000"/>
            <a:extLst>
              <a:ext uri="{28A0092B-C50C-407E-A947-70E740481C1C}">
                <a14:useLocalDpi xmlns:a14="http://schemas.microsoft.com/office/drawing/2010/main" val="0"/>
              </a:ext>
            </a:extLst>
          </a:blip>
          <a:srcRect r="23350"/>
          <a:stretch/>
        </p:blipFill>
        <p:spPr>
          <a:xfrm>
            <a:off x="0" y="0"/>
            <a:ext cx="9144000" cy="6858000"/>
          </a:xfrm>
          <a:prstGeom prst="rect">
            <a:avLst/>
          </a:prstGeom>
          <a:noFill/>
          <a:ln>
            <a:noFill/>
          </a:ln>
        </p:spPr>
      </p:pic>
      <p:cxnSp>
        <p:nvCxnSpPr>
          <p:cNvPr id="15" name="رابط بشكل مرفق 14"/>
          <p:cNvCxnSpPr/>
          <p:nvPr/>
        </p:nvCxnSpPr>
        <p:spPr>
          <a:xfrm rot="5400000">
            <a:off x="5532385" y="2366438"/>
            <a:ext cx="599513" cy="360041"/>
          </a:xfrm>
          <a:prstGeom prst="bentConnector3">
            <a:avLst/>
          </a:prstGeom>
          <a:ln>
            <a:solidFill>
              <a:schemeClr val="accent5">
                <a:lumMod val="40000"/>
                <a:lumOff val="60000"/>
              </a:schemeClr>
            </a:solidFill>
            <a:tailEnd type="arrow"/>
          </a:ln>
          <a:effectLst>
            <a:outerShdw blurRad="50800" dist="38100" dir="18900000" algn="bl" rotWithShape="0">
              <a:prstClr val="black">
                <a:alpha val="40000"/>
              </a:prstClr>
            </a:outerShdw>
          </a:effectLst>
        </p:spPr>
        <p:style>
          <a:lnRef idx="3">
            <a:schemeClr val="accent1"/>
          </a:lnRef>
          <a:fillRef idx="0">
            <a:schemeClr val="accent1"/>
          </a:fillRef>
          <a:effectRef idx="2">
            <a:schemeClr val="accent1"/>
          </a:effectRef>
          <a:fontRef idx="minor">
            <a:schemeClr val="tx1"/>
          </a:fontRef>
        </p:style>
      </p:cxnSp>
      <p:sp>
        <p:nvSpPr>
          <p:cNvPr id="7" name="مربع نص 6"/>
          <p:cNvSpPr txBox="1"/>
          <p:nvPr/>
        </p:nvSpPr>
        <p:spPr>
          <a:xfrm>
            <a:off x="683568" y="2924944"/>
            <a:ext cx="8064896" cy="2308324"/>
          </a:xfrm>
          <a:prstGeom prst="rect">
            <a:avLst/>
          </a:prstGeom>
        </p:spPr>
        <p:style>
          <a:lnRef idx="1">
            <a:schemeClr val="accent5"/>
          </a:lnRef>
          <a:fillRef idx="3">
            <a:schemeClr val="accent5"/>
          </a:fillRef>
          <a:effectRef idx="2">
            <a:schemeClr val="accent5"/>
          </a:effectRef>
          <a:fontRef idx="minor">
            <a:schemeClr val="lt1"/>
          </a:fontRef>
        </p:style>
        <p:txBody>
          <a:bodyPr wrap="square" rtlCol="1">
            <a:spAutoFit/>
          </a:bodyPr>
          <a:lstStyle/>
          <a:p>
            <a:r>
              <a:rPr lang="ar-SA" sz="2400" b="1" dirty="0" smtClean="0">
                <a:solidFill>
                  <a:schemeClr val="bg1"/>
                </a:solidFill>
                <a:latin typeface="Adobe Arabic" pitchFamily="18" charset="-78"/>
                <a:cs typeface="Adobe Arabic" pitchFamily="18" charset="-78"/>
              </a:rPr>
              <a:t>البيانات والمعلومات تكون مجملة غالبا أو حسب الحاجة ومنها ما يحتاجه المخطط التربوي  مرة واحدة في السنة ومنها ما يحتاجه في صورة تقارير دورية مثل تقارير متابعة المشروعات كما يحتاج التخطيط بمستوياته المختلفة إلى بيانات ومعلومات من خارج النظام التعليمي (بيانات سكانية وبيانات عن القوى العاملة وبيانات عن المؤسسات التعليمية وبيانات عن الطلاب وهيئات التدريس وبيانات عن التعليم غير النظامي ).</a:t>
            </a:r>
            <a:endParaRPr lang="ar-SA" sz="2400" b="1" dirty="0">
              <a:solidFill>
                <a:schemeClr val="bg1"/>
              </a:solidFill>
              <a:latin typeface="Adobe Arabic" pitchFamily="18" charset="-78"/>
              <a:cs typeface="Adobe Arabic" pitchFamily="18" charset="-78"/>
            </a:endParaRPr>
          </a:p>
        </p:txBody>
      </p:sp>
      <p:sp>
        <p:nvSpPr>
          <p:cNvPr id="8" name="شكل بيضاوي 7"/>
          <p:cNvSpPr/>
          <p:nvPr/>
        </p:nvSpPr>
        <p:spPr>
          <a:xfrm>
            <a:off x="3851920" y="980728"/>
            <a:ext cx="4824536" cy="1152128"/>
          </a:xfrm>
          <a:prstGeom prst="ellipse">
            <a:avLst/>
          </a:prstGeom>
          <a:solidFill>
            <a:schemeClr val="bg1">
              <a:lumMod val="95000"/>
            </a:schemeClr>
          </a:solidFill>
          <a:ln>
            <a:solidFill>
              <a:schemeClr val="accent5">
                <a:lumMod val="40000"/>
                <a:lumOff val="60000"/>
              </a:schemeClr>
            </a:solidFill>
          </a:ln>
          <a:effectLst>
            <a:innerShdw blurRad="63500" dist="50800" dir="10800000">
              <a:prstClr val="black">
                <a:alpha val="50000"/>
              </a:prstClr>
            </a:innerShdw>
          </a:effectLst>
        </p:spPr>
        <p:style>
          <a:lnRef idx="1">
            <a:schemeClr val="accent1"/>
          </a:lnRef>
          <a:fillRef idx="3">
            <a:schemeClr val="accent1"/>
          </a:fillRef>
          <a:effectRef idx="2">
            <a:schemeClr val="accent1"/>
          </a:effectRef>
          <a:fontRef idx="minor">
            <a:schemeClr val="lt1"/>
          </a:fontRef>
        </p:style>
        <p:txBody>
          <a:bodyPr rtlCol="1" anchor="ctr"/>
          <a:lstStyle/>
          <a:p>
            <a:pPr algn="ctr"/>
            <a:r>
              <a:rPr lang="ar-SA" sz="28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البيانات والمعلومات المطلوبة للتخطيط التعليمي</a:t>
            </a:r>
            <a:endParaRPr lang="ar-SA" sz="28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Tree>
    <p:extLst>
      <p:ext uri="{BB962C8B-B14F-4D97-AF65-F5344CB8AC3E}">
        <p14:creationId xmlns:p14="http://schemas.microsoft.com/office/powerpoint/2010/main" val="202892387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عنصر نائب للمحتوى 3"/>
          <p:cNvPicPr>
            <a:picLocks noGrp="1" noChangeAspect="1"/>
          </p:cNvPicPr>
          <p:nvPr>
            <p:ph idx="1"/>
          </p:nvPr>
        </p:nvPicPr>
        <p:blipFill rotWithShape="1">
          <a:blip r:embed="rId2" cstate="print">
            <a:lum bright="70000" contrast="-70000"/>
            <a:extLst>
              <a:ext uri="{28A0092B-C50C-407E-A947-70E740481C1C}">
                <a14:useLocalDpi xmlns:a14="http://schemas.microsoft.com/office/drawing/2010/main" val="0"/>
              </a:ext>
            </a:extLst>
          </a:blip>
          <a:srcRect r="23350"/>
          <a:stretch/>
        </p:blipFill>
        <p:spPr>
          <a:xfrm>
            <a:off x="0" y="0"/>
            <a:ext cx="9144000" cy="6858000"/>
          </a:xfrm>
          <a:prstGeom prst="rect">
            <a:avLst/>
          </a:prstGeom>
          <a:noFill/>
          <a:ln>
            <a:noFill/>
          </a:ln>
        </p:spPr>
      </p:pic>
      <p:cxnSp>
        <p:nvCxnSpPr>
          <p:cNvPr id="15" name="رابط بشكل مرفق 14"/>
          <p:cNvCxnSpPr/>
          <p:nvPr/>
        </p:nvCxnSpPr>
        <p:spPr>
          <a:xfrm rot="5400000">
            <a:off x="5542846" y="1914213"/>
            <a:ext cx="599513" cy="360041"/>
          </a:xfrm>
          <a:prstGeom prst="bentConnector3">
            <a:avLst/>
          </a:prstGeom>
          <a:ln>
            <a:solidFill>
              <a:schemeClr val="accent5">
                <a:lumMod val="40000"/>
                <a:lumOff val="60000"/>
              </a:schemeClr>
            </a:solidFill>
            <a:tailEnd type="arrow"/>
          </a:ln>
          <a:effectLst>
            <a:outerShdw blurRad="50800" dist="38100" dir="18900000" algn="bl" rotWithShape="0">
              <a:prstClr val="black">
                <a:alpha val="40000"/>
              </a:prstClr>
            </a:outerShdw>
          </a:effectLst>
        </p:spPr>
        <p:style>
          <a:lnRef idx="3">
            <a:schemeClr val="accent1"/>
          </a:lnRef>
          <a:fillRef idx="0">
            <a:schemeClr val="accent1"/>
          </a:fillRef>
          <a:effectRef idx="2">
            <a:schemeClr val="accent1"/>
          </a:effectRef>
          <a:fontRef idx="minor">
            <a:schemeClr val="tx1"/>
          </a:fontRef>
        </p:style>
      </p:cxnSp>
      <p:sp>
        <p:nvSpPr>
          <p:cNvPr id="7" name="مربع نص 6"/>
          <p:cNvSpPr txBox="1"/>
          <p:nvPr/>
        </p:nvSpPr>
        <p:spPr>
          <a:xfrm>
            <a:off x="2411368" y="2500670"/>
            <a:ext cx="5582224" cy="461665"/>
          </a:xfrm>
          <a:prstGeom prst="rect">
            <a:avLst/>
          </a:prstGeom>
        </p:spPr>
        <p:style>
          <a:lnRef idx="1">
            <a:schemeClr val="accent5"/>
          </a:lnRef>
          <a:fillRef idx="3">
            <a:schemeClr val="accent5"/>
          </a:fillRef>
          <a:effectRef idx="2">
            <a:schemeClr val="accent5"/>
          </a:effectRef>
          <a:fontRef idx="minor">
            <a:schemeClr val="lt1"/>
          </a:fontRef>
        </p:style>
        <p:txBody>
          <a:bodyPr wrap="square" rtlCol="1">
            <a:spAutoFit/>
          </a:bodyPr>
          <a:lstStyle/>
          <a:p>
            <a:r>
              <a:rPr lang="ar-SA" sz="2400" b="1" dirty="0" smtClean="0">
                <a:solidFill>
                  <a:schemeClr val="bg1"/>
                </a:solidFill>
                <a:latin typeface="Adobe Arabic" pitchFamily="18" charset="-78"/>
                <a:cs typeface="Adobe Arabic" pitchFamily="18" charset="-78"/>
              </a:rPr>
              <a:t>1-نقص البيانات والإحصائيات الأساسية للتخطيط التعليمي .</a:t>
            </a:r>
            <a:endParaRPr lang="ar-SA" sz="2400" b="1" dirty="0">
              <a:solidFill>
                <a:schemeClr val="bg1"/>
              </a:solidFill>
              <a:latin typeface="Adobe Arabic" pitchFamily="18" charset="-78"/>
              <a:cs typeface="Adobe Arabic" pitchFamily="18" charset="-78"/>
            </a:endParaRPr>
          </a:p>
        </p:txBody>
      </p:sp>
      <p:sp>
        <p:nvSpPr>
          <p:cNvPr id="8" name="شكل بيضاوي 7"/>
          <p:cNvSpPr/>
          <p:nvPr/>
        </p:nvSpPr>
        <p:spPr>
          <a:xfrm>
            <a:off x="3648432" y="332656"/>
            <a:ext cx="5184576" cy="1440160"/>
          </a:xfrm>
          <a:prstGeom prst="ellipse">
            <a:avLst/>
          </a:prstGeom>
          <a:solidFill>
            <a:schemeClr val="bg1">
              <a:lumMod val="95000"/>
            </a:schemeClr>
          </a:solidFill>
          <a:ln>
            <a:solidFill>
              <a:schemeClr val="accent5">
                <a:lumMod val="40000"/>
                <a:lumOff val="60000"/>
              </a:schemeClr>
            </a:solidFill>
          </a:ln>
          <a:effectLst>
            <a:innerShdw blurRad="63500" dist="50800" dir="10800000">
              <a:prstClr val="black">
                <a:alpha val="50000"/>
              </a:prstClr>
            </a:innerShdw>
          </a:effectLst>
        </p:spPr>
        <p:style>
          <a:lnRef idx="1">
            <a:schemeClr val="accent1"/>
          </a:lnRef>
          <a:fillRef idx="3">
            <a:schemeClr val="accent1"/>
          </a:fillRef>
          <a:effectRef idx="2">
            <a:schemeClr val="accent1"/>
          </a:effectRef>
          <a:fontRef idx="minor">
            <a:schemeClr val="lt1"/>
          </a:fontRef>
        </p:style>
        <p:txBody>
          <a:bodyPr rtlCol="1" anchor="ctr"/>
          <a:lstStyle/>
          <a:p>
            <a:pPr algn="ctr"/>
            <a:r>
              <a:rPr lang="ar-SA" sz="28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المشكلات والتحديات التي تواجه عمليات التخطيط التعليمي</a:t>
            </a:r>
            <a:endParaRPr lang="ar-SA" sz="28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6" name="مربع نص 5"/>
          <p:cNvSpPr txBox="1"/>
          <p:nvPr/>
        </p:nvSpPr>
        <p:spPr>
          <a:xfrm>
            <a:off x="1591465" y="3221313"/>
            <a:ext cx="5733334" cy="461665"/>
          </a:xfrm>
          <a:prstGeom prst="rect">
            <a:avLst/>
          </a:prstGeom>
        </p:spPr>
        <p:style>
          <a:lnRef idx="1">
            <a:schemeClr val="accent5"/>
          </a:lnRef>
          <a:fillRef idx="3">
            <a:schemeClr val="accent5"/>
          </a:fillRef>
          <a:effectRef idx="2">
            <a:schemeClr val="accent5"/>
          </a:effectRef>
          <a:fontRef idx="minor">
            <a:schemeClr val="lt1"/>
          </a:fontRef>
        </p:style>
        <p:txBody>
          <a:bodyPr wrap="square" rtlCol="1">
            <a:spAutoFit/>
          </a:bodyPr>
          <a:lstStyle/>
          <a:p>
            <a:r>
              <a:rPr lang="ar-SA" sz="2400" b="1" dirty="0" smtClean="0">
                <a:solidFill>
                  <a:schemeClr val="bg1"/>
                </a:solidFill>
                <a:latin typeface="Adobe Arabic" pitchFamily="18" charset="-78"/>
                <a:cs typeface="Adobe Arabic" pitchFamily="18" charset="-78"/>
              </a:rPr>
              <a:t>2-ندرة الخبراء والأفراد المدربين على التخطيط التعليمي .</a:t>
            </a:r>
            <a:endParaRPr lang="ar-SA" sz="2400" b="1" dirty="0">
              <a:solidFill>
                <a:schemeClr val="bg1"/>
              </a:solidFill>
              <a:latin typeface="Adobe Arabic" pitchFamily="18" charset="-78"/>
              <a:cs typeface="Adobe Arabic" pitchFamily="18" charset="-78"/>
            </a:endParaRPr>
          </a:p>
        </p:txBody>
      </p:sp>
      <p:sp>
        <p:nvSpPr>
          <p:cNvPr id="9" name="مربع نص 8"/>
          <p:cNvSpPr txBox="1"/>
          <p:nvPr/>
        </p:nvSpPr>
        <p:spPr>
          <a:xfrm>
            <a:off x="827584" y="3921036"/>
            <a:ext cx="5941248" cy="461665"/>
          </a:xfrm>
          <a:prstGeom prst="rect">
            <a:avLst/>
          </a:prstGeom>
        </p:spPr>
        <p:style>
          <a:lnRef idx="1">
            <a:schemeClr val="accent5"/>
          </a:lnRef>
          <a:fillRef idx="3">
            <a:schemeClr val="accent5"/>
          </a:fillRef>
          <a:effectRef idx="2">
            <a:schemeClr val="accent5"/>
          </a:effectRef>
          <a:fontRef idx="minor">
            <a:schemeClr val="lt1"/>
          </a:fontRef>
        </p:style>
        <p:txBody>
          <a:bodyPr wrap="square" rtlCol="1">
            <a:spAutoFit/>
          </a:bodyPr>
          <a:lstStyle/>
          <a:p>
            <a:r>
              <a:rPr lang="ar-SA" sz="2400" b="1" dirty="0" smtClean="0">
                <a:solidFill>
                  <a:schemeClr val="bg1"/>
                </a:solidFill>
                <a:latin typeface="Adobe Arabic" pitchFamily="18" charset="-78"/>
                <a:cs typeface="Adobe Arabic" pitchFamily="18" charset="-78"/>
              </a:rPr>
              <a:t>3-القصور في كفاءة التنظيمات والأجهزة المسئولة عن التخطيط التعليمي .</a:t>
            </a:r>
            <a:endParaRPr lang="ar-SA" sz="2400" b="1" dirty="0">
              <a:solidFill>
                <a:schemeClr val="bg1"/>
              </a:solidFill>
              <a:latin typeface="Adobe Arabic" pitchFamily="18" charset="-78"/>
              <a:cs typeface="Adobe Arabic" pitchFamily="18" charset="-78"/>
            </a:endParaRPr>
          </a:p>
        </p:txBody>
      </p:sp>
      <p:sp>
        <p:nvSpPr>
          <p:cNvPr id="10" name="مربع نص 9"/>
          <p:cNvSpPr txBox="1"/>
          <p:nvPr/>
        </p:nvSpPr>
        <p:spPr>
          <a:xfrm>
            <a:off x="467544" y="4691169"/>
            <a:ext cx="6013256" cy="830997"/>
          </a:xfrm>
          <a:prstGeom prst="rect">
            <a:avLst/>
          </a:prstGeom>
        </p:spPr>
        <p:style>
          <a:lnRef idx="1">
            <a:schemeClr val="accent5"/>
          </a:lnRef>
          <a:fillRef idx="3">
            <a:schemeClr val="accent5"/>
          </a:fillRef>
          <a:effectRef idx="2">
            <a:schemeClr val="accent5"/>
          </a:effectRef>
          <a:fontRef idx="minor">
            <a:schemeClr val="lt1"/>
          </a:fontRef>
        </p:style>
        <p:txBody>
          <a:bodyPr wrap="square" rtlCol="1">
            <a:spAutoFit/>
          </a:bodyPr>
          <a:lstStyle/>
          <a:p>
            <a:r>
              <a:rPr lang="ar-SA" sz="2400" b="1" dirty="0" smtClean="0">
                <a:solidFill>
                  <a:schemeClr val="bg1"/>
                </a:solidFill>
                <a:latin typeface="Adobe Arabic" pitchFamily="18" charset="-78"/>
                <a:cs typeface="Adobe Arabic" pitchFamily="18" charset="-78"/>
              </a:rPr>
              <a:t>4-تغير الظروف والأحوال قبل الانتهاء من إعداد الخطة أو أثناء تنفيذها .</a:t>
            </a:r>
            <a:endParaRPr lang="ar-SA" sz="2400" b="1" dirty="0">
              <a:solidFill>
                <a:schemeClr val="bg1"/>
              </a:solidFill>
              <a:latin typeface="Adobe Arabic" pitchFamily="18" charset="-78"/>
              <a:cs typeface="Adobe Arabic" pitchFamily="18" charset="-78"/>
            </a:endParaRPr>
          </a:p>
        </p:txBody>
      </p:sp>
      <p:sp>
        <p:nvSpPr>
          <p:cNvPr id="11" name="مربع نص 10"/>
          <p:cNvSpPr txBox="1"/>
          <p:nvPr/>
        </p:nvSpPr>
        <p:spPr>
          <a:xfrm>
            <a:off x="237024" y="5547865"/>
            <a:ext cx="5751983" cy="461665"/>
          </a:xfrm>
          <a:prstGeom prst="rect">
            <a:avLst/>
          </a:prstGeom>
        </p:spPr>
        <p:style>
          <a:lnRef idx="1">
            <a:schemeClr val="accent5"/>
          </a:lnRef>
          <a:fillRef idx="3">
            <a:schemeClr val="accent5"/>
          </a:fillRef>
          <a:effectRef idx="2">
            <a:schemeClr val="accent5"/>
          </a:effectRef>
          <a:fontRef idx="minor">
            <a:schemeClr val="lt1"/>
          </a:fontRef>
        </p:style>
        <p:txBody>
          <a:bodyPr wrap="square" rtlCol="1">
            <a:spAutoFit/>
          </a:bodyPr>
          <a:lstStyle/>
          <a:p>
            <a:r>
              <a:rPr lang="ar-SA" sz="2400" b="1" dirty="0" smtClean="0">
                <a:solidFill>
                  <a:schemeClr val="bg1"/>
                </a:solidFill>
                <a:latin typeface="Adobe Arabic" pitchFamily="18" charset="-78"/>
                <a:cs typeface="Adobe Arabic" pitchFamily="18" charset="-78"/>
              </a:rPr>
              <a:t>5-قلة المخصصات المالية لتنفيذ الخطة التعليمية .</a:t>
            </a:r>
            <a:endParaRPr lang="ar-SA" sz="2400" b="1" dirty="0">
              <a:solidFill>
                <a:schemeClr val="bg1"/>
              </a:solidFill>
              <a:latin typeface="Adobe Arabic" pitchFamily="18" charset="-78"/>
              <a:cs typeface="Adobe Arabic" pitchFamily="18" charset="-78"/>
            </a:endParaRPr>
          </a:p>
        </p:txBody>
      </p:sp>
    </p:spTree>
    <p:extLst>
      <p:ext uri="{BB962C8B-B14F-4D97-AF65-F5344CB8AC3E}">
        <p14:creationId xmlns:p14="http://schemas.microsoft.com/office/powerpoint/2010/main" val="389413363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عنصر نائب للمحتوى 3"/>
          <p:cNvPicPr>
            <a:picLocks noGrp="1" noChangeAspect="1"/>
          </p:cNvPicPr>
          <p:nvPr>
            <p:ph idx="1"/>
          </p:nvPr>
        </p:nvPicPr>
        <p:blipFill rotWithShape="1">
          <a:blip r:embed="rId2" cstate="print">
            <a:lum bright="70000" contrast="-70000"/>
            <a:extLst>
              <a:ext uri="{28A0092B-C50C-407E-A947-70E740481C1C}">
                <a14:useLocalDpi xmlns:a14="http://schemas.microsoft.com/office/drawing/2010/main" val="0"/>
              </a:ext>
            </a:extLst>
          </a:blip>
          <a:srcRect r="23350"/>
          <a:stretch/>
        </p:blipFill>
        <p:spPr>
          <a:xfrm>
            <a:off x="0" y="0"/>
            <a:ext cx="9144000" cy="6858000"/>
          </a:xfrm>
          <a:prstGeom prst="rect">
            <a:avLst/>
          </a:prstGeom>
          <a:noFill/>
          <a:ln>
            <a:noFill/>
          </a:ln>
        </p:spPr>
      </p:pic>
      <p:cxnSp>
        <p:nvCxnSpPr>
          <p:cNvPr id="15" name="رابط بشكل مرفق 14"/>
          <p:cNvCxnSpPr/>
          <p:nvPr/>
        </p:nvCxnSpPr>
        <p:spPr>
          <a:xfrm rot="5400000">
            <a:off x="5542846" y="1914213"/>
            <a:ext cx="599513" cy="360041"/>
          </a:xfrm>
          <a:prstGeom prst="bentConnector3">
            <a:avLst/>
          </a:prstGeom>
          <a:ln>
            <a:solidFill>
              <a:schemeClr val="accent5">
                <a:lumMod val="40000"/>
                <a:lumOff val="60000"/>
              </a:schemeClr>
            </a:solidFill>
            <a:tailEnd type="arrow"/>
          </a:ln>
          <a:effectLst>
            <a:outerShdw blurRad="50800" dist="38100" dir="18900000" algn="bl" rotWithShape="0">
              <a:prstClr val="black">
                <a:alpha val="40000"/>
              </a:prstClr>
            </a:outerShdw>
          </a:effectLst>
        </p:spPr>
        <p:style>
          <a:lnRef idx="3">
            <a:schemeClr val="accent1"/>
          </a:lnRef>
          <a:fillRef idx="0">
            <a:schemeClr val="accent1"/>
          </a:fillRef>
          <a:effectRef idx="2">
            <a:schemeClr val="accent1"/>
          </a:effectRef>
          <a:fontRef idx="minor">
            <a:schemeClr val="tx1"/>
          </a:fontRef>
        </p:style>
      </p:cxnSp>
      <p:sp>
        <p:nvSpPr>
          <p:cNvPr id="8" name="شكل بيضاوي 7"/>
          <p:cNvSpPr/>
          <p:nvPr/>
        </p:nvSpPr>
        <p:spPr>
          <a:xfrm>
            <a:off x="3648432" y="332656"/>
            <a:ext cx="5184576" cy="1440160"/>
          </a:xfrm>
          <a:prstGeom prst="ellipse">
            <a:avLst/>
          </a:prstGeom>
          <a:solidFill>
            <a:schemeClr val="bg1">
              <a:lumMod val="95000"/>
            </a:schemeClr>
          </a:solidFill>
          <a:ln>
            <a:solidFill>
              <a:schemeClr val="accent5">
                <a:lumMod val="40000"/>
                <a:lumOff val="60000"/>
              </a:schemeClr>
            </a:solidFill>
          </a:ln>
          <a:effectLst>
            <a:innerShdw blurRad="63500" dist="50800" dir="10800000">
              <a:prstClr val="black">
                <a:alpha val="50000"/>
              </a:prstClr>
            </a:innerShdw>
          </a:effectLst>
        </p:spPr>
        <p:style>
          <a:lnRef idx="1">
            <a:schemeClr val="accent1"/>
          </a:lnRef>
          <a:fillRef idx="3">
            <a:schemeClr val="accent1"/>
          </a:fillRef>
          <a:effectRef idx="2">
            <a:schemeClr val="accent1"/>
          </a:effectRef>
          <a:fontRef idx="minor">
            <a:schemeClr val="lt1"/>
          </a:fontRef>
        </p:style>
        <p:txBody>
          <a:bodyPr rtlCol="1" anchor="ctr"/>
          <a:lstStyle/>
          <a:p>
            <a:pPr algn="ctr"/>
            <a:r>
              <a:rPr lang="ar-SA" sz="28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المشكلات والتحديات التي تواجه عمليات التخطيط التعليمي</a:t>
            </a:r>
            <a:endParaRPr lang="ar-SA" sz="28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12" name="مربع نص 11"/>
          <p:cNvSpPr txBox="1"/>
          <p:nvPr/>
        </p:nvSpPr>
        <p:spPr>
          <a:xfrm>
            <a:off x="2955656" y="2780928"/>
            <a:ext cx="5797232" cy="461665"/>
          </a:xfrm>
          <a:prstGeom prst="rect">
            <a:avLst/>
          </a:prstGeom>
        </p:spPr>
        <p:style>
          <a:lnRef idx="1">
            <a:schemeClr val="accent5"/>
          </a:lnRef>
          <a:fillRef idx="3">
            <a:schemeClr val="accent5"/>
          </a:fillRef>
          <a:effectRef idx="2">
            <a:schemeClr val="accent5"/>
          </a:effectRef>
          <a:fontRef idx="minor">
            <a:schemeClr val="lt1"/>
          </a:fontRef>
        </p:style>
        <p:txBody>
          <a:bodyPr wrap="square" rtlCol="1">
            <a:spAutoFit/>
          </a:bodyPr>
          <a:lstStyle/>
          <a:p>
            <a:r>
              <a:rPr lang="ar-SA" sz="2400" b="1" dirty="0" smtClean="0">
                <a:solidFill>
                  <a:schemeClr val="bg1"/>
                </a:solidFill>
                <a:latin typeface="Adobe Arabic" pitchFamily="18" charset="-78"/>
                <a:cs typeface="Adobe Arabic" pitchFamily="18" charset="-78"/>
              </a:rPr>
              <a:t>6-القصور في أساليب التنبؤ والدراسات المستقبلية .</a:t>
            </a:r>
            <a:endParaRPr lang="ar-SA" sz="2400" b="1" dirty="0">
              <a:solidFill>
                <a:schemeClr val="bg1"/>
              </a:solidFill>
              <a:latin typeface="Adobe Arabic" pitchFamily="18" charset="-78"/>
              <a:cs typeface="Adobe Arabic" pitchFamily="18" charset="-78"/>
            </a:endParaRPr>
          </a:p>
        </p:txBody>
      </p:sp>
      <p:sp>
        <p:nvSpPr>
          <p:cNvPr id="13" name="مربع نص 12"/>
          <p:cNvSpPr txBox="1"/>
          <p:nvPr/>
        </p:nvSpPr>
        <p:spPr>
          <a:xfrm>
            <a:off x="2051720" y="3717032"/>
            <a:ext cx="5726240" cy="461665"/>
          </a:xfrm>
          <a:prstGeom prst="rect">
            <a:avLst/>
          </a:prstGeom>
        </p:spPr>
        <p:style>
          <a:lnRef idx="1">
            <a:schemeClr val="accent5"/>
          </a:lnRef>
          <a:fillRef idx="3">
            <a:schemeClr val="accent5"/>
          </a:fillRef>
          <a:effectRef idx="2">
            <a:schemeClr val="accent5"/>
          </a:effectRef>
          <a:fontRef idx="minor">
            <a:schemeClr val="lt1"/>
          </a:fontRef>
        </p:style>
        <p:txBody>
          <a:bodyPr wrap="square" rtlCol="1">
            <a:spAutoFit/>
          </a:bodyPr>
          <a:lstStyle/>
          <a:p>
            <a:r>
              <a:rPr lang="ar-SA" sz="2400" b="1" dirty="0" smtClean="0">
                <a:solidFill>
                  <a:schemeClr val="bg1"/>
                </a:solidFill>
                <a:latin typeface="Adobe Arabic" pitchFamily="18" charset="-78"/>
                <a:cs typeface="Adobe Arabic" pitchFamily="18" charset="-78"/>
              </a:rPr>
              <a:t>7-انخفاض الوعي التخطيطي بالمجتمع .</a:t>
            </a:r>
            <a:endParaRPr lang="ar-SA" sz="2400" b="1" dirty="0">
              <a:solidFill>
                <a:schemeClr val="bg1"/>
              </a:solidFill>
              <a:latin typeface="Adobe Arabic" pitchFamily="18" charset="-78"/>
              <a:cs typeface="Adobe Arabic" pitchFamily="18" charset="-78"/>
            </a:endParaRPr>
          </a:p>
        </p:txBody>
      </p:sp>
      <p:sp>
        <p:nvSpPr>
          <p:cNvPr id="14" name="مربع نص 13"/>
          <p:cNvSpPr txBox="1"/>
          <p:nvPr/>
        </p:nvSpPr>
        <p:spPr>
          <a:xfrm>
            <a:off x="1115616" y="4653136"/>
            <a:ext cx="5754529" cy="461665"/>
          </a:xfrm>
          <a:prstGeom prst="rect">
            <a:avLst/>
          </a:prstGeom>
        </p:spPr>
        <p:style>
          <a:lnRef idx="1">
            <a:schemeClr val="accent5"/>
          </a:lnRef>
          <a:fillRef idx="3">
            <a:schemeClr val="accent5"/>
          </a:fillRef>
          <a:effectRef idx="2">
            <a:schemeClr val="accent5"/>
          </a:effectRef>
          <a:fontRef idx="minor">
            <a:schemeClr val="lt1"/>
          </a:fontRef>
        </p:style>
        <p:txBody>
          <a:bodyPr wrap="square" rtlCol="1">
            <a:spAutoFit/>
          </a:bodyPr>
          <a:lstStyle/>
          <a:p>
            <a:r>
              <a:rPr lang="ar-SA" sz="2400" b="1" dirty="0" smtClean="0">
                <a:solidFill>
                  <a:schemeClr val="bg1"/>
                </a:solidFill>
                <a:latin typeface="Adobe Arabic" pitchFamily="18" charset="-78"/>
                <a:cs typeface="Adobe Arabic" pitchFamily="18" charset="-78"/>
              </a:rPr>
              <a:t>8-عدم قناعة القيادات العليا بالتخطيط التربوي في بعض الأحيان .</a:t>
            </a:r>
            <a:endParaRPr lang="ar-SA" sz="2400" b="1" dirty="0">
              <a:solidFill>
                <a:schemeClr val="bg1"/>
              </a:solidFill>
              <a:latin typeface="Adobe Arabic" pitchFamily="18" charset="-78"/>
              <a:cs typeface="Adobe Arabic" pitchFamily="18" charset="-78"/>
            </a:endParaRPr>
          </a:p>
        </p:txBody>
      </p:sp>
      <p:sp>
        <p:nvSpPr>
          <p:cNvPr id="16" name="مربع نص 15"/>
          <p:cNvSpPr txBox="1"/>
          <p:nvPr/>
        </p:nvSpPr>
        <p:spPr>
          <a:xfrm>
            <a:off x="395536" y="5517232"/>
            <a:ext cx="6205224" cy="461665"/>
          </a:xfrm>
          <a:prstGeom prst="rect">
            <a:avLst/>
          </a:prstGeom>
        </p:spPr>
        <p:style>
          <a:lnRef idx="1">
            <a:schemeClr val="accent5"/>
          </a:lnRef>
          <a:fillRef idx="3">
            <a:schemeClr val="accent5"/>
          </a:fillRef>
          <a:effectRef idx="2">
            <a:schemeClr val="accent5"/>
          </a:effectRef>
          <a:fontRef idx="minor">
            <a:schemeClr val="lt1"/>
          </a:fontRef>
        </p:style>
        <p:txBody>
          <a:bodyPr wrap="square" rtlCol="1">
            <a:spAutoFit/>
          </a:bodyPr>
          <a:lstStyle/>
          <a:p>
            <a:r>
              <a:rPr lang="ar-SA" sz="2400" b="1" dirty="0" smtClean="0">
                <a:solidFill>
                  <a:schemeClr val="bg1"/>
                </a:solidFill>
                <a:latin typeface="Adobe Arabic" pitchFamily="18" charset="-78"/>
                <a:cs typeface="Adobe Arabic" pitchFamily="18" charset="-78"/>
              </a:rPr>
              <a:t>9-وجود ثقافة مقاومة للتغيير داخل المؤسسة التعليمية وفي المجتمع المحيط .</a:t>
            </a:r>
            <a:endParaRPr lang="ar-SA" sz="2400" b="1" dirty="0">
              <a:solidFill>
                <a:schemeClr val="bg1"/>
              </a:solidFill>
              <a:latin typeface="Adobe Arabic" pitchFamily="18" charset="-78"/>
              <a:cs typeface="Adobe Arabic" pitchFamily="18" charset="-78"/>
            </a:endParaRPr>
          </a:p>
        </p:txBody>
      </p:sp>
    </p:spTree>
    <p:extLst>
      <p:ext uri="{BB962C8B-B14F-4D97-AF65-F5344CB8AC3E}">
        <p14:creationId xmlns:p14="http://schemas.microsoft.com/office/powerpoint/2010/main" val="101592045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عنصر نائب للمحتوى 3"/>
          <p:cNvPicPr>
            <a:picLocks noGrp="1" noChangeAspect="1"/>
          </p:cNvPicPr>
          <p:nvPr>
            <p:ph idx="1"/>
          </p:nvPr>
        </p:nvPicPr>
        <p:blipFill rotWithShape="1">
          <a:blip r:embed="rId2" cstate="print">
            <a:lum bright="70000" contrast="-70000"/>
            <a:extLst>
              <a:ext uri="{28A0092B-C50C-407E-A947-70E740481C1C}">
                <a14:useLocalDpi xmlns:a14="http://schemas.microsoft.com/office/drawing/2010/main" val="0"/>
              </a:ext>
            </a:extLst>
          </a:blip>
          <a:srcRect r="23350"/>
          <a:stretch/>
        </p:blipFill>
        <p:spPr>
          <a:xfrm>
            <a:off x="-50305" y="-111680"/>
            <a:ext cx="9144000" cy="6858000"/>
          </a:xfrm>
          <a:prstGeom prst="rect">
            <a:avLst/>
          </a:prstGeom>
          <a:noFill/>
          <a:ln>
            <a:noFill/>
          </a:ln>
        </p:spPr>
      </p:pic>
      <p:cxnSp>
        <p:nvCxnSpPr>
          <p:cNvPr id="15" name="رابط بشكل مرفق 14"/>
          <p:cNvCxnSpPr/>
          <p:nvPr/>
        </p:nvCxnSpPr>
        <p:spPr>
          <a:xfrm rot="5400000">
            <a:off x="5362825" y="2204841"/>
            <a:ext cx="599513" cy="360041"/>
          </a:xfrm>
          <a:prstGeom prst="bentConnector3">
            <a:avLst/>
          </a:prstGeom>
          <a:ln>
            <a:solidFill>
              <a:schemeClr val="accent5">
                <a:lumMod val="40000"/>
                <a:lumOff val="60000"/>
              </a:schemeClr>
            </a:solidFill>
            <a:tailEnd type="arrow"/>
          </a:ln>
          <a:effectLst>
            <a:outerShdw blurRad="50800" dist="38100" dir="18900000" algn="bl" rotWithShape="0">
              <a:prstClr val="black">
                <a:alpha val="40000"/>
              </a:prstClr>
            </a:outerShdw>
          </a:effectLst>
        </p:spPr>
        <p:style>
          <a:lnRef idx="3">
            <a:schemeClr val="accent1"/>
          </a:lnRef>
          <a:fillRef idx="0">
            <a:schemeClr val="accent1"/>
          </a:fillRef>
          <a:effectRef idx="2">
            <a:schemeClr val="accent1"/>
          </a:effectRef>
          <a:fontRef idx="minor">
            <a:schemeClr val="tx1"/>
          </a:fontRef>
        </p:style>
      </p:cxnSp>
      <p:sp>
        <p:nvSpPr>
          <p:cNvPr id="7" name="مربع نص 6"/>
          <p:cNvSpPr txBox="1"/>
          <p:nvPr/>
        </p:nvSpPr>
        <p:spPr>
          <a:xfrm>
            <a:off x="539552" y="3602632"/>
            <a:ext cx="8094162" cy="830997"/>
          </a:xfrm>
          <a:prstGeom prst="rect">
            <a:avLst/>
          </a:prstGeom>
        </p:spPr>
        <p:style>
          <a:lnRef idx="1">
            <a:schemeClr val="accent5"/>
          </a:lnRef>
          <a:fillRef idx="3">
            <a:schemeClr val="accent5"/>
          </a:fillRef>
          <a:effectRef idx="2">
            <a:schemeClr val="accent5"/>
          </a:effectRef>
          <a:fontRef idx="minor">
            <a:schemeClr val="lt1"/>
          </a:fontRef>
        </p:style>
        <p:txBody>
          <a:bodyPr wrap="square" rtlCol="1">
            <a:spAutoFit/>
          </a:bodyPr>
          <a:lstStyle/>
          <a:p>
            <a:r>
              <a:rPr lang="ar-SA" sz="2400" b="1" dirty="0" smtClean="0">
                <a:solidFill>
                  <a:schemeClr val="bg1"/>
                </a:solidFill>
                <a:latin typeface="Adobe Arabic" pitchFamily="18" charset="-78"/>
                <a:cs typeface="Adobe Arabic" pitchFamily="18" charset="-78"/>
              </a:rPr>
              <a:t>2-التحكم الالي ودقته في تحديد الاحتياجات والأسبقيات في التعليم من منظور واقعه وتطوراته وتوقعات المستقبل . </a:t>
            </a:r>
            <a:endParaRPr lang="ar-SA" sz="2400" b="1" dirty="0">
              <a:solidFill>
                <a:schemeClr val="bg1"/>
              </a:solidFill>
              <a:latin typeface="Adobe Arabic" pitchFamily="18" charset="-78"/>
              <a:cs typeface="Adobe Arabic" pitchFamily="18" charset="-78"/>
            </a:endParaRPr>
          </a:p>
        </p:txBody>
      </p:sp>
      <p:sp>
        <p:nvSpPr>
          <p:cNvPr id="8" name="شكل بيضاوي 7"/>
          <p:cNvSpPr/>
          <p:nvPr/>
        </p:nvSpPr>
        <p:spPr>
          <a:xfrm>
            <a:off x="3648432" y="654073"/>
            <a:ext cx="5184576" cy="1440160"/>
          </a:xfrm>
          <a:prstGeom prst="ellipse">
            <a:avLst/>
          </a:prstGeom>
          <a:solidFill>
            <a:schemeClr val="bg1">
              <a:lumMod val="95000"/>
            </a:schemeClr>
          </a:solidFill>
          <a:ln>
            <a:solidFill>
              <a:schemeClr val="accent5">
                <a:lumMod val="40000"/>
                <a:lumOff val="60000"/>
              </a:schemeClr>
            </a:solidFill>
          </a:ln>
          <a:effectLst>
            <a:innerShdw blurRad="63500" dist="50800" dir="10800000">
              <a:prstClr val="black">
                <a:alpha val="50000"/>
              </a:prstClr>
            </a:innerShdw>
          </a:effectLst>
        </p:spPr>
        <p:style>
          <a:lnRef idx="1">
            <a:schemeClr val="accent1"/>
          </a:lnRef>
          <a:fillRef idx="3">
            <a:schemeClr val="accent1"/>
          </a:fillRef>
          <a:effectRef idx="2">
            <a:schemeClr val="accent1"/>
          </a:effectRef>
          <a:fontRef idx="minor">
            <a:schemeClr val="lt1"/>
          </a:fontRef>
        </p:style>
        <p:txBody>
          <a:bodyPr rtlCol="1" anchor="ctr"/>
          <a:lstStyle/>
          <a:p>
            <a:pPr algn="ctr"/>
            <a:r>
              <a:rPr lang="ar-SA" sz="28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التخطيط وتقنيات التعليم .</a:t>
            </a:r>
            <a:endParaRPr lang="ar-SA" sz="28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17" name="مربع نص 16"/>
          <p:cNvSpPr txBox="1"/>
          <p:nvPr/>
        </p:nvSpPr>
        <p:spPr>
          <a:xfrm>
            <a:off x="3044986" y="2894190"/>
            <a:ext cx="5582224" cy="461665"/>
          </a:xfrm>
          <a:prstGeom prst="rect">
            <a:avLst/>
          </a:prstGeom>
        </p:spPr>
        <p:style>
          <a:lnRef idx="1">
            <a:schemeClr val="accent5"/>
          </a:lnRef>
          <a:fillRef idx="3">
            <a:schemeClr val="accent5"/>
          </a:fillRef>
          <a:effectRef idx="2">
            <a:schemeClr val="accent5"/>
          </a:effectRef>
          <a:fontRef idx="minor">
            <a:schemeClr val="lt1"/>
          </a:fontRef>
        </p:style>
        <p:txBody>
          <a:bodyPr wrap="square" rtlCol="1">
            <a:spAutoFit/>
          </a:bodyPr>
          <a:lstStyle/>
          <a:p>
            <a:r>
              <a:rPr lang="ar-SA" sz="2400" b="1" dirty="0" smtClean="0">
                <a:solidFill>
                  <a:schemeClr val="bg1"/>
                </a:solidFill>
                <a:latin typeface="Adobe Arabic" pitchFamily="18" charset="-78"/>
                <a:cs typeface="Adobe Arabic" pitchFamily="18" charset="-78"/>
              </a:rPr>
              <a:t>1-الاطلاع على واقع مشكلات التربية .</a:t>
            </a:r>
            <a:endParaRPr lang="ar-SA" sz="2400" b="1" dirty="0">
              <a:solidFill>
                <a:schemeClr val="bg1"/>
              </a:solidFill>
              <a:latin typeface="Adobe Arabic" pitchFamily="18" charset="-78"/>
              <a:cs typeface="Adobe Arabic" pitchFamily="18" charset="-78"/>
            </a:endParaRPr>
          </a:p>
        </p:txBody>
      </p:sp>
      <p:sp>
        <p:nvSpPr>
          <p:cNvPr id="18" name="مربع نص 17"/>
          <p:cNvSpPr txBox="1"/>
          <p:nvPr/>
        </p:nvSpPr>
        <p:spPr>
          <a:xfrm>
            <a:off x="1217125" y="4653136"/>
            <a:ext cx="7410085" cy="461665"/>
          </a:xfrm>
          <a:prstGeom prst="rect">
            <a:avLst/>
          </a:prstGeom>
        </p:spPr>
        <p:style>
          <a:lnRef idx="1">
            <a:schemeClr val="accent5"/>
          </a:lnRef>
          <a:fillRef idx="3">
            <a:schemeClr val="accent5"/>
          </a:fillRef>
          <a:effectRef idx="2">
            <a:schemeClr val="accent5"/>
          </a:effectRef>
          <a:fontRef idx="minor">
            <a:schemeClr val="lt1"/>
          </a:fontRef>
        </p:style>
        <p:txBody>
          <a:bodyPr wrap="square" rtlCol="1">
            <a:spAutoFit/>
          </a:bodyPr>
          <a:lstStyle/>
          <a:p>
            <a:r>
              <a:rPr lang="ar-SA" sz="2400" b="1" dirty="0" smtClean="0">
                <a:solidFill>
                  <a:schemeClr val="bg1"/>
                </a:solidFill>
                <a:latin typeface="Adobe Arabic" pitchFamily="18" charset="-78"/>
                <a:cs typeface="Adobe Arabic" pitchFamily="18" charset="-78"/>
              </a:rPr>
              <a:t>3-إتاحة فرص اختيار الاتجاهات المناسبة لمعالجة المشكلات بما يتناسب مع ظروف البيئة .</a:t>
            </a:r>
            <a:endParaRPr lang="ar-SA" sz="2400" b="1" dirty="0">
              <a:solidFill>
                <a:schemeClr val="bg1"/>
              </a:solidFill>
              <a:latin typeface="Adobe Arabic" pitchFamily="18" charset="-78"/>
              <a:cs typeface="Adobe Arabic" pitchFamily="18" charset="-78"/>
            </a:endParaRPr>
          </a:p>
        </p:txBody>
      </p:sp>
      <p:sp>
        <p:nvSpPr>
          <p:cNvPr id="19" name="مربع نص 18"/>
          <p:cNvSpPr txBox="1"/>
          <p:nvPr/>
        </p:nvSpPr>
        <p:spPr>
          <a:xfrm>
            <a:off x="3016386" y="5347160"/>
            <a:ext cx="5582224" cy="461665"/>
          </a:xfrm>
          <a:prstGeom prst="rect">
            <a:avLst/>
          </a:prstGeom>
        </p:spPr>
        <p:style>
          <a:lnRef idx="1">
            <a:schemeClr val="accent5"/>
          </a:lnRef>
          <a:fillRef idx="3">
            <a:schemeClr val="accent5"/>
          </a:fillRef>
          <a:effectRef idx="2">
            <a:schemeClr val="accent5"/>
          </a:effectRef>
          <a:fontRef idx="minor">
            <a:schemeClr val="lt1"/>
          </a:fontRef>
        </p:style>
        <p:txBody>
          <a:bodyPr wrap="square" rtlCol="1">
            <a:spAutoFit/>
          </a:bodyPr>
          <a:lstStyle/>
          <a:p>
            <a:r>
              <a:rPr lang="ar-SA" sz="2400" b="1" dirty="0" smtClean="0">
                <a:solidFill>
                  <a:schemeClr val="bg1"/>
                </a:solidFill>
                <a:latin typeface="Adobe Arabic" pitchFamily="18" charset="-78"/>
                <a:cs typeface="Adobe Arabic" pitchFamily="18" charset="-78"/>
              </a:rPr>
              <a:t>4-تنظيم البيانات وتخزينها واسترجاعها بيسر وسهولة .</a:t>
            </a:r>
            <a:endParaRPr lang="ar-SA" sz="2400" b="1" dirty="0">
              <a:solidFill>
                <a:schemeClr val="bg1"/>
              </a:solidFill>
              <a:latin typeface="Adobe Arabic" pitchFamily="18" charset="-78"/>
              <a:cs typeface="Adobe Arabic" pitchFamily="18" charset="-78"/>
            </a:endParaRPr>
          </a:p>
        </p:txBody>
      </p:sp>
      <p:sp>
        <p:nvSpPr>
          <p:cNvPr id="20" name="مربع نص 19"/>
          <p:cNvSpPr txBox="1"/>
          <p:nvPr/>
        </p:nvSpPr>
        <p:spPr>
          <a:xfrm>
            <a:off x="1008505" y="6067433"/>
            <a:ext cx="7590105" cy="461665"/>
          </a:xfrm>
          <a:prstGeom prst="rect">
            <a:avLst/>
          </a:prstGeom>
        </p:spPr>
        <p:style>
          <a:lnRef idx="1">
            <a:schemeClr val="accent5"/>
          </a:lnRef>
          <a:fillRef idx="3">
            <a:schemeClr val="accent5"/>
          </a:fillRef>
          <a:effectRef idx="2">
            <a:schemeClr val="accent5"/>
          </a:effectRef>
          <a:fontRef idx="minor">
            <a:schemeClr val="lt1"/>
          </a:fontRef>
        </p:style>
        <p:txBody>
          <a:bodyPr wrap="square" rtlCol="1">
            <a:spAutoFit/>
          </a:bodyPr>
          <a:lstStyle/>
          <a:p>
            <a:r>
              <a:rPr lang="ar-SA" sz="2400" b="1" dirty="0" smtClean="0">
                <a:solidFill>
                  <a:schemeClr val="bg1"/>
                </a:solidFill>
                <a:latin typeface="Adobe Arabic" pitchFamily="18" charset="-78"/>
                <a:cs typeface="Adobe Arabic" pitchFamily="18" charset="-78"/>
              </a:rPr>
              <a:t>5-سهولة تحرك الخطة نحو المستقبل بأقل أخطاء تقديرية لحساب الاحتمالات أو التوقعات .</a:t>
            </a:r>
            <a:endParaRPr lang="ar-SA" sz="2400" b="1" dirty="0">
              <a:solidFill>
                <a:schemeClr val="bg1"/>
              </a:solidFill>
              <a:latin typeface="Adobe Arabic" pitchFamily="18" charset="-78"/>
              <a:cs typeface="Adobe Arabic" pitchFamily="18" charset="-78"/>
            </a:endParaRPr>
          </a:p>
        </p:txBody>
      </p:sp>
    </p:spTree>
    <p:extLst>
      <p:ext uri="{BB962C8B-B14F-4D97-AF65-F5344CB8AC3E}">
        <p14:creationId xmlns:p14="http://schemas.microsoft.com/office/powerpoint/2010/main" val="210415343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صورة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عنوان 1"/>
          <p:cNvSpPr>
            <a:spLocks noGrp="1"/>
          </p:cNvSpPr>
          <p:nvPr>
            <p:ph type="ctrTitle"/>
          </p:nvPr>
        </p:nvSpPr>
        <p:spPr>
          <a:xfrm>
            <a:off x="2699792" y="980727"/>
            <a:ext cx="5328592" cy="720081"/>
          </a:xfrm>
        </p:spPr>
        <p:txBody>
          <a:bodyPr>
            <a:noAutofit/>
          </a:bodyPr>
          <a:lstStyle/>
          <a:p>
            <a:r>
              <a:rPr lang="ar-JO" sz="5400" b="1" dirty="0" smtClean="0">
                <a:solidFill>
                  <a:srgbClr val="0070C0"/>
                </a:solidFill>
                <a:latin typeface="Adobe Arabic" pitchFamily="18" charset="-78"/>
                <a:cs typeface="Adobe Arabic" pitchFamily="18" charset="-78"/>
              </a:rPr>
              <a:t>النهاية</a:t>
            </a:r>
            <a:endParaRPr lang="ar-SA" sz="5400" b="1" dirty="0">
              <a:solidFill>
                <a:srgbClr val="0070C0"/>
              </a:solidFill>
              <a:latin typeface="Adobe Arabic" pitchFamily="18" charset="-78"/>
              <a:cs typeface="Adobe Arabic" pitchFamily="18" charset="-78"/>
            </a:endParaRPr>
          </a:p>
        </p:txBody>
      </p:sp>
      <p:sp>
        <p:nvSpPr>
          <p:cNvPr id="3" name="عنوان فرعي 2"/>
          <p:cNvSpPr>
            <a:spLocks noGrp="1"/>
          </p:cNvSpPr>
          <p:nvPr>
            <p:ph type="subTitle" idx="1"/>
          </p:nvPr>
        </p:nvSpPr>
        <p:spPr>
          <a:xfrm>
            <a:off x="2267744" y="2204864"/>
            <a:ext cx="6544816" cy="2100436"/>
          </a:xfrm>
        </p:spPr>
        <p:txBody>
          <a:bodyPr>
            <a:normAutofit/>
          </a:bodyPr>
          <a:lstStyle/>
          <a:p>
            <a:r>
              <a:rPr lang="ar-JO" sz="4400" b="1" dirty="0" smtClean="0">
                <a:solidFill>
                  <a:schemeClr val="tx1">
                    <a:lumMod val="85000"/>
                    <a:lumOff val="15000"/>
                  </a:schemeClr>
                </a:solidFill>
                <a:latin typeface="Adobe Arabic" pitchFamily="18" charset="-78"/>
                <a:cs typeface="Adobe Arabic" pitchFamily="18" charset="-78"/>
              </a:rPr>
              <a:t>        مع تمنياتي لكن   بالتوفيق</a:t>
            </a:r>
            <a:endParaRPr lang="ar-SA" sz="4400" b="1" dirty="0" smtClean="0">
              <a:solidFill>
                <a:schemeClr val="tx1">
                  <a:lumMod val="85000"/>
                  <a:lumOff val="15000"/>
                </a:schemeClr>
              </a:solidFill>
              <a:latin typeface="Adobe Arabic" pitchFamily="18" charset="-78"/>
              <a:cs typeface="Adobe Arabic" pitchFamily="18" charset="-78"/>
            </a:endParaRPr>
          </a:p>
        </p:txBody>
      </p:sp>
      <p:sp>
        <p:nvSpPr>
          <p:cNvPr id="5" name="مربع نص 4"/>
          <p:cNvSpPr txBox="1"/>
          <p:nvPr/>
        </p:nvSpPr>
        <p:spPr>
          <a:xfrm>
            <a:off x="755576" y="5733256"/>
            <a:ext cx="3528392" cy="1200329"/>
          </a:xfrm>
          <a:prstGeom prst="rect">
            <a:avLst/>
          </a:prstGeom>
          <a:noFill/>
        </p:spPr>
        <p:txBody>
          <a:bodyPr wrap="square" rtlCol="1">
            <a:spAutoFit/>
          </a:bodyPr>
          <a:lstStyle/>
          <a:p>
            <a:r>
              <a:rPr lang="ar-SA" sz="3600" b="1" dirty="0" smtClean="0">
                <a:solidFill>
                  <a:srgbClr val="002060"/>
                </a:solidFill>
                <a:latin typeface="Adobe Arabic" pitchFamily="18" charset="-78"/>
                <a:cs typeface="Adobe Arabic" pitchFamily="18" charset="-78"/>
              </a:rPr>
              <a:t>أستاذ المادة / غادة</a:t>
            </a:r>
            <a:r>
              <a:rPr lang="ar-JO" sz="3600" b="1" dirty="0" smtClean="0">
                <a:solidFill>
                  <a:srgbClr val="002060"/>
                </a:solidFill>
                <a:latin typeface="Adobe Arabic" pitchFamily="18" charset="-78"/>
                <a:cs typeface="Adobe Arabic" pitchFamily="18" charset="-78"/>
              </a:rPr>
              <a:t> منسي</a:t>
            </a:r>
            <a:r>
              <a:rPr lang="ar-SA" sz="3600" b="1" dirty="0" smtClean="0">
                <a:solidFill>
                  <a:srgbClr val="002060"/>
                </a:solidFill>
                <a:latin typeface="Adobe Arabic" pitchFamily="18" charset="-78"/>
                <a:cs typeface="Adobe Arabic" pitchFamily="18" charset="-78"/>
              </a:rPr>
              <a:t> </a:t>
            </a:r>
            <a:endParaRPr lang="ar-SA" sz="3600" b="1" dirty="0">
              <a:solidFill>
                <a:srgbClr val="002060"/>
              </a:solidFill>
              <a:latin typeface="Adobe Arabic" pitchFamily="18" charset="-78"/>
              <a:cs typeface="Adobe Arabic" pitchFamily="18" charset="-78"/>
            </a:endParaRPr>
          </a:p>
        </p:txBody>
      </p:sp>
    </p:spTree>
    <p:extLst>
      <p:ext uri="{BB962C8B-B14F-4D97-AF65-F5344CB8AC3E}">
        <p14:creationId xmlns:p14="http://schemas.microsoft.com/office/powerpoint/2010/main" val="7390379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عنصر نائب للمحتوى 3"/>
          <p:cNvPicPr>
            <a:picLocks noGrp="1" noChangeAspect="1"/>
          </p:cNvPicPr>
          <p:nvPr>
            <p:ph idx="1"/>
          </p:nvPr>
        </p:nvPicPr>
        <p:blipFill rotWithShape="1">
          <a:blip r:embed="rId2" cstate="print">
            <a:lum bright="70000" contrast="-70000"/>
            <a:extLst>
              <a:ext uri="{28A0092B-C50C-407E-A947-70E740481C1C}">
                <a14:useLocalDpi xmlns:a14="http://schemas.microsoft.com/office/drawing/2010/main" val="0"/>
              </a:ext>
            </a:extLst>
          </a:blip>
          <a:srcRect r="23350"/>
          <a:stretch/>
        </p:blipFill>
        <p:spPr>
          <a:xfrm>
            <a:off x="0" y="0"/>
            <a:ext cx="9144000" cy="6858000"/>
          </a:xfrm>
          <a:prstGeom prst="rect">
            <a:avLst/>
          </a:prstGeom>
          <a:noFill/>
          <a:ln>
            <a:noFill/>
          </a:ln>
        </p:spPr>
      </p:pic>
      <p:sp>
        <p:nvSpPr>
          <p:cNvPr id="2" name="عنوان 1"/>
          <p:cNvSpPr>
            <a:spLocks noGrp="1"/>
          </p:cNvSpPr>
          <p:nvPr>
            <p:ph type="title"/>
          </p:nvPr>
        </p:nvSpPr>
        <p:spPr>
          <a:xfrm>
            <a:off x="3563888" y="908720"/>
            <a:ext cx="5184576" cy="1143000"/>
          </a:xfrm>
        </p:spPr>
        <p:txBody>
          <a:bodyPr>
            <a:normAutofit/>
          </a:bodyPr>
          <a:lstStyle/>
          <a:p>
            <a:r>
              <a:rPr lang="ar-SA" b="1" dirty="0" smtClean="0">
                <a:solidFill>
                  <a:srgbClr val="00B0F0"/>
                </a:solidFill>
                <a:latin typeface="Adobe Arabic" pitchFamily="18" charset="-78"/>
                <a:cs typeface="Adobe Arabic" pitchFamily="18" charset="-78"/>
              </a:rPr>
              <a:t>المحاور الرئيسية</a:t>
            </a:r>
            <a:endParaRPr lang="ar-SA" b="1" dirty="0">
              <a:solidFill>
                <a:srgbClr val="00B0F0"/>
              </a:solidFill>
              <a:latin typeface="Adobe Arabic" pitchFamily="18" charset="-78"/>
              <a:cs typeface="Adobe Arabic" pitchFamily="18" charset="-78"/>
            </a:endParaRPr>
          </a:p>
        </p:txBody>
      </p:sp>
      <p:sp>
        <p:nvSpPr>
          <p:cNvPr id="5" name="مربع نص 4"/>
          <p:cNvSpPr txBox="1"/>
          <p:nvPr/>
        </p:nvSpPr>
        <p:spPr>
          <a:xfrm>
            <a:off x="2627784" y="2492896"/>
            <a:ext cx="5400600" cy="3046988"/>
          </a:xfrm>
          <a:prstGeom prst="rect">
            <a:avLst/>
          </a:prstGeom>
          <a:noFill/>
        </p:spPr>
        <p:txBody>
          <a:bodyPr wrap="square" rtlCol="1">
            <a:spAutoFit/>
          </a:bodyPr>
          <a:lstStyle/>
          <a:p>
            <a:pPr marL="285750" indent="-285750">
              <a:buFont typeface="Arial" charset="0"/>
              <a:buChar char="•"/>
            </a:pPr>
            <a:r>
              <a:rPr lang="ar-SA" sz="3200" b="1" dirty="0" smtClean="0">
                <a:solidFill>
                  <a:srgbClr val="002060"/>
                </a:solidFill>
                <a:latin typeface="Adobe Arabic" pitchFamily="18" charset="-78"/>
                <a:cs typeface="Adobe Arabic" pitchFamily="18" charset="-78"/>
              </a:rPr>
              <a:t>خطوات التخطيط التعليمي.</a:t>
            </a:r>
          </a:p>
          <a:p>
            <a:pPr marL="285750" indent="-285750">
              <a:buFont typeface="Arial" charset="0"/>
              <a:buChar char="•"/>
            </a:pPr>
            <a:r>
              <a:rPr lang="ar-SA" sz="3200" b="1" dirty="0" smtClean="0">
                <a:solidFill>
                  <a:srgbClr val="002060"/>
                </a:solidFill>
                <a:latin typeface="Adobe Arabic" pitchFamily="18" charset="-78"/>
                <a:cs typeface="Adobe Arabic" pitchFamily="18" charset="-78"/>
              </a:rPr>
              <a:t>البيانات والمعلومات المطلوبة للتخطيط التعليمي.</a:t>
            </a:r>
          </a:p>
          <a:p>
            <a:pPr marL="285750" indent="-285750">
              <a:buFont typeface="Arial" charset="0"/>
              <a:buChar char="•"/>
            </a:pPr>
            <a:r>
              <a:rPr lang="ar-SA" sz="3200" b="1" dirty="0" smtClean="0">
                <a:solidFill>
                  <a:srgbClr val="002060"/>
                </a:solidFill>
                <a:latin typeface="Adobe Arabic" pitchFamily="18" charset="-78"/>
                <a:cs typeface="Adobe Arabic" pitchFamily="18" charset="-78"/>
              </a:rPr>
              <a:t>المشكلات والتحديات التي تواجه عمليات التخطيط التعليمي.</a:t>
            </a:r>
          </a:p>
          <a:p>
            <a:pPr marL="285750" indent="-285750">
              <a:buFont typeface="Arial" charset="0"/>
              <a:buChar char="•"/>
            </a:pPr>
            <a:r>
              <a:rPr lang="ar-SA" sz="3200" b="1" dirty="0" smtClean="0">
                <a:solidFill>
                  <a:srgbClr val="002060"/>
                </a:solidFill>
                <a:latin typeface="Adobe Arabic" pitchFamily="18" charset="-78"/>
                <a:cs typeface="Adobe Arabic" pitchFamily="18" charset="-78"/>
              </a:rPr>
              <a:t>التخطيط وتقنيات التعليم.</a:t>
            </a:r>
            <a:endParaRPr lang="ar-SA" sz="3200" b="1" dirty="0">
              <a:solidFill>
                <a:srgbClr val="002060"/>
              </a:solidFill>
              <a:latin typeface="Adobe Arabic" pitchFamily="18" charset="-78"/>
              <a:cs typeface="Adobe Arabic" pitchFamily="18" charset="-78"/>
            </a:endParaRPr>
          </a:p>
        </p:txBody>
      </p:sp>
    </p:spTree>
    <p:extLst>
      <p:ext uri="{BB962C8B-B14F-4D97-AF65-F5344CB8AC3E}">
        <p14:creationId xmlns:p14="http://schemas.microsoft.com/office/powerpoint/2010/main" val="34035682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عنصر نائب للمحتوى 3"/>
          <p:cNvPicPr>
            <a:picLocks noGrp="1" noChangeAspect="1"/>
          </p:cNvPicPr>
          <p:nvPr>
            <p:ph idx="1"/>
          </p:nvPr>
        </p:nvPicPr>
        <p:blipFill rotWithShape="1">
          <a:blip r:embed="rId2" cstate="print">
            <a:lum bright="70000" contrast="-70000"/>
            <a:extLst>
              <a:ext uri="{28A0092B-C50C-407E-A947-70E740481C1C}">
                <a14:useLocalDpi xmlns:a14="http://schemas.microsoft.com/office/drawing/2010/main" val="0"/>
              </a:ext>
            </a:extLst>
          </a:blip>
          <a:srcRect r="23350"/>
          <a:stretch/>
        </p:blipFill>
        <p:spPr>
          <a:xfrm>
            <a:off x="0" y="-352"/>
            <a:ext cx="9144000" cy="6858000"/>
          </a:xfrm>
          <a:prstGeom prst="rect">
            <a:avLst/>
          </a:prstGeom>
          <a:noFill/>
          <a:ln>
            <a:noFill/>
          </a:ln>
        </p:spPr>
      </p:pic>
      <p:sp>
        <p:nvSpPr>
          <p:cNvPr id="6" name="شكل بيضاوي 5"/>
          <p:cNvSpPr/>
          <p:nvPr/>
        </p:nvSpPr>
        <p:spPr>
          <a:xfrm>
            <a:off x="5652120" y="980728"/>
            <a:ext cx="3024336" cy="1152128"/>
          </a:xfrm>
          <a:prstGeom prst="ellipse">
            <a:avLst/>
          </a:prstGeom>
          <a:solidFill>
            <a:schemeClr val="bg1">
              <a:lumMod val="95000"/>
            </a:schemeClr>
          </a:solidFill>
          <a:ln>
            <a:solidFill>
              <a:schemeClr val="accent5">
                <a:lumMod val="40000"/>
                <a:lumOff val="60000"/>
              </a:schemeClr>
            </a:solidFill>
          </a:ln>
          <a:effectLst>
            <a:innerShdw blurRad="63500" dist="50800" dir="10800000">
              <a:prstClr val="black">
                <a:alpha val="50000"/>
              </a:prstClr>
            </a:innerShdw>
          </a:effectLst>
        </p:spPr>
        <p:style>
          <a:lnRef idx="1">
            <a:schemeClr val="accent1"/>
          </a:lnRef>
          <a:fillRef idx="3">
            <a:schemeClr val="accent1"/>
          </a:fillRef>
          <a:effectRef idx="2">
            <a:schemeClr val="accent1"/>
          </a:effectRef>
          <a:fontRef idx="minor">
            <a:schemeClr val="lt1"/>
          </a:fontRef>
        </p:style>
        <p:txBody>
          <a:bodyPr rtlCol="1" anchor="ctr"/>
          <a:lstStyle/>
          <a:p>
            <a:pPr algn="ctr"/>
            <a:r>
              <a:rPr lang="ar-SA" sz="28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خطوات التخطيط التعليمي</a:t>
            </a:r>
            <a:endParaRPr lang="ar-SA" sz="28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cxnSp>
        <p:nvCxnSpPr>
          <p:cNvPr id="15" name="رابط بشكل مرفق 14"/>
          <p:cNvCxnSpPr/>
          <p:nvPr/>
        </p:nvCxnSpPr>
        <p:spPr>
          <a:xfrm rot="5400000">
            <a:off x="6588224" y="2636912"/>
            <a:ext cx="792088" cy="360040"/>
          </a:xfrm>
          <a:prstGeom prst="bentConnector3">
            <a:avLst/>
          </a:prstGeom>
          <a:ln>
            <a:solidFill>
              <a:schemeClr val="accent5">
                <a:lumMod val="40000"/>
                <a:lumOff val="60000"/>
              </a:schemeClr>
            </a:solidFill>
            <a:tailEnd type="arrow"/>
          </a:ln>
          <a:effectLst>
            <a:outerShdw blurRad="50800" dist="38100" dir="18900000" algn="bl" rotWithShape="0">
              <a:prstClr val="black">
                <a:alpha val="40000"/>
              </a:prstClr>
            </a:outerShdw>
          </a:effectLst>
        </p:spPr>
        <p:style>
          <a:lnRef idx="3">
            <a:schemeClr val="accent1"/>
          </a:lnRef>
          <a:fillRef idx="0">
            <a:schemeClr val="accent1"/>
          </a:fillRef>
          <a:effectRef idx="2">
            <a:schemeClr val="accent1"/>
          </a:effectRef>
          <a:fontRef idx="minor">
            <a:schemeClr val="tx1"/>
          </a:fontRef>
        </p:style>
      </p:cxnSp>
      <p:sp>
        <p:nvSpPr>
          <p:cNvPr id="16" name="مربع نص 15"/>
          <p:cNvSpPr txBox="1"/>
          <p:nvPr/>
        </p:nvSpPr>
        <p:spPr>
          <a:xfrm>
            <a:off x="4038208" y="3394978"/>
            <a:ext cx="2916324" cy="461665"/>
          </a:xfrm>
          <a:prstGeom prst="rect">
            <a:avLst/>
          </a:prstGeom>
        </p:spPr>
        <p:style>
          <a:lnRef idx="0">
            <a:schemeClr val="accent5"/>
          </a:lnRef>
          <a:fillRef idx="3">
            <a:schemeClr val="accent5"/>
          </a:fillRef>
          <a:effectRef idx="3">
            <a:schemeClr val="accent5"/>
          </a:effectRef>
          <a:fontRef idx="minor">
            <a:schemeClr val="lt1"/>
          </a:fontRef>
        </p:style>
        <p:txBody>
          <a:bodyPr wrap="square" rtlCol="1">
            <a:spAutoFit/>
          </a:bodyPr>
          <a:lstStyle/>
          <a:p>
            <a:r>
              <a:rPr lang="ar-SA" sz="2400" b="1" dirty="0" smtClean="0">
                <a:solidFill>
                  <a:schemeClr val="bg1"/>
                </a:solidFill>
                <a:latin typeface="Adobe Arabic" pitchFamily="18" charset="-78"/>
                <a:cs typeface="Adobe Arabic" pitchFamily="18" charset="-78"/>
              </a:rPr>
              <a:t>1/ مرحلة تحديد </a:t>
            </a:r>
            <a:r>
              <a:rPr lang="ar-SA" sz="2400" b="1" dirty="0" err="1" smtClean="0">
                <a:solidFill>
                  <a:schemeClr val="bg1"/>
                </a:solidFill>
                <a:latin typeface="Adobe Arabic" pitchFamily="18" charset="-78"/>
                <a:cs typeface="Adobe Arabic" pitchFamily="18" charset="-78"/>
              </a:rPr>
              <a:t>أهداف .</a:t>
            </a:r>
            <a:endParaRPr lang="ar-SA" sz="2400" b="1" dirty="0">
              <a:solidFill>
                <a:schemeClr val="bg1"/>
              </a:solidFill>
              <a:latin typeface="Adobe Arabic" pitchFamily="18" charset="-78"/>
              <a:cs typeface="Adobe Arabic" pitchFamily="18" charset="-78"/>
            </a:endParaRPr>
          </a:p>
        </p:txBody>
      </p:sp>
      <p:sp>
        <p:nvSpPr>
          <p:cNvPr id="17" name="مربع نص 16"/>
          <p:cNvSpPr txBox="1"/>
          <p:nvPr/>
        </p:nvSpPr>
        <p:spPr>
          <a:xfrm>
            <a:off x="3491880" y="4009043"/>
            <a:ext cx="2916324" cy="461665"/>
          </a:xfrm>
          <a:prstGeom prst="rect">
            <a:avLst/>
          </a:prstGeom>
        </p:spPr>
        <p:style>
          <a:lnRef idx="0">
            <a:schemeClr val="accent5"/>
          </a:lnRef>
          <a:fillRef idx="3">
            <a:schemeClr val="accent5"/>
          </a:fillRef>
          <a:effectRef idx="3">
            <a:schemeClr val="accent5"/>
          </a:effectRef>
          <a:fontRef idx="minor">
            <a:schemeClr val="lt1"/>
          </a:fontRef>
        </p:style>
        <p:txBody>
          <a:bodyPr wrap="square" rtlCol="1">
            <a:spAutoFit/>
          </a:bodyPr>
          <a:lstStyle/>
          <a:p>
            <a:r>
              <a:rPr lang="ar-SA" sz="2400" b="1" dirty="0" smtClean="0">
                <a:solidFill>
                  <a:schemeClr val="bg1"/>
                </a:solidFill>
                <a:latin typeface="Adobe Arabic" pitchFamily="18" charset="-78"/>
                <a:cs typeface="Adobe Arabic" pitchFamily="18" charset="-78"/>
              </a:rPr>
              <a:t>2/ مرحلة وضع إطار الخطة </a:t>
            </a:r>
            <a:endParaRPr lang="ar-SA" sz="2400" b="1" dirty="0">
              <a:solidFill>
                <a:schemeClr val="bg1"/>
              </a:solidFill>
              <a:latin typeface="Adobe Arabic" pitchFamily="18" charset="-78"/>
              <a:cs typeface="Adobe Arabic" pitchFamily="18" charset="-78"/>
            </a:endParaRPr>
          </a:p>
        </p:txBody>
      </p:sp>
      <p:sp>
        <p:nvSpPr>
          <p:cNvPr id="18" name="مربع نص 17"/>
          <p:cNvSpPr txBox="1"/>
          <p:nvPr/>
        </p:nvSpPr>
        <p:spPr>
          <a:xfrm>
            <a:off x="3131840" y="4581128"/>
            <a:ext cx="2916324" cy="461665"/>
          </a:xfrm>
          <a:prstGeom prst="rect">
            <a:avLst/>
          </a:prstGeom>
        </p:spPr>
        <p:style>
          <a:lnRef idx="0">
            <a:schemeClr val="accent5"/>
          </a:lnRef>
          <a:fillRef idx="3">
            <a:schemeClr val="accent5"/>
          </a:fillRef>
          <a:effectRef idx="3">
            <a:schemeClr val="accent5"/>
          </a:effectRef>
          <a:fontRef idx="minor">
            <a:schemeClr val="lt1"/>
          </a:fontRef>
        </p:style>
        <p:txBody>
          <a:bodyPr wrap="square" rtlCol="1">
            <a:spAutoFit/>
          </a:bodyPr>
          <a:lstStyle/>
          <a:p>
            <a:r>
              <a:rPr lang="ar-SA" sz="2400" b="1" dirty="0" smtClean="0">
                <a:solidFill>
                  <a:schemeClr val="bg1"/>
                </a:solidFill>
                <a:latin typeface="Adobe Arabic" pitchFamily="18" charset="-78"/>
                <a:cs typeface="Adobe Arabic" pitchFamily="18" charset="-78"/>
              </a:rPr>
              <a:t>3/ مرحلة إقرار الخطة</a:t>
            </a:r>
            <a:endParaRPr lang="ar-SA" sz="2400" b="1" dirty="0">
              <a:solidFill>
                <a:schemeClr val="bg1"/>
              </a:solidFill>
              <a:latin typeface="Adobe Arabic" pitchFamily="18" charset="-78"/>
              <a:cs typeface="Adobe Arabic" pitchFamily="18" charset="-78"/>
            </a:endParaRPr>
          </a:p>
        </p:txBody>
      </p:sp>
      <p:sp>
        <p:nvSpPr>
          <p:cNvPr id="19" name="مربع نص 18"/>
          <p:cNvSpPr txBox="1"/>
          <p:nvPr/>
        </p:nvSpPr>
        <p:spPr>
          <a:xfrm>
            <a:off x="2339752" y="5215840"/>
            <a:ext cx="2916324" cy="461665"/>
          </a:xfrm>
          <a:prstGeom prst="rect">
            <a:avLst/>
          </a:prstGeom>
        </p:spPr>
        <p:style>
          <a:lnRef idx="0">
            <a:schemeClr val="accent5"/>
          </a:lnRef>
          <a:fillRef idx="3">
            <a:schemeClr val="accent5"/>
          </a:fillRef>
          <a:effectRef idx="3">
            <a:schemeClr val="accent5"/>
          </a:effectRef>
          <a:fontRef idx="minor">
            <a:schemeClr val="lt1"/>
          </a:fontRef>
        </p:style>
        <p:txBody>
          <a:bodyPr wrap="square" rtlCol="1">
            <a:spAutoFit/>
          </a:bodyPr>
          <a:lstStyle/>
          <a:p>
            <a:r>
              <a:rPr lang="ar-SA" sz="2400" b="1" dirty="0" smtClean="0">
                <a:solidFill>
                  <a:schemeClr val="bg1"/>
                </a:solidFill>
                <a:latin typeface="Adobe Arabic" pitchFamily="18" charset="-78"/>
                <a:cs typeface="Adobe Arabic" pitchFamily="18" charset="-78"/>
              </a:rPr>
              <a:t>4/ مرحلة التنفيذ.</a:t>
            </a:r>
            <a:endParaRPr lang="ar-SA" sz="2400" b="1" dirty="0">
              <a:solidFill>
                <a:schemeClr val="bg1"/>
              </a:solidFill>
              <a:latin typeface="Adobe Arabic" pitchFamily="18" charset="-78"/>
              <a:cs typeface="Adobe Arabic" pitchFamily="18" charset="-78"/>
            </a:endParaRPr>
          </a:p>
        </p:txBody>
      </p:sp>
      <p:sp>
        <p:nvSpPr>
          <p:cNvPr id="20" name="مربع نص 19"/>
          <p:cNvSpPr txBox="1"/>
          <p:nvPr/>
        </p:nvSpPr>
        <p:spPr>
          <a:xfrm>
            <a:off x="1673678" y="5871904"/>
            <a:ext cx="2916324" cy="461665"/>
          </a:xfrm>
          <a:prstGeom prst="rect">
            <a:avLst/>
          </a:prstGeom>
        </p:spPr>
        <p:style>
          <a:lnRef idx="0">
            <a:schemeClr val="accent5"/>
          </a:lnRef>
          <a:fillRef idx="3">
            <a:schemeClr val="accent5"/>
          </a:fillRef>
          <a:effectRef idx="3">
            <a:schemeClr val="accent5"/>
          </a:effectRef>
          <a:fontRef idx="minor">
            <a:schemeClr val="lt1"/>
          </a:fontRef>
        </p:style>
        <p:txBody>
          <a:bodyPr wrap="square" rtlCol="1">
            <a:spAutoFit/>
          </a:bodyPr>
          <a:lstStyle/>
          <a:p>
            <a:r>
              <a:rPr lang="ar-SA" sz="2400" b="1" dirty="0" smtClean="0">
                <a:solidFill>
                  <a:schemeClr val="bg1"/>
                </a:solidFill>
                <a:latin typeface="Adobe Arabic" pitchFamily="18" charset="-78"/>
                <a:cs typeface="Adobe Arabic" pitchFamily="18" charset="-78"/>
              </a:rPr>
              <a:t>5/ مرحلة المتابعة والتقويم</a:t>
            </a:r>
            <a:endParaRPr lang="ar-SA" sz="2400" b="1" dirty="0">
              <a:solidFill>
                <a:schemeClr val="bg1"/>
              </a:solidFill>
              <a:latin typeface="Adobe Arabic" pitchFamily="18" charset="-78"/>
              <a:cs typeface="Adobe Arabic" pitchFamily="18" charset="-78"/>
            </a:endParaRPr>
          </a:p>
        </p:txBody>
      </p:sp>
    </p:spTree>
    <p:extLst>
      <p:ext uri="{BB962C8B-B14F-4D97-AF65-F5344CB8AC3E}">
        <p14:creationId xmlns:p14="http://schemas.microsoft.com/office/powerpoint/2010/main" val="6853043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عنصر نائب للمحتوى 3"/>
          <p:cNvPicPr>
            <a:picLocks noGrp="1" noChangeAspect="1"/>
          </p:cNvPicPr>
          <p:nvPr>
            <p:ph idx="1"/>
          </p:nvPr>
        </p:nvPicPr>
        <p:blipFill rotWithShape="1">
          <a:blip r:embed="rId2" cstate="print">
            <a:lum bright="70000" contrast="-70000"/>
            <a:extLst>
              <a:ext uri="{28A0092B-C50C-407E-A947-70E740481C1C}">
                <a14:useLocalDpi xmlns:a14="http://schemas.microsoft.com/office/drawing/2010/main" val="0"/>
              </a:ext>
            </a:extLst>
          </a:blip>
          <a:srcRect r="23350"/>
          <a:stretch/>
        </p:blipFill>
        <p:spPr>
          <a:xfrm>
            <a:off x="0" y="-352"/>
            <a:ext cx="9144000" cy="6858000"/>
          </a:xfrm>
          <a:prstGeom prst="rect">
            <a:avLst/>
          </a:prstGeom>
          <a:noFill/>
          <a:ln>
            <a:noFill/>
          </a:ln>
        </p:spPr>
      </p:pic>
      <p:sp>
        <p:nvSpPr>
          <p:cNvPr id="6" name="شكل بيضاوي 5"/>
          <p:cNvSpPr/>
          <p:nvPr/>
        </p:nvSpPr>
        <p:spPr>
          <a:xfrm>
            <a:off x="4283968" y="1196752"/>
            <a:ext cx="4536504" cy="936104"/>
          </a:xfrm>
          <a:prstGeom prst="ellipse">
            <a:avLst/>
          </a:prstGeom>
          <a:solidFill>
            <a:schemeClr val="bg1">
              <a:lumMod val="95000"/>
            </a:schemeClr>
          </a:solidFill>
          <a:ln>
            <a:solidFill>
              <a:schemeClr val="accent5">
                <a:lumMod val="40000"/>
                <a:lumOff val="60000"/>
              </a:schemeClr>
            </a:solidFill>
          </a:ln>
          <a:effectLst>
            <a:innerShdw blurRad="63500" dist="50800" dir="10800000">
              <a:prstClr val="black">
                <a:alpha val="50000"/>
              </a:prstClr>
            </a:innerShdw>
          </a:effectLst>
        </p:spPr>
        <p:style>
          <a:lnRef idx="1">
            <a:schemeClr val="accent1"/>
          </a:lnRef>
          <a:fillRef idx="3">
            <a:schemeClr val="accent1"/>
          </a:fillRef>
          <a:effectRef idx="2">
            <a:schemeClr val="accent1"/>
          </a:effectRef>
          <a:fontRef idx="minor">
            <a:schemeClr val="lt1"/>
          </a:fontRef>
        </p:style>
        <p:txBody>
          <a:bodyPr rtlCol="1" anchor="ctr"/>
          <a:lstStyle/>
          <a:p>
            <a:r>
              <a:rPr lang="ar-SA" sz="2800" b="1" dirty="0" smtClean="0">
                <a:solidFill>
                  <a:schemeClr val="tx2">
                    <a:lumMod val="75000"/>
                  </a:schemeClr>
                </a:solidFill>
                <a:latin typeface="Adobe Arabic" pitchFamily="18" charset="-78"/>
                <a:cs typeface="Adobe Arabic" pitchFamily="18" charset="-78"/>
              </a:rPr>
              <a:t>1/ مرحلة تحديد أهداف الخطة . </a:t>
            </a:r>
          </a:p>
        </p:txBody>
      </p:sp>
      <p:cxnSp>
        <p:nvCxnSpPr>
          <p:cNvPr id="15" name="رابط بشكل مرفق 14"/>
          <p:cNvCxnSpPr/>
          <p:nvPr/>
        </p:nvCxnSpPr>
        <p:spPr>
          <a:xfrm rot="5400000">
            <a:off x="5967420" y="2340143"/>
            <a:ext cx="665545" cy="360040"/>
          </a:xfrm>
          <a:prstGeom prst="bentConnector3">
            <a:avLst/>
          </a:prstGeom>
          <a:ln>
            <a:solidFill>
              <a:schemeClr val="accent5">
                <a:lumMod val="40000"/>
                <a:lumOff val="60000"/>
              </a:schemeClr>
            </a:solidFill>
            <a:tailEnd type="arrow"/>
          </a:ln>
          <a:effectLst>
            <a:outerShdw blurRad="50800" dist="38100" dir="18900000" algn="bl" rotWithShape="0">
              <a:prstClr val="black">
                <a:alpha val="40000"/>
              </a:prstClr>
            </a:outerShdw>
          </a:effectLst>
        </p:spPr>
        <p:style>
          <a:lnRef idx="3">
            <a:schemeClr val="accent1"/>
          </a:lnRef>
          <a:fillRef idx="0">
            <a:schemeClr val="accent1"/>
          </a:fillRef>
          <a:effectRef idx="2">
            <a:schemeClr val="accent1"/>
          </a:effectRef>
          <a:fontRef idx="minor">
            <a:schemeClr val="tx1"/>
          </a:fontRef>
        </p:style>
      </p:cxnSp>
      <p:sp>
        <p:nvSpPr>
          <p:cNvPr id="16" name="مربع نص 15"/>
          <p:cNvSpPr txBox="1"/>
          <p:nvPr/>
        </p:nvSpPr>
        <p:spPr>
          <a:xfrm>
            <a:off x="3131840" y="2979479"/>
            <a:ext cx="4462478" cy="830997"/>
          </a:xfrm>
          <a:prstGeom prst="rect">
            <a:avLst/>
          </a:prstGeom>
        </p:spPr>
        <p:style>
          <a:lnRef idx="0">
            <a:schemeClr val="accent5"/>
          </a:lnRef>
          <a:fillRef idx="3">
            <a:schemeClr val="accent5"/>
          </a:fillRef>
          <a:effectRef idx="3">
            <a:schemeClr val="accent5"/>
          </a:effectRef>
          <a:fontRef idx="minor">
            <a:schemeClr val="lt1"/>
          </a:fontRef>
        </p:style>
        <p:txBody>
          <a:bodyPr wrap="square" rtlCol="1">
            <a:spAutoFit/>
          </a:bodyPr>
          <a:lstStyle/>
          <a:p>
            <a:r>
              <a:rPr lang="ar-SA" sz="2400" b="1" dirty="0" smtClean="0">
                <a:solidFill>
                  <a:schemeClr val="bg1"/>
                </a:solidFill>
                <a:latin typeface="Adobe Arabic" pitchFamily="18" charset="-78"/>
                <a:cs typeface="Adobe Arabic" pitchFamily="18" charset="-78"/>
              </a:rPr>
              <a:t>1. وضع مجموعة من الأهداف  العامة مستمدة من بيئة المجتمع وسياسة الدولة.</a:t>
            </a:r>
            <a:endParaRPr lang="ar-SA" sz="2400" b="1" dirty="0">
              <a:solidFill>
                <a:schemeClr val="bg1"/>
              </a:solidFill>
              <a:latin typeface="Adobe Arabic" pitchFamily="18" charset="-78"/>
              <a:cs typeface="Adobe Arabic" pitchFamily="18" charset="-78"/>
            </a:endParaRPr>
          </a:p>
        </p:txBody>
      </p:sp>
      <p:sp>
        <p:nvSpPr>
          <p:cNvPr id="19" name="مربع نص 18"/>
          <p:cNvSpPr txBox="1"/>
          <p:nvPr/>
        </p:nvSpPr>
        <p:spPr>
          <a:xfrm>
            <a:off x="3219832" y="4137640"/>
            <a:ext cx="4374486" cy="830997"/>
          </a:xfrm>
          <a:prstGeom prst="rect">
            <a:avLst/>
          </a:prstGeom>
        </p:spPr>
        <p:style>
          <a:lnRef idx="0">
            <a:schemeClr val="accent5"/>
          </a:lnRef>
          <a:fillRef idx="3">
            <a:schemeClr val="accent5"/>
          </a:fillRef>
          <a:effectRef idx="3">
            <a:schemeClr val="accent5"/>
          </a:effectRef>
          <a:fontRef idx="minor">
            <a:schemeClr val="lt1"/>
          </a:fontRef>
        </p:style>
        <p:txBody>
          <a:bodyPr wrap="square" rtlCol="1">
            <a:spAutoFit/>
          </a:bodyPr>
          <a:lstStyle/>
          <a:p>
            <a:r>
              <a:rPr lang="ar-SA" sz="2400" b="1" dirty="0" smtClean="0">
                <a:solidFill>
                  <a:schemeClr val="bg1"/>
                </a:solidFill>
                <a:latin typeface="Adobe Arabic" pitchFamily="18" charset="-78"/>
                <a:cs typeface="Adobe Arabic" pitchFamily="18" charset="-78"/>
              </a:rPr>
              <a:t>2. تحديد الأهداف العملية بدقة  حيث أنها تصف اتجاه سير العملية التعليمية .</a:t>
            </a:r>
            <a:endParaRPr lang="ar-SA" sz="2400" b="1" dirty="0">
              <a:solidFill>
                <a:schemeClr val="bg1"/>
              </a:solidFill>
              <a:latin typeface="Adobe Arabic" pitchFamily="18" charset="-78"/>
              <a:cs typeface="Adobe Arabic" pitchFamily="18" charset="-78"/>
            </a:endParaRPr>
          </a:p>
        </p:txBody>
      </p:sp>
      <p:sp>
        <p:nvSpPr>
          <p:cNvPr id="20" name="مربع نص 19"/>
          <p:cNvSpPr txBox="1"/>
          <p:nvPr/>
        </p:nvSpPr>
        <p:spPr>
          <a:xfrm>
            <a:off x="3219832" y="5200600"/>
            <a:ext cx="4358502" cy="461665"/>
          </a:xfrm>
          <a:prstGeom prst="rect">
            <a:avLst/>
          </a:prstGeom>
        </p:spPr>
        <p:style>
          <a:lnRef idx="0">
            <a:schemeClr val="accent5"/>
          </a:lnRef>
          <a:fillRef idx="3">
            <a:schemeClr val="accent5"/>
          </a:fillRef>
          <a:effectRef idx="3">
            <a:schemeClr val="accent5"/>
          </a:effectRef>
          <a:fontRef idx="minor">
            <a:schemeClr val="lt1"/>
          </a:fontRef>
        </p:style>
        <p:txBody>
          <a:bodyPr wrap="square" rtlCol="1">
            <a:spAutoFit/>
          </a:bodyPr>
          <a:lstStyle/>
          <a:p>
            <a:r>
              <a:rPr lang="ar-SA" sz="2400" b="1" dirty="0" smtClean="0">
                <a:solidFill>
                  <a:schemeClr val="bg1"/>
                </a:solidFill>
                <a:latin typeface="Adobe Arabic" pitchFamily="18" charset="-78"/>
                <a:cs typeface="Adobe Arabic" pitchFamily="18" charset="-78"/>
              </a:rPr>
              <a:t>3. أنها  تحدد الأساليب الواجب أتباعها</a:t>
            </a:r>
            <a:endParaRPr lang="ar-SA" sz="2400" b="1" dirty="0">
              <a:solidFill>
                <a:schemeClr val="bg1"/>
              </a:solidFill>
              <a:latin typeface="Adobe Arabic" pitchFamily="18" charset="-78"/>
              <a:cs typeface="Adobe Arabic" pitchFamily="18" charset="-78"/>
            </a:endParaRPr>
          </a:p>
        </p:txBody>
      </p:sp>
    </p:spTree>
    <p:extLst>
      <p:ext uri="{BB962C8B-B14F-4D97-AF65-F5344CB8AC3E}">
        <p14:creationId xmlns:p14="http://schemas.microsoft.com/office/powerpoint/2010/main" val="296596648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عنصر نائب للمحتوى 3"/>
          <p:cNvPicPr>
            <a:picLocks noGrp="1" noChangeAspect="1"/>
          </p:cNvPicPr>
          <p:nvPr>
            <p:ph idx="1"/>
          </p:nvPr>
        </p:nvPicPr>
        <p:blipFill rotWithShape="1">
          <a:blip r:embed="rId2" cstate="print">
            <a:lum bright="70000" contrast="-70000"/>
            <a:extLst>
              <a:ext uri="{28A0092B-C50C-407E-A947-70E740481C1C}">
                <a14:useLocalDpi xmlns:a14="http://schemas.microsoft.com/office/drawing/2010/main" val="0"/>
              </a:ext>
            </a:extLst>
          </a:blip>
          <a:srcRect r="23350"/>
          <a:stretch/>
        </p:blipFill>
        <p:spPr>
          <a:xfrm>
            <a:off x="0" y="-352"/>
            <a:ext cx="9144000" cy="6858000"/>
          </a:xfrm>
          <a:prstGeom prst="rect">
            <a:avLst/>
          </a:prstGeom>
          <a:noFill/>
          <a:ln>
            <a:noFill/>
          </a:ln>
        </p:spPr>
      </p:pic>
      <p:sp>
        <p:nvSpPr>
          <p:cNvPr id="6" name="شكل بيضاوي 5"/>
          <p:cNvSpPr/>
          <p:nvPr/>
        </p:nvSpPr>
        <p:spPr>
          <a:xfrm>
            <a:off x="4283968" y="1196752"/>
            <a:ext cx="4536504" cy="936104"/>
          </a:xfrm>
          <a:prstGeom prst="ellipse">
            <a:avLst/>
          </a:prstGeom>
          <a:solidFill>
            <a:schemeClr val="bg1">
              <a:lumMod val="95000"/>
            </a:schemeClr>
          </a:solidFill>
          <a:ln>
            <a:solidFill>
              <a:schemeClr val="accent5">
                <a:lumMod val="40000"/>
                <a:lumOff val="60000"/>
              </a:schemeClr>
            </a:solidFill>
          </a:ln>
          <a:effectLst>
            <a:innerShdw blurRad="63500" dist="50800" dir="10800000">
              <a:prstClr val="black">
                <a:alpha val="50000"/>
              </a:prstClr>
            </a:innerShdw>
          </a:effectLst>
        </p:spPr>
        <p:style>
          <a:lnRef idx="1">
            <a:schemeClr val="accent1"/>
          </a:lnRef>
          <a:fillRef idx="3">
            <a:schemeClr val="accent1"/>
          </a:fillRef>
          <a:effectRef idx="2">
            <a:schemeClr val="accent1"/>
          </a:effectRef>
          <a:fontRef idx="minor">
            <a:schemeClr val="lt1"/>
          </a:fontRef>
        </p:style>
        <p:txBody>
          <a:bodyPr rtlCol="1" anchor="ctr"/>
          <a:lstStyle/>
          <a:p>
            <a:r>
              <a:rPr lang="ar-SA" sz="2800" b="1" dirty="0" smtClean="0">
                <a:solidFill>
                  <a:schemeClr val="tx2">
                    <a:lumMod val="75000"/>
                  </a:schemeClr>
                </a:solidFill>
                <a:latin typeface="Adobe Arabic" pitchFamily="18" charset="-78"/>
                <a:cs typeface="Adobe Arabic" pitchFamily="18" charset="-78"/>
              </a:rPr>
              <a:t>1/ مرحلة تحديد أهداف الخطة . </a:t>
            </a:r>
          </a:p>
        </p:txBody>
      </p:sp>
      <p:cxnSp>
        <p:nvCxnSpPr>
          <p:cNvPr id="15" name="رابط بشكل مرفق 14"/>
          <p:cNvCxnSpPr/>
          <p:nvPr/>
        </p:nvCxnSpPr>
        <p:spPr>
          <a:xfrm rot="5400000">
            <a:off x="3523271" y="3715977"/>
            <a:ext cx="599513" cy="360041"/>
          </a:xfrm>
          <a:prstGeom prst="bentConnector3">
            <a:avLst/>
          </a:prstGeom>
          <a:ln>
            <a:solidFill>
              <a:schemeClr val="accent5">
                <a:lumMod val="40000"/>
                <a:lumOff val="60000"/>
              </a:schemeClr>
            </a:solidFill>
            <a:tailEnd type="arrow"/>
          </a:ln>
          <a:effectLst>
            <a:outerShdw blurRad="50800" dist="38100" dir="18900000" algn="bl" rotWithShape="0">
              <a:prstClr val="black">
                <a:alpha val="40000"/>
              </a:prstClr>
            </a:outerShdw>
          </a:effectLst>
        </p:spPr>
        <p:style>
          <a:lnRef idx="3">
            <a:schemeClr val="accent1"/>
          </a:lnRef>
          <a:fillRef idx="0">
            <a:schemeClr val="accent1"/>
          </a:fillRef>
          <a:effectRef idx="2">
            <a:schemeClr val="accent1"/>
          </a:effectRef>
          <a:fontRef idx="minor">
            <a:schemeClr val="tx1"/>
          </a:fontRef>
        </p:style>
      </p:cxnSp>
      <p:sp>
        <p:nvSpPr>
          <p:cNvPr id="16" name="مربع نص 15"/>
          <p:cNvSpPr txBox="1"/>
          <p:nvPr/>
        </p:nvSpPr>
        <p:spPr>
          <a:xfrm>
            <a:off x="3131840" y="2979479"/>
            <a:ext cx="4462478" cy="461665"/>
          </a:xfrm>
          <a:prstGeom prst="rect">
            <a:avLst/>
          </a:prstGeom>
        </p:spPr>
        <p:style>
          <a:lnRef idx="0">
            <a:schemeClr val="accent5"/>
          </a:lnRef>
          <a:fillRef idx="3">
            <a:schemeClr val="accent5"/>
          </a:fillRef>
          <a:effectRef idx="3">
            <a:schemeClr val="accent5"/>
          </a:effectRef>
          <a:fontRef idx="minor">
            <a:schemeClr val="lt1"/>
          </a:fontRef>
        </p:style>
        <p:txBody>
          <a:bodyPr wrap="square" rtlCol="1">
            <a:spAutoFit/>
          </a:bodyPr>
          <a:lstStyle/>
          <a:p>
            <a:r>
              <a:rPr lang="ar-SA" sz="2400" b="1" dirty="0" smtClean="0">
                <a:solidFill>
                  <a:schemeClr val="bg1"/>
                </a:solidFill>
                <a:latin typeface="Adobe Arabic" pitchFamily="18" charset="-78"/>
                <a:cs typeface="Adobe Arabic" pitchFamily="18" charset="-78"/>
              </a:rPr>
              <a:t>يجب أن تراعي أهداف الخطة ما يلي :</a:t>
            </a:r>
            <a:endParaRPr lang="ar-SA" sz="2400" b="1" dirty="0">
              <a:solidFill>
                <a:schemeClr val="bg1"/>
              </a:solidFill>
              <a:latin typeface="Adobe Arabic" pitchFamily="18" charset="-78"/>
              <a:cs typeface="Adobe Arabic" pitchFamily="18" charset="-78"/>
            </a:endParaRPr>
          </a:p>
        </p:txBody>
      </p:sp>
      <p:sp>
        <p:nvSpPr>
          <p:cNvPr id="19" name="مربع نص 18"/>
          <p:cNvSpPr txBox="1"/>
          <p:nvPr/>
        </p:nvSpPr>
        <p:spPr>
          <a:xfrm>
            <a:off x="1370544" y="4221088"/>
            <a:ext cx="4374486" cy="2308324"/>
          </a:xfrm>
          <a:prstGeom prst="rect">
            <a:avLst/>
          </a:prstGeom>
        </p:spPr>
        <p:style>
          <a:lnRef idx="0">
            <a:schemeClr val="accent5"/>
          </a:lnRef>
          <a:fillRef idx="1002">
            <a:schemeClr val="lt1"/>
          </a:fillRef>
          <a:effectRef idx="3">
            <a:schemeClr val="accent5"/>
          </a:effectRef>
          <a:fontRef idx="minor">
            <a:schemeClr val="lt1"/>
          </a:fontRef>
        </p:style>
        <p:txBody>
          <a:bodyPr wrap="square" rtlCol="1">
            <a:spAutoFit/>
          </a:bodyPr>
          <a:lstStyle/>
          <a:p>
            <a:r>
              <a:rPr lang="ar-SA" sz="2400" b="1" dirty="0" smtClean="0">
                <a:solidFill>
                  <a:schemeClr val="accent1">
                    <a:lumMod val="50000"/>
                  </a:schemeClr>
                </a:solidFill>
                <a:latin typeface="Adobe Arabic" pitchFamily="18" charset="-78"/>
                <a:cs typeface="Adobe Arabic" pitchFamily="18" charset="-78"/>
              </a:rPr>
              <a:t>أ) صياغتها بدقة في جمل عامة .</a:t>
            </a:r>
          </a:p>
          <a:p>
            <a:r>
              <a:rPr lang="ar-SA" sz="2400" b="1" dirty="0" smtClean="0">
                <a:solidFill>
                  <a:schemeClr val="accent1">
                    <a:lumMod val="50000"/>
                  </a:schemeClr>
                </a:solidFill>
                <a:latin typeface="Adobe Arabic" pitchFamily="18" charset="-78"/>
                <a:cs typeface="Adobe Arabic" pitchFamily="18" charset="-78"/>
              </a:rPr>
              <a:t>ب) ظهورها بشكل اتجاهات واضحة في صور رقمية أو كمية.</a:t>
            </a:r>
          </a:p>
          <a:p>
            <a:r>
              <a:rPr lang="ar-SA" sz="2400" b="1" dirty="0" smtClean="0">
                <a:solidFill>
                  <a:schemeClr val="accent1">
                    <a:lumMod val="50000"/>
                  </a:schemeClr>
                </a:solidFill>
                <a:latin typeface="Adobe Arabic" pitchFamily="18" charset="-78"/>
                <a:cs typeface="Adobe Arabic" pitchFamily="18" charset="-78"/>
              </a:rPr>
              <a:t>ج) تعبيرها عن الواقع وتكون قابلة للتحقيق.</a:t>
            </a:r>
          </a:p>
          <a:p>
            <a:r>
              <a:rPr lang="ar-SA" sz="2400" b="1" dirty="0" smtClean="0">
                <a:solidFill>
                  <a:schemeClr val="accent1">
                    <a:lumMod val="50000"/>
                  </a:schemeClr>
                </a:solidFill>
                <a:latin typeface="Adobe Arabic" pitchFamily="18" charset="-78"/>
                <a:cs typeface="Adobe Arabic" pitchFamily="18" charset="-78"/>
              </a:rPr>
              <a:t>د) التناسق والتكامل.</a:t>
            </a:r>
            <a:endParaRPr lang="ar-SA" sz="2400" b="1" dirty="0">
              <a:solidFill>
                <a:schemeClr val="accent1">
                  <a:lumMod val="50000"/>
                </a:schemeClr>
              </a:solidFill>
              <a:latin typeface="Adobe Arabic" pitchFamily="18" charset="-78"/>
              <a:cs typeface="Adobe Arabic" pitchFamily="18" charset="-78"/>
            </a:endParaRPr>
          </a:p>
        </p:txBody>
      </p:sp>
    </p:spTree>
    <p:extLst>
      <p:ext uri="{BB962C8B-B14F-4D97-AF65-F5344CB8AC3E}">
        <p14:creationId xmlns:p14="http://schemas.microsoft.com/office/powerpoint/2010/main" val="109107629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عنصر نائب للمحتوى 3"/>
          <p:cNvPicPr>
            <a:picLocks noGrp="1" noChangeAspect="1"/>
          </p:cNvPicPr>
          <p:nvPr>
            <p:ph idx="1"/>
          </p:nvPr>
        </p:nvPicPr>
        <p:blipFill rotWithShape="1">
          <a:blip r:embed="rId2" cstate="print">
            <a:lum bright="70000" contrast="-70000"/>
            <a:extLst>
              <a:ext uri="{28A0092B-C50C-407E-A947-70E740481C1C}">
                <a14:useLocalDpi xmlns:a14="http://schemas.microsoft.com/office/drawing/2010/main" val="0"/>
              </a:ext>
            </a:extLst>
          </a:blip>
          <a:srcRect r="23350"/>
          <a:stretch/>
        </p:blipFill>
        <p:spPr>
          <a:xfrm>
            <a:off x="0" y="-352"/>
            <a:ext cx="9144000" cy="6858000"/>
          </a:xfrm>
          <a:prstGeom prst="rect">
            <a:avLst/>
          </a:prstGeom>
          <a:noFill/>
          <a:ln>
            <a:noFill/>
          </a:ln>
        </p:spPr>
      </p:pic>
      <p:sp>
        <p:nvSpPr>
          <p:cNvPr id="6" name="شكل بيضاوي 5"/>
          <p:cNvSpPr/>
          <p:nvPr/>
        </p:nvSpPr>
        <p:spPr>
          <a:xfrm>
            <a:off x="4283968" y="1196752"/>
            <a:ext cx="4536504" cy="936104"/>
          </a:xfrm>
          <a:prstGeom prst="ellipse">
            <a:avLst/>
          </a:prstGeom>
          <a:solidFill>
            <a:schemeClr val="bg1">
              <a:lumMod val="95000"/>
            </a:schemeClr>
          </a:solidFill>
          <a:ln>
            <a:solidFill>
              <a:schemeClr val="accent5">
                <a:lumMod val="40000"/>
                <a:lumOff val="60000"/>
              </a:schemeClr>
            </a:solidFill>
          </a:ln>
          <a:effectLst>
            <a:innerShdw blurRad="63500" dist="50800" dir="10800000">
              <a:prstClr val="black">
                <a:alpha val="50000"/>
              </a:prstClr>
            </a:innerShdw>
          </a:effectLst>
        </p:spPr>
        <p:style>
          <a:lnRef idx="1">
            <a:schemeClr val="accent1"/>
          </a:lnRef>
          <a:fillRef idx="3">
            <a:schemeClr val="accent1"/>
          </a:fillRef>
          <a:effectRef idx="2">
            <a:schemeClr val="accent1"/>
          </a:effectRef>
          <a:fontRef idx="minor">
            <a:schemeClr val="lt1"/>
          </a:fontRef>
        </p:style>
        <p:txBody>
          <a:bodyPr rtlCol="1" anchor="ctr"/>
          <a:lstStyle/>
          <a:p>
            <a:r>
              <a:rPr lang="ar-SA" sz="2800" b="1" dirty="0" smtClean="0">
                <a:solidFill>
                  <a:schemeClr val="tx2">
                    <a:lumMod val="75000"/>
                  </a:schemeClr>
                </a:solidFill>
                <a:latin typeface="Adobe Arabic" pitchFamily="18" charset="-78"/>
                <a:cs typeface="Adobe Arabic" pitchFamily="18" charset="-78"/>
              </a:rPr>
              <a:t>2/ مرحلة وضع إطار الخطة .</a:t>
            </a:r>
          </a:p>
        </p:txBody>
      </p:sp>
      <p:cxnSp>
        <p:nvCxnSpPr>
          <p:cNvPr id="15" name="رابط بشكل مرفق 14"/>
          <p:cNvCxnSpPr/>
          <p:nvPr/>
        </p:nvCxnSpPr>
        <p:spPr>
          <a:xfrm rot="5400000">
            <a:off x="5172344" y="2965951"/>
            <a:ext cx="599513" cy="360041"/>
          </a:xfrm>
          <a:prstGeom prst="bentConnector3">
            <a:avLst/>
          </a:prstGeom>
          <a:ln>
            <a:solidFill>
              <a:schemeClr val="accent5">
                <a:lumMod val="40000"/>
                <a:lumOff val="60000"/>
              </a:schemeClr>
            </a:solidFill>
            <a:tailEnd type="arrow"/>
          </a:ln>
          <a:effectLst>
            <a:outerShdw blurRad="50800" dist="38100" dir="18900000" algn="bl" rotWithShape="0">
              <a:prstClr val="black">
                <a:alpha val="40000"/>
              </a:prstClr>
            </a:outerShdw>
          </a:effectLst>
        </p:spPr>
        <p:style>
          <a:lnRef idx="3">
            <a:schemeClr val="accent1"/>
          </a:lnRef>
          <a:fillRef idx="0">
            <a:schemeClr val="accent1"/>
          </a:fillRef>
          <a:effectRef idx="2">
            <a:schemeClr val="accent1"/>
          </a:effectRef>
          <a:fontRef idx="minor">
            <a:schemeClr val="tx1"/>
          </a:fontRef>
        </p:style>
      </p:cxnSp>
      <p:sp>
        <p:nvSpPr>
          <p:cNvPr id="16" name="مربع نص 15"/>
          <p:cNvSpPr txBox="1"/>
          <p:nvPr/>
        </p:nvSpPr>
        <p:spPr>
          <a:xfrm>
            <a:off x="3779912" y="2348880"/>
            <a:ext cx="4462478" cy="461665"/>
          </a:xfrm>
          <a:prstGeom prst="rect">
            <a:avLst/>
          </a:prstGeom>
        </p:spPr>
        <p:style>
          <a:lnRef idx="0">
            <a:schemeClr val="accent5"/>
          </a:lnRef>
          <a:fillRef idx="3">
            <a:schemeClr val="accent5"/>
          </a:fillRef>
          <a:effectRef idx="3">
            <a:schemeClr val="accent5"/>
          </a:effectRef>
          <a:fontRef idx="minor">
            <a:schemeClr val="lt1"/>
          </a:fontRef>
        </p:style>
        <p:txBody>
          <a:bodyPr wrap="square" rtlCol="1">
            <a:spAutoFit/>
          </a:bodyPr>
          <a:lstStyle/>
          <a:p>
            <a:r>
              <a:rPr lang="ar-SA" sz="2400" b="1" dirty="0" smtClean="0">
                <a:solidFill>
                  <a:schemeClr val="bg1"/>
                </a:solidFill>
                <a:latin typeface="Adobe Arabic" pitchFamily="18" charset="-78"/>
                <a:cs typeface="Adobe Arabic" pitchFamily="18" charset="-78"/>
              </a:rPr>
              <a:t>تتضمن هذه المرحلة الإجراءات التالية :</a:t>
            </a:r>
            <a:endParaRPr lang="ar-SA" sz="2400" b="1" dirty="0">
              <a:solidFill>
                <a:schemeClr val="bg1"/>
              </a:solidFill>
              <a:latin typeface="Adobe Arabic" pitchFamily="18" charset="-78"/>
              <a:cs typeface="Adobe Arabic" pitchFamily="18" charset="-78"/>
            </a:endParaRPr>
          </a:p>
        </p:txBody>
      </p:sp>
      <p:sp>
        <p:nvSpPr>
          <p:cNvPr id="7" name="مربع نص 6"/>
          <p:cNvSpPr txBox="1"/>
          <p:nvPr/>
        </p:nvSpPr>
        <p:spPr>
          <a:xfrm>
            <a:off x="491774" y="3483064"/>
            <a:ext cx="7776864" cy="3046988"/>
          </a:xfrm>
          <a:prstGeom prst="rect">
            <a:avLst/>
          </a:prstGeom>
        </p:spPr>
        <p:style>
          <a:lnRef idx="0">
            <a:schemeClr val="accent5"/>
          </a:lnRef>
          <a:fillRef idx="1003">
            <a:schemeClr val="lt1"/>
          </a:fillRef>
          <a:effectRef idx="3">
            <a:schemeClr val="accent5"/>
          </a:effectRef>
          <a:fontRef idx="minor">
            <a:schemeClr val="lt1"/>
          </a:fontRef>
        </p:style>
        <p:txBody>
          <a:bodyPr wrap="square" rtlCol="1">
            <a:spAutoFit/>
          </a:bodyPr>
          <a:lstStyle/>
          <a:p>
            <a:r>
              <a:rPr lang="ar-SA" sz="2400" b="1" dirty="0" smtClean="0">
                <a:solidFill>
                  <a:schemeClr val="accent2">
                    <a:lumMod val="50000"/>
                  </a:schemeClr>
                </a:solidFill>
                <a:latin typeface="Adobe Arabic" pitchFamily="18" charset="-78"/>
                <a:cs typeface="Adobe Arabic" pitchFamily="18" charset="-78"/>
              </a:rPr>
              <a:t>1-تقويم أوضاع نظام التعليم وحصر مشكلاته من </a:t>
            </a:r>
            <a:r>
              <a:rPr lang="ar-JO" sz="2400" b="1" dirty="0" smtClean="0">
                <a:solidFill>
                  <a:schemeClr val="accent2">
                    <a:lumMod val="50000"/>
                  </a:schemeClr>
                </a:solidFill>
                <a:latin typeface="Adobe Arabic" pitchFamily="18" charset="-78"/>
                <a:cs typeface="Adobe Arabic" pitchFamily="18" charset="-78"/>
              </a:rPr>
              <a:t>أ</a:t>
            </a:r>
            <a:r>
              <a:rPr lang="ar-SA" sz="2400" b="1" dirty="0" smtClean="0">
                <a:solidFill>
                  <a:schemeClr val="accent2">
                    <a:lumMod val="50000"/>
                  </a:schemeClr>
                </a:solidFill>
                <a:latin typeface="Adobe Arabic" pitchFamily="18" charset="-78"/>
                <a:cs typeface="Adobe Arabic" pitchFamily="18" charset="-78"/>
              </a:rPr>
              <a:t>جل تحقيق الأهداف .</a:t>
            </a:r>
            <a:br>
              <a:rPr lang="ar-SA" sz="2400" b="1" dirty="0" smtClean="0">
                <a:solidFill>
                  <a:schemeClr val="accent2">
                    <a:lumMod val="50000"/>
                  </a:schemeClr>
                </a:solidFill>
                <a:latin typeface="Adobe Arabic" pitchFamily="18" charset="-78"/>
                <a:cs typeface="Adobe Arabic" pitchFamily="18" charset="-78"/>
              </a:rPr>
            </a:br>
            <a:r>
              <a:rPr lang="ar-SA" sz="2400" b="1" dirty="0" smtClean="0">
                <a:solidFill>
                  <a:schemeClr val="accent2">
                    <a:lumMod val="50000"/>
                  </a:schemeClr>
                </a:solidFill>
                <a:latin typeface="Adobe Arabic" pitchFamily="18" charset="-78"/>
                <a:cs typeface="Adobe Arabic" pitchFamily="18" charset="-78"/>
              </a:rPr>
              <a:t>2-صياغة الاحتياجات في ضوء الإمكانيات المتاحة والمتوقعة.</a:t>
            </a:r>
            <a:br>
              <a:rPr lang="ar-SA" sz="2400" b="1" dirty="0" smtClean="0">
                <a:solidFill>
                  <a:schemeClr val="accent2">
                    <a:lumMod val="50000"/>
                  </a:schemeClr>
                </a:solidFill>
                <a:latin typeface="Adobe Arabic" pitchFamily="18" charset="-78"/>
                <a:cs typeface="Adobe Arabic" pitchFamily="18" charset="-78"/>
              </a:rPr>
            </a:br>
            <a:r>
              <a:rPr lang="ar-SA" sz="2400" b="1" dirty="0" smtClean="0">
                <a:solidFill>
                  <a:schemeClr val="accent2">
                    <a:lumMod val="50000"/>
                  </a:schemeClr>
                </a:solidFill>
                <a:latin typeface="Adobe Arabic" pitchFamily="18" charset="-78"/>
                <a:cs typeface="Adobe Arabic" pitchFamily="18" charset="-78"/>
              </a:rPr>
              <a:t>3-تحديد ال</a:t>
            </a:r>
            <a:r>
              <a:rPr lang="ar-JO" sz="2400" b="1" dirty="0" smtClean="0">
                <a:solidFill>
                  <a:schemeClr val="accent2">
                    <a:lumMod val="50000"/>
                  </a:schemeClr>
                </a:solidFill>
                <a:latin typeface="Adobe Arabic" pitchFamily="18" charset="-78"/>
                <a:cs typeface="Adobe Arabic" pitchFamily="18" charset="-78"/>
              </a:rPr>
              <a:t>أ</a:t>
            </a:r>
            <a:r>
              <a:rPr lang="ar-SA" sz="2400" b="1" dirty="0" smtClean="0">
                <a:solidFill>
                  <a:schemeClr val="accent2">
                    <a:lumMod val="50000"/>
                  </a:schemeClr>
                </a:solidFill>
                <a:latin typeface="Adobe Arabic" pitchFamily="18" charset="-78"/>
                <a:cs typeface="Adobe Arabic" pitchFamily="18" charset="-78"/>
              </a:rPr>
              <a:t>سس ومعدلات سياسة القبول ومعدلات نموها في كل مراحل التعليم .</a:t>
            </a:r>
            <a:br>
              <a:rPr lang="ar-SA" sz="2400" b="1" dirty="0" smtClean="0">
                <a:solidFill>
                  <a:schemeClr val="accent2">
                    <a:lumMod val="50000"/>
                  </a:schemeClr>
                </a:solidFill>
                <a:latin typeface="Adobe Arabic" pitchFamily="18" charset="-78"/>
                <a:cs typeface="Adobe Arabic" pitchFamily="18" charset="-78"/>
              </a:rPr>
            </a:br>
            <a:r>
              <a:rPr lang="ar-SA" sz="2400" b="1" dirty="0" smtClean="0">
                <a:solidFill>
                  <a:schemeClr val="accent2">
                    <a:lumMod val="50000"/>
                  </a:schemeClr>
                </a:solidFill>
                <a:latin typeface="Adobe Arabic" pitchFamily="18" charset="-78"/>
                <a:cs typeface="Adobe Arabic" pitchFamily="18" charset="-78"/>
              </a:rPr>
              <a:t>4-وضع برنامج مفصل وشامل لما يجب إحداثه من تطور في نظم ومؤسسات التعليم .</a:t>
            </a:r>
            <a:br>
              <a:rPr lang="ar-SA" sz="2400" b="1" dirty="0" smtClean="0">
                <a:solidFill>
                  <a:schemeClr val="accent2">
                    <a:lumMod val="50000"/>
                  </a:schemeClr>
                </a:solidFill>
                <a:latin typeface="Adobe Arabic" pitchFamily="18" charset="-78"/>
                <a:cs typeface="Adobe Arabic" pitchFamily="18" charset="-78"/>
              </a:rPr>
            </a:br>
            <a:r>
              <a:rPr lang="ar-SA" sz="2400" b="1" dirty="0" smtClean="0">
                <a:solidFill>
                  <a:schemeClr val="accent2">
                    <a:lumMod val="50000"/>
                  </a:schemeClr>
                </a:solidFill>
                <a:latin typeface="Adobe Arabic" pitchFamily="18" charset="-78"/>
                <a:cs typeface="Adobe Arabic" pitchFamily="18" charset="-78"/>
              </a:rPr>
              <a:t>5-التنسيق بين مشروعات زماني</a:t>
            </a:r>
            <a:r>
              <a:rPr lang="ar-JO" sz="2400" b="1" dirty="0" smtClean="0">
                <a:solidFill>
                  <a:schemeClr val="accent2">
                    <a:lumMod val="50000"/>
                  </a:schemeClr>
                </a:solidFill>
                <a:latin typeface="Adobe Arabic" pitchFamily="18" charset="-78"/>
                <a:cs typeface="Adobe Arabic" pitchFamily="18" charset="-78"/>
              </a:rPr>
              <a:t>ً</a:t>
            </a:r>
            <a:r>
              <a:rPr lang="ar-SA" sz="2400" b="1" dirty="0" smtClean="0">
                <a:solidFill>
                  <a:schemeClr val="accent2">
                    <a:lumMod val="50000"/>
                  </a:schemeClr>
                </a:solidFill>
                <a:latin typeface="Adobe Arabic" pitchFamily="18" charset="-78"/>
                <a:cs typeface="Adobe Arabic" pitchFamily="18" charset="-78"/>
              </a:rPr>
              <a:t>ا ومكاني</a:t>
            </a:r>
            <a:r>
              <a:rPr lang="ar-JO" sz="2400" b="1" dirty="0" smtClean="0">
                <a:solidFill>
                  <a:schemeClr val="accent2">
                    <a:lumMod val="50000"/>
                  </a:schemeClr>
                </a:solidFill>
                <a:latin typeface="Adobe Arabic" pitchFamily="18" charset="-78"/>
                <a:cs typeface="Adobe Arabic" pitchFamily="18" charset="-78"/>
              </a:rPr>
              <a:t>ً</a:t>
            </a:r>
            <a:r>
              <a:rPr lang="ar-SA" sz="2400" b="1" dirty="0" smtClean="0">
                <a:solidFill>
                  <a:schemeClr val="accent2">
                    <a:lumMod val="50000"/>
                  </a:schemeClr>
                </a:solidFill>
                <a:latin typeface="Adobe Arabic" pitchFamily="18" charset="-78"/>
                <a:cs typeface="Adobe Arabic" pitchFamily="18" charset="-78"/>
              </a:rPr>
              <a:t>ا لتجنب التضارب أو الازدواج .</a:t>
            </a:r>
            <a:br>
              <a:rPr lang="ar-SA" sz="2400" b="1" dirty="0" smtClean="0">
                <a:solidFill>
                  <a:schemeClr val="accent2">
                    <a:lumMod val="50000"/>
                  </a:schemeClr>
                </a:solidFill>
                <a:latin typeface="Adobe Arabic" pitchFamily="18" charset="-78"/>
                <a:cs typeface="Adobe Arabic" pitchFamily="18" charset="-78"/>
              </a:rPr>
            </a:br>
            <a:r>
              <a:rPr lang="ar-SA" sz="2400" b="1" dirty="0" smtClean="0">
                <a:solidFill>
                  <a:schemeClr val="accent2">
                    <a:lumMod val="50000"/>
                  </a:schemeClr>
                </a:solidFill>
                <a:latin typeface="Adobe Arabic" pitchFamily="18" charset="-78"/>
                <a:cs typeface="Adobe Arabic" pitchFamily="18" charset="-78"/>
              </a:rPr>
              <a:t>6-تحديد الزمن والتكلفة ومصادر التمويل .</a:t>
            </a:r>
            <a:br>
              <a:rPr lang="ar-SA" sz="2400" b="1" dirty="0" smtClean="0">
                <a:solidFill>
                  <a:schemeClr val="accent2">
                    <a:lumMod val="50000"/>
                  </a:schemeClr>
                </a:solidFill>
                <a:latin typeface="Adobe Arabic" pitchFamily="18" charset="-78"/>
                <a:cs typeface="Adobe Arabic" pitchFamily="18" charset="-78"/>
              </a:rPr>
            </a:br>
            <a:r>
              <a:rPr lang="ar-SA" sz="2400" b="1" dirty="0" smtClean="0">
                <a:solidFill>
                  <a:schemeClr val="accent2">
                    <a:lumMod val="50000"/>
                  </a:schemeClr>
                </a:solidFill>
                <a:latin typeface="Adobe Arabic" pitchFamily="18" charset="-78"/>
                <a:cs typeface="Adobe Arabic" pitchFamily="18" charset="-78"/>
              </a:rPr>
              <a:t>7-دراسة الاحتمالات المتوقعة في تنفيذ الخطة . </a:t>
            </a:r>
            <a:endParaRPr lang="ar-SA" sz="2400" b="1" dirty="0">
              <a:solidFill>
                <a:schemeClr val="accent2">
                  <a:lumMod val="50000"/>
                </a:schemeClr>
              </a:solidFill>
              <a:latin typeface="Adobe Arabic" pitchFamily="18" charset="-78"/>
              <a:cs typeface="Adobe Arabic" pitchFamily="18" charset="-78"/>
            </a:endParaRPr>
          </a:p>
        </p:txBody>
      </p:sp>
    </p:spTree>
    <p:extLst>
      <p:ext uri="{BB962C8B-B14F-4D97-AF65-F5344CB8AC3E}">
        <p14:creationId xmlns:p14="http://schemas.microsoft.com/office/powerpoint/2010/main" val="108571205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عنصر نائب للمحتوى 3"/>
          <p:cNvPicPr>
            <a:picLocks noGrp="1" noChangeAspect="1"/>
          </p:cNvPicPr>
          <p:nvPr>
            <p:ph idx="1"/>
          </p:nvPr>
        </p:nvPicPr>
        <p:blipFill rotWithShape="1">
          <a:blip r:embed="rId2" cstate="print">
            <a:lum bright="70000" contrast="-70000"/>
            <a:extLst>
              <a:ext uri="{28A0092B-C50C-407E-A947-70E740481C1C}">
                <a14:useLocalDpi xmlns:a14="http://schemas.microsoft.com/office/drawing/2010/main" val="0"/>
              </a:ext>
            </a:extLst>
          </a:blip>
          <a:srcRect r="23350"/>
          <a:stretch/>
        </p:blipFill>
        <p:spPr>
          <a:xfrm>
            <a:off x="0" y="-352"/>
            <a:ext cx="9144000" cy="6858000"/>
          </a:xfrm>
          <a:prstGeom prst="rect">
            <a:avLst/>
          </a:prstGeom>
          <a:noFill/>
          <a:ln>
            <a:noFill/>
          </a:ln>
        </p:spPr>
      </p:pic>
      <p:sp>
        <p:nvSpPr>
          <p:cNvPr id="6" name="شكل بيضاوي 5"/>
          <p:cNvSpPr/>
          <p:nvPr/>
        </p:nvSpPr>
        <p:spPr>
          <a:xfrm>
            <a:off x="4283968" y="1196752"/>
            <a:ext cx="4536504" cy="936104"/>
          </a:xfrm>
          <a:prstGeom prst="ellipse">
            <a:avLst/>
          </a:prstGeom>
          <a:solidFill>
            <a:schemeClr val="bg1">
              <a:lumMod val="95000"/>
            </a:schemeClr>
          </a:solidFill>
          <a:ln>
            <a:solidFill>
              <a:schemeClr val="accent5">
                <a:lumMod val="40000"/>
                <a:lumOff val="60000"/>
              </a:schemeClr>
            </a:solidFill>
          </a:ln>
          <a:effectLst>
            <a:innerShdw blurRad="63500" dist="50800" dir="10800000">
              <a:prstClr val="black">
                <a:alpha val="50000"/>
              </a:prstClr>
            </a:innerShdw>
          </a:effectLst>
        </p:spPr>
        <p:style>
          <a:lnRef idx="1">
            <a:schemeClr val="accent1"/>
          </a:lnRef>
          <a:fillRef idx="3">
            <a:schemeClr val="accent1"/>
          </a:fillRef>
          <a:effectRef idx="2">
            <a:schemeClr val="accent1"/>
          </a:effectRef>
          <a:fontRef idx="minor">
            <a:schemeClr val="lt1"/>
          </a:fontRef>
        </p:style>
        <p:txBody>
          <a:bodyPr rtlCol="1" anchor="ctr"/>
          <a:lstStyle/>
          <a:p>
            <a:r>
              <a:rPr lang="ar-SA" sz="2800" b="1" dirty="0" smtClean="0">
                <a:solidFill>
                  <a:schemeClr val="tx2">
                    <a:lumMod val="75000"/>
                  </a:schemeClr>
                </a:solidFill>
                <a:latin typeface="Adobe Arabic" pitchFamily="18" charset="-78"/>
                <a:cs typeface="Adobe Arabic" pitchFamily="18" charset="-78"/>
              </a:rPr>
              <a:t>3/ مرحلة إقرار الخطة .</a:t>
            </a:r>
          </a:p>
        </p:txBody>
      </p:sp>
      <p:cxnSp>
        <p:nvCxnSpPr>
          <p:cNvPr id="15" name="رابط بشكل مرفق 14"/>
          <p:cNvCxnSpPr/>
          <p:nvPr/>
        </p:nvCxnSpPr>
        <p:spPr>
          <a:xfrm rot="5400000">
            <a:off x="5532385" y="2366438"/>
            <a:ext cx="599513" cy="360041"/>
          </a:xfrm>
          <a:prstGeom prst="bentConnector3">
            <a:avLst/>
          </a:prstGeom>
          <a:ln>
            <a:solidFill>
              <a:schemeClr val="accent5">
                <a:lumMod val="40000"/>
                <a:lumOff val="60000"/>
              </a:schemeClr>
            </a:solidFill>
            <a:tailEnd type="arrow"/>
          </a:ln>
          <a:effectLst>
            <a:outerShdw blurRad="50800" dist="38100" dir="18900000" algn="bl" rotWithShape="0">
              <a:prstClr val="black">
                <a:alpha val="40000"/>
              </a:prstClr>
            </a:outerShdw>
          </a:effectLst>
        </p:spPr>
        <p:style>
          <a:lnRef idx="3">
            <a:schemeClr val="accent1"/>
          </a:lnRef>
          <a:fillRef idx="0">
            <a:schemeClr val="accent1"/>
          </a:fillRef>
          <a:effectRef idx="2">
            <a:schemeClr val="accent1"/>
          </a:effectRef>
          <a:fontRef idx="minor">
            <a:schemeClr val="tx1"/>
          </a:fontRef>
        </p:style>
      </p:cxnSp>
      <p:sp>
        <p:nvSpPr>
          <p:cNvPr id="7" name="مربع نص 6"/>
          <p:cNvSpPr txBox="1"/>
          <p:nvPr/>
        </p:nvSpPr>
        <p:spPr>
          <a:xfrm>
            <a:off x="611560" y="3068960"/>
            <a:ext cx="8064896" cy="1569660"/>
          </a:xfrm>
          <a:prstGeom prst="rect">
            <a:avLst/>
          </a:prstGeom>
        </p:spPr>
        <p:style>
          <a:lnRef idx="0">
            <a:schemeClr val="accent5"/>
          </a:lnRef>
          <a:fillRef idx="1003">
            <a:schemeClr val="lt1"/>
          </a:fillRef>
          <a:effectRef idx="3">
            <a:schemeClr val="accent5"/>
          </a:effectRef>
          <a:fontRef idx="minor">
            <a:schemeClr val="lt1"/>
          </a:fontRef>
        </p:style>
        <p:txBody>
          <a:bodyPr wrap="square" rtlCol="1">
            <a:spAutoFit/>
          </a:bodyPr>
          <a:lstStyle/>
          <a:p>
            <a:r>
              <a:rPr lang="ar-SA" sz="3200" b="1" dirty="0" smtClean="0">
                <a:solidFill>
                  <a:schemeClr val="tx2">
                    <a:lumMod val="50000"/>
                  </a:schemeClr>
                </a:solidFill>
                <a:latin typeface="Adobe Arabic" pitchFamily="18" charset="-78"/>
                <a:cs typeface="Adobe Arabic" pitchFamily="18" charset="-78"/>
              </a:rPr>
              <a:t>بعد وضع الصورة النهائية لمشروع الخطة يتم عرضها على السلطة التشريعية أو مجلس الشورى لإقرارها تمهيداً لاعتمادها من جانب السلطة المختصة.</a:t>
            </a:r>
            <a:endParaRPr lang="ar-SA" sz="3200" b="1" dirty="0">
              <a:solidFill>
                <a:schemeClr val="tx2">
                  <a:lumMod val="50000"/>
                </a:schemeClr>
              </a:solidFill>
              <a:latin typeface="Adobe Arabic" pitchFamily="18" charset="-78"/>
              <a:cs typeface="Adobe Arabic" pitchFamily="18" charset="-78"/>
            </a:endParaRPr>
          </a:p>
        </p:txBody>
      </p:sp>
    </p:spTree>
    <p:extLst>
      <p:ext uri="{BB962C8B-B14F-4D97-AF65-F5344CB8AC3E}">
        <p14:creationId xmlns:p14="http://schemas.microsoft.com/office/powerpoint/2010/main" val="103958254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عنصر نائب للمحتوى 3"/>
          <p:cNvPicPr>
            <a:picLocks noGrp="1" noChangeAspect="1"/>
          </p:cNvPicPr>
          <p:nvPr>
            <p:ph idx="1"/>
          </p:nvPr>
        </p:nvPicPr>
        <p:blipFill rotWithShape="1">
          <a:blip r:embed="rId2" cstate="print">
            <a:lum bright="70000" contrast="-70000"/>
            <a:extLst>
              <a:ext uri="{28A0092B-C50C-407E-A947-70E740481C1C}">
                <a14:useLocalDpi xmlns:a14="http://schemas.microsoft.com/office/drawing/2010/main" val="0"/>
              </a:ext>
            </a:extLst>
          </a:blip>
          <a:srcRect r="23350"/>
          <a:stretch/>
        </p:blipFill>
        <p:spPr>
          <a:xfrm>
            <a:off x="0" y="-352"/>
            <a:ext cx="9144000" cy="6858000"/>
          </a:xfrm>
          <a:prstGeom prst="rect">
            <a:avLst/>
          </a:prstGeom>
          <a:noFill/>
          <a:ln>
            <a:noFill/>
          </a:ln>
        </p:spPr>
      </p:pic>
      <p:sp>
        <p:nvSpPr>
          <p:cNvPr id="6" name="شكل بيضاوي 5"/>
          <p:cNvSpPr/>
          <p:nvPr/>
        </p:nvSpPr>
        <p:spPr>
          <a:xfrm>
            <a:off x="4283968" y="1196752"/>
            <a:ext cx="4536504" cy="936104"/>
          </a:xfrm>
          <a:prstGeom prst="ellipse">
            <a:avLst/>
          </a:prstGeom>
          <a:solidFill>
            <a:schemeClr val="bg1">
              <a:lumMod val="95000"/>
            </a:schemeClr>
          </a:solidFill>
          <a:ln>
            <a:solidFill>
              <a:schemeClr val="accent5">
                <a:lumMod val="40000"/>
                <a:lumOff val="60000"/>
              </a:schemeClr>
            </a:solidFill>
          </a:ln>
          <a:effectLst>
            <a:innerShdw blurRad="63500" dist="50800" dir="10800000">
              <a:prstClr val="black">
                <a:alpha val="50000"/>
              </a:prstClr>
            </a:innerShdw>
          </a:effectLst>
        </p:spPr>
        <p:style>
          <a:lnRef idx="1">
            <a:schemeClr val="accent1"/>
          </a:lnRef>
          <a:fillRef idx="3">
            <a:schemeClr val="accent1"/>
          </a:fillRef>
          <a:effectRef idx="2">
            <a:schemeClr val="accent1"/>
          </a:effectRef>
          <a:fontRef idx="minor">
            <a:schemeClr val="lt1"/>
          </a:fontRef>
        </p:style>
        <p:txBody>
          <a:bodyPr rtlCol="1" anchor="ctr"/>
          <a:lstStyle/>
          <a:p>
            <a:r>
              <a:rPr lang="ar-SA" sz="2800" b="1" dirty="0" smtClean="0">
                <a:solidFill>
                  <a:schemeClr val="tx2">
                    <a:lumMod val="75000"/>
                  </a:schemeClr>
                </a:solidFill>
                <a:latin typeface="Adobe Arabic" pitchFamily="18" charset="-78"/>
                <a:cs typeface="Adobe Arabic" pitchFamily="18" charset="-78"/>
              </a:rPr>
              <a:t>4/ مرحلة التنفيذ.</a:t>
            </a:r>
          </a:p>
        </p:txBody>
      </p:sp>
      <p:cxnSp>
        <p:nvCxnSpPr>
          <p:cNvPr id="15" name="رابط بشكل مرفق 14"/>
          <p:cNvCxnSpPr/>
          <p:nvPr/>
        </p:nvCxnSpPr>
        <p:spPr>
          <a:xfrm rot="5400000">
            <a:off x="5532385" y="2366438"/>
            <a:ext cx="599513" cy="360041"/>
          </a:xfrm>
          <a:prstGeom prst="bentConnector3">
            <a:avLst/>
          </a:prstGeom>
          <a:ln>
            <a:solidFill>
              <a:schemeClr val="accent5">
                <a:lumMod val="40000"/>
                <a:lumOff val="60000"/>
              </a:schemeClr>
            </a:solidFill>
            <a:tailEnd type="arrow"/>
          </a:ln>
          <a:effectLst>
            <a:outerShdw blurRad="50800" dist="38100" dir="18900000" algn="bl" rotWithShape="0">
              <a:prstClr val="black">
                <a:alpha val="40000"/>
              </a:prstClr>
            </a:outerShdw>
          </a:effectLst>
        </p:spPr>
        <p:style>
          <a:lnRef idx="3">
            <a:schemeClr val="accent1"/>
          </a:lnRef>
          <a:fillRef idx="0">
            <a:schemeClr val="accent1"/>
          </a:fillRef>
          <a:effectRef idx="2">
            <a:schemeClr val="accent1"/>
          </a:effectRef>
          <a:fontRef idx="minor">
            <a:schemeClr val="tx1"/>
          </a:fontRef>
        </p:style>
      </p:cxnSp>
      <p:sp>
        <p:nvSpPr>
          <p:cNvPr id="7" name="مربع نص 6"/>
          <p:cNvSpPr txBox="1"/>
          <p:nvPr/>
        </p:nvSpPr>
        <p:spPr>
          <a:xfrm>
            <a:off x="611560" y="3068960"/>
            <a:ext cx="8064896" cy="3416320"/>
          </a:xfrm>
          <a:prstGeom prst="rect">
            <a:avLst/>
          </a:prstGeom>
        </p:spPr>
        <p:style>
          <a:lnRef idx="1">
            <a:schemeClr val="accent5"/>
          </a:lnRef>
          <a:fillRef idx="3">
            <a:schemeClr val="accent5"/>
          </a:fillRef>
          <a:effectRef idx="2">
            <a:schemeClr val="accent5"/>
          </a:effectRef>
          <a:fontRef idx="minor">
            <a:schemeClr val="lt1"/>
          </a:fontRef>
        </p:style>
        <p:txBody>
          <a:bodyPr wrap="square" rtlCol="1">
            <a:spAutoFit/>
          </a:bodyPr>
          <a:lstStyle/>
          <a:p>
            <a:r>
              <a:rPr lang="ar-SA" sz="2400" b="1" dirty="0" smtClean="0">
                <a:solidFill>
                  <a:schemeClr val="bg1"/>
                </a:solidFill>
                <a:latin typeface="Adobe Arabic" pitchFamily="18" charset="-78"/>
                <a:cs typeface="Adobe Arabic" pitchFamily="18" charset="-78"/>
              </a:rPr>
              <a:t>1.وجود جهاز مركزي للتخطيط على درجة عالية من الكفاءة .</a:t>
            </a:r>
          </a:p>
          <a:p>
            <a:r>
              <a:rPr lang="ar-SA" sz="2400" b="1" dirty="0" smtClean="0">
                <a:solidFill>
                  <a:schemeClr val="bg1"/>
                </a:solidFill>
                <a:latin typeface="Adobe Arabic" pitchFamily="18" charset="-78"/>
                <a:cs typeface="Adobe Arabic" pitchFamily="18" charset="-78"/>
              </a:rPr>
              <a:t>2.إعداد خطة متكاملة وفقا لمعايير موضوعية .</a:t>
            </a:r>
            <a:br>
              <a:rPr lang="ar-SA" sz="2400" b="1" dirty="0" smtClean="0">
                <a:solidFill>
                  <a:schemeClr val="bg1"/>
                </a:solidFill>
                <a:latin typeface="Adobe Arabic" pitchFamily="18" charset="-78"/>
                <a:cs typeface="Adobe Arabic" pitchFamily="18" charset="-78"/>
              </a:rPr>
            </a:br>
            <a:r>
              <a:rPr lang="ar-SA" sz="2400" b="1" dirty="0" smtClean="0">
                <a:solidFill>
                  <a:schemeClr val="bg1"/>
                </a:solidFill>
                <a:latin typeface="Adobe Arabic" pitchFamily="18" charset="-78"/>
                <a:cs typeface="Adobe Arabic" pitchFamily="18" charset="-78"/>
              </a:rPr>
              <a:t>3.المتابعة المستمرة لتنفيذ وتقييم ما تحقق وفقا للبرنامج الزمني المحدد والواجبات والمسئوليات الملقاة على وحدات التنفيذ .</a:t>
            </a:r>
            <a:br>
              <a:rPr lang="ar-SA" sz="2400" b="1" dirty="0" smtClean="0">
                <a:solidFill>
                  <a:schemeClr val="bg1"/>
                </a:solidFill>
                <a:latin typeface="Adobe Arabic" pitchFamily="18" charset="-78"/>
                <a:cs typeface="Adobe Arabic" pitchFamily="18" charset="-78"/>
              </a:rPr>
            </a:br>
            <a:r>
              <a:rPr lang="ar-SA" sz="2400" b="1" dirty="0" smtClean="0">
                <a:solidFill>
                  <a:schemeClr val="bg1"/>
                </a:solidFill>
                <a:latin typeface="Adobe Arabic" pitchFamily="18" charset="-78"/>
                <a:cs typeface="Adobe Arabic" pitchFamily="18" charset="-78"/>
              </a:rPr>
              <a:t>4.تهيئة كل مكونات النظام التعليمي لتنفيذ الخطة .</a:t>
            </a:r>
          </a:p>
          <a:p>
            <a:r>
              <a:rPr lang="ar-SA" sz="2400" b="1" dirty="0" smtClean="0">
                <a:solidFill>
                  <a:schemeClr val="bg1"/>
                </a:solidFill>
                <a:latin typeface="Adobe Arabic" pitchFamily="18" charset="-78"/>
                <a:cs typeface="Adobe Arabic" pitchFamily="18" charset="-78"/>
              </a:rPr>
              <a:t>5.حشد القوى المنفذة والعمل على تعديل أنماط سلوكها .</a:t>
            </a:r>
            <a:br>
              <a:rPr lang="ar-SA" sz="2400" b="1" dirty="0" smtClean="0">
                <a:solidFill>
                  <a:schemeClr val="bg1"/>
                </a:solidFill>
                <a:latin typeface="Adobe Arabic" pitchFamily="18" charset="-78"/>
                <a:cs typeface="Adobe Arabic" pitchFamily="18" charset="-78"/>
              </a:rPr>
            </a:br>
            <a:r>
              <a:rPr lang="ar-SA" sz="2400" b="1" dirty="0" smtClean="0">
                <a:solidFill>
                  <a:schemeClr val="bg1"/>
                </a:solidFill>
                <a:latin typeface="Adobe Arabic" pitchFamily="18" charset="-78"/>
                <a:cs typeface="Adobe Arabic" pitchFamily="18" charset="-78"/>
              </a:rPr>
              <a:t>6.سرعة اتخاذ الحلول المناسبة العاجلة للمشكلات التي تعترض التنفيذ .</a:t>
            </a:r>
            <a:br>
              <a:rPr lang="ar-SA" sz="2400" b="1" dirty="0" smtClean="0">
                <a:solidFill>
                  <a:schemeClr val="bg1"/>
                </a:solidFill>
                <a:latin typeface="Adobe Arabic" pitchFamily="18" charset="-78"/>
                <a:cs typeface="Adobe Arabic" pitchFamily="18" charset="-78"/>
              </a:rPr>
            </a:br>
            <a:r>
              <a:rPr lang="ar-SA" sz="2400" b="1" dirty="0" smtClean="0">
                <a:solidFill>
                  <a:schemeClr val="bg1"/>
                </a:solidFill>
                <a:latin typeface="Adobe Arabic" pitchFamily="18" charset="-78"/>
                <a:cs typeface="Adobe Arabic" pitchFamily="18" charset="-78"/>
              </a:rPr>
              <a:t>7.إمكان تعديل بعض الأهداف والوسائل على المستوى التنفيذي كلما دعت الحاجة إلى ذلك .</a:t>
            </a:r>
            <a:br>
              <a:rPr lang="ar-SA" sz="2400" b="1" dirty="0" smtClean="0">
                <a:solidFill>
                  <a:schemeClr val="bg1"/>
                </a:solidFill>
                <a:latin typeface="Adobe Arabic" pitchFamily="18" charset="-78"/>
                <a:cs typeface="Adobe Arabic" pitchFamily="18" charset="-78"/>
              </a:rPr>
            </a:br>
            <a:r>
              <a:rPr lang="ar-SA" sz="2400" b="1" dirty="0" smtClean="0">
                <a:solidFill>
                  <a:schemeClr val="bg1"/>
                </a:solidFill>
                <a:latin typeface="Adobe Arabic" pitchFamily="18" charset="-78"/>
                <a:cs typeface="Adobe Arabic" pitchFamily="18" charset="-78"/>
              </a:rPr>
              <a:t>8.تنمية المسئولية وبناء مستويات مختلفة من الخبرة للمنفذين .</a:t>
            </a:r>
            <a:endParaRPr lang="ar-SA" sz="2400" b="1" dirty="0">
              <a:solidFill>
                <a:schemeClr val="bg1"/>
              </a:solidFill>
              <a:latin typeface="Adobe Arabic" pitchFamily="18" charset="-78"/>
              <a:cs typeface="Adobe Arabic" pitchFamily="18" charset="-78"/>
            </a:endParaRPr>
          </a:p>
        </p:txBody>
      </p:sp>
    </p:spTree>
    <p:extLst>
      <p:ext uri="{BB962C8B-B14F-4D97-AF65-F5344CB8AC3E}">
        <p14:creationId xmlns:p14="http://schemas.microsoft.com/office/powerpoint/2010/main" val="34210362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عنصر نائب للمحتوى 3"/>
          <p:cNvPicPr>
            <a:picLocks noGrp="1" noChangeAspect="1"/>
          </p:cNvPicPr>
          <p:nvPr>
            <p:ph idx="1"/>
          </p:nvPr>
        </p:nvPicPr>
        <p:blipFill rotWithShape="1">
          <a:blip r:embed="rId2" cstate="print">
            <a:lum bright="70000" contrast="-70000"/>
            <a:extLst>
              <a:ext uri="{28A0092B-C50C-407E-A947-70E740481C1C}">
                <a14:useLocalDpi xmlns:a14="http://schemas.microsoft.com/office/drawing/2010/main" val="0"/>
              </a:ext>
            </a:extLst>
          </a:blip>
          <a:srcRect r="23350"/>
          <a:stretch/>
        </p:blipFill>
        <p:spPr>
          <a:xfrm>
            <a:off x="0" y="0"/>
            <a:ext cx="9144000" cy="6858000"/>
          </a:xfrm>
          <a:prstGeom prst="rect">
            <a:avLst/>
          </a:prstGeom>
          <a:noFill/>
          <a:ln>
            <a:noFill/>
          </a:ln>
        </p:spPr>
      </p:pic>
      <p:sp>
        <p:nvSpPr>
          <p:cNvPr id="6" name="شكل بيضاوي 5"/>
          <p:cNvSpPr/>
          <p:nvPr/>
        </p:nvSpPr>
        <p:spPr>
          <a:xfrm>
            <a:off x="4283968" y="1196752"/>
            <a:ext cx="4536504" cy="936104"/>
          </a:xfrm>
          <a:prstGeom prst="ellipse">
            <a:avLst/>
          </a:prstGeom>
          <a:solidFill>
            <a:schemeClr val="bg1">
              <a:lumMod val="95000"/>
            </a:schemeClr>
          </a:solidFill>
          <a:ln>
            <a:solidFill>
              <a:schemeClr val="accent5">
                <a:lumMod val="40000"/>
                <a:lumOff val="60000"/>
              </a:schemeClr>
            </a:solidFill>
          </a:ln>
          <a:effectLst>
            <a:innerShdw blurRad="63500" dist="50800" dir="10800000">
              <a:prstClr val="black">
                <a:alpha val="50000"/>
              </a:prstClr>
            </a:innerShdw>
          </a:effectLst>
        </p:spPr>
        <p:style>
          <a:lnRef idx="1">
            <a:schemeClr val="accent1"/>
          </a:lnRef>
          <a:fillRef idx="3">
            <a:schemeClr val="accent1"/>
          </a:fillRef>
          <a:effectRef idx="2">
            <a:schemeClr val="accent1"/>
          </a:effectRef>
          <a:fontRef idx="minor">
            <a:schemeClr val="lt1"/>
          </a:fontRef>
        </p:style>
        <p:txBody>
          <a:bodyPr rtlCol="1" anchor="ctr"/>
          <a:lstStyle/>
          <a:p>
            <a:r>
              <a:rPr lang="ar-SA" sz="2800" b="1" dirty="0" smtClean="0">
                <a:solidFill>
                  <a:schemeClr val="tx2">
                    <a:lumMod val="75000"/>
                  </a:schemeClr>
                </a:solidFill>
                <a:latin typeface="Adobe Arabic" pitchFamily="18" charset="-78"/>
                <a:cs typeface="Adobe Arabic" pitchFamily="18" charset="-78"/>
              </a:rPr>
              <a:t>4/ مرحلة المتابعة والتقويم .</a:t>
            </a:r>
          </a:p>
        </p:txBody>
      </p:sp>
      <p:cxnSp>
        <p:nvCxnSpPr>
          <p:cNvPr id="15" name="رابط بشكل مرفق 14"/>
          <p:cNvCxnSpPr/>
          <p:nvPr/>
        </p:nvCxnSpPr>
        <p:spPr>
          <a:xfrm rot="5400000">
            <a:off x="5532385" y="2366438"/>
            <a:ext cx="599513" cy="360041"/>
          </a:xfrm>
          <a:prstGeom prst="bentConnector3">
            <a:avLst/>
          </a:prstGeom>
          <a:ln>
            <a:solidFill>
              <a:schemeClr val="accent5">
                <a:lumMod val="40000"/>
                <a:lumOff val="60000"/>
              </a:schemeClr>
            </a:solidFill>
            <a:tailEnd type="arrow"/>
          </a:ln>
          <a:effectLst>
            <a:outerShdw blurRad="50800" dist="38100" dir="18900000" algn="bl" rotWithShape="0">
              <a:prstClr val="black">
                <a:alpha val="40000"/>
              </a:prstClr>
            </a:outerShdw>
          </a:effectLst>
        </p:spPr>
        <p:style>
          <a:lnRef idx="3">
            <a:schemeClr val="accent1"/>
          </a:lnRef>
          <a:fillRef idx="0">
            <a:schemeClr val="accent1"/>
          </a:fillRef>
          <a:effectRef idx="2">
            <a:schemeClr val="accent1"/>
          </a:effectRef>
          <a:fontRef idx="minor">
            <a:schemeClr val="tx1"/>
          </a:fontRef>
        </p:style>
      </p:cxnSp>
      <p:sp>
        <p:nvSpPr>
          <p:cNvPr id="7" name="مربع نص 6"/>
          <p:cNvSpPr txBox="1"/>
          <p:nvPr/>
        </p:nvSpPr>
        <p:spPr>
          <a:xfrm>
            <a:off x="611560" y="3068960"/>
            <a:ext cx="8064896" cy="2062103"/>
          </a:xfrm>
          <a:prstGeom prst="rect">
            <a:avLst/>
          </a:prstGeom>
        </p:spPr>
        <p:style>
          <a:lnRef idx="1">
            <a:schemeClr val="accent5"/>
          </a:lnRef>
          <a:fillRef idx="3">
            <a:schemeClr val="accent5"/>
          </a:fillRef>
          <a:effectRef idx="2">
            <a:schemeClr val="accent5"/>
          </a:effectRef>
          <a:fontRef idx="minor">
            <a:schemeClr val="lt1"/>
          </a:fontRef>
        </p:style>
        <p:txBody>
          <a:bodyPr wrap="square" rtlCol="1">
            <a:spAutoFit/>
          </a:bodyPr>
          <a:lstStyle/>
          <a:p>
            <a:r>
              <a:rPr lang="ar-SA" sz="3200" b="1" dirty="0" smtClean="0">
                <a:solidFill>
                  <a:srgbClr val="C00000"/>
                </a:solidFill>
                <a:latin typeface="Adobe Arabic" pitchFamily="18" charset="-78"/>
                <a:cs typeface="Adobe Arabic" pitchFamily="18" charset="-78"/>
              </a:rPr>
              <a:t>أنواع المتابعة :</a:t>
            </a:r>
            <a:r>
              <a:rPr lang="ar-SA" sz="2400" b="1" dirty="0" smtClean="0">
                <a:solidFill>
                  <a:schemeClr val="bg1"/>
                </a:solidFill>
                <a:latin typeface="Adobe Arabic" pitchFamily="18" charset="-78"/>
                <a:cs typeface="Adobe Arabic" pitchFamily="18" charset="-78"/>
              </a:rPr>
              <a:t/>
            </a:r>
            <a:br>
              <a:rPr lang="ar-SA" sz="2400" b="1" dirty="0" smtClean="0">
                <a:solidFill>
                  <a:schemeClr val="bg1"/>
                </a:solidFill>
                <a:latin typeface="Adobe Arabic" pitchFamily="18" charset="-78"/>
                <a:cs typeface="Adobe Arabic" pitchFamily="18" charset="-78"/>
              </a:rPr>
            </a:br>
            <a:r>
              <a:rPr lang="ar-SA" sz="2400" b="1" dirty="0" smtClean="0">
                <a:solidFill>
                  <a:schemeClr val="bg1"/>
                </a:solidFill>
                <a:latin typeface="Adobe Arabic" pitchFamily="18" charset="-78"/>
                <a:cs typeface="Adobe Arabic" pitchFamily="18" charset="-78"/>
              </a:rPr>
              <a:t>1-متابعة التنفيذ للتعرف على منجزات وأداء الأفراد والبرامج بما يضمن تنفيذ نصيبها من الخطة .</a:t>
            </a:r>
            <a:br>
              <a:rPr lang="ar-SA" sz="2400" b="1" dirty="0" smtClean="0">
                <a:solidFill>
                  <a:schemeClr val="bg1"/>
                </a:solidFill>
                <a:latin typeface="Adobe Arabic" pitchFamily="18" charset="-78"/>
                <a:cs typeface="Adobe Arabic" pitchFamily="18" charset="-78"/>
              </a:rPr>
            </a:br>
            <a:r>
              <a:rPr lang="ar-SA" sz="2400" b="1" dirty="0" smtClean="0">
                <a:solidFill>
                  <a:schemeClr val="bg1"/>
                </a:solidFill>
                <a:latin typeface="Adobe Arabic" pitchFamily="18" charset="-78"/>
                <a:cs typeface="Adobe Arabic" pitchFamily="18" charset="-78"/>
              </a:rPr>
              <a:t>2-متابعة جهاز التخطيط لتعديل الخطة أو الإجراءات التنفيذية وتغيير السياسات بما يضمن تحقيق أهداف الخطة . </a:t>
            </a:r>
            <a:endParaRPr lang="ar-SA" sz="2400" b="1" dirty="0">
              <a:solidFill>
                <a:schemeClr val="bg1"/>
              </a:solidFill>
              <a:latin typeface="Adobe Arabic" pitchFamily="18" charset="-78"/>
              <a:cs typeface="Adobe Arabic" pitchFamily="18" charset="-78"/>
            </a:endParaRPr>
          </a:p>
        </p:txBody>
      </p:sp>
    </p:spTree>
    <p:extLst>
      <p:ext uri="{BB962C8B-B14F-4D97-AF65-F5344CB8AC3E}">
        <p14:creationId xmlns:p14="http://schemas.microsoft.com/office/powerpoint/2010/main" val="987477146"/>
      </p:ext>
    </p:extLst>
  </p:cSld>
  <p:clrMapOvr>
    <a:masterClrMapping/>
  </p:clrMapOvr>
  <p:timing>
    <p:tnLst>
      <p:par>
        <p:cTn id="1" dur="indefinite" restart="never" nodeType="tmRoot"/>
      </p:par>
    </p:tnLst>
  </p:timing>
</p:sld>
</file>

<file path=ppt/theme/theme1.xml><?xml version="1.0" encoding="utf-8"?>
<a:theme xmlns:a="http://schemas.openxmlformats.org/drawingml/2006/main" name="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143</TotalTime>
  <Words>474</Words>
  <Application>Microsoft Office PowerPoint</Application>
  <PresentationFormat>عرض على الشاشة (3:4)‏</PresentationFormat>
  <Paragraphs>57</Paragraphs>
  <Slides>14</Slides>
  <Notes>0</Notes>
  <HiddenSlides>0</HiddenSlides>
  <MMClips>0</MMClips>
  <ScaleCrop>false</ScaleCrop>
  <HeadingPairs>
    <vt:vector size="4" baseType="variant">
      <vt:variant>
        <vt:lpstr>نسق</vt:lpstr>
      </vt:variant>
      <vt:variant>
        <vt:i4>1</vt:i4>
      </vt:variant>
      <vt:variant>
        <vt:lpstr>عناوين الشرائح</vt:lpstr>
      </vt:variant>
      <vt:variant>
        <vt:i4>14</vt:i4>
      </vt:variant>
    </vt:vector>
  </HeadingPairs>
  <TitlesOfParts>
    <vt:vector size="15" baseType="lpstr">
      <vt:lpstr>نسق Office</vt:lpstr>
      <vt:lpstr>خطوات التخطيط</vt:lpstr>
      <vt:lpstr>المحاور الرئيسية</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النهاية</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خطوات التخطيط</dc:title>
  <dc:creator>user</dc:creator>
  <cp:lastModifiedBy>hp</cp:lastModifiedBy>
  <cp:revision>24</cp:revision>
  <dcterms:created xsi:type="dcterms:W3CDTF">2013-11-08T14:16:55Z</dcterms:created>
  <dcterms:modified xsi:type="dcterms:W3CDTF">2014-03-02T08:12:38Z</dcterms:modified>
</cp:coreProperties>
</file>