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47"/>
  </p:notesMasterIdLst>
  <p:sldIdLst>
    <p:sldId id="256" r:id="rId2"/>
    <p:sldId id="288" r:id="rId3"/>
    <p:sldId id="289" r:id="rId4"/>
    <p:sldId id="290" r:id="rId5"/>
    <p:sldId id="291" r:id="rId6"/>
    <p:sldId id="292" r:id="rId7"/>
    <p:sldId id="293" r:id="rId8"/>
    <p:sldId id="294" r:id="rId9"/>
    <p:sldId id="295" r:id="rId10"/>
    <p:sldId id="296" r:id="rId11"/>
    <p:sldId id="297" r:id="rId12"/>
    <p:sldId id="298" r:id="rId13"/>
    <p:sldId id="300" r:id="rId14"/>
    <p:sldId id="257" r:id="rId15"/>
    <p:sldId id="258" r:id="rId16"/>
    <p:sldId id="259" r:id="rId17"/>
    <p:sldId id="260" r:id="rId18"/>
    <p:sldId id="261" r:id="rId19"/>
    <p:sldId id="262" r:id="rId20"/>
    <p:sldId id="263" r:id="rId21"/>
    <p:sldId id="264" r:id="rId22"/>
    <p:sldId id="265" r:id="rId23"/>
    <p:sldId id="266" r:id="rId24"/>
    <p:sldId id="267" r:id="rId25"/>
    <p:sldId id="268" r:id="rId26"/>
    <p:sldId id="269" r:id="rId27"/>
    <p:sldId id="270" r:id="rId28"/>
    <p:sldId id="271" r:id="rId29"/>
    <p:sldId id="272" r:id="rId30"/>
    <p:sldId id="273" r:id="rId31"/>
    <p:sldId id="274" r:id="rId32"/>
    <p:sldId id="275" r:id="rId33"/>
    <p:sldId id="276" r:id="rId34"/>
    <p:sldId id="277" r:id="rId35"/>
    <p:sldId id="278" r:id="rId36"/>
    <p:sldId id="279" r:id="rId37"/>
    <p:sldId id="280" r:id="rId38"/>
    <p:sldId id="281" r:id="rId39"/>
    <p:sldId id="282" r:id="rId40"/>
    <p:sldId id="283" r:id="rId41"/>
    <p:sldId id="284" r:id="rId42"/>
    <p:sldId id="285" r:id="rId43"/>
    <p:sldId id="286" r:id="rId44"/>
    <p:sldId id="287" r:id="rId45"/>
    <p:sldId id="299" r:id="rId4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494"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D6E497B-63AA-4352-A23B-DD25DF879CA0}" type="datetimeFigureOut">
              <a:rPr lang="ar-SA" smtClean="0"/>
              <a:pPr/>
              <a:t>12/05/36</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2C69409-9729-4095-B96A-8D0570D7BA04}" type="slidenum">
              <a:rPr lang="ar-SA" smtClean="0"/>
              <a:pPr/>
              <a:t>‹#›</a:t>
            </a:fld>
            <a:endParaRPr lang="ar-SA"/>
          </a:p>
        </p:txBody>
      </p:sp>
    </p:spTree>
    <p:extLst>
      <p:ext uri="{BB962C8B-B14F-4D97-AF65-F5344CB8AC3E}">
        <p14:creationId xmlns:p14="http://schemas.microsoft.com/office/powerpoint/2010/main" val="38626381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62C69409-9729-4095-B96A-8D0570D7BA04}" type="slidenum">
              <a:rPr lang="ar-SA" smtClean="0"/>
              <a:pPr/>
              <a:t>4</a:t>
            </a:fld>
            <a:endParaRPr lang="ar-S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62C69409-9729-4095-B96A-8D0570D7BA04}" type="slidenum">
              <a:rPr lang="ar-SA" smtClean="0"/>
              <a:pPr/>
              <a:t>29</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CC4E91D4-7FF5-446B-BB51-BFB2BFA18EFB}" type="datetimeFigureOut">
              <a:rPr lang="ar-SA" smtClean="0"/>
              <a:pPr/>
              <a:t>12/05/36</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1930D6BD-603F-4B12-AE6F-78EBA4E5A97A}"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C4E91D4-7FF5-446B-BB51-BFB2BFA18EFB}" type="datetimeFigureOut">
              <a:rPr lang="ar-SA" smtClean="0"/>
              <a:pPr/>
              <a:t>12/05/36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930D6BD-603F-4B12-AE6F-78EBA4E5A97A}"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C4E91D4-7FF5-446B-BB51-BFB2BFA18EFB}" type="datetimeFigureOut">
              <a:rPr lang="ar-SA" smtClean="0"/>
              <a:pPr/>
              <a:t>12/05/36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930D6BD-603F-4B12-AE6F-78EBA4E5A97A}"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C4E91D4-7FF5-446B-BB51-BFB2BFA18EFB}" type="datetimeFigureOut">
              <a:rPr lang="ar-SA" smtClean="0"/>
              <a:pPr/>
              <a:t>12/05/36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930D6BD-603F-4B12-AE6F-78EBA4E5A97A}"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C4E91D4-7FF5-446B-BB51-BFB2BFA18EFB}" type="datetimeFigureOut">
              <a:rPr lang="ar-SA" smtClean="0"/>
              <a:pPr/>
              <a:t>12/05/36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930D6BD-603F-4B12-AE6F-78EBA4E5A97A}"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CC4E91D4-7FF5-446B-BB51-BFB2BFA18EFB}" type="datetimeFigureOut">
              <a:rPr lang="ar-SA" smtClean="0"/>
              <a:pPr/>
              <a:t>12/05/36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930D6BD-603F-4B12-AE6F-78EBA4E5A97A}"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CC4E91D4-7FF5-446B-BB51-BFB2BFA18EFB}" type="datetimeFigureOut">
              <a:rPr lang="ar-SA" smtClean="0"/>
              <a:pPr/>
              <a:t>12/05/36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1930D6BD-603F-4B12-AE6F-78EBA4E5A97A}"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CC4E91D4-7FF5-446B-BB51-BFB2BFA18EFB}" type="datetimeFigureOut">
              <a:rPr lang="ar-SA" smtClean="0"/>
              <a:pPr/>
              <a:t>12/05/36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1930D6BD-603F-4B12-AE6F-78EBA4E5A97A}"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C4E91D4-7FF5-446B-BB51-BFB2BFA18EFB}" type="datetimeFigureOut">
              <a:rPr lang="ar-SA" smtClean="0"/>
              <a:pPr/>
              <a:t>12/05/36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1930D6BD-603F-4B12-AE6F-78EBA4E5A97A}"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CC4E91D4-7FF5-446B-BB51-BFB2BFA18EFB}" type="datetimeFigureOut">
              <a:rPr lang="ar-SA" smtClean="0"/>
              <a:pPr/>
              <a:t>12/05/36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930D6BD-603F-4B12-AE6F-78EBA4E5A97A}"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C4E91D4-7FF5-446B-BB51-BFB2BFA18EFB}" type="datetimeFigureOut">
              <a:rPr lang="ar-SA" smtClean="0"/>
              <a:pPr/>
              <a:t>12/05/36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1930D6BD-603F-4B12-AE6F-78EBA4E5A97A}"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C4E91D4-7FF5-446B-BB51-BFB2BFA18EFB}" type="datetimeFigureOut">
              <a:rPr lang="ar-SA" smtClean="0"/>
              <a:pPr/>
              <a:t>12/05/36</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930D6BD-603F-4B12-AE6F-78EBA4E5A97A}"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الفصل العاشر:</a:t>
            </a:r>
            <a:endParaRPr lang="ar-SA" dirty="0"/>
          </a:p>
        </p:txBody>
      </p:sp>
      <p:sp>
        <p:nvSpPr>
          <p:cNvPr id="3" name="عنوان فرعي 2"/>
          <p:cNvSpPr>
            <a:spLocks noGrp="1"/>
          </p:cNvSpPr>
          <p:nvPr>
            <p:ph type="subTitle" idx="1"/>
          </p:nvPr>
        </p:nvSpPr>
        <p:spPr/>
        <p:txBody>
          <a:bodyPr>
            <a:noAutofit/>
          </a:bodyPr>
          <a:lstStyle/>
          <a:p>
            <a:r>
              <a:rPr lang="ar-SA" sz="4000" dirty="0" err="1" smtClean="0"/>
              <a:t>الاستراتيجية</a:t>
            </a:r>
            <a:r>
              <a:rPr lang="ar-SA" sz="4000" dirty="0" smtClean="0"/>
              <a:t> على مستوى الشركة: التنويع.</a:t>
            </a:r>
            <a:endParaRPr lang="ar-SA" sz="4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a:xfrm>
            <a:off x="500034" y="1428736"/>
            <a:ext cx="8229600" cy="4389120"/>
          </a:xfrm>
        </p:spPr>
        <p:txBody>
          <a:bodyPr>
            <a:normAutofit lnSpcReduction="10000"/>
          </a:bodyPr>
          <a:lstStyle/>
          <a:p>
            <a:r>
              <a:rPr lang="ar-SA" sz="3200" b="1" dirty="0" smtClean="0"/>
              <a:t>هناك مصدران لهذه </a:t>
            </a:r>
            <a:r>
              <a:rPr lang="ar-SA" sz="3200" b="1" dirty="0" err="1" smtClean="0"/>
              <a:t>الوفورات</a:t>
            </a:r>
            <a:r>
              <a:rPr lang="ar-SA" sz="3200" b="1" dirty="0" smtClean="0"/>
              <a:t>:</a:t>
            </a:r>
          </a:p>
          <a:p>
            <a:pPr>
              <a:buNone/>
            </a:pPr>
            <a:endParaRPr lang="ar-SA" sz="3200" b="1" dirty="0" smtClean="0"/>
          </a:p>
          <a:p>
            <a:pPr lvl="0">
              <a:buNone/>
            </a:pPr>
            <a:r>
              <a:rPr lang="ar-SA" sz="3200" dirty="0" smtClean="0"/>
              <a:t>1- أن الشركات التي تستثمر في الأصول التي يتم تقاسمها , تستثمر في هذه الأصول مبالغ اقل بالمقارنة بالشركات التي تستثمر في أصول </a:t>
            </a:r>
            <a:r>
              <a:rPr lang="ar-SA" sz="3200" dirty="0" err="1" smtClean="0"/>
              <a:t>لايتم</a:t>
            </a:r>
            <a:r>
              <a:rPr lang="ar-SA" sz="3200" dirty="0" smtClean="0"/>
              <a:t> تقاسمها.</a:t>
            </a:r>
            <a:endParaRPr lang="en-US" sz="3200" dirty="0" smtClean="0"/>
          </a:p>
          <a:p>
            <a:pPr lvl="0">
              <a:buNone/>
            </a:pPr>
            <a:r>
              <a:rPr lang="ar-SA" sz="3200" dirty="0" smtClean="0"/>
              <a:t>2- قدرة الشركة التي تستخدم مواردها في أكثر من نشاط , وعلى استخدام هذه الأصول بكثافة اكبر بالمقارنة بالشركات التي لا تتوفر لها تلك الإمكانات وبذلك فإنها تستطيع تحقيق </a:t>
            </a:r>
            <a:r>
              <a:rPr lang="ar-SA" sz="3200" dirty="0" err="1" smtClean="0"/>
              <a:t>وفورات</a:t>
            </a:r>
            <a:r>
              <a:rPr lang="ar-SA" sz="3200" dirty="0" smtClean="0"/>
              <a:t> العمل في نفس المجال.</a:t>
            </a:r>
            <a:endParaRPr lang="en-US" sz="3200" dirty="0" smtClean="0"/>
          </a:p>
          <a:p>
            <a:endParaRPr lang="ar-S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500034" y="1357298"/>
            <a:ext cx="8229600" cy="4389120"/>
          </a:xfrm>
        </p:spPr>
        <p:txBody>
          <a:bodyPr>
            <a:normAutofit lnSpcReduction="10000"/>
          </a:bodyPr>
          <a:lstStyle/>
          <a:p>
            <a:r>
              <a:rPr lang="ar-SA" b="1" dirty="0" smtClean="0"/>
              <a:t>إدارة المنافسة: المنافسة متعددة الأبعاد:</a:t>
            </a:r>
            <a:endParaRPr lang="en-US" dirty="0" smtClean="0"/>
          </a:p>
          <a:p>
            <a:pPr>
              <a:buNone/>
            </a:pPr>
            <a:r>
              <a:rPr lang="ar-SA" dirty="0" smtClean="0"/>
              <a:t>قد تستخدم الشركة </a:t>
            </a:r>
            <a:r>
              <a:rPr lang="ar-SA" dirty="0" err="1" smtClean="0"/>
              <a:t>استراتيجة</a:t>
            </a:r>
            <a:r>
              <a:rPr lang="ar-SA" dirty="0" smtClean="0"/>
              <a:t> التنويع لصد المنافس الذي دخل إلى الصناعة التي تعمل فيها, أو المنافس الذي تتوافر لدية  القدرة على ذلك.</a:t>
            </a:r>
            <a:endParaRPr lang="en-US" dirty="0" smtClean="0"/>
          </a:p>
          <a:p>
            <a:pPr>
              <a:buNone/>
            </a:pPr>
            <a:r>
              <a:rPr lang="ar-SA" dirty="0" smtClean="0"/>
              <a:t>على سبيل المثال إذا قامت الشركة بإرسال للشركات الأخرى رسالة مفادها إذا حاربتموني فأحول حياتكم إلى جحيم. ويعتبر ذلك مثالا للإستراتيجية واحدة بواحدة.</a:t>
            </a:r>
            <a:endParaRPr lang="en-US" dirty="0" smtClean="0"/>
          </a:p>
          <a:p>
            <a:pPr>
              <a:buNone/>
            </a:pPr>
            <a:r>
              <a:rPr lang="ar-SA" dirty="0" smtClean="0"/>
              <a:t>وتأمل الشركات إن يؤدي إتباع هذه إلى تراجع المعتدي مما يؤدي إلى تخفيف حدة المنافسة في الصناعة.</a:t>
            </a:r>
            <a:endParaRPr lang="en-US" dirty="0" smtClean="0"/>
          </a:p>
          <a:p>
            <a:r>
              <a:rPr lang="ar-SA" b="1" dirty="0" smtClean="0"/>
              <a:t>وهناك عدد آخر من الشركات تتنافس بعضها في أكثر من مجال,</a:t>
            </a:r>
            <a:r>
              <a:rPr lang="ar-SA" dirty="0" smtClean="0"/>
              <a:t> فشركتا ميكروسوفت وسوني تنافسان بعضها في مجالات الفيديو وصناعة المنتجات اللاسلكية.</a:t>
            </a:r>
            <a:endParaRPr lang="en-US" dirty="0" smtClean="0"/>
          </a:p>
          <a:p>
            <a:endParaRPr lang="ar-S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500034" y="1357298"/>
            <a:ext cx="8229600" cy="4389120"/>
          </a:xfrm>
        </p:spPr>
        <p:txBody>
          <a:bodyPr/>
          <a:lstStyle/>
          <a:p>
            <a:r>
              <a:rPr lang="ar-SA" sz="2800" b="1" dirty="0" smtClean="0"/>
              <a:t>استغلال القدرات </a:t>
            </a:r>
            <a:r>
              <a:rPr lang="ar-SA" sz="2800" b="1" dirty="0" err="1" smtClean="0"/>
              <a:t>الادراية</a:t>
            </a:r>
            <a:r>
              <a:rPr lang="ar-SA" sz="2800" b="1" dirty="0" smtClean="0"/>
              <a:t> العامة للشركة:</a:t>
            </a:r>
            <a:endParaRPr lang="en-US" sz="2800" dirty="0" smtClean="0"/>
          </a:p>
          <a:p>
            <a:pPr>
              <a:buNone/>
            </a:pPr>
            <a:r>
              <a:rPr lang="ar-SA" sz="2800" dirty="0" smtClean="0"/>
              <a:t>يقصد بالقدرات الإدارية العامة, تلك القدرات الموجودة في المستويات الإدارية العليا التي تستفيد منها الوحدات الإستراتيجية والمستويات الإدارية والوظائف المختلفة بالشركة متعددة الأنشطة.</a:t>
            </a:r>
            <a:endParaRPr lang="en-US" sz="2800" dirty="0" smtClean="0"/>
          </a:p>
          <a:p>
            <a:r>
              <a:rPr lang="ar-SA" sz="2800" b="1" dirty="0" smtClean="0"/>
              <a:t>ومن الممكن إن تأخذ القدرات العامة عددا من الأشكال تشمل:</a:t>
            </a:r>
            <a:endParaRPr lang="en-US" sz="2800" b="1" dirty="0" smtClean="0"/>
          </a:p>
          <a:p>
            <a:pPr lvl="0">
              <a:buNone/>
            </a:pPr>
            <a:r>
              <a:rPr lang="ar-SA" sz="2800" dirty="0" smtClean="0"/>
              <a:t>1- القدرة على تطوير هياكل تنظيمية وأنظمة رقابة أفضل.</a:t>
            </a:r>
            <a:endParaRPr lang="en-US" sz="2800" dirty="0" smtClean="0"/>
          </a:p>
          <a:p>
            <a:pPr lvl="0">
              <a:buNone/>
            </a:pPr>
            <a:r>
              <a:rPr lang="ar-SA" sz="2800" dirty="0" smtClean="0"/>
              <a:t>2- قدرة ابتكار أفضل.</a:t>
            </a:r>
            <a:endParaRPr lang="en-US" sz="2800" dirty="0" smtClean="0"/>
          </a:p>
          <a:p>
            <a:pPr lvl="0">
              <a:buNone/>
            </a:pPr>
            <a:r>
              <a:rPr lang="ar-SA" sz="2800" dirty="0" smtClean="0"/>
              <a:t>3- قدرات </a:t>
            </a:r>
            <a:r>
              <a:rPr lang="ar-SA" sz="2800" dirty="0" err="1" smtClean="0"/>
              <a:t>استراتيجية</a:t>
            </a:r>
            <a:r>
              <a:rPr lang="ar-SA" sz="2800" dirty="0" smtClean="0"/>
              <a:t> أفضل.</a:t>
            </a:r>
            <a:endParaRPr lang="en-US" sz="2800" dirty="0" smtClean="0"/>
          </a:p>
          <a:p>
            <a:endParaRPr lang="ar-S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a:p>
        </p:txBody>
      </p:sp>
    </p:spTree>
    <p:extLst>
      <p:ext uri="{BB962C8B-B14F-4D97-AF65-F5344CB8AC3E}">
        <p14:creationId xmlns:p14="http://schemas.microsoft.com/office/powerpoint/2010/main" val="31421835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857232"/>
            <a:ext cx="8229600" cy="1143000"/>
          </a:xfrm>
        </p:spPr>
        <p:txBody>
          <a:bodyPr>
            <a:normAutofit fontScale="90000"/>
          </a:bodyPr>
          <a:lstStyle/>
          <a:p>
            <a:pPr lvl="0"/>
            <a:r>
              <a:rPr lang="ar-SA" sz="6700" dirty="0" smtClean="0"/>
              <a:t>أنماط التنويع:</a:t>
            </a:r>
            <a:r>
              <a:rPr lang="en-US" dirty="0" smtClean="0"/>
              <a:t/>
            </a:r>
            <a:br>
              <a:rPr lang="en-US" dirty="0" smtClean="0"/>
            </a:br>
            <a:endParaRPr lang="ar-SA" dirty="0"/>
          </a:p>
        </p:txBody>
      </p:sp>
      <p:sp>
        <p:nvSpPr>
          <p:cNvPr id="3" name="عنصر نائب للمحتوى 2"/>
          <p:cNvSpPr>
            <a:spLocks noGrp="1"/>
          </p:cNvSpPr>
          <p:nvPr>
            <p:ph idx="1"/>
          </p:nvPr>
        </p:nvSpPr>
        <p:spPr>
          <a:xfrm>
            <a:off x="571472" y="1571612"/>
            <a:ext cx="8229600" cy="4389120"/>
          </a:xfrm>
        </p:spPr>
        <p:txBody>
          <a:bodyPr/>
          <a:lstStyle/>
          <a:p>
            <a:pPr lvl="0"/>
            <a:r>
              <a:rPr lang="ar-SA" sz="3600" dirty="0" smtClean="0"/>
              <a:t>هناك نوعان رئيسيان من التنويع هما: التنويع بالدخول في صناعة ذات علاقة بصناعة الشركة، أو أنشطة الإنتاج والتسويق (تنويع مرتبط). والنوع الثاني: التنويع في الدخول إلى صناعات لا توجد بينها وبين صناعة الشركة الحالية أي علاقة (تنويع غير مرتبط). </a:t>
            </a:r>
            <a:endParaRPr lang="en-US" sz="3600" dirty="0" smtClean="0"/>
          </a:p>
          <a:p>
            <a:endParaRPr lang="ar-S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500034" y="1428736"/>
            <a:ext cx="8229600" cy="4389120"/>
          </a:xfrm>
        </p:spPr>
        <p:txBody>
          <a:bodyPr>
            <a:noAutofit/>
          </a:bodyPr>
          <a:lstStyle/>
          <a:p>
            <a:pPr lvl="0"/>
            <a:r>
              <a:rPr lang="ar-SA" sz="3600" dirty="0" smtClean="0"/>
              <a:t>ومن الممكن للشركات التي تتبع </a:t>
            </a:r>
            <a:r>
              <a:rPr lang="ar-SA" sz="3600" dirty="0" err="1" smtClean="0"/>
              <a:t>استراتيجية</a:t>
            </a:r>
            <a:r>
              <a:rPr lang="ar-SA" sz="3600" dirty="0" smtClean="0"/>
              <a:t> التنويع ذات العلاقة، أن تعظم أرباحها عن طريق الاستفادة من كل المصادر التي سبق ذكرها. وبالمقارنة بذلك، فإن الشركات التي لا تتبع هذه </a:t>
            </a:r>
            <a:r>
              <a:rPr lang="ar-SA" sz="3600" dirty="0" err="1" smtClean="0"/>
              <a:t>الاستراتجية</a:t>
            </a:r>
            <a:r>
              <a:rPr lang="ar-SA" sz="3600" dirty="0" smtClean="0"/>
              <a:t>  تدخل في أنشطة لا توجد بينها وبين النشاط الحالي أي علاقة. ولا تتمتع هذه الشركات بمزايا القدرة على نقل قدراتها أو تفعيل تلك القدرات والاستفادة </a:t>
            </a:r>
            <a:r>
              <a:rPr lang="ar-SA" sz="3600" dirty="0" err="1" smtClean="0"/>
              <a:t>بها</a:t>
            </a:r>
            <a:r>
              <a:rPr lang="ar-SA" sz="3600" dirty="0" smtClean="0"/>
              <a:t> في وحدات الشركة المختلفة، وتحقيق مزايا اقتصاديات المجال.</a:t>
            </a:r>
            <a:endParaRPr lang="ar-SA" sz="3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lvl="0"/>
            <a:r>
              <a:rPr lang="ar-SA" sz="2800" dirty="0" smtClean="0"/>
              <a:t> </a:t>
            </a:r>
            <a:r>
              <a:rPr lang="ar-SA" sz="4000" dirty="0" smtClean="0"/>
              <a:t>ومن المؤكد أن الشركات التي تتبع </a:t>
            </a:r>
            <a:r>
              <a:rPr lang="ar-SA" sz="4000" dirty="0" err="1" smtClean="0"/>
              <a:t>استراتجية</a:t>
            </a:r>
            <a:r>
              <a:rPr lang="ar-SA" sz="4000" dirty="0" smtClean="0"/>
              <a:t> التنويع بالدخول في مجالات لا صلة لها بأنشطة الشركة الحالية تركز على زيادة أرباحها عن طريق الاستفادة بالقدرات الإدارية والتنظيمية التي تمتلكها الشركة.</a:t>
            </a:r>
            <a:endParaRPr lang="en-US" sz="4000" dirty="0" smtClean="0"/>
          </a:p>
          <a:p>
            <a:endParaRPr lang="ar-S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928670"/>
            <a:ext cx="8229600" cy="1143000"/>
          </a:xfrm>
        </p:spPr>
        <p:txBody>
          <a:bodyPr>
            <a:normAutofit fontScale="90000"/>
          </a:bodyPr>
          <a:lstStyle/>
          <a:p>
            <a:pPr lvl="0"/>
            <a:r>
              <a:rPr lang="ar-SA" sz="6700" dirty="0" smtClean="0"/>
              <a:t>محددات التنويع:</a:t>
            </a:r>
            <a:r>
              <a:rPr lang="en-US" dirty="0" smtClean="0"/>
              <a:t/>
            </a:r>
            <a:br>
              <a:rPr lang="en-US" dirty="0" smtClean="0"/>
            </a:br>
            <a:endParaRPr lang="ar-SA" dirty="0"/>
          </a:p>
        </p:txBody>
      </p:sp>
      <p:sp>
        <p:nvSpPr>
          <p:cNvPr id="3" name="عنصر نائب للمحتوى 2"/>
          <p:cNvSpPr>
            <a:spLocks noGrp="1"/>
          </p:cNvSpPr>
          <p:nvPr>
            <p:ph idx="1"/>
          </p:nvPr>
        </p:nvSpPr>
        <p:spPr/>
        <p:txBody>
          <a:bodyPr>
            <a:normAutofit/>
          </a:bodyPr>
          <a:lstStyle/>
          <a:p>
            <a:r>
              <a:rPr lang="ar-SA" sz="3600" dirty="0" smtClean="0"/>
              <a:t>إحدى المشاكل التي تواجه الشركة وتحتاج إلى حل هي: هل تنوع نشاطها إلى أنشطة بينها وبين النشاط الحالي علاقة أم لا؟ </a:t>
            </a:r>
            <a:endParaRPr lang="ar-SA" sz="3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500034" y="1325896"/>
            <a:ext cx="8229600" cy="4389120"/>
          </a:xfrm>
        </p:spPr>
        <p:txBody>
          <a:bodyPr>
            <a:noAutofit/>
          </a:bodyPr>
          <a:lstStyle/>
          <a:p>
            <a:r>
              <a:rPr lang="ar-SA" sz="3200" dirty="0" smtClean="0"/>
              <a:t>ونظراً لأن الشركات التي تنوع أنشطتها إلى أنشطة ذات ارتباط بالنشاط الحالي، تستطيع أن تزيد أرباحها باستخدام طرق متعددة، فقد يقود ذلك إلى اعتقاد البعض أن هذه </a:t>
            </a:r>
            <a:r>
              <a:rPr lang="ar-SA" sz="3200" dirty="0" err="1" smtClean="0"/>
              <a:t>الاستراتجية</a:t>
            </a:r>
            <a:r>
              <a:rPr lang="ar-SA" sz="3200" dirty="0" smtClean="0"/>
              <a:t> أفضل من الثانية. كذلك فإن التوسع في أنشطة للشركة </a:t>
            </a:r>
            <a:r>
              <a:rPr lang="ar-SA" sz="3200" dirty="0" err="1" smtClean="0"/>
              <a:t>بها</a:t>
            </a:r>
            <a:r>
              <a:rPr lang="ar-SA" sz="3200" dirty="0" smtClean="0"/>
              <a:t> علاقة تنطوي على خطر أقل نظراً لمعرفة إدارة الشركة العليا بتلك المجالات. وربما كانت هذه هي الأسباب التي تدفع معظم الشركات التي تنوع نشاطها إلى </a:t>
            </a:r>
            <a:r>
              <a:rPr lang="ar-SA" sz="3200" dirty="0" err="1" smtClean="0"/>
              <a:t>اتباع</a:t>
            </a:r>
            <a:r>
              <a:rPr lang="ar-SA" sz="3200" dirty="0" smtClean="0"/>
              <a:t> هذه </a:t>
            </a:r>
            <a:r>
              <a:rPr lang="ar-SA" sz="3200" dirty="0" err="1" smtClean="0"/>
              <a:t>الاستراتجية</a:t>
            </a:r>
            <a:r>
              <a:rPr lang="ar-SA" sz="3200" dirty="0" smtClean="0"/>
              <a:t>، كما نرى ذلك في الواقع.</a:t>
            </a:r>
            <a:endParaRPr lang="ar-SA" sz="3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6000" dirty="0" smtClean="0"/>
              <a:t>والسؤال هو: </a:t>
            </a:r>
            <a:endParaRPr lang="ar-SA" sz="6000" dirty="0"/>
          </a:p>
        </p:txBody>
      </p:sp>
      <p:sp>
        <p:nvSpPr>
          <p:cNvPr id="3" name="عنصر نائب للمحتوى 2"/>
          <p:cNvSpPr>
            <a:spLocks noGrp="1"/>
          </p:cNvSpPr>
          <p:nvPr>
            <p:ph idx="1"/>
          </p:nvPr>
        </p:nvSpPr>
        <p:spPr/>
        <p:txBody>
          <a:bodyPr>
            <a:normAutofit/>
          </a:bodyPr>
          <a:lstStyle/>
          <a:p>
            <a:r>
              <a:rPr lang="ar-SA" sz="3200" dirty="0" smtClean="0"/>
              <a:t>لماذا تزيد أرباح الشركات التي نوعت نشاطها بالدخول في أنشطة مرتبطة بنشاطها الرئيسي بنسبة صغيرة، عن أرباح الشركات التي تنوع إلى أنشطة لا علاقة لها </a:t>
            </a:r>
            <a:r>
              <a:rPr lang="ar-SA" sz="3200" dirty="0" err="1" smtClean="0"/>
              <a:t>بها</a:t>
            </a:r>
            <a:r>
              <a:rPr lang="ar-SA" sz="3200" dirty="0" smtClean="0"/>
              <a:t>؟ ولماذا يؤدي التنويع في كثير من الحالات، إلى إهدار القيم بدلاً من خلقها؟ وعلى الجانب الآخر، لماذا نجد العديد من الأمثلة للشركات التي اتبعت </a:t>
            </a:r>
            <a:r>
              <a:rPr lang="ar-SA" sz="3200" dirty="0" err="1" smtClean="0"/>
              <a:t>استراتجية</a:t>
            </a:r>
            <a:r>
              <a:rPr lang="ar-SA" sz="3200" dirty="0" smtClean="0"/>
              <a:t> التنويع إلى الأنشطة الشركة الأساسية، قد أدت أداء ممتازاً؟</a:t>
            </a:r>
            <a:endParaRPr lang="ar-SA"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err="1" smtClean="0"/>
              <a:t>استراتيجية</a:t>
            </a:r>
            <a:r>
              <a:rPr lang="ar-SA" b="1" dirty="0" smtClean="0"/>
              <a:t> التنويع</a:t>
            </a:r>
            <a:r>
              <a:rPr lang="ar-SA" dirty="0" smtClean="0"/>
              <a:t>:</a:t>
            </a:r>
            <a:endParaRPr lang="ar-SA" dirty="0"/>
          </a:p>
        </p:txBody>
      </p:sp>
      <p:sp>
        <p:nvSpPr>
          <p:cNvPr id="3" name="عنصر نائب للمحتوى 2"/>
          <p:cNvSpPr>
            <a:spLocks noGrp="1"/>
          </p:cNvSpPr>
          <p:nvPr>
            <p:ph idx="1"/>
          </p:nvPr>
        </p:nvSpPr>
        <p:spPr/>
        <p:txBody>
          <a:bodyPr>
            <a:normAutofit fontScale="92500"/>
          </a:bodyPr>
          <a:lstStyle/>
          <a:p>
            <a:r>
              <a:rPr lang="ar-SA" dirty="0" smtClean="0"/>
              <a:t> التي هي عبارة عن إضافة أنشطة جديدة مختلفة عن الأنشطة التي تقوم </a:t>
            </a:r>
            <a:r>
              <a:rPr lang="ar-SA" dirty="0" err="1" smtClean="0"/>
              <a:t>بها</a:t>
            </a:r>
            <a:r>
              <a:rPr lang="ar-SA" dirty="0" smtClean="0"/>
              <a:t> الشركة.</a:t>
            </a:r>
            <a:endParaRPr lang="en-US" dirty="0" smtClean="0"/>
          </a:p>
          <a:p>
            <a:r>
              <a:rPr lang="ar-SA" dirty="0" smtClean="0"/>
              <a:t>والشركة متنوعة النشاط هي الشركة  التي تعمل في مجالين أو أكثر من مجالات النشاط التجاري المتميزة.</a:t>
            </a:r>
            <a:endParaRPr lang="en-US" dirty="0" smtClean="0"/>
          </a:p>
          <a:p>
            <a:r>
              <a:rPr lang="ar-SA" b="1" dirty="0" smtClean="0"/>
              <a:t>لتنفيذ </a:t>
            </a:r>
            <a:r>
              <a:rPr lang="ar-SA" b="1" dirty="0" err="1" smtClean="0"/>
              <a:t>استراتيجة</a:t>
            </a:r>
            <a:r>
              <a:rPr lang="ar-SA" b="1" dirty="0" smtClean="0"/>
              <a:t> التنويع وهي ثلاث طرق:</a:t>
            </a:r>
            <a:endParaRPr lang="en-US" dirty="0" smtClean="0"/>
          </a:p>
          <a:p>
            <a:pPr marL="514350" indent="-514350">
              <a:buNone/>
            </a:pPr>
            <a:r>
              <a:rPr lang="ar-SA" dirty="0" smtClean="0"/>
              <a:t>1) الطريقة الأولى: اعتماد الشركة على نفسها أو النمو الداخلي إلى أنشطة جديدة.</a:t>
            </a:r>
            <a:endParaRPr lang="en-US" dirty="0" smtClean="0"/>
          </a:p>
          <a:p>
            <a:pPr>
              <a:buNone/>
            </a:pPr>
            <a:r>
              <a:rPr lang="ar-SA" dirty="0" smtClean="0"/>
              <a:t>2) الطريقة الثانية: هي </a:t>
            </a:r>
            <a:r>
              <a:rPr lang="ar-SA" dirty="0" err="1" smtClean="0"/>
              <a:t>الأستحواذ</a:t>
            </a:r>
            <a:r>
              <a:rPr lang="ar-SA" dirty="0" smtClean="0"/>
              <a:t>.</a:t>
            </a:r>
            <a:endParaRPr lang="en-US" dirty="0" smtClean="0"/>
          </a:p>
          <a:p>
            <a:pPr>
              <a:buNone/>
            </a:pPr>
            <a:r>
              <a:rPr lang="ar-SA" dirty="0" smtClean="0"/>
              <a:t>3) الطريقة الثالثة: فإنها عبارة عن المشروعات المشتركة.</a:t>
            </a:r>
            <a:endParaRPr lang="en-US" dirty="0" smtClean="0"/>
          </a:p>
          <a:p>
            <a:pPr>
              <a:buNone/>
            </a:pPr>
            <a:r>
              <a:rPr lang="ar-SA" b="1" dirty="0" smtClean="0"/>
              <a:t>وسنلقي بعد ذلك نظرة على </a:t>
            </a:r>
            <a:r>
              <a:rPr lang="ar-SA" b="1" dirty="0" err="1" smtClean="0"/>
              <a:t>الإستراتيجة</a:t>
            </a:r>
            <a:r>
              <a:rPr lang="ar-SA" b="1" dirty="0" smtClean="0"/>
              <a:t> التي يطلق عليها إعادة الهيكلة, التي يقصد بتا تقليص أنشطة الشركة.</a:t>
            </a:r>
            <a:endParaRPr lang="en-US" dirty="0" smtClean="0"/>
          </a:p>
          <a:p>
            <a:endParaRPr lang="ar-S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6000" dirty="0" smtClean="0"/>
              <a:t>الإجابة: </a:t>
            </a:r>
            <a:endParaRPr lang="ar-SA" sz="6000" dirty="0"/>
          </a:p>
        </p:txBody>
      </p:sp>
      <p:sp>
        <p:nvSpPr>
          <p:cNvPr id="3" name="عنصر نائب للمحتوى 2"/>
          <p:cNvSpPr>
            <a:spLocks noGrp="1"/>
          </p:cNvSpPr>
          <p:nvPr>
            <p:ph idx="1"/>
          </p:nvPr>
        </p:nvSpPr>
        <p:spPr/>
        <p:txBody>
          <a:bodyPr>
            <a:normAutofit/>
          </a:bodyPr>
          <a:lstStyle/>
          <a:p>
            <a:pPr lvl="0"/>
            <a:r>
              <a:rPr lang="en-US" dirty="0" smtClean="0"/>
              <a:t> </a:t>
            </a:r>
            <a:r>
              <a:rPr lang="ar-SA" sz="4200" dirty="0" smtClean="0"/>
              <a:t>هناك سببان لذلك وهما: </a:t>
            </a:r>
            <a:endParaRPr lang="en-US" sz="4200" dirty="0" smtClean="0"/>
          </a:p>
          <a:p>
            <a:pPr lvl="0"/>
            <a:r>
              <a:rPr lang="ar-SA" sz="4200" dirty="0" smtClean="0"/>
              <a:t>تكاليف البيروقراطية المرتبطة بالتنويع. </a:t>
            </a:r>
            <a:endParaRPr lang="en-US" sz="4200" dirty="0" smtClean="0"/>
          </a:p>
          <a:p>
            <a:pPr lvl="0"/>
            <a:r>
              <a:rPr lang="ar-SA" sz="4200" dirty="0" smtClean="0"/>
              <a:t>احتمال قيام العديد من الشركات </a:t>
            </a:r>
            <a:r>
              <a:rPr lang="ar-SA" sz="4200" dirty="0" err="1" smtClean="0"/>
              <a:t>باتباع</a:t>
            </a:r>
            <a:r>
              <a:rPr lang="ar-SA" sz="4200" dirty="0" smtClean="0"/>
              <a:t> </a:t>
            </a:r>
            <a:r>
              <a:rPr lang="ar-SA" sz="4200" dirty="0" err="1" smtClean="0"/>
              <a:t>استراتيجية</a:t>
            </a:r>
            <a:r>
              <a:rPr lang="ar-SA" sz="4200" dirty="0" smtClean="0"/>
              <a:t> التنويع لأسباب خاطئة. </a:t>
            </a:r>
            <a:endParaRPr lang="en-US" sz="4200" dirty="0" smtClean="0"/>
          </a:p>
          <a:p>
            <a:endParaRPr lang="ar-SA"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928670"/>
            <a:ext cx="8229600" cy="1143000"/>
          </a:xfrm>
        </p:spPr>
        <p:txBody>
          <a:bodyPr>
            <a:normAutofit fontScale="90000"/>
          </a:bodyPr>
          <a:lstStyle/>
          <a:p>
            <a:pPr lvl="0"/>
            <a:r>
              <a:rPr lang="ar-SA" sz="6700" dirty="0" smtClean="0"/>
              <a:t>تكاليف البيروقراطية المرتبطة بالتنويع:</a:t>
            </a:r>
            <a:r>
              <a:rPr lang="en-US" dirty="0" smtClean="0"/>
              <a:t/>
            </a:r>
            <a:br>
              <a:rPr lang="en-US" dirty="0" smtClean="0"/>
            </a:br>
            <a:endParaRPr lang="ar-SA" dirty="0"/>
          </a:p>
        </p:txBody>
      </p:sp>
      <p:sp>
        <p:nvSpPr>
          <p:cNvPr id="3" name="عنصر نائب للمحتوى 2"/>
          <p:cNvSpPr>
            <a:spLocks noGrp="1"/>
          </p:cNvSpPr>
          <p:nvPr>
            <p:ph idx="1"/>
          </p:nvPr>
        </p:nvSpPr>
        <p:spPr>
          <a:xfrm>
            <a:off x="500034" y="1643050"/>
            <a:ext cx="8229600" cy="4389120"/>
          </a:xfrm>
        </p:spPr>
        <p:txBody>
          <a:bodyPr>
            <a:noAutofit/>
          </a:bodyPr>
          <a:lstStyle/>
          <a:p>
            <a:r>
              <a:rPr lang="ar-SA" sz="3600" dirty="0" smtClean="0"/>
              <a:t>مع أن التنويع قد يؤدي إلى خلق القيم بالنسبة للشركة، فإنه قد ينتهي بعكس ذلك تماماً. وأحد أسباب فشل التنويع في تحقيق أهدافه، أن تكاليف البيروقراطية المصاحبة للتنويع، قد تزيد على الأرباح التي تحققها الشركة نتيجة </a:t>
            </a:r>
            <a:r>
              <a:rPr lang="ar-SA" sz="3600" dirty="0" err="1" smtClean="0"/>
              <a:t>لاتباع</a:t>
            </a:r>
            <a:r>
              <a:rPr lang="ar-SA" sz="3600" dirty="0" smtClean="0"/>
              <a:t> هذه </a:t>
            </a:r>
            <a:r>
              <a:rPr lang="ar-SA" sz="3600" dirty="0" err="1" smtClean="0"/>
              <a:t>الاستراتيجية</a:t>
            </a:r>
            <a:r>
              <a:rPr lang="ar-SA" sz="3600" dirty="0" smtClean="0"/>
              <a:t>. </a:t>
            </a:r>
            <a:endParaRPr lang="ar-SA" sz="36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normAutofit/>
          </a:bodyPr>
          <a:lstStyle/>
          <a:p>
            <a:r>
              <a:rPr lang="ar-SA" sz="4400" dirty="0" smtClean="0"/>
              <a:t>أن المقصود بتكاليف البيروقراطية هو زيادة التكاليف بسبب انخفاض كفاءة الإدارة نتيجة لتضخم حجم المنظمة، وتعقد هيكلها الإداري.</a:t>
            </a:r>
            <a:endParaRPr lang="ar-SA" sz="4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lvl="0"/>
            <a:r>
              <a:rPr lang="ar-SA" sz="4000" dirty="0" smtClean="0"/>
              <a:t>ويرتبط مستوى تكاليف البيروقراطية بعاملين هما: </a:t>
            </a:r>
            <a:endParaRPr lang="en-US" sz="4000" dirty="0" smtClean="0"/>
          </a:p>
          <a:p>
            <a:pPr lvl="0"/>
            <a:r>
              <a:rPr lang="ar-SA" sz="4000" dirty="0" smtClean="0"/>
              <a:t>عدد الأنشطة في محفظة أعمال الشركة. </a:t>
            </a:r>
            <a:endParaRPr lang="en-US" sz="4000" dirty="0" smtClean="0"/>
          </a:p>
          <a:p>
            <a:pPr lvl="0"/>
            <a:r>
              <a:rPr lang="ar-SA" sz="4000" dirty="0" smtClean="0"/>
              <a:t>مدى التنسيق المطلوب بين الوحدات الأعمال التي تتكون منها الشركة حتى تتحقق فوائد </a:t>
            </a:r>
            <a:r>
              <a:rPr lang="ar-SA" sz="4000" dirty="0" err="1" smtClean="0"/>
              <a:t>استراتيجية</a:t>
            </a:r>
            <a:r>
              <a:rPr lang="ar-SA" sz="4000" dirty="0" smtClean="0"/>
              <a:t> التنويع. </a:t>
            </a:r>
            <a:endParaRPr lang="en-US" sz="4000" dirty="0" smtClean="0"/>
          </a:p>
          <a:p>
            <a:pPr>
              <a:buNone/>
            </a:pPr>
            <a:endParaRPr lang="ar-SA" sz="4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6000" dirty="0" smtClean="0"/>
              <a:t>عدد الأنشطة:</a:t>
            </a:r>
            <a:endParaRPr lang="ar-SA" sz="6000" dirty="0"/>
          </a:p>
        </p:txBody>
      </p:sp>
      <p:sp>
        <p:nvSpPr>
          <p:cNvPr id="3" name="عنصر نائب للمحتوى 2"/>
          <p:cNvSpPr>
            <a:spLocks noGrp="1"/>
          </p:cNvSpPr>
          <p:nvPr>
            <p:ph idx="1"/>
          </p:nvPr>
        </p:nvSpPr>
        <p:spPr/>
        <p:txBody>
          <a:bodyPr/>
          <a:lstStyle/>
          <a:p>
            <a:pPr lvl="0"/>
            <a:r>
              <a:rPr lang="ar-SA" sz="4000" dirty="0" smtClean="0"/>
              <a:t>كلما زاد عدد الأنشطة الموجودة في محفظة أعمال الشركة ،كلما زادت صعوبة معرفة الإدارة العليا بالمصاعب الموجودة في كل نشاط من هذه الأنشطة. </a:t>
            </a:r>
            <a:endParaRPr lang="en-US" sz="4000" dirty="0" smtClean="0"/>
          </a:p>
          <a:p>
            <a:endParaRPr lang="ar-SA"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1071546"/>
            <a:ext cx="8229600" cy="1143000"/>
          </a:xfrm>
        </p:spPr>
        <p:txBody>
          <a:bodyPr>
            <a:normAutofit fontScale="90000"/>
          </a:bodyPr>
          <a:lstStyle/>
          <a:p>
            <a:pPr lvl="0"/>
            <a:r>
              <a:rPr lang="ar-SA" sz="6700" dirty="0" smtClean="0"/>
              <a:t>التنسيق بين وحدات الشركة</a:t>
            </a:r>
            <a:r>
              <a:rPr lang="ar-SA" dirty="0" smtClean="0"/>
              <a:t>: </a:t>
            </a:r>
            <a:r>
              <a:rPr lang="en-US" dirty="0" smtClean="0"/>
              <a:t/>
            </a:r>
            <a:br>
              <a:rPr lang="en-US" dirty="0" smtClean="0"/>
            </a:br>
            <a:endParaRPr lang="ar-SA" dirty="0"/>
          </a:p>
        </p:txBody>
      </p:sp>
      <p:sp>
        <p:nvSpPr>
          <p:cNvPr id="3" name="عنصر نائب للمحتوى 2"/>
          <p:cNvSpPr>
            <a:spLocks noGrp="1"/>
          </p:cNvSpPr>
          <p:nvPr>
            <p:ph idx="1"/>
          </p:nvPr>
        </p:nvSpPr>
        <p:spPr>
          <a:xfrm>
            <a:off x="500034" y="1714488"/>
            <a:ext cx="8229600" cy="4389120"/>
          </a:xfrm>
        </p:spPr>
        <p:txBody>
          <a:bodyPr/>
          <a:lstStyle/>
          <a:p>
            <a:pPr lvl="0"/>
            <a:r>
              <a:rPr lang="ar-SA" sz="3600" dirty="0" smtClean="0"/>
              <a:t>من الممكن أن يكون التنسيق المطلوب بين الوحدات الشركة للحصول على مزايا نقل وتحويل القدرات، وتقاسم الموارد بين وحداتها حتى تحصل على اقتصاديات المجال، أحد أسباب زيادة التكاليف البيروقراطية. </a:t>
            </a:r>
            <a:endParaRPr lang="en-US" sz="3600" dirty="0" smtClean="0"/>
          </a:p>
          <a:p>
            <a:pPr>
              <a:buNone/>
            </a:pPr>
            <a:endParaRPr lang="ar-SA"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928670"/>
            <a:ext cx="8229600" cy="1143000"/>
          </a:xfrm>
        </p:spPr>
        <p:txBody>
          <a:bodyPr>
            <a:normAutofit fontScale="90000"/>
          </a:bodyPr>
          <a:lstStyle/>
          <a:p>
            <a:pPr lvl="0"/>
            <a:r>
              <a:rPr lang="ar-SA" sz="6700" dirty="0" smtClean="0"/>
              <a:t>حدود التنويع</a:t>
            </a:r>
            <a:r>
              <a:rPr lang="ar-SA" dirty="0" smtClean="0"/>
              <a:t>: </a:t>
            </a:r>
            <a:r>
              <a:rPr lang="en-US" dirty="0" smtClean="0"/>
              <a:t/>
            </a:r>
            <a:br>
              <a:rPr lang="en-US" dirty="0" smtClean="0"/>
            </a:br>
            <a:endParaRPr lang="ar-SA" dirty="0"/>
          </a:p>
        </p:txBody>
      </p:sp>
      <p:sp>
        <p:nvSpPr>
          <p:cNvPr id="3" name="عنصر نائب للمحتوى 2"/>
          <p:cNvSpPr>
            <a:spLocks noGrp="1"/>
          </p:cNvSpPr>
          <p:nvPr>
            <p:ph idx="1"/>
          </p:nvPr>
        </p:nvSpPr>
        <p:spPr>
          <a:xfrm>
            <a:off x="500034" y="1714488"/>
            <a:ext cx="8229600" cy="4389120"/>
          </a:xfrm>
        </p:spPr>
        <p:txBody>
          <a:bodyPr/>
          <a:lstStyle/>
          <a:p>
            <a:pPr lvl="0"/>
            <a:r>
              <a:rPr lang="ar-SA" sz="3600" dirty="0" smtClean="0"/>
              <a:t>مع أن التنويع قد يؤدي إلى خلق القيم وتحسينها، فإنه بلا شك سبب لزيادة البيروقراطية وتكاليفها. وكما هو الحال بالنسبة للتكامل الرأسي، فإن تزايد تكاليف البيروقراطية يضع حدوداً لمقدار التنويع المربح الذي يمكن أن تذهب إليه الشركة. </a:t>
            </a:r>
            <a:endParaRPr lang="en-US" sz="3600" dirty="0" smtClean="0"/>
          </a:p>
          <a:p>
            <a:endParaRPr lang="ar-SA"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z="6000" dirty="0" smtClean="0"/>
              <a:t>والسؤال هو</a:t>
            </a:r>
            <a:r>
              <a:rPr lang="ar-SA" dirty="0" smtClean="0"/>
              <a:t>:</a:t>
            </a:r>
            <a:endParaRPr lang="ar-SA" dirty="0"/>
          </a:p>
        </p:txBody>
      </p:sp>
      <p:sp>
        <p:nvSpPr>
          <p:cNvPr id="3" name="عنصر نائب للمحتوى 2"/>
          <p:cNvSpPr>
            <a:spLocks noGrp="1"/>
          </p:cNvSpPr>
          <p:nvPr>
            <p:ph idx="1"/>
          </p:nvPr>
        </p:nvSpPr>
        <p:spPr/>
        <p:txBody>
          <a:bodyPr>
            <a:normAutofit/>
          </a:bodyPr>
          <a:lstStyle/>
          <a:p>
            <a:r>
              <a:rPr lang="ar-SA" sz="4400" dirty="0" smtClean="0"/>
              <a:t>هل الأفضل التنويع المرتبط أم </a:t>
            </a:r>
            <a:r>
              <a:rPr lang="ar-SA" sz="4400" dirty="0" err="1" smtClean="0"/>
              <a:t>غيرالمرتبط</a:t>
            </a:r>
            <a:r>
              <a:rPr lang="ar-SA" sz="4400" dirty="0" smtClean="0"/>
              <a:t> بأنشطة الشركة؟</a:t>
            </a:r>
            <a:endParaRPr lang="ar-SA" sz="4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z="6000" dirty="0" smtClean="0"/>
              <a:t>الإجابة</a:t>
            </a:r>
            <a:r>
              <a:rPr lang="ar-SA" dirty="0" smtClean="0"/>
              <a:t>:</a:t>
            </a:r>
            <a:endParaRPr lang="ar-SA" dirty="0"/>
          </a:p>
        </p:txBody>
      </p:sp>
      <p:sp>
        <p:nvSpPr>
          <p:cNvPr id="3" name="عنصر نائب للمحتوى 2"/>
          <p:cNvSpPr>
            <a:spLocks noGrp="1"/>
          </p:cNvSpPr>
          <p:nvPr>
            <p:ph idx="1"/>
          </p:nvPr>
        </p:nvSpPr>
        <p:spPr/>
        <p:txBody>
          <a:bodyPr>
            <a:normAutofit lnSpcReduction="10000"/>
          </a:bodyPr>
          <a:lstStyle/>
          <a:p>
            <a:pPr lvl="0"/>
            <a:r>
              <a:rPr lang="ar-SA" sz="3900" dirty="0" smtClean="0"/>
              <a:t>فرصة الشركة التي تتبع </a:t>
            </a:r>
            <a:r>
              <a:rPr lang="ar-SA" sz="3900" dirty="0" err="1" smtClean="0"/>
              <a:t>استراتجية</a:t>
            </a:r>
            <a:r>
              <a:rPr lang="ar-SA" sz="3900" dirty="0" smtClean="0"/>
              <a:t> التنويع المرتبط بأنشطتها في تحسين أرباحها، أكبر من فرصة الشركة التي تتبع </a:t>
            </a:r>
            <a:r>
              <a:rPr lang="ar-SA" sz="3900" dirty="0" err="1" smtClean="0"/>
              <a:t>استراتجية</a:t>
            </a:r>
            <a:r>
              <a:rPr lang="ar-SA" sz="3900" dirty="0" smtClean="0"/>
              <a:t> التنويع غير المرتبط بأنشطتها. وربما يعتقد المديرون لهذا السبب، أن </a:t>
            </a:r>
            <a:r>
              <a:rPr lang="ar-SA" sz="3900" dirty="0" err="1" smtClean="0"/>
              <a:t>الاستراتجية</a:t>
            </a:r>
            <a:r>
              <a:rPr lang="ar-SA" sz="3900" dirty="0" smtClean="0"/>
              <a:t> الأولى (التنويع المرتبط) أفضل من الثانية. ولكننا لا حظنا أن البحوث قد أوضحت أن متوسط الأرباح في كلتا المجموعتين متقارب جداً. </a:t>
            </a:r>
            <a:endParaRPr lang="en-US" sz="3900" dirty="0" smtClean="0"/>
          </a:p>
          <a:p>
            <a:endParaRPr lang="ar-SA"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928670"/>
            <a:ext cx="8229600" cy="1143000"/>
          </a:xfrm>
        </p:spPr>
        <p:txBody>
          <a:bodyPr>
            <a:normAutofit fontScale="90000"/>
          </a:bodyPr>
          <a:lstStyle/>
          <a:p>
            <a:pPr lvl="0"/>
            <a:r>
              <a:rPr lang="ar-SA" sz="6700" dirty="0" smtClean="0"/>
              <a:t>التنويع الذي يبدد القيمة</a:t>
            </a:r>
            <a:r>
              <a:rPr lang="ar-SA" dirty="0" smtClean="0"/>
              <a:t>: </a:t>
            </a:r>
            <a:r>
              <a:rPr lang="en-US" dirty="0" smtClean="0"/>
              <a:t/>
            </a:r>
            <a:br>
              <a:rPr lang="en-US" dirty="0" smtClean="0"/>
            </a:br>
            <a:endParaRPr lang="ar-SA" dirty="0"/>
          </a:p>
        </p:txBody>
      </p:sp>
      <p:sp>
        <p:nvSpPr>
          <p:cNvPr id="3" name="عنصر نائب للمحتوى 2"/>
          <p:cNvSpPr>
            <a:spLocks noGrp="1"/>
          </p:cNvSpPr>
          <p:nvPr>
            <p:ph idx="1"/>
          </p:nvPr>
        </p:nvSpPr>
        <p:spPr/>
        <p:txBody>
          <a:bodyPr/>
          <a:lstStyle/>
          <a:p>
            <a:pPr lvl="0"/>
            <a:r>
              <a:rPr lang="ar-SA" sz="3600" dirty="0" smtClean="0"/>
              <a:t>هناك سبب آخر لفشل العديد من القدرات التنويع التي اتخذتها الشركات، وهو التنويع لأسباب غير صحيحة. وهذا قد يكون حقيقة بالنسبة لقرارات التنويع لتجميع المخاطر، أو زيادة معدلات النمو، اللذين غالباً ما يتخذهما مديرو الشركات سبباً للتنويع. </a:t>
            </a:r>
            <a:endParaRPr lang="en-US" sz="3600" dirty="0" smtClean="0"/>
          </a:p>
          <a:p>
            <a:endParaRPr lang="ar-S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14348" y="714356"/>
            <a:ext cx="8229600" cy="1143000"/>
          </a:xfrm>
        </p:spPr>
        <p:txBody>
          <a:bodyPr>
            <a:normAutofit fontScale="90000"/>
          </a:bodyPr>
          <a:lstStyle/>
          <a:p>
            <a:pPr lvl="0"/>
            <a:r>
              <a:rPr lang="ar-SA" sz="6700" b="1" dirty="0" smtClean="0"/>
              <a:t>التنويع</a:t>
            </a:r>
            <a:r>
              <a:rPr lang="en-US" sz="6700" b="1" dirty="0" smtClean="0"/>
              <a:t>:</a:t>
            </a:r>
            <a:r>
              <a:rPr lang="en-US" dirty="0" smtClean="0"/>
              <a:t/>
            </a:r>
            <a:br>
              <a:rPr lang="en-US" dirty="0" smtClean="0"/>
            </a:br>
            <a:endParaRPr lang="ar-SA" dirty="0"/>
          </a:p>
        </p:txBody>
      </p:sp>
      <p:sp>
        <p:nvSpPr>
          <p:cNvPr id="3" name="عنصر نائب للمحتوى 2"/>
          <p:cNvSpPr>
            <a:spLocks noGrp="1"/>
          </p:cNvSpPr>
          <p:nvPr>
            <p:ph idx="1"/>
          </p:nvPr>
        </p:nvSpPr>
        <p:spPr>
          <a:xfrm>
            <a:off x="500034" y="1357298"/>
            <a:ext cx="8229600" cy="4389120"/>
          </a:xfrm>
        </p:spPr>
        <p:txBody>
          <a:bodyPr>
            <a:normAutofit fontScale="70000" lnSpcReduction="20000"/>
          </a:bodyPr>
          <a:lstStyle/>
          <a:p>
            <a:r>
              <a:rPr lang="ar-SA" sz="3600" dirty="0" smtClean="0"/>
              <a:t>دور الإدارة الإستراتيجية على المستوى الشركة, هو تحديد الأنشطة التي يجب إن تنافس فيها الشركة لتعظيم أرباحها على المدى الطويل.</a:t>
            </a:r>
            <a:endParaRPr lang="en-US" sz="3600" dirty="0" smtClean="0"/>
          </a:p>
          <a:p>
            <a:r>
              <a:rPr lang="ar-SA" sz="3600" dirty="0" smtClean="0"/>
              <a:t>وقد يكون التركيز على نشاط واحد هو الخيار الاستراتيجي الأفضل بالنسبة للعديد من الشركات, مثل: تركيز </a:t>
            </a:r>
            <a:r>
              <a:rPr lang="ar-SA" sz="3600" dirty="0" err="1" smtClean="0"/>
              <a:t>ماكدونالدز</a:t>
            </a:r>
            <a:r>
              <a:rPr lang="ar-SA" sz="3600" dirty="0" smtClean="0"/>
              <a:t> نشاطها في مجال الواجبات السريعة.</a:t>
            </a:r>
          </a:p>
          <a:p>
            <a:pPr>
              <a:buNone/>
            </a:pPr>
            <a:endParaRPr lang="en-US" dirty="0" smtClean="0"/>
          </a:p>
          <a:p>
            <a:r>
              <a:rPr lang="ar-SA" sz="3300" b="1" dirty="0" smtClean="0"/>
              <a:t>ومن مزايا التركيز على نشاط واحد :</a:t>
            </a:r>
            <a:endParaRPr lang="en-US" sz="3300" dirty="0" smtClean="0"/>
          </a:p>
          <a:p>
            <a:pPr lvl="0">
              <a:buNone/>
            </a:pPr>
            <a:r>
              <a:rPr lang="ar-SA" sz="3300" dirty="0" smtClean="0"/>
              <a:t>1- انه يتيح للشركة أن تركز قدرتها المالية والتقنية, والوظيفية, لتنافس بنجاح وتتفوق على غيرها في ذلك السوق.</a:t>
            </a:r>
            <a:endParaRPr lang="en-US" sz="3300" dirty="0" smtClean="0"/>
          </a:p>
          <a:p>
            <a:pPr>
              <a:buNone/>
            </a:pPr>
            <a:r>
              <a:rPr lang="ar-SA" sz="3300" dirty="0" smtClean="0"/>
              <a:t>2- استمرار الشركة في أداء </a:t>
            </a:r>
            <a:r>
              <a:rPr lang="ar-SA" sz="3300" dirty="0" err="1" smtClean="0"/>
              <a:t>ماتعرفة</a:t>
            </a:r>
            <a:r>
              <a:rPr lang="ar-SA" sz="3300" dirty="0" smtClean="0"/>
              <a:t> وتتفوق فيه. وبذلك تتجنب الأخطاء المترتبة على الدخول في صناعات تضيف فيها مواردها التي تستخدم في تلك الصناعات فوائد محدودة أو مواجهة مجموعة جديدة من القوى التنافسية التي تشكل تهديدات غير متوقعة للشركة.</a:t>
            </a:r>
          </a:p>
          <a:p>
            <a:endParaRPr lang="ar-SA"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928670"/>
            <a:ext cx="8229600" cy="1143000"/>
          </a:xfrm>
        </p:spPr>
        <p:txBody>
          <a:bodyPr>
            <a:normAutofit fontScale="90000"/>
          </a:bodyPr>
          <a:lstStyle/>
          <a:p>
            <a:pPr lvl="0"/>
            <a:r>
              <a:rPr lang="ar-SA" dirty="0" smtClean="0"/>
              <a:t>استراتيجيات الدخول .. التنمية الداخلية للمشروعات:</a:t>
            </a:r>
            <a:r>
              <a:rPr lang="en-US" dirty="0" smtClean="0"/>
              <a:t/>
            </a:r>
            <a:br>
              <a:rPr lang="en-US" dirty="0" smtClean="0"/>
            </a:br>
            <a:endParaRPr lang="ar-SA" dirty="0"/>
          </a:p>
        </p:txBody>
      </p:sp>
      <p:sp>
        <p:nvSpPr>
          <p:cNvPr id="3" name="عنصر نائب للمحتوى 2"/>
          <p:cNvSpPr>
            <a:spLocks noGrp="1"/>
          </p:cNvSpPr>
          <p:nvPr>
            <p:ph idx="1"/>
          </p:nvPr>
        </p:nvSpPr>
        <p:spPr/>
        <p:txBody>
          <a:bodyPr/>
          <a:lstStyle/>
          <a:p>
            <a:pPr lvl="0"/>
            <a:r>
              <a:rPr lang="ar-SA" sz="3600" dirty="0" smtClean="0"/>
              <a:t>هناك ثلاث طرق لدخول الشركات إلى مجالات نشاط غير مجالات عملها الحالي وهي: التنمية الداخلية للمشروعات، والمشروعات المشتركة، والاستحواذ. </a:t>
            </a:r>
            <a:endParaRPr lang="en-US" sz="3600" dirty="0" smtClean="0"/>
          </a:p>
          <a:p>
            <a:pPr>
              <a:buNone/>
            </a:pPr>
            <a:endParaRPr lang="ar-SA"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642918"/>
            <a:ext cx="8229600" cy="1143000"/>
          </a:xfrm>
        </p:spPr>
        <p:txBody>
          <a:bodyPr>
            <a:normAutofit/>
          </a:bodyPr>
          <a:lstStyle/>
          <a:p>
            <a:r>
              <a:rPr lang="ar-SA" sz="6000" dirty="0" smtClean="0"/>
              <a:t>مزايا التنمية الداخلية للمشروعات:</a:t>
            </a:r>
            <a:endParaRPr lang="ar-SA" sz="6000" dirty="0"/>
          </a:p>
        </p:txBody>
      </p:sp>
      <p:sp>
        <p:nvSpPr>
          <p:cNvPr id="3" name="عنصر نائب للمحتوى 2"/>
          <p:cNvSpPr>
            <a:spLocks noGrp="1"/>
          </p:cNvSpPr>
          <p:nvPr>
            <p:ph idx="1"/>
          </p:nvPr>
        </p:nvSpPr>
        <p:spPr/>
        <p:txBody>
          <a:bodyPr>
            <a:normAutofit/>
          </a:bodyPr>
          <a:lstStyle/>
          <a:p>
            <a:r>
              <a:rPr lang="ar-SA" sz="3600" dirty="0" smtClean="0"/>
              <a:t>تستخدم التنمية الداخلية لتنفيذ </a:t>
            </a:r>
            <a:r>
              <a:rPr lang="ar-SA" sz="3600" dirty="0" err="1" smtClean="0"/>
              <a:t>الاستراتيجية</a:t>
            </a:r>
            <a:r>
              <a:rPr lang="ar-SA" sz="3600" dirty="0" smtClean="0"/>
              <a:t> العامة للشركة، عندما تمتلك عدداً من القدرات القيمة (موارد مادية ومالية وبشرية) في نشاطها الحالي، ومن الممكن تفعيلها أو مزجها لدخول النشاط الجديد.</a:t>
            </a:r>
            <a:endParaRPr lang="ar-SA" sz="36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857232"/>
            <a:ext cx="8229600" cy="1143000"/>
          </a:xfrm>
        </p:spPr>
        <p:txBody>
          <a:bodyPr>
            <a:normAutofit fontScale="90000"/>
          </a:bodyPr>
          <a:lstStyle/>
          <a:p>
            <a:pPr lvl="0"/>
            <a:r>
              <a:rPr lang="ar-SA" sz="6000" dirty="0" smtClean="0"/>
              <a:t>مساوئ </a:t>
            </a:r>
            <a:r>
              <a:rPr lang="ar-SA" sz="6000" dirty="0" err="1" smtClean="0"/>
              <a:t>استراتيجية</a:t>
            </a:r>
            <a:r>
              <a:rPr lang="ar-SA" sz="6000" dirty="0" smtClean="0"/>
              <a:t> إنشاء المشروعات داخلياً: </a:t>
            </a:r>
            <a:r>
              <a:rPr lang="en-US" dirty="0" smtClean="0"/>
              <a:t/>
            </a:r>
            <a:br>
              <a:rPr lang="en-US" dirty="0" smtClean="0"/>
            </a:br>
            <a:endParaRPr lang="ar-SA" dirty="0"/>
          </a:p>
        </p:txBody>
      </p:sp>
      <p:sp>
        <p:nvSpPr>
          <p:cNvPr id="3" name="عنصر نائب للمحتوى 2"/>
          <p:cNvSpPr>
            <a:spLocks noGrp="1"/>
          </p:cNvSpPr>
          <p:nvPr>
            <p:ph idx="1"/>
          </p:nvPr>
        </p:nvSpPr>
        <p:spPr>
          <a:xfrm>
            <a:off x="428596" y="1714488"/>
            <a:ext cx="8229600" cy="4389120"/>
          </a:xfrm>
        </p:spPr>
        <p:txBody>
          <a:bodyPr/>
          <a:lstStyle/>
          <a:p>
            <a:pPr lvl="0"/>
            <a:r>
              <a:rPr lang="ar-SA" sz="3600" dirty="0" smtClean="0"/>
              <a:t>دخول السوق بمعدلات إنتاج منخفضة. </a:t>
            </a:r>
            <a:endParaRPr lang="en-US" sz="3600" dirty="0" smtClean="0"/>
          </a:p>
          <a:p>
            <a:pPr lvl="0"/>
            <a:r>
              <a:rPr lang="ar-SA" sz="3600" dirty="0" smtClean="0"/>
              <a:t>سوء تقديم المنتج إلى السوق. </a:t>
            </a:r>
            <a:endParaRPr lang="en-US" sz="3600" dirty="0" smtClean="0"/>
          </a:p>
          <a:p>
            <a:pPr lvl="0"/>
            <a:r>
              <a:rPr lang="ar-SA" sz="3600" dirty="0" smtClean="0"/>
              <a:t>سوء إدارة الشركة لإجراءات إنشاء الفرع.</a:t>
            </a:r>
            <a:endParaRPr lang="en-US" sz="3600" dirty="0" smtClean="0"/>
          </a:p>
          <a:p>
            <a:endParaRPr lang="ar-SA"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928670"/>
            <a:ext cx="8229600" cy="1143000"/>
          </a:xfrm>
        </p:spPr>
        <p:txBody>
          <a:bodyPr>
            <a:normAutofit fontScale="90000"/>
          </a:bodyPr>
          <a:lstStyle/>
          <a:p>
            <a:pPr lvl="0"/>
            <a:r>
              <a:rPr lang="ar-SA" sz="6700" dirty="0" err="1" smtClean="0"/>
              <a:t>استراتيجية</a:t>
            </a:r>
            <a:r>
              <a:rPr lang="ar-SA" sz="6700" dirty="0" smtClean="0"/>
              <a:t> الدخول .. الاستحواذ: </a:t>
            </a:r>
            <a:r>
              <a:rPr lang="en-US" dirty="0" smtClean="0"/>
              <a:t/>
            </a:r>
            <a:br>
              <a:rPr lang="en-US" dirty="0" smtClean="0"/>
            </a:br>
            <a:endParaRPr lang="ar-SA" dirty="0"/>
          </a:p>
        </p:txBody>
      </p:sp>
      <p:sp>
        <p:nvSpPr>
          <p:cNvPr id="3" name="عنصر نائب للمحتوى 2"/>
          <p:cNvSpPr>
            <a:spLocks noGrp="1"/>
          </p:cNvSpPr>
          <p:nvPr>
            <p:ph idx="1"/>
          </p:nvPr>
        </p:nvSpPr>
        <p:spPr/>
        <p:txBody>
          <a:bodyPr/>
          <a:lstStyle/>
          <a:p>
            <a:pPr lvl="0"/>
            <a:r>
              <a:rPr lang="ar-SA" sz="3600" dirty="0" smtClean="0"/>
              <a:t>الاستحواذ هو الأداة الرئيسية التي تستخدمها الشركات لتنفيذ </a:t>
            </a:r>
            <a:r>
              <a:rPr lang="ar-SA" sz="3600" dirty="0" err="1" smtClean="0"/>
              <a:t>استراتيجية</a:t>
            </a:r>
            <a:r>
              <a:rPr lang="ar-SA" sz="3600" dirty="0" smtClean="0"/>
              <a:t> التكامل الأفقي. وبالإضافة إلى ذلك، فإن الاستحواذ يعتبر جزاءاً كبيراً من </a:t>
            </a:r>
            <a:r>
              <a:rPr lang="ar-SA" sz="3600" dirty="0" err="1" smtClean="0"/>
              <a:t>استراتيجيتي</a:t>
            </a:r>
            <a:r>
              <a:rPr lang="ar-SA" sz="3600" dirty="0" smtClean="0"/>
              <a:t> التكامل الرأسي والتنويع. </a:t>
            </a:r>
            <a:endParaRPr lang="en-US" sz="3600" dirty="0" smtClean="0"/>
          </a:p>
          <a:p>
            <a:endParaRPr lang="ar-SA"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6000" dirty="0" smtClean="0"/>
              <a:t>مزايا الاستحواذ:</a:t>
            </a:r>
            <a:endParaRPr lang="ar-SA" sz="6000" dirty="0"/>
          </a:p>
        </p:txBody>
      </p:sp>
      <p:sp>
        <p:nvSpPr>
          <p:cNvPr id="3" name="عنصر نائب للمحتوى 2"/>
          <p:cNvSpPr>
            <a:spLocks noGrp="1"/>
          </p:cNvSpPr>
          <p:nvPr>
            <p:ph idx="1"/>
          </p:nvPr>
        </p:nvSpPr>
        <p:spPr/>
        <p:txBody>
          <a:bodyPr>
            <a:noAutofit/>
          </a:bodyPr>
          <a:lstStyle/>
          <a:p>
            <a:r>
              <a:rPr lang="ar-SA" sz="3500" dirty="0" smtClean="0"/>
              <a:t>فإ</a:t>
            </a:r>
            <a:r>
              <a:rPr lang="ar-SA" sz="3400" dirty="0" smtClean="0"/>
              <a:t>ن الشركة تلجأ إلى الاستحواذ عندما لا تتوافر لديها القدرات والإمكانات المطلوبة للمنافسة بنجاح في تلك الصناعة، ولكنها تستطيع الحصول عليها بأسعار معقولة. كذلك فإن الشركات تفضل الاستحواذ عندما تتوفر لديها الرغبة في التحرك بسرعة نحو أهدافها. كذلك فإنه عادة ما ينظر إلى الاستحواذ على أنه أقل خطراً بالمقارنة بتطوير المشروعات داخلياً.</a:t>
            </a:r>
            <a:endParaRPr lang="ar-SA" sz="34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785794"/>
            <a:ext cx="8229600" cy="1143000"/>
          </a:xfrm>
        </p:spPr>
        <p:txBody>
          <a:bodyPr>
            <a:normAutofit fontScale="90000"/>
          </a:bodyPr>
          <a:lstStyle/>
          <a:p>
            <a:pPr lvl="0"/>
            <a:r>
              <a:rPr lang="ar-SA" sz="6700" dirty="0" smtClean="0"/>
              <a:t>مساوئ الاستحواذ: </a:t>
            </a:r>
            <a:r>
              <a:rPr lang="en-US" dirty="0" smtClean="0"/>
              <a:t/>
            </a:r>
            <a:br>
              <a:rPr lang="en-US" dirty="0" smtClean="0"/>
            </a:br>
            <a:endParaRPr lang="ar-SA" dirty="0"/>
          </a:p>
        </p:txBody>
      </p:sp>
      <p:sp>
        <p:nvSpPr>
          <p:cNvPr id="3" name="عنصر نائب للمحتوى 2"/>
          <p:cNvSpPr>
            <a:spLocks noGrp="1"/>
          </p:cNvSpPr>
          <p:nvPr>
            <p:ph idx="1"/>
          </p:nvPr>
        </p:nvSpPr>
        <p:spPr>
          <a:xfrm>
            <a:off x="428596" y="1571612"/>
            <a:ext cx="8229600" cy="4389120"/>
          </a:xfrm>
        </p:spPr>
        <p:txBody>
          <a:bodyPr>
            <a:normAutofit fontScale="92500"/>
          </a:bodyPr>
          <a:lstStyle/>
          <a:p>
            <a:pPr lvl="0"/>
            <a:r>
              <a:rPr lang="ar-SA" sz="3600" dirty="0" smtClean="0"/>
              <a:t>المصاعب الكبرى التي تواجهها الشركات عندما تحاول تحقيق التكامل بين الثقافات التنظيمية المتنافر التي أصبحت توجد في وحدات الشركة المختلفة بعد الاستحواذ. </a:t>
            </a:r>
            <a:endParaRPr lang="en-US" sz="3600" dirty="0" smtClean="0"/>
          </a:p>
          <a:p>
            <a:pPr lvl="0"/>
            <a:r>
              <a:rPr lang="ar-SA" sz="3600" dirty="0" smtClean="0"/>
              <a:t>مبالغة الشركات في تقدير المزايا الاقتصادية للاستحواذ. </a:t>
            </a:r>
            <a:endParaRPr lang="en-US" sz="3600" dirty="0" smtClean="0"/>
          </a:p>
          <a:p>
            <a:pPr lvl="0"/>
            <a:r>
              <a:rPr lang="ar-SA" sz="3600" dirty="0" smtClean="0"/>
              <a:t>ارتفاع أسعار الشركات عليها غالباً. </a:t>
            </a:r>
            <a:endParaRPr lang="en-US" sz="3600" dirty="0" smtClean="0"/>
          </a:p>
          <a:p>
            <a:pPr lvl="0"/>
            <a:r>
              <a:rPr lang="ar-SA" sz="3600" dirty="0" smtClean="0"/>
              <a:t>وأخيراً عدم نجاح الشركات في فحص وانتقاء الوحدات أو الشركات التي تستحوذ عليها. </a:t>
            </a:r>
            <a:endParaRPr lang="en-US" sz="3600" dirty="0" smtClean="0"/>
          </a:p>
          <a:p>
            <a:endParaRPr lang="ar-SA"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857232"/>
            <a:ext cx="8229600" cy="1143000"/>
          </a:xfrm>
        </p:spPr>
        <p:txBody>
          <a:bodyPr>
            <a:normAutofit fontScale="90000"/>
          </a:bodyPr>
          <a:lstStyle/>
          <a:p>
            <a:pPr lvl="0"/>
            <a:r>
              <a:rPr lang="ar-SA" sz="6000" dirty="0" err="1" smtClean="0"/>
              <a:t>استراتيجية</a:t>
            </a:r>
            <a:r>
              <a:rPr lang="ar-SA" sz="6000" dirty="0" smtClean="0"/>
              <a:t> الدخول .. المشروعات المشتركة</a:t>
            </a:r>
            <a:r>
              <a:rPr lang="ar-SA" dirty="0" smtClean="0"/>
              <a:t>: </a:t>
            </a:r>
            <a:r>
              <a:rPr lang="en-US" dirty="0" smtClean="0"/>
              <a:t/>
            </a:r>
            <a:br>
              <a:rPr lang="en-US" dirty="0" smtClean="0"/>
            </a:br>
            <a:endParaRPr lang="ar-SA" dirty="0"/>
          </a:p>
        </p:txBody>
      </p:sp>
      <p:sp>
        <p:nvSpPr>
          <p:cNvPr id="3" name="عنصر نائب للمحتوى 2"/>
          <p:cNvSpPr>
            <a:spLocks noGrp="1"/>
          </p:cNvSpPr>
          <p:nvPr>
            <p:ph idx="1"/>
          </p:nvPr>
        </p:nvSpPr>
        <p:spPr/>
        <p:txBody>
          <a:bodyPr>
            <a:normAutofit/>
          </a:bodyPr>
          <a:lstStyle/>
          <a:p>
            <a:pPr lvl="0"/>
            <a:r>
              <a:rPr lang="ar-SA" sz="3400" dirty="0" smtClean="0"/>
              <a:t>مع أن </a:t>
            </a:r>
            <a:r>
              <a:rPr lang="ar-SA" sz="3400" dirty="0" err="1" smtClean="0"/>
              <a:t>الاستراتيجية</a:t>
            </a:r>
            <a:r>
              <a:rPr lang="ar-SA" sz="3400" dirty="0" smtClean="0"/>
              <a:t> المشتركة لا تستخدم كثيراً مثل </a:t>
            </a:r>
            <a:r>
              <a:rPr lang="ar-SA" sz="3400" dirty="0" err="1" smtClean="0"/>
              <a:t>استراتيجية</a:t>
            </a:r>
            <a:r>
              <a:rPr lang="ar-SA" sz="3400" dirty="0" smtClean="0"/>
              <a:t> الاستحواذ في الدخول إلى الصناعات الجديدة، فإن هذه </a:t>
            </a:r>
            <a:r>
              <a:rPr lang="ar-SA" sz="3400" dirty="0" err="1" smtClean="0"/>
              <a:t>الاستراتيجية</a:t>
            </a:r>
            <a:r>
              <a:rPr lang="ar-SA" sz="3400" dirty="0" smtClean="0"/>
              <a:t> تكون لها معنى وأهمية كبرى في بعض الظروف. فقد تفضل الشركة </a:t>
            </a:r>
            <a:r>
              <a:rPr lang="ar-SA" sz="3400" dirty="0" err="1" smtClean="0"/>
              <a:t>اتباع</a:t>
            </a:r>
            <a:r>
              <a:rPr lang="ar-SA" sz="3400" dirty="0" smtClean="0"/>
              <a:t> </a:t>
            </a:r>
            <a:r>
              <a:rPr lang="ar-SA" sz="3400" dirty="0" err="1" smtClean="0"/>
              <a:t>استراتيجية</a:t>
            </a:r>
            <a:r>
              <a:rPr lang="ar-SA" sz="3400" dirty="0" smtClean="0"/>
              <a:t> المشروعات المشتركة لدخول سوق الجديدة، ولكنها تترد في إعطاء هذه المشروعات الدعم الكافي، نظراً للمخاطر والتكاليف المصاحبة لبناء المشروعات الجديدة من الأساس. </a:t>
            </a:r>
            <a:endParaRPr lang="en-US" sz="3400" dirty="0" smtClean="0"/>
          </a:p>
          <a:p>
            <a:endParaRPr lang="ar-SA"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357166"/>
            <a:ext cx="8229600" cy="1143000"/>
          </a:xfrm>
        </p:spPr>
        <p:txBody>
          <a:bodyPr>
            <a:normAutofit/>
          </a:bodyPr>
          <a:lstStyle/>
          <a:p>
            <a:pPr lvl="0"/>
            <a:r>
              <a:rPr lang="ar-SA" sz="6000" dirty="0" smtClean="0"/>
              <a:t>مزايا المشروعات المشتركة: </a:t>
            </a:r>
            <a:endParaRPr lang="en-US" sz="6000" dirty="0"/>
          </a:p>
        </p:txBody>
      </p:sp>
      <p:sp>
        <p:nvSpPr>
          <p:cNvPr id="3" name="عنصر نائب للمحتوى 2"/>
          <p:cNvSpPr>
            <a:spLocks noGrp="1"/>
          </p:cNvSpPr>
          <p:nvPr>
            <p:ph idx="1"/>
          </p:nvPr>
        </p:nvSpPr>
        <p:spPr/>
        <p:txBody>
          <a:bodyPr/>
          <a:lstStyle/>
          <a:p>
            <a:pPr lvl="0"/>
            <a:r>
              <a:rPr lang="ar-SA" sz="3600" dirty="0" smtClean="0"/>
              <a:t>تتيح هذه </a:t>
            </a:r>
            <a:r>
              <a:rPr lang="ar-SA" sz="3600" dirty="0" err="1" smtClean="0"/>
              <a:t>الاستراتيجية</a:t>
            </a:r>
            <a:r>
              <a:rPr lang="ar-SA" sz="3600" dirty="0" smtClean="0"/>
              <a:t> للشركة تقاسم التكاليف والمخاطر مع شريكها في المشروع. </a:t>
            </a:r>
            <a:endParaRPr lang="en-US" sz="3600" dirty="0" smtClean="0"/>
          </a:p>
          <a:p>
            <a:pPr lvl="0"/>
            <a:r>
              <a:rPr lang="ar-SA" sz="3600" dirty="0" smtClean="0"/>
              <a:t>تساهم في تحسين احتمالات نجاح المشروع الجديد عن طريق ضم قدراتها إلى قدرات الشريك الآخر. </a:t>
            </a:r>
            <a:endParaRPr lang="en-US" sz="3600" dirty="0" smtClean="0"/>
          </a:p>
          <a:p>
            <a:endParaRPr lang="ar-SA"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928670"/>
            <a:ext cx="8229600" cy="1143000"/>
          </a:xfrm>
        </p:spPr>
        <p:txBody>
          <a:bodyPr>
            <a:normAutofit fontScale="90000"/>
          </a:bodyPr>
          <a:lstStyle/>
          <a:p>
            <a:pPr lvl="0"/>
            <a:r>
              <a:rPr lang="ar-SA" sz="6700" dirty="0" smtClean="0"/>
              <a:t>مساوئ للمشروعات المشتركة: </a:t>
            </a:r>
            <a:r>
              <a:rPr lang="en-US" dirty="0" smtClean="0"/>
              <a:t/>
            </a:r>
            <a:br>
              <a:rPr lang="en-US" dirty="0" smtClean="0"/>
            </a:br>
            <a:endParaRPr lang="ar-SA" dirty="0"/>
          </a:p>
        </p:txBody>
      </p:sp>
      <p:sp>
        <p:nvSpPr>
          <p:cNvPr id="3" name="عنصر نائب للمحتوى 2"/>
          <p:cNvSpPr>
            <a:spLocks noGrp="1"/>
          </p:cNvSpPr>
          <p:nvPr>
            <p:ph idx="1"/>
          </p:nvPr>
        </p:nvSpPr>
        <p:spPr>
          <a:xfrm>
            <a:off x="500034" y="1571612"/>
            <a:ext cx="8229600" cy="4389120"/>
          </a:xfrm>
        </p:spPr>
        <p:txBody>
          <a:bodyPr>
            <a:normAutofit lnSpcReduction="10000"/>
          </a:bodyPr>
          <a:lstStyle/>
          <a:p>
            <a:pPr lvl="0"/>
            <a:r>
              <a:rPr lang="ar-SA" sz="3600" dirty="0" smtClean="0"/>
              <a:t>أن المشروع يؤدي إلى تقاسم الأرباح في حالة النجاح – أي أن الشركة لا تستطيع الاستئثار بالأرباح. </a:t>
            </a:r>
            <a:endParaRPr lang="en-US" sz="3600" dirty="0" smtClean="0"/>
          </a:p>
          <a:p>
            <a:pPr lvl="0"/>
            <a:r>
              <a:rPr lang="ar-SA" sz="3600" dirty="0" smtClean="0"/>
              <a:t>أن الشريك بالضرورة على نصيب في رقابة المشروع والسيطرة علية. </a:t>
            </a:r>
            <a:endParaRPr lang="en-US" sz="3600" dirty="0" smtClean="0"/>
          </a:p>
          <a:p>
            <a:pPr lvl="0"/>
            <a:r>
              <a:rPr lang="ar-SA" sz="3600" dirty="0" smtClean="0"/>
              <a:t>أن الشركة التي تدخل في المشروعات المشتركة قد تضطر في النهاية إلى إعطاء شريكها بعض معارفها ومهاراتها التي قد يستخدمها في منافستها بطريقة مباشرة في المستقبل. </a:t>
            </a:r>
            <a:endParaRPr lang="en-US" sz="3600" dirty="0" smtClean="0"/>
          </a:p>
          <a:p>
            <a:endParaRPr lang="ar-SA"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1000108"/>
            <a:ext cx="8229600" cy="1143000"/>
          </a:xfrm>
        </p:spPr>
        <p:txBody>
          <a:bodyPr>
            <a:normAutofit fontScale="90000"/>
          </a:bodyPr>
          <a:lstStyle/>
          <a:p>
            <a:pPr lvl="0"/>
            <a:r>
              <a:rPr lang="ar-SA" sz="6700" dirty="0" smtClean="0"/>
              <a:t>إعادة الهيكلة:</a:t>
            </a:r>
            <a:r>
              <a:rPr lang="en-US" dirty="0" smtClean="0"/>
              <a:t/>
            </a:r>
            <a:br>
              <a:rPr lang="en-US" dirty="0" smtClean="0"/>
            </a:br>
            <a:endParaRPr lang="ar-SA" dirty="0"/>
          </a:p>
        </p:txBody>
      </p:sp>
      <p:sp>
        <p:nvSpPr>
          <p:cNvPr id="3" name="عنصر نائب للمحتوى 2"/>
          <p:cNvSpPr>
            <a:spLocks noGrp="1"/>
          </p:cNvSpPr>
          <p:nvPr>
            <p:ph idx="1"/>
          </p:nvPr>
        </p:nvSpPr>
        <p:spPr>
          <a:xfrm>
            <a:off x="500034" y="1643050"/>
            <a:ext cx="8229600" cy="4389120"/>
          </a:xfrm>
        </p:spPr>
        <p:txBody>
          <a:bodyPr/>
          <a:lstStyle/>
          <a:p>
            <a:pPr lvl="0"/>
            <a:r>
              <a:rPr lang="ar-SA" sz="3600" dirty="0" smtClean="0"/>
              <a:t>الآن فإن الحديث يتجه إلى الاستراتيجيات العكسية، أي استراتيجيات تقلص حجم الشركة والخروج من بعض النشطة التي تعمل فيها بالفعل. وقد أصبحت </a:t>
            </a:r>
            <a:r>
              <a:rPr lang="ar-SA" sz="3600" dirty="0" err="1" smtClean="0"/>
              <a:t>استراتيجية</a:t>
            </a:r>
            <a:r>
              <a:rPr lang="ar-SA" sz="3600" dirty="0" smtClean="0"/>
              <a:t> تقلص مجال العمل </a:t>
            </a:r>
            <a:r>
              <a:rPr lang="ar-SA" sz="3600" dirty="0" err="1" smtClean="0"/>
              <a:t>استراتيجية</a:t>
            </a:r>
            <a:r>
              <a:rPr lang="ar-SA" sz="3600" dirty="0" smtClean="0"/>
              <a:t> شائعة بين الشركات. </a:t>
            </a:r>
            <a:endParaRPr lang="en-US" sz="3600" dirty="0" smtClean="0"/>
          </a:p>
          <a:p>
            <a:pPr>
              <a:buNone/>
            </a:pPr>
            <a:endParaRPr lang="ar-S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8" y="357166"/>
            <a:ext cx="8229600" cy="1143000"/>
          </a:xfrm>
        </p:spPr>
        <p:txBody>
          <a:bodyPr/>
          <a:lstStyle/>
          <a:p>
            <a:r>
              <a:rPr lang="ar-SA" b="1" dirty="0" smtClean="0"/>
              <a:t>الشركة كمحفظة مهارات متميزة:</a:t>
            </a:r>
            <a:endParaRPr lang="ar-SA" dirty="0"/>
          </a:p>
        </p:txBody>
      </p:sp>
      <p:sp>
        <p:nvSpPr>
          <p:cNvPr id="3" name="عنصر نائب للمحتوى 2"/>
          <p:cNvSpPr>
            <a:spLocks noGrp="1"/>
          </p:cNvSpPr>
          <p:nvPr>
            <p:ph idx="1"/>
          </p:nvPr>
        </p:nvSpPr>
        <p:spPr>
          <a:xfrm>
            <a:off x="428596" y="1714488"/>
            <a:ext cx="8229600" cy="4389120"/>
          </a:xfrm>
        </p:spPr>
        <p:txBody>
          <a:bodyPr>
            <a:normAutofit lnSpcReduction="10000"/>
          </a:bodyPr>
          <a:lstStyle/>
          <a:p>
            <a:r>
              <a:rPr lang="ar-SA" sz="3200" dirty="0" smtClean="0"/>
              <a:t>أن النظر إلى الشركة على أنها محفظة تضم مجموعة من القدرات المتميزة بدلا من النظر إليها على أنها محفظة تضم مجموعة من المنتجات, يعتبر مدخلا جيدا لتحديد كيفية استخدام هذه القدرات لتطوير فرص عمل في الصناعات الجديدة.</a:t>
            </a:r>
            <a:endParaRPr lang="en-US" sz="3200" dirty="0" smtClean="0"/>
          </a:p>
          <a:p>
            <a:r>
              <a:rPr lang="ar-SA" sz="3200" dirty="0" smtClean="0"/>
              <a:t>فعلى سبيل المثال, فإن شركة كانون اليابانية تتمتع بشهرة فائقة في أسواق الكاميرات, آلات التصوير, وتتمتع قدرات متميزة في تصنيع الماكينات والبصريات الدقيقة, والالكترونيات الصغيرة  والتصوير الالكتروني.</a:t>
            </a:r>
            <a:endParaRPr lang="en-US" sz="3200" dirty="0" smtClean="0"/>
          </a:p>
          <a:p>
            <a:endParaRPr lang="ar-SA"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500034" y="1571612"/>
            <a:ext cx="8229600" cy="4389120"/>
          </a:xfrm>
        </p:spPr>
        <p:txBody>
          <a:bodyPr/>
          <a:lstStyle/>
          <a:p>
            <a:pPr lvl="0"/>
            <a:r>
              <a:rPr lang="ar-SA" sz="3600" dirty="0" smtClean="0"/>
              <a:t>فعلى سبيل المثال: فإن شركة إيه </a:t>
            </a:r>
            <a:r>
              <a:rPr lang="ar-SA" sz="3600" dirty="0" err="1" smtClean="0"/>
              <a:t>تي</a:t>
            </a:r>
            <a:r>
              <a:rPr lang="ar-SA" sz="3600" dirty="0" smtClean="0"/>
              <a:t> </a:t>
            </a:r>
            <a:r>
              <a:rPr lang="ar-SA" sz="3600" dirty="0" err="1" smtClean="0"/>
              <a:t>آند</a:t>
            </a:r>
            <a:r>
              <a:rPr lang="ar-SA" sz="3600" dirty="0" smtClean="0"/>
              <a:t> </a:t>
            </a:r>
            <a:r>
              <a:rPr lang="ar-SA" sz="3600" dirty="0" err="1" smtClean="0"/>
              <a:t>تي</a:t>
            </a:r>
            <a:r>
              <a:rPr lang="ar-SA" sz="3600" dirty="0" smtClean="0"/>
              <a:t> باعت عام 1996م وحدة لوسنت المنتجة لمعدات الاتصالات، كما قامت ببيع وحدة قنوات التليفزيون المشفرة التي تبث عن طريق </a:t>
            </a:r>
            <a:r>
              <a:rPr lang="ar-SA" sz="3600" dirty="0" err="1" smtClean="0"/>
              <a:t>الكوابل</a:t>
            </a:r>
            <a:r>
              <a:rPr lang="ar-SA" sz="3600" dirty="0" smtClean="0"/>
              <a:t> إلى الشركة المنافسة – </a:t>
            </a:r>
            <a:r>
              <a:rPr lang="ar-SA" sz="3600" dirty="0" err="1" smtClean="0"/>
              <a:t>كمكاست</a:t>
            </a:r>
            <a:r>
              <a:rPr lang="ar-SA" sz="3600" dirty="0" smtClean="0"/>
              <a:t> – بمبلغ 72 بليون دولار عام 2002م. </a:t>
            </a:r>
            <a:endParaRPr lang="en-US" sz="3600" dirty="0" smtClean="0"/>
          </a:p>
          <a:p>
            <a:endParaRPr lang="ar-SA"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928670"/>
            <a:ext cx="8229600" cy="1143000"/>
          </a:xfrm>
        </p:spPr>
        <p:txBody>
          <a:bodyPr>
            <a:normAutofit fontScale="90000"/>
          </a:bodyPr>
          <a:lstStyle/>
          <a:p>
            <a:pPr lvl="0"/>
            <a:r>
              <a:rPr lang="ar-SA" sz="6700" dirty="0" smtClean="0"/>
              <a:t>لماذا إعادة الهيكلة الآن؟ </a:t>
            </a:r>
            <a:r>
              <a:rPr lang="en-US" dirty="0" smtClean="0"/>
              <a:t/>
            </a:r>
            <a:br>
              <a:rPr lang="en-US" dirty="0" smtClean="0"/>
            </a:br>
            <a:endParaRPr lang="ar-SA" dirty="0"/>
          </a:p>
        </p:txBody>
      </p:sp>
      <p:sp>
        <p:nvSpPr>
          <p:cNvPr id="3" name="عنصر نائب للمحتوى 2"/>
          <p:cNvSpPr>
            <a:spLocks noGrp="1"/>
          </p:cNvSpPr>
          <p:nvPr>
            <p:ph idx="1"/>
          </p:nvPr>
        </p:nvSpPr>
        <p:spPr/>
        <p:txBody>
          <a:bodyPr/>
          <a:lstStyle/>
          <a:p>
            <a:pPr lvl="0"/>
            <a:r>
              <a:rPr lang="ar-SA" sz="3600" dirty="0" smtClean="0"/>
              <a:t>السبب الرئيسي لاتجاه الشركات التي سبق لها استخدام </a:t>
            </a:r>
            <a:r>
              <a:rPr lang="ar-SA" sz="3600" dirty="0" err="1" smtClean="0"/>
              <a:t>استراتيجية</a:t>
            </a:r>
            <a:r>
              <a:rPr lang="ar-SA" sz="3600" dirty="0" smtClean="0"/>
              <a:t> التنويع إلى </a:t>
            </a:r>
            <a:r>
              <a:rPr lang="ar-SA" sz="3600" dirty="0" err="1" smtClean="0"/>
              <a:t>استراتيجية</a:t>
            </a:r>
            <a:r>
              <a:rPr lang="ar-SA" sz="3600" dirty="0" smtClean="0"/>
              <a:t> إعادة الهيكلة في السنوات الأخيرة، أن سوق الأسهم قد خفض قيم أسهم الشركات التي اتبعت </a:t>
            </a:r>
            <a:r>
              <a:rPr lang="ar-SA" sz="3600" dirty="0" err="1" smtClean="0"/>
              <a:t>استراتيجية</a:t>
            </a:r>
            <a:r>
              <a:rPr lang="ar-SA" sz="3600" dirty="0" smtClean="0"/>
              <a:t> التنويع. وهناك سببان لذلك:</a:t>
            </a:r>
            <a:endParaRPr lang="en-US" sz="3600" dirty="0" smtClean="0"/>
          </a:p>
          <a:p>
            <a:endParaRPr lang="ar-SA"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normAutofit/>
          </a:bodyPr>
          <a:lstStyle/>
          <a:p>
            <a:r>
              <a:rPr lang="ar-SA" sz="3600" dirty="0" smtClean="0"/>
              <a:t>أولهما: أن المستثمرين يتجنبون القوائم المالية الموحدة للشركات متنوعة الأنشطة نظراً لتعقدها، وعدم الشفافية والوضوح في تلك القوائم. </a:t>
            </a:r>
            <a:endParaRPr lang="en-US" sz="3600" dirty="0" smtClean="0"/>
          </a:p>
          <a:p>
            <a:r>
              <a:rPr lang="ar-SA" sz="3600" dirty="0" smtClean="0"/>
              <a:t>والسبب الثاني: لخصم التنويع: أن المستثمرين تعلموا من خبرتهم، أن الشركات تتبع </a:t>
            </a:r>
            <a:r>
              <a:rPr lang="ar-SA" sz="3600" dirty="0" err="1" smtClean="0"/>
              <a:t>استرتيجية</a:t>
            </a:r>
            <a:r>
              <a:rPr lang="ar-SA" sz="3600" dirty="0" smtClean="0"/>
              <a:t> التنويع لأسباب قد تكون خاطئة، مثل النمو بهدف النمو فقط، وليس بهدف زيادة الأرباح. </a:t>
            </a:r>
            <a:endParaRPr lang="en-US" sz="3600" dirty="0" smtClean="0"/>
          </a:p>
          <a:p>
            <a:endParaRPr lang="ar-SA"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857232"/>
            <a:ext cx="8229600" cy="1143000"/>
          </a:xfrm>
        </p:spPr>
        <p:txBody>
          <a:bodyPr>
            <a:normAutofit fontScale="90000"/>
          </a:bodyPr>
          <a:lstStyle/>
          <a:p>
            <a:pPr lvl="0"/>
            <a:r>
              <a:rPr lang="ar-SA" sz="6700" dirty="0" smtClean="0"/>
              <a:t>استراتيجيات الخروج من النشاط: </a:t>
            </a:r>
            <a:r>
              <a:rPr lang="en-US" dirty="0" smtClean="0"/>
              <a:t/>
            </a:r>
            <a:br>
              <a:rPr lang="en-US" dirty="0" smtClean="0"/>
            </a:br>
            <a:endParaRPr lang="ar-SA" dirty="0"/>
          </a:p>
        </p:txBody>
      </p:sp>
      <p:sp>
        <p:nvSpPr>
          <p:cNvPr id="3" name="عنصر نائب للمحتوى 2"/>
          <p:cNvSpPr>
            <a:spLocks noGrp="1"/>
          </p:cNvSpPr>
          <p:nvPr>
            <p:ph idx="1"/>
          </p:nvPr>
        </p:nvSpPr>
        <p:spPr/>
        <p:txBody>
          <a:bodyPr>
            <a:normAutofit/>
          </a:bodyPr>
          <a:lstStyle/>
          <a:p>
            <a:r>
              <a:rPr lang="ar-SA" sz="3600" dirty="0" err="1" smtClean="0"/>
              <a:t>استراتيجية</a:t>
            </a:r>
            <a:r>
              <a:rPr lang="ar-SA" sz="3600" dirty="0" smtClean="0"/>
              <a:t> التجريد: عادة ما تفضل هذه </a:t>
            </a:r>
            <a:r>
              <a:rPr lang="ar-SA" sz="3600" dirty="0" err="1" smtClean="0"/>
              <a:t>الاستراتيجية</a:t>
            </a:r>
            <a:r>
              <a:rPr lang="ar-SA" sz="3600" dirty="0" smtClean="0"/>
              <a:t> عن </a:t>
            </a:r>
            <a:r>
              <a:rPr lang="ar-SA" sz="3600" dirty="0" err="1" smtClean="0"/>
              <a:t>الاستراتيجيتين</a:t>
            </a:r>
            <a:r>
              <a:rPr lang="ar-SA" sz="3600" dirty="0" smtClean="0"/>
              <a:t> الأخريين. وتعبر هذه </a:t>
            </a:r>
            <a:r>
              <a:rPr lang="ar-SA" sz="3600" dirty="0" err="1" smtClean="0"/>
              <a:t>الاستراتيجية</a:t>
            </a:r>
            <a:r>
              <a:rPr lang="ar-SA" sz="3600" dirty="0" smtClean="0"/>
              <a:t> أفضل الوسائل لاستعادة الشركة لاستثماراتها السابقة بسرعة. وتقوم هذه </a:t>
            </a:r>
            <a:r>
              <a:rPr lang="ar-SA" sz="3600" dirty="0" err="1" smtClean="0"/>
              <a:t>الاستراتيجية</a:t>
            </a:r>
            <a:r>
              <a:rPr lang="ar-SA" sz="3600" dirty="0" smtClean="0"/>
              <a:t> على بيع وحدة الأعمال لأصحاب أفضل العروض المتقدمين لشرائها. </a:t>
            </a:r>
            <a:endParaRPr lang="ar-SA" sz="36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500042"/>
            <a:ext cx="8229600" cy="1143000"/>
          </a:xfrm>
        </p:spPr>
        <p:txBody>
          <a:bodyPr>
            <a:normAutofit/>
          </a:bodyPr>
          <a:lstStyle/>
          <a:p>
            <a:r>
              <a:rPr lang="ar-SA" sz="6000" dirty="0" smtClean="0"/>
              <a:t>الحصاد والتصفية: </a:t>
            </a:r>
            <a:endParaRPr lang="ar-SA" sz="6000" dirty="0"/>
          </a:p>
        </p:txBody>
      </p:sp>
      <p:sp>
        <p:nvSpPr>
          <p:cNvPr id="3" name="عنصر نائب للمحتوى 2"/>
          <p:cNvSpPr>
            <a:spLocks noGrp="1"/>
          </p:cNvSpPr>
          <p:nvPr>
            <p:ph idx="1"/>
          </p:nvPr>
        </p:nvSpPr>
        <p:spPr/>
        <p:txBody>
          <a:bodyPr>
            <a:noAutofit/>
          </a:bodyPr>
          <a:lstStyle/>
          <a:p>
            <a:r>
              <a:rPr lang="en-US" sz="3200" dirty="0" smtClean="0"/>
              <a:t> </a:t>
            </a:r>
            <a:r>
              <a:rPr lang="ar-SA" sz="3400" dirty="0" smtClean="0"/>
              <a:t>بصفة عامة فإن </a:t>
            </a:r>
            <a:r>
              <a:rPr lang="ar-SA" sz="3400" dirty="0" err="1" smtClean="0"/>
              <a:t>استراتيجية</a:t>
            </a:r>
            <a:r>
              <a:rPr lang="ar-SA" sz="3400" dirty="0" smtClean="0"/>
              <a:t> الحصاد أقل من </a:t>
            </a:r>
            <a:r>
              <a:rPr lang="ar-SA" sz="3400" dirty="0" err="1" smtClean="0"/>
              <a:t>استراتيجية</a:t>
            </a:r>
            <a:r>
              <a:rPr lang="ar-SA" sz="3400" dirty="0" smtClean="0"/>
              <a:t> التجريد، نضراً لأن الشركة تستطيع استرداد استثماراتها على الأقل عند </a:t>
            </a:r>
            <a:r>
              <a:rPr lang="ar-SA" sz="3400" dirty="0" err="1" smtClean="0"/>
              <a:t>اتباعها</a:t>
            </a:r>
            <a:r>
              <a:rPr lang="ar-SA" sz="3400" dirty="0" smtClean="0"/>
              <a:t> </a:t>
            </a:r>
            <a:r>
              <a:rPr lang="ar-SA" sz="3400" dirty="0" err="1" smtClean="0"/>
              <a:t>لاستراتيجية</a:t>
            </a:r>
            <a:r>
              <a:rPr lang="ar-SA" sz="3400" dirty="0" smtClean="0"/>
              <a:t> التجريد. والسبب الثاني أن </a:t>
            </a:r>
            <a:r>
              <a:rPr lang="ar-SA" sz="3400" dirty="0" err="1" smtClean="0"/>
              <a:t>استراتيجية</a:t>
            </a:r>
            <a:r>
              <a:rPr lang="ar-SA" sz="3400" dirty="0" smtClean="0"/>
              <a:t> الحصاد تقوم على إيقاف ضخ الاستثمارات إلى الوحدة، وذلك بهدف تحسين التدفقات النقدية في الأجلين القصير والمتوسط، قبل التصفية. ورغم أنه لا يوجد عيب في هذه </a:t>
            </a:r>
            <a:r>
              <a:rPr lang="ar-SA" sz="3400" dirty="0" err="1" smtClean="0"/>
              <a:t>الاستراتيجية</a:t>
            </a:r>
            <a:r>
              <a:rPr lang="ar-SA" sz="3400" dirty="0" smtClean="0"/>
              <a:t> سيئة من حيث التطبيق في الواقع.</a:t>
            </a:r>
            <a:endParaRPr lang="ar-SA" sz="34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42928" y="1357298"/>
            <a:ext cx="8229600" cy="4389120"/>
          </a:xfrm>
        </p:spPr>
        <p:txBody>
          <a:bodyPr>
            <a:normAutofit/>
          </a:bodyPr>
          <a:lstStyle/>
          <a:p>
            <a:pPr algn="ctr">
              <a:buNone/>
            </a:pPr>
            <a:r>
              <a:rPr lang="ar-SA" sz="3200" dirty="0" smtClean="0">
                <a:latin typeface="Hacen Liner Screen" pitchFamily="2" charset="-78"/>
                <a:cs typeface="Hacen Liner Screen" pitchFamily="2" charset="-78"/>
              </a:rPr>
              <a:t>إعداد الطالبان</a:t>
            </a:r>
          </a:p>
          <a:p>
            <a:pPr algn="ctr">
              <a:buNone/>
            </a:pPr>
            <a:endParaRPr lang="ar-SA" sz="3200" dirty="0" smtClean="0">
              <a:latin typeface="Hacen Liner Screen" pitchFamily="2" charset="-78"/>
              <a:cs typeface="Hacen Liner Screen" pitchFamily="2" charset="-78"/>
            </a:endParaRPr>
          </a:p>
          <a:p>
            <a:pPr algn="ctr">
              <a:buNone/>
            </a:pPr>
            <a:r>
              <a:rPr lang="ar-SA" sz="3200" dirty="0" smtClean="0">
                <a:latin typeface="Hacen Liner Screen" pitchFamily="2" charset="-78"/>
                <a:cs typeface="Hacen Liner Screen" pitchFamily="2" charset="-78"/>
              </a:rPr>
              <a:t>محمد السهلي</a:t>
            </a:r>
          </a:p>
          <a:p>
            <a:pPr algn="ctr">
              <a:buNone/>
            </a:pPr>
            <a:r>
              <a:rPr lang="ar-SA" sz="3200" dirty="0" smtClean="0">
                <a:latin typeface="Hacen Liner Screen" pitchFamily="2" charset="-78"/>
                <a:cs typeface="Hacen Liner Screen" pitchFamily="2" charset="-78"/>
              </a:rPr>
              <a:t>خالد </a:t>
            </a:r>
            <a:r>
              <a:rPr lang="ar-SA" sz="3200" dirty="0" err="1" smtClean="0">
                <a:latin typeface="Hacen Liner Screen" pitchFamily="2" charset="-78"/>
                <a:cs typeface="Hacen Liner Screen" pitchFamily="2" charset="-78"/>
              </a:rPr>
              <a:t>العتيبي</a:t>
            </a:r>
            <a:endParaRPr lang="ar-SA" sz="3200" dirty="0" smtClean="0">
              <a:latin typeface="Hacen Liner Screen" pitchFamily="2" charset="-78"/>
              <a:cs typeface="Hacen Liner Screen" pitchFamily="2" charset="-78"/>
            </a:endParaRPr>
          </a:p>
          <a:p>
            <a:pPr algn="ctr">
              <a:buNone/>
            </a:pPr>
            <a:endParaRPr lang="ar-SA" sz="3200" dirty="0" smtClean="0">
              <a:solidFill>
                <a:srgbClr val="0070C0"/>
              </a:solidFill>
              <a:latin typeface="Hacen Liner Screen" pitchFamily="2" charset="-78"/>
              <a:cs typeface="Hacen Liner Screen" pitchFamily="2" charset="-78"/>
            </a:endParaRPr>
          </a:p>
          <a:p>
            <a:pPr algn="ctr">
              <a:buNone/>
            </a:pPr>
            <a:r>
              <a:rPr lang="ar-SA" sz="3200" dirty="0" smtClean="0">
                <a:solidFill>
                  <a:srgbClr val="0070C0"/>
                </a:solidFill>
                <a:latin typeface="Hacen Liner Screen" pitchFamily="2" charset="-78"/>
                <a:cs typeface="Hacen Liner Screen" pitchFamily="2" charset="-78"/>
              </a:rPr>
              <a:t>إشراف الدكتور </a:t>
            </a:r>
          </a:p>
          <a:p>
            <a:pPr algn="ctr">
              <a:buNone/>
            </a:pPr>
            <a:r>
              <a:rPr lang="ar-SA" sz="3200" dirty="0" smtClean="0">
                <a:solidFill>
                  <a:srgbClr val="0070C0"/>
                </a:solidFill>
                <a:latin typeface="Hacen Liner Screen" pitchFamily="2" charset="-78"/>
                <a:cs typeface="Hacen Liner Screen" pitchFamily="2" charset="-78"/>
              </a:rPr>
              <a:t>عاطف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r>
              <a:rPr lang="ar-SA" sz="5300" b="1" dirty="0" smtClean="0"/>
              <a:t>زيادة الأرباح عن طريق التنويع</a:t>
            </a:r>
            <a:r>
              <a:rPr lang="en-US" sz="5300" b="1" dirty="0" smtClean="0"/>
              <a:t>:</a:t>
            </a:r>
            <a:r>
              <a:rPr lang="en-US" dirty="0" smtClean="0"/>
              <a:t/>
            </a:r>
            <a:br>
              <a:rPr lang="en-US" dirty="0" smtClean="0"/>
            </a:br>
            <a:endParaRPr lang="ar-SA" dirty="0"/>
          </a:p>
        </p:txBody>
      </p:sp>
      <p:sp>
        <p:nvSpPr>
          <p:cNvPr id="3" name="عنصر نائب للمحتوى 2"/>
          <p:cNvSpPr>
            <a:spLocks noGrp="1"/>
          </p:cNvSpPr>
          <p:nvPr>
            <p:ph idx="1"/>
          </p:nvPr>
        </p:nvSpPr>
        <p:spPr>
          <a:xfrm>
            <a:off x="500034" y="1428736"/>
            <a:ext cx="8229600" cy="4389120"/>
          </a:xfrm>
        </p:spPr>
        <p:txBody>
          <a:bodyPr>
            <a:normAutofit fontScale="92500" lnSpcReduction="20000"/>
          </a:bodyPr>
          <a:lstStyle/>
          <a:p>
            <a:r>
              <a:rPr lang="ar-SA" sz="3200" b="1" dirty="0" smtClean="0"/>
              <a:t>التنويع:</a:t>
            </a:r>
            <a:r>
              <a:rPr lang="ar-SA" sz="3200" dirty="0" smtClean="0"/>
              <a:t> عبارة عن قيام الشركة بالدخول في أنشطة جديدة متميزة عن الأنشطة التي نؤديها حاليا. والشركة متنوعة النشطة هي تلك التي تعمل في صناعتين مختلفين أو أكثر.</a:t>
            </a:r>
            <a:endParaRPr lang="en-US" sz="3200" dirty="0" smtClean="0"/>
          </a:p>
          <a:p>
            <a:r>
              <a:rPr lang="ar-SA" sz="3200" dirty="0" smtClean="0"/>
              <a:t>فحتى تنجح </a:t>
            </a:r>
            <a:r>
              <a:rPr lang="ar-SA" sz="3200" dirty="0" err="1" smtClean="0"/>
              <a:t>استراتيجة</a:t>
            </a:r>
            <a:r>
              <a:rPr lang="ar-SA" sz="3200" dirty="0" smtClean="0"/>
              <a:t> التنويع في زيادة أرباح الشركة, فإنها يجب أن تمكن الشركة أو بعض الوحدات الإستراتيجية (الأنشطة التي تؤديها من:</a:t>
            </a:r>
            <a:endParaRPr lang="en-US" sz="3200" dirty="0" smtClean="0"/>
          </a:p>
          <a:p>
            <a:pPr lvl="0">
              <a:buNone/>
            </a:pPr>
            <a:r>
              <a:rPr lang="ar-SA" sz="3200" dirty="0" smtClean="0"/>
              <a:t>1- تخفيض التكاليف خلق إحدى أو عدد من القيم التي تنميها.</a:t>
            </a:r>
            <a:endParaRPr lang="en-US" sz="3200" dirty="0" smtClean="0"/>
          </a:p>
          <a:p>
            <a:pPr lvl="0">
              <a:buNone/>
            </a:pPr>
            <a:r>
              <a:rPr lang="ar-SA" sz="3200" dirty="0" smtClean="0"/>
              <a:t>2- أن يؤدي التنويع إلى تمييز منتجات الشركة بطريقة تمكنها من فرض أسعار أعلى لتلك المنتجات,</a:t>
            </a:r>
            <a:endParaRPr lang="en-US" sz="3200" dirty="0" smtClean="0"/>
          </a:p>
          <a:p>
            <a:pPr lvl="0">
              <a:buNone/>
            </a:pPr>
            <a:r>
              <a:rPr lang="ar-SA" sz="3200" dirty="0" smtClean="0"/>
              <a:t>3- تمكنها من إدارة المنافسة في الصناعة بطريقة أفضل.</a:t>
            </a:r>
            <a:endParaRPr lang="en-US" sz="3200" dirty="0" smtClean="0"/>
          </a:p>
          <a:p>
            <a:endParaRPr lang="ar-S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500034" y="1428736"/>
            <a:ext cx="8229600" cy="4389120"/>
          </a:xfrm>
        </p:spPr>
        <p:txBody>
          <a:bodyPr>
            <a:normAutofit lnSpcReduction="10000"/>
          </a:bodyPr>
          <a:lstStyle/>
          <a:p>
            <a:r>
              <a:rPr lang="ar-SA" b="1" dirty="0" smtClean="0"/>
              <a:t>من الممكن للمديرين إن يعظموا الأرباح في الشركات ذات الأنشطة المتعددة باستخدام خمس طرق رئيسية هي:</a:t>
            </a:r>
            <a:endParaRPr lang="en-US" sz="3500" dirty="0" smtClean="0"/>
          </a:p>
          <a:p>
            <a:pPr lvl="0">
              <a:buNone/>
            </a:pPr>
            <a:r>
              <a:rPr lang="ar-SA" sz="3500" dirty="0" smtClean="0"/>
              <a:t>1</a:t>
            </a:r>
            <a:r>
              <a:rPr lang="ar-SA" sz="3000" dirty="0" smtClean="0"/>
              <a:t>- </a:t>
            </a:r>
            <a:r>
              <a:rPr lang="ar-SA" sz="3000" dirty="0" err="1" smtClean="0"/>
              <a:t>تدويرالقدرات</a:t>
            </a:r>
            <a:r>
              <a:rPr lang="ar-SA" sz="3000" dirty="0" smtClean="0"/>
              <a:t> </a:t>
            </a:r>
            <a:r>
              <a:rPr lang="ar-SA" sz="3000" dirty="0" smtClean="0"/>
              <a:t>التي تمتلكها الشركة بين الأنشطة الحالية.</a:t>
            </a:r>
            <a:endParaRPr lang="en-US" sz="3000" dirty="0" smtClean="0"/>
          </a:p>
          <a:p>
            <a:pPr lvl="0">
              <a:buNone/>
            </a:pPr>
            <a:r>
              <a:rPr lang="ar-SA" sz="3000" dirty="0" smtClean="0"/>
              <a:t>2- تفعيل القدرات </a:t>
            </a:r>
            <a:r>
              <a:rPr lang="ar-SA" sz="3000" dirty="0" smtClean="0"/>
              <a:t>لتكوين أنشطة جديدة</a:t>
            </a:r>
            <a:r>
              <a:rPr lang="ar-SA" sz="3000" dirty="0" smtClean="0"/>
              <a:t>.</a:t>
            </a:r>
          </a:p>
          <a:p>
            <a:pPr lvl="0">
              <a:buNone/>
            </a:pPr>
            <a:r>
              <a:rPr lang="ar-SA" sz="3000" dirty="0" smtClean="0"/>
              <a:t>3- استخدام نفس الموارد (القدرات) في أكثر من نشاط لتحقيق اقتصاديات ت العمل في نفس المجال.</a:t>
            </a:r>
            <a:endParaRPr lang="en-US" sz="3000" dirty="0" smtClean="0"/>
          </a:p>
          <a:p>
            <a:pPr lvl="0">
              <a:buNone/>
            </a:pPr>
            <a:r>
              <a:rPr lang="ar-SA" sz="3000" dirty="0"/>
              <a:t>4</a:t>
            </a:r>
            <a:r>
              <a:rPr lang="ar-SA" sz="3000" dirty="0" smtClean="0"/>
              <a:t>- </a:t>
            </a:r>
            <a:r>
              <a:rPr lang="ar-SA" sz="3000" dirty="0" smtClean="0"/>
              <a:t>استخدام التنويع لإدارة النافسة في صناعة أو أكثر بطريقة </a:t>
            </a:r>
            <a:r>
              <a:rPr lang="ar-SA" sz="3000" dirty="0" smtClean="0"/>
              <a:t>أفضل.</a:t>
            </a:r>
          </a:p>
          <a:p>
            <a:pPr lvl="0">
              <a:buNone/>
            </a:pPr>
            <a:r>
              <a:rPr lang="ar-SA" sz="3000" dirty="0"/>
              <a:t>5</a:t>
            </a:r>
            <a:r>
              <a:rPr lang="ar-SA" sz="3000" dirty="0" smtClean="0"/>
              <a:t>- </a:t>
            </a:r>
            <a:r>
              <a:rPr lang="ar-SA" sz="3000" dirty="0" smtClean="0"/>
              <a:t>الاستفادة بالمهارات الإدارية العامة.</a:t>
            </a:r>
            <a:endParaRPr lang="en-US" sz="3000" dirty="0" smtClean="0"/>
          </a:p>
          <a:p>
            <a:pPr lvl="0">
              <a:buNone/>
            </a:pPr>
            <a:endParaRPr lang="ar-S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r>
              <a:rPr lang="ar-SA" sz="4400" b="1" dirty="0" smtClean="0"/>
              <a:t>نقل القدرات المنافسة من نشاط لآخر</a:t>
            </a:r>
            <a:r>
              <a:rPr lang="ar-SA" b="1" dirty="0" smtClean="0"/>
              <a:t>:</a:t>
            </a:r>
            <a:br>
              <a:rPr lang="ar-SA" b="1" dirty="0" smtClean="0"/>
            </a:br>
            <a:endParaRPr lang="ar-SA" dirty="0"/>
          </a:p>
        </p:txBody>
      </p:sp>
      <p:sp>
        <p:nvSpPr>
          <p:cNvPr id="3" name="عنصر نائب للمحتوى 2"/>
          <p:cNvSpPr>
            <a:spLocks noGrp="1"/>
          </p:cNvSpPr>
          <p:nvPr>
            <p:ph idx="1"/>
          </p:nvPr>
        </p:nvSpPr>
        <p:spPr>
          <a:xfrm>
            <a:off x="500034" y="1428736"/>
            <a:ext cx="8229600" cy="4389120"/>
          </a:xfrm>
        </p:spPr>
        <p:txBody>
          <a:bodyPr/>
          <a:lstStyle/>
          <a:p>
            <a:r>
              <a:rPr lang="ar-SA" sz="3200" dirty="0" smtClean="0"/>
              <a:t>يتضمن استخدام هذه الطريقة , استخدام القدرات التي نمتها الشركة في احد أنشطتها الحالية إلى وحدة أخرى تمتلكها الشركة , وتعمل في صناعة أخرى.</a:t>
            </a:r>
            <a:endParaRPr lang="en-US" sz="3200" dirty="0" smtClean="0"/>
          </a:p>
          <a:p>
            <a:r>
              <a:rPr lang="ar-SA" sz="3200" dirty="0" smtClean="0"/>
              <a:t>فعلى سبيل المثال: فان شركة فليب مورس نقلت قدراتها المتميزة في مجالات تنمية المنتجات, وفي خدمة أسواق المستهلكين , وتحسين شهرة الماركات التجارية التي اكتسبها من عملها في صناعة التبغ إلى صناعة البيرة.</a:t>
            </a:r>
            <a:endParaRPr lang="en-US" sz="3200" dirty="0" smtClean="0"/>
          </a:p>
          <a:p>
            <a:endParaRPr lang="ar-S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500034" y="857232"/>
            <a:ext cx="8229600" cy="4389120"/>
          </a:xfrm>
        </p:spPr>
        <p:txBody>
          <a:bodyPr>
            <a:normAutofit fontScale="85000" lnSpcReduction="20000"/>
          </a:bodyPr>
          <a:lstStyle/>
          <a:p>
            <a:r>
              <a:rPr lang="ar-SA" sz="3000" b="1" dirty="0" smtClean="0"/>
              <a:t>تفعيل القدرات:</a:t>
            </a:r>
            <a:endParaRPr lang="en-US" sz="3000" dirty="0" smtClean="0"/>
          </a:p>
          <a:p>
            <a:pPr>
              <a:buNone/>
            </a:pPr>
            <a:r>
              <a:rPr lang="ar-SA" sz="3000" dirty="0" smtClean="0"/>
              <a:t>يتضمن تفعيل القدرات استخدام ميزة تنافسية نمتها نشاط الشركة في نشاط معين لخلق تشاط جديد في صناعة أخرى - غير التي نميت فيها تلك القدرة.</a:t>
            </a:r>
          </a:p>
          <a:p>
            <a:pPr>
              <a:buNone/>
            </a:pPr>
            <a:endParaRPr lang="en-US" sz="3000" dirty="0" smtClean="0"/>
          </a:p>
          <a:p>
            <a:r>
              <a:rPr lang="ar-SA" sz="3000" b="1" dirty="0" smtClean="0"/>
              <a:t>والفكرة الأساسية هي: </a:t>
            </a:r>
            <a:r>
              <a:rPr lang="ar-SA" sz="3000" dirty="0" err="1" smtClean="0"/>
              <a:t>ان</a:t>
            </a:r>
            <a:r>
              <a:rPr lang="ar-SA" sz="3000" dirty="0" smtClean="0"/>
              <a:t> القدرات التي تعتبر مصدرا للمزايا التنافسية في صناعة معينة, قد تستخدم للحصول على فوائد التمييز, أو تخفيض نشاط واحد في صناعة غير تلك التي تعمل فيها الشركة.</a:t>
            </a:r>
            <a:endParaRPr lang="en-US" sz="3000" dirty="0" smtClean="0"/>
          </a:p>
          <a:p>
            <a:pPr>
              <a:buNone/>
            </a:pPr>
            <a:r>
              <a:rPr lang="ar-SA" sz="3000" dirty="0" smtClean="0"/>
              <a:t> فعلى سبيل المثال: فان شركة كانون قد استخدمت قدراتها في صناعات </a:t>
            </a:r>
            <a:r>
              <a:rPr lang="ar-SA" sz="3000" dirty="0" err="1" smtClean="0"/>
              <a:t>الآلآت</a:t>
            </a:r>
            <a:r>
              <a:rPr lang="ar-SA" sz="3000" dirty="0" smtClean="0"/>
              <a:t> الدقيقة, والبصريات والتصوير الالكتروني, لإنتاج طابعات ليزر.</a:t>
            </a:r>
          </a:p>
          <a:p>
            <a:pPr>
              <a:buNone/>
            </a:pPr>
            <a:endParaRPr lang="en-US" sz="3000" dirty="0" smtClean="0"/>
          </a:p>
          <a:p>
            <a:r>
              <a:rPr lang="ar-SA" sz="3000" b="1" dirty="0" smtClean="0"/>
              <a:t>والفرق بين نقل القدرات وتفعيلها:</a:t>
            </a:r>
            <a:r>
              <a:rPr lang="ar-SA" sz="3000" dirty="0" smtClean="0"/>
              <a:t> </a:t>
            </a:r>
            <a:r>
              <a:rPr lang="ar-SA" sz="3000" dirty="0" err="1" smtClean="0"/>
              <a:t>ان</a:t>
            </a:r>
            <a:r>
              <a:rPr lang="ar-SA" sz="3000" dirty="0" smtClean="0"/>
              <a:t> نقل القدرات يتم بين أنشطة الموجودة فعلا, بينما يتضمن تفعيل القدرات في إنشاء وتطوير نشاط جديد.</a:t>
            </a:r>
            <a:endParaRPr lang="en-US" sz="3000" dirty="0" smtClean="0"/>
          </a:p>
          <a:p>
            <a:endParaRPr lang="ar-S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a:xfrm>
            <a:off x="500034" y="1071546"/>
            <a:ext cx="8229600" cy="4389120"/>
          </a:xfrm>
        </p:spPr>
        <p:txBody>
          <a:bodyPr>
            <a:normAutofit fontScale="92500" lnSpcReduction="10000"/>
          </a:bodyPr>
          <a:lstStyle/>
          <a:p>
            <a:r>
              <a:rPr lang="ar-SA" sz="3200" b="1" dirty="0" smtClean="0"/>
              <a:t>مشاركة الموارد للحصول على </a:t>
            </a:r>
            <a:r>
              <a:rPr lang="ar-SA" sz="3200" b="1" dirty="0" err="1" smtClean="0"/>
              <a:t>وفورات</a:t>
            </a:r>
            <a:r>
              <a:rPr lang="ar-SA" sz="3200" b="1" dirty="0" smtClean="0"/>
              <a:t> العمل في نفس المجال:</a:t>
            </a:r>
          </a:p>
          <a:p>
            <a:pPr lvl="0"/>
            <a:endParaRPr lang="en-US" sz="3200" dirty="0" smtClean="0"/>
          </a:p>
          <a:p>
            <a:pPr>
              <a:buNone/>
            </a:pPr>
            <a:r>
              <a:rPr lang="ar-SA" sz="3200" dirty="0" smtClean="0"/>
              <a:t> عندما تتقاسم وحدتان أو أكثر في صناعات مختلفة الموارد الاقتصادية </a:t>
            </a:r>
          </a:p>
          <a:p>
            <a:pPr>
              <a:buNone/>
            </a:pPr>
            <a:r>
              <a:rPr lang="ar-SA" sz="3200" dirty="0" smtClean="0"/>
              <a:t> مثل: وسائل الإنتاج وقنوات التسويق, وحملات الترويج أو تكاليف البحوث والتطوير, فان هذه الوحدات قد تكون قادرة على تحقيق </a:t>
            </a:r>
            <a:r>
              <a:rPr lang="ar-SA" sz="3200" dirty="0" err="1" smtClean="0"/>
              <a:t>وفورات</a:t>
            </a:r>
            <a:r>
              <a:rPr lang="ar-SA" sz="3200" dirty="0" smtClean="0"/>
              <a:t> العمل في نفس المجال, والتي تعني تخفيض التكاليف المترتبة على استخدام تلك الأصول في عدد من الوحدات أو الأنشطة.</a:t>
            </a:r>
            <a:endParaRPr lang="en-US" sz="3200" dirty="0" smtClean="0"/>
          </a:p>
          <a:p>
            <a:endParaRPr lang="ar-S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262</TotalTime>
  <Words>2305</Words>
  <Application>Microsoft Office PowerPoint</Application>
  <PresentationFormat>عرض على الشاشة (3:4)‏</PresentationFormat>
  <Paragraphs>138</Paragraphs>
  <Slides>45</Slides>
  <Notes>2</Notes>
  <HiddenSlides>0</HiddenSlides>
  <MMClips>0</MMClips>
  <ScaleCrop>false</ScaleCrop>
  <HeadingPairs>
    <vt:vector size="4" baseType="variant">
      <vt:variant>
        <vt:lpstr>نسق</vt:lpstr>
      </vt:variant>
      <vt:variant>
        <vt:i4>1</vt:i4>
      </vt:variant>
      <vt:variant>
        <vt:lpstr>عناوين الشرائح</vt:lpstr>
      </vt:variant>
      <vt:variant>
        <vt:i4>45</vt:i4>
      </vt:variant>
    </vt:vector>
  </HeadingPairs>
  <TitlesOfParts>
    <vt:vector size="46" baseType="lpstr">
      <vt:lpstr>تدفق</vt:lpstr>
      <vt:lpstr>الفصل العاشر:</vt:lpstr>
      <vt:lpstr>استراتيجية التنويع:</vt:lpstr>
      <vt:lpstr>التنويع: </vt:lpstr>
      <vt:lpstr>الشركة كمحفظة مهارات متميزة:</vt:lpstr>
      <vt:lpstr>زيادة الأرباح عن طريق التنويع: </vt:lpstr>
      <vt:lpstr>عرض تقديمي في PowerPoint</vt:lpstr>
      <vt:lpstr>نقل القدرات المنافسة من نشاط لآخر: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أنماط التنويع: </vt:lpstr>
      <vt:lpstr>عرض تقديمي في PowerPoint</vt:lpstr>
      <vt:lpstr>عرض تقديمي في PowerPoint</vt:lpstr>
      <vt:lpstr>محددات التنويع: </vt:lpstr>
      <vt:lpstr>عرض تقديمي في PowerPoint</vt:lpstr>
      <vt:lpstr>والسؤال هو: </vt:lpstr>
      <vt:lpstr>الإجابة: </vt:lpstr>
      <vt:lpstr>تكاليف البيروقراطية المرتبطة بالتنويع: </vt:lpstr>
      <vt:lpstr>عرض تقديمي في PowerPoint</vt:lpstr>
      <vt:lpstr>عرض تقديمي في PowerPoint</vt:lpstr>
      <vt:lpstr>عدد الأنشطة:</vt:lpstr>
      <vt:lpstr>التنسيق بين وحدات الشركة:  </vt:lpstr>
      <vt:lpstr>حدود التنويع:  </vt:lpstr>
      <vt:lpstr>والسؤال هو:</vt:lpstr>
      <vt:lpstr>الإجابة:</vt:lpstr>
      <vt:lpstr>التنويع الذي يبدد القيمة:  </vt:lpstr>
      <vt:lpstr>استراتيجيات الدخول .. التنمية الداخلية للمشروعات: </vt:lpstr>
      <vt:lpstr>مزايا التنمية الداخلية للمشروعات:</vt:lpstr>
      <vt:lpstr>مساوئ استراتيجية إنشاء المشروعات داخلياً:  </vt:lpstr>
      <vt:lpstr>استراتيجية الدخول .. الاستحواذ:  </vt:lpstr>
      <vt:lpstr>مزايا الاستحواذ:</vt:lpstr>
      <vt:lpstr>مساوئ الاستحواذ:  </vt:lpstr>
      <vt:lpstr>استراتيجية الدخول .. المشروعات المشتركة:  </vt:lpstr>
      <vt:lpstr>مزايا المشروعات المشتركة: </vt:lpstr>
      <vt:lpstr>مساوئ للمشروعات المشتركة:  </vt:lpstr>
      <vt:lpstr>إعادة الهيكلة: </vt:lpstr>
      <vt:lpstr>عرض تقديمي في PowerPoint</vt:lpstr>
      <vt:lpstr>لماذا إعادة الهيكلة الآن؟  </vt:lpstr>
      <vt:lpstr>عرض تقديمي في PowerPoint</vt:lpstr>
      <vt:lpstr>استراتيجيات الخروج من النشاط:  </vt:lpstr>
      <vt:lpstr>الحصاد والتصفية: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win7</dc:creator>
  <cp:lastModifiedBy>عاطف</cp:lastModifiedBy>
  <cp:revision>21</cp:revision>
  <dcterms:created xsi:type="dcterms:W3CDTF">2015-02-26T14:16:07Z</dcterms:created>
  <dcterms:modified xsi:type="dcterms:W3CDTF">2015-03-02T06:56:15Z</dcterms:modified>
</cp:coreProperties>
</file>