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C13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12" name="Picture 11" descr="9_02.jpg"/>
          <p:cNvPicPr preferRelativeResize="0">
            <a:picLocks/>
          </p:cNvPicPr>
          <p:nvPr/>
        </p:nvPicPr>
        <p:blipFill>
          <a:blip r:embed="rId2">
            <a:duotone>
              <a:schemeClr val="accent1">
                <a:shade val="45000"/>
                <a:satMod val="135000"/>
              </a:schemeClr>
              <a:prstClr val="white"/>
            </a:duotone>
          </a:blip>
          <a:stretch>
            <a:fillRect/>
          </a:stretch>
        </p:blipFill>
        <p:spPr>
          <a:xfrm flipH="1">
            <a:off x="1330496" y="0"/>
            <a:ext cx="73152" cy="6858000"/>
          </a:xfrm>
          <a:prstGeom prst="rect">
            <a:avLst/>
          </a:prstGeom>
        </p:spPr>
      </p:pic>
      <p:pic>
        <p:nvPicPr>
          <p:cNvPr id="7" name="Picture 6" descr="1_05.jpg"/>
          <p:cNvPicPr>
            <a:picLocks noChangeAspect="1"/>
          </p:cNvPicPr>
          <p:nvPr/>
        </p:nvPicPr>
        <p:blipFill>
          <a:blip r:embed="rId3"/>
          <a:stretch>
            <a:fillRect/>
          </a:stretch>
        </p:blipFill>
        <p:spPr>
          <a:xfrm flipH="1">
            <a:off x="7822" y="0"/>
            <a:ext cx="1333500" cy="6858000"/>
          </a:xfrm>
          <a:prstGeom prst="rect">
            <a:avLst/>
          </a:prstGeom>
        </p:spPr>
      </p:pic>
      <p:grpSp>
        <p:nvGrpSpPr>
          <p:cNvPr id="4" name="Group 17"/>
          <p:cNvGrpSpPr/>
          <p:nvPr/>
        </p:nvGrpSpPr>
        <p:grpSpPr>
          <a:xfrm flipH="1">
            <a:off x="19734" y="6629400"/>
            <a:ext cx="9144000" cy="228600"/>
            <a:chOff x="0" y="6582727"/>
            <a:chExt cx="9144000" cy="228600"/>
          </a:xfrm>
        </p:grpSpPr>
        <p:sp>
          <p:nvSpPr>
            <p:cNvPr id="10" name="Rectangle 9"/>
            <p:cNvSpPr/>
            <p:nvPr/>
          </p:nvSpPr>
          <p:spPr>
            <a:xfrm>
              <a:off x="7813040" y="6582727"/>
              <a:ext cx="1330960" cy="2286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4101" y="6582727"/>
              <a:ext cx="1609724"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582727"/>
              <a:ext cx="6096000" cy="2286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1907704" y="1371600"/>
            <a:ext cx="6781800" cy="1069975"/>
          </a:xfrm>
        </p:spPr>
        <p:txBody>
          <a:bodyPr bIns="0" anchor="b" anchorCtr="0">
            <a:noAutofit/>
          </a:bodyPr>
          <a:lstStyle>
            <a:lvl1pPr>
              <a:defRPr sz="4200" baseline="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07704" y="2438400"/>
            <a:ext cx="6781800" cy="762000"/>
          </a:xfrm>
        </p:spPr>
        <p:txBody>
          <a:bodyPr lIns="0" tIns="0" rIns="0">
            <a:normAutofit/>
          </a:bodyPr>
          <a:lstStyle>
            <a:lvl1pPr marL="0" indent="0" algn="r">
              <a:buNone/>
              <a:defRPr sz="24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9" name="Date Placeholder 18"/>
          <p:cNvSpPr>
            <a:spLocks noGrp="1"/>
          </p:cNvSpPr>
          <p:nvPr>
            <p:ph type="dt" sz="half" idx="10"/>
          </p:nvPr>
        </p:nvSpPr>
        <p:spPr>
          <a:xfrm>
            <a:off x="1412127" y="6610350"/>
            <a:ext cx="1524000" cy="228600"/>
          </a:xfrm>
        </p:spPr>
        <p:txBody>
          <a:bodyPr/>
          <a:lstStyle/>
          <a:p>
            <a:fld id="{3FE73863-7FCD-4A72-AF4F-C35A6C6A03D7}" type="datetimeFigureOut">
              <a:rPr lang="ar-SA" smtClean="0"/>
              <a:t>07/11/35</a:t>
            </a:fld>
            <a:endParaRPr lang="ar-SA"/>
          </a:p>
        </p:txBody>
      </p:sp>
      <p:sp>
        <p:nvSpPr>
          <p:cNvPr id="20" name="Slide Number Placeholder 19"/>
          <p:cNvSpPr>
            <a:spLocks noGrp="1"/>
          </p:cNvSpPr>
          <p:nvPr>
            <p:ph type="sldNum" sz="quarter" idx="11"/>
          </p:nvPr>
        </p:nvSpPr>
        <p:spPr>
          <a:xfrm>
            <a:off x="8389" y="6610350"/>
            <a:ext cx="1198880" cy="228600"/>
          </a:xfrm>
        </p:spPr>
        <p:txBody>
          <a:bodyPr/>
          <a:lstStyle/>
          <a:p>
            <a:fld id="{89CA4C9D-7E79-4897-895E-D627A7368A86}" type="slidenum">
              <a:rPr lang="ar-SA" smtClean="0"/>
              <a:t>‹#›</a:t>
            </a:fld>
            <a:endParaRPr lang="ar-SA"/>
          </a:p>
        </p:txBody>
      </p:sp>
      <p:sp>
        <p:nvSpPr>
          <p:cNvPr id="21" name="Footer Placeholder 20"/>
          <p:cNvSpPr>
            <a:spLocks noGrp="1"/>
          </p:cNvSpPr>
          <p:nvPr>
            <p:ph type="ftr" sz="quarter" idx="12"/>
          </p:nvPr>
        </p:nvSpPr>
        <p:spPr>
          <a:xfrm>
            <a:off x="3084512" y="6611112"/>
            <a:ext cx="5600700" cy="228600"/>
          </a:xfrm>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rot="10800000">
            <a:off x="457200" y="1981200"/>
            <a:ext cx="8229600" cy="4144963"/>
          </a:xfrm>
        </p:spPr>
        <p:txBody>
          <a:bodyPr vert="eaVert"/>
          <a:lstStyle>
            <a:lvl1pPr algn="r" rtl="1">
              <a:defRPr/>
            </a:lvl1pPr>
            <a:lvl2pPr algn="r" rtl="1">
              <a:defRPr/>
            </a:lvl2pPr>
            <a:lvl3pPr algn="r" rtl="1">
              <a:defRPr/>
            </a:lvl3pPr>
            <a:lvl4pPr algn="r" rtl="1">
              <a:defRPr/>
            </a:lvl4pPr>
            <a:lvl5pPr algn="r" rtl="1">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grpSp>
        <p:nvGrpSpPr>
          <p:cNvPr id="4" name="Group 10"/>
          <p:cNvGrpSpPr/>
          <p:nvPr/>
        </p:nvGrpSpPr>
        <p:grpSpPr>
          <a:xfrm flipH="1">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3FE73863-7FCD-4A72-AF4F-C35A6C6A03D7}" type="datetimeFigureOut">
              <a:rPr lang="ar-SA" smtClean="0"/>
              <a:t>07/11/35</a:t>
            </a:fld>
            <a:endParaRPr lang="ar-SA"/>
          </a:p>
        </p:txBody>
      </p:sp>
      <p:sp>
        <p:nvSpPr>
          <p:cNvPr id="23" name="Slide Number Placeholder 22"/>
          <p:cNvSpPr>
            <a:spLocks noGrp="1"/>
          </p:cNvSpPr>
          <p:nvPr>
            <p:ph type="sldNum" sz="quarter" idx="11"/>
          </p:nvPr>
        </p:nvSpPr>
        <p:spPr/>
        <p:txBody>
          <a:bodyPr/>
          <a:lstStyle/>
          <a:p>
            <a:fld id="{89CA4C9D-7E79-4897-895E-D627A7368A86}" type="slidenum">
              <a:rPr lang="ar-SA" smtClean="0"/>
              <a:t>‹#›</a:t>
            </a:fld>
            <a:endParaRPr lang="ar-SA"/>
          </a:p>
        </p:txBody>
      </p:sp>
      <p:sp>
        <p:nvSpPr>
          <p:cNvPr id="24" name="Footer Placeholder 23"/>
          <p:cNvSpPr>
            <a:spLocks noGrp="1"/>
          </p:cNvSpPr>
          <p:nvPr>
            <p:ph type="ftr" sz="quarter" idx="12"/>
          </p:nvPr>
        </p:nvSpPr>
        <p:spPr/>
        <p:txBody>
          <a:bodyPr/>
          <a:lstStyle/>
          <a:p>
            <a:endParaRPr lang="ar-SA"/>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flipH="1">
            <a:off x="0" y="0"/>
            <a:ext cx="9144000" cy="40386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0800000">
            <a:off x="539552" y="589085"/>
            <a:ext cx="2057400" cy="553707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rot="10800000">
            <a:off x="2771800" y="585216"/>
            <a:ext cx="6019800" cy="5541264"/>
          </a:xfrm>
        </p:spPr>
        <p:txBody>
          <a:bodyPr vert="eaVert"/>
          <a:lstStyle>
            <a:lvl1pPr algn="r">
              <a:defRPr/>
            </a:lvl1pPr>
            <a:lvl2pPr algn="r">
              <a:defRPr/>
            </a:lvl2pPr>
            <a:lvl3pPr algn="r">
              <a:defRPr/>
            </a:lvl3pPr>
            <a:lvl4pPr algn="r">
              <a:defRPr/>
            </a:lvl4pPr>
            <a:lvl5pPr algn="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grpSp>
        <p:nvGrpSpPr>
          <p:cNvPr id="4" name="Group 10"/>
          <p:cNvGrpSpPr/>
          <p:nvPr/>
        </p:nvGrpSpPr>
        <p:grpSpPr>
          <a:xfrm flipH="1">
            <a:off x="0" y="6631305"/>
            <a:ext cx="9144000" cy="228600"/>
            <a:chOff x="0" y="6583680"/>
            <a:chExt cx="9144000" cy="228600"/>
          </a:xfrm>
        </p:grpSpPr>
        <p:sp>
          <p:nvSpPr>
            <p:cNvPr id="12" name="Rectangle 1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Date Placeholder 21"/>
          <p:cNvSpPr>
            <a:spLocks noGrp="1"/>
          </p:cNvSpPr>
          <p:nvPr>
            <p:ph type="dt" sz="half" idx="10"/>
          </p:nvPr>
        </p:nvSpPr>
        <p:spPr/>
        <p:txBody>
          <a:bodyPr/>
          <a:lstStyle/>
          <a:p>
            <a:fld id="{3FE73863-7FCD-4A72-AF4F-C35A6C6A03D7}" type="datetimeFigureOut">
              <a:rPr lang="ar-SA" smtClean="0"/>
              <a:t>07/11/35</a:t>
            </a:fld>
            <a:endParaRPr lang="ar-SA"/>
          </a:p>
        </p:txBody>
      </p:sp>
      <p:sp>
        <p:nvSpPr>
          <p:cNvPr id="23" name="Slide Number Placeholder 22"/>
          <p:cNvSpPr>
            <a:spLocks noGrp="1"/>
          </p:cNvSpPr>
          <p:nvPr>
            <p:ph type="sldNum" sz="quarter" idx="11"/>
          </p:nvPr>
        </p:nvSpPr>
        <p:spPr/>
        <p:txBody>
          <a:bodyPr/>
          <a:lstStyle/>
          <a:p>
            <a:fld id="{89CA4C9D-7E79-4897-895E-D627A7368A86}" type="slidenum">
              <a:rPr lang="ar-SA" smtClean="0"/>
              <a:t>‹#›</a:t>
            </a:fld>
            <a:endParaRPr lang="ar-SA"/>
          </a:p>
        </p:txBody>
      </p:sp>
      <p:sp>
        <p:nvSpPr>
          <p:cNvPr id="24" name="Footer Placeholder 23"/>
          <p:cNvSpPr>
            <a:spLocks noGrp="1"/>
          </p:cNvSpPr>
          <p:nvPr>
            <p:ph type="ftr" sz="quarter" idx="12"/>
          </p:nvPr>
        </p:nvSpPr>
        <p:spPr/>
        <p:txBody>
          <a:bodyPr/>
          <a:lstStyle/>
          <a:p>
            <a:endParaRPr lang="ar-SA"/>
          </a:p>
        </p:txBody>
      </p:sp>
      <p:pic>
        <p:nvPicPr>
          <p:cNvPr id="11" name="Picture 10"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4" name="Picture 13" descr="2_01.jpg"/>
          <p:cNvPicPr>
            <a:picLocks noChangeAspect="1"/>
          </p:cNvPicPr>
          <p:nvPr/>
        </p:nvPicPr>
        <p:blipFill>
          <a:blip r:embed="rId3"/>
          <a:stretch>
            <a:fillRect/>
          </a:stretch>
        </p:blipFill>
        <p:spPr>
          <a:xfrm flipH="1">
            <a:off x="0" y="0"/>
            <a:ext cx="9144000" cy="40386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grpSp>
        <p:nvGrpSpPr>
          <p:cNvPr id="4" name="Group 20"/>
          <p:cNvGrpSpPr/>
          <p:nvPr/>
        </p:nvGrpSpPr>
        <p:grpSpPr>
          <a:xfrm flipH="1">
            <a:off x="0" y="6631305"/>
            <a:ext cx="9144000" cy="228600"/>
            <a:chOff x="0" y="6583680"/>
            <a:chExt cx="9144000" cy="228600"/>
          </a:xfrm>
        </p:grpSpPr>
        <p:sp>
          <p:nvSpPr>
            <p:cNvPr id="32" name="Rectangle 31"/>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bar_06.png"/>
          <p:cNvPicPr>
            <a:picLocks noChangeAspect="1"/>
          </p:cNvPicPr>
          <p:nvPr/>
        </p:nvPicPr>
        <p:blipFill>
          <a:blip r:embed="rId2">
            <a:duotone>
              <a:schemeClr val="accent2">
                <a:shade val="45000"/>
                <a:satMod val="135000"/>
              </a:schemeClr>
              <a:prstClr val="white"/>
            </a:duotone>
          </a:blip>
          <a:stretch>
            <a:fillRect/>
          </a:stretch>
        </p:blipFill>
        <p:spPr>
          <a:xfrm>
            <a:off x="0" y="403860"/>
            <a:ext cx="9144000" cy="53340"/>
          </a:xfrm>
          <a:prstGeom prst="rect">
            <a:avLst/>
          </a:prstGeom>
        </p:spPr>
      </p:pic>
      <p:pic>
        <p:nvPicPr>
          <p:cNvPr id="10" name="Picture 9" descr="2_01.jpg"/>
          <p:cNvPicPr>
            <a:picLocks noChangeAspect="1"/>
          </p:cNvPicPr>
          <p:nvPr/>
        </p:nvPicPr>
        <p:blipFill>
          <a:blip r:embed="rId3"/>
          <a:stretch>
            <a:fillRect/>
          </a:stretch>
        </p:blipFill>
        <p:spPr>
          <a:xfrm flipH="1">
            <a:off x="0" y="0"/>
            <a:ext cx="9144000" cy="40386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7" name="Date Placeholder 16"/>
          <p:cNvSpPr>
            <a:spLocks noGrp="1"/>
          </p:cNvSpPr>
          <p:nvPr>
            <p:ph type="dt" sz="half" idx="10"/>
          </p:nvPr>
        </p:nvSpPr>
        <p:spPr/>
        <p:txBody>
          <a:bodyPr/>
          <a:lstStyle/>
          <a:p>
            <a:fld id="{3FE73863-7FCD-4A72-AF4F-C35A6C6A03D7}" type="datetimeFigureOut">
              <a:rPr lang="ar-SA" smtClean="0"/>
              <a:t>07/11/35</a:t>
            </a:fld>
            <a:endParaRPr lang="ar-SA"/>
          </a:p>
        </p:txBody>
      </p:sp>
      <p:sp>
        <p:nvSpPr>
          <p:cNvPr id="18" name="Slide Number Placeholder 17"/>
          <p:cNvSpPr>
            <a:spLocks noGrp="1"/>
          </p:cNvSpPr>
          <p:nvPr>
            <p:ph type="sldNum" sz="quarter" idx="11"/>
          </p:nvPr>
        </p:nvSpPr>
        <p:spPr/>
        <p:txBody>
          <a:bodyPr/>
          <a:lstStyle/>
          <a:p>
            <a:fld id="{89CA4C9D-7E79-4897-895E-D627A7368A86}" type="slidenum">
              <a:rPr lang="ar-SA" smtClean="0"/>
              <a:t>‹#›</a:t>
            </a:fld>
            <a:endParaRPr lang="ar-SA"/>
          </a:p>
        </p:txBody>
      </p:sp>
      <p:sp>
        <p:nvSpPr>
          <p:cNvPr id="20" name="Footer Placeholder 19"/>
          <p:cNvSpPr>
            <a:spLocks noGrp="1"/>
          </p:cNvSpPr>
          <p:nvPr>
            <p:ph type="ftr" sz="quarter" idx="12"/>
          </p:nvPr>
        </p:nvSpPr>
        <p:spPr/>
        <p:txBody>
          <a:bodyPr/>
          <a:lstStyle/>
          <a:p>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grpSp>
        <p:nvGrpSpPr>
          <p:cNvPr id="4" name="Group 22"/>
          <p:cNvGrpSpPr/>
          <p:nvPr/>
        </p:nvGrpSpPr>
        <p:grpSpPr>
          <a:xfrm flipH="1">
            <a:off x="-813" y="6629400"/>
            <a:ext cx="7705726" cy="228600"/>
            <a:chOff x="1438274" y="6629400"/>
            <a:chExt cx="7705726" cy="228600"/>
          </a:xfrm>
        </p:grpSpPr>
        <p:sp>
          <p:nvSpPr>
            <p:cNvPr id="27" name="Rectangle 26"/>
            <p:cNvSpPr/>
            <p:nvPr/>
          </p:nvSpPr>
          <p:spPr>
            <a:xfrm>
              <a:off x="8763000" y="662940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142480" y="662940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38274" y="6629400"/>
              <a:ext cx="5663565"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67544" y="5245101"/>
            <a:ext cx="6934199" cy="1155700"/>
          </a:xfrm>
        </p:spPr>
        <p:txBody>
          <a:bodyPr anchor="t">
            <a:normAutofit/>
          </a:bodyPr>
          <a:lstStyle>
            <a:lvl1pPr algn="l">
              <a:defRPr sz="4200" b="0" i="0"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67544" y="4114800"/>
            <a:ext cx="6934199" cy="1130300"/>
          </a:xfrm>
        </p:spPr>
        <p:txBody>
          <a:bodyPr anchor="b">
            <a:normAutofit/>
          </a:bodyPr>
          <a:lstStyle>
            <a:lvl1pPr marL="0" indent="0" algn="l">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10" name="Picture 9" descr="9_01.jpg"/>
          <p:cNvPicPr>
            <a:picLocks noChangeAspect="1"/>
          </p:cNvPicPr>
          <p:nvPr/>
        </p:nvPicPr>
        <p:blipFill>
          <a:blip r:embed="rId2"/>
          <a:stretch>
            <a:fillRect/>
          </a:stretch>
        </p:blipFill>
        <p:spPr>
          <a:xfrm flipH="1">
            <a:off x="7747717" y="27384"/>
            <a:ext cx="1363980" cy="6858000"/>
          </a:xfrm>
          <a:prstGeom prst="rect">
            <a:avLst/>
          </a:prstGeom>
        </p:spPr>
      </p:pic>
      <p:sp>
        <p:nvSpPr>
          <p:cNvPr id="24" name="Date Placeholder 23"/>
          <p:cNvSpPr>
            <a:spLocks noGrp="1"/>
          </p:cNvSpPr>
          <p:nvPr>
            <p:ph type="dt" sz="half" idx="10"/>
          </p:nvPr>
        </p:nvSpPr>
        <p:spPr>
          <a:xfrm>
            <a:off x="467544" y="6612567"/>
            <a:ext cx="1524000" cy="246888"/>
          </a:xfrm>
        </p:spPr>
        <p:txBody>
          <a:bodyPr/>
          <a:lstStyle/>
          <a:p>
            <a:fld id="{3FE73863-7FCD-4A72-AF4F-C35A6C6A03D7}" type="datetimeFigureOut">
              <a:rPr lang="ar-SA" smtClean="0"/>
              <a:t>07/11/35</a:t>
            </a:fld>
            <a:endParaRPr lang="ar-SA"/>
          </a:p>
        </p:txBody>
      </p:sp>
      <p:sp>
        <p:nvSpPr>
          <p:cNvPr id="25" name="Slide Number Placeholder 24"/>
          <p:cNvSpPr>
            <a:spLocks noGrp="1"/>
          </p:cNvSpPr>
          <p:nvPr>
            <p:ph type="sldNum" sz="quarter" idx="11"/>
          </p:nvPr>
        </p:nvSpPr>
        <p:spPr>
          <a:xfrm>
            <a:off x="0" y="6612567"/>
            <a:ext cx="381000" cy="246888"/>
          </a:xfrm>
        </p:spPr>
        <p:txBody>
          <a:bodyPr/>
          <a:lstStyle/>
          <a:p>
            <a:fld id="{89CA4C9D-7E79-4897-895E-D627A7368A86}" type="slidenum">
              <a:rPr lang="ar-SA" smtClean="0"/>
              <a:t>‹#›</a:t>
            </a:fld>
            <a:endParaRPr lang="ar-SA"/>
          </a:p>
        </p:txBody>
      </p:sp>
      <p:sp>
        <p:nvSpPr>
          <p:cNvPr id="26" name="Footer Placeholder 25"/>
          <p:cNvSpPr>
            <a:spLocks noGrp="1"/>
          </p:cNvSpPr>
          <p:nvPr>
            <p:ph type="ftr" sz="quarter" idx="12"/>
          </p:nvPr>
        </p:nvSpPr>
        <p:spPr>
          <a:xfrm>
            <a:off x="2118425" y="6612567"/>
            <a:ext cx="5562600" cy="247650"/>
          </a:xfrm>
        </p:spPr>
        <p:txBody>
          <a:bodyPr/>
          <a:lstStyle/>
          <a:p>
            <a:endParaRPr lang="ar-SA"/>
          </a:p>
        </p:txBody>
      </p:sp>
      <p:pic>
        <p:nvPicPr>
          <p:cNvPr id="20" name="Picture 19" descr="vert_bar_02.png"/>
          <p:cNvPicPr preferRelativeResize="0">
            <a:picLocks/>
          </p:cNvPicPr>
          <p:nvPr/>
        </p:nvPicPr>
        <p:blipFill>
          <a:blip r:embed="rId3">
            <a:duotone>
              <a:schemeClr val="accent3">
                <a:shade val="45000"/>
                <a:satMod val="135000"/>
              </a:schemeClr>
              <a:prstClr val="white"/>
            </a:duotone>
          </a:blip>
          <a:stretch>
            <a:fillRect/>
          </a:stretch>
        </p:blipFill>
        <p:spPr>
          <a:xfrm flipH="1">
            <a:off x="7681025" y="0"/>
            <a:ext cx="73152"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13" name="Picture 12" descr="bar_06.png"/>
          <p:cNvPicPr>
            <a:picLocks noChangeAspect="1"/>
          </p:cNvPicPr>
          <p:nvPr/>
        </p:nvPicPr>
        <p:blipFill>
          <a:blip r:embed="rId2">
            <a:duotone>
              <a:schemeClr val="accent4">
                <a:shade val="45000"/>
                <a:satMod val="135000"/>
              </a:schemeClr>
              <a:prstClr val="white"/>
            </a:duotone>
          </a:blip>
          <a:stretch>
            <a:fillRect/>
          </a:stretch>
        </p:blipFill>
        <p:spPr>
          <a:xfrm>
            <a:off x="0" y="403860"/>
            <a:ext cx="9144000" cy="53340"/>
          </a:xfrm>
          <a:prstGeom prst="rect">
            <a:avLst/>
          </a:prstGeom>
        </p:spPr>
      </p:pic>
      <p:sp>
        <p:nvSpPr>
          <p:cNvPr id="2" name="Title 1"/>
          <p:cNvSpPr>
            <a:spLocks noGrp="1"/>
          </p:cNvSpPr>
          <p:nvPr>
            <p:ph type="title"/>
          </p:nvPr>
        </p:nvSpPr>
        <p:spPr/>
        <p:txBody>
          <a:bodyPr/>
          <a:lstStyle/>
          <a:p>
            <a:r>
              <a:rPr lang="ar-SA" smtClean="0"/>
              <a:t>انقر لتحرير نمط العنوان الرئيسي</a:t>
            </a:r>
            <a:endParaRPr lang="en-US"/>
          </a:p>
        </p:txBody>
      </p:sp>
      <p:pic>
        <p:nvPicPr>
          <p:cNvPr id="12" name="Picture 11" descr="3_01.jpg"/>
          <p:cNvPicPr>
            <a:picLocks noChangeAspect="1"/>
          </p:cNvPicPr>
          <p:nvPr/>
        </p:nvPicPr>
        <p:blipFill>
          <a:blip r:embed="rId3"/>
          <a:stretch>
            <a:fillRect/>
          </a:stretch>
        </p:blipFill>
        <p:spPr>
          <a:xfrm>
            <a:off x="0" y="0"/>
            <a:ext cx="9144000" cy="403860"/>
          </a:xfrm>
          <a:prstGeom prst="rect">
            <a:avLst/>
          </a:prstGeom>
        </p:spPr>
      </p:pic>
      <p:sp>
        <p:nvSpPr>
          <p:cNvPr id="14" name="Content Placeholder 13"/>
          <p:cNvSpPr>
            <a:spLocks noGrp="1"/>
          </p:cNvSpPr>
          <p:nvPr>
            <p:ph sz="quarter" idx="13"/>
          </p:nvPr>
        </p:nvSpPr>
        <p:spPr>
          <a:xfrm>
            <a:off x="457200" y="1981200"/>
            <a:ext cx="40386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6" name="Content Placeholder 15"/>
          <p:cNvSpPr>
            <a:spLocks noGrp="1"/>
          </p:cNvSpPr>
          <p:nvPr>
            <p:ph sz="quarter" idx="14"/>
          </p:nvPr>
        </p:nvSpPr>
        <p:spPr>
          <a:xfrm>
            <a:off x="4648200" y="1981200"/>
            <a:ext cx="40386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grpSp>
        <p:nvGrpSpPr>
          <p:cNvPr id="3" name="Group 14"/>
          <p:cNvGrpSpPr/>
          <p:nvPr/>
        </p:nvGrpSpPr>
        <p:grpSpPr>
          <a:xfrm flipH="1">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3FE73863-7FCD-4A72-AF4F-C35A6C6A03D7}" type="datetimeFigureOut">
              <a:rPr lang="ar-SA" smtClean="0"/>
              <a:t>07/11/35</a:t>
            </a:fld>
            <a:endParaRPr lang="ar-SA"/>
          </a:p>
        </p:txBody>
      </p:sp>
      <p:sp>
        <p:nvSpPr>
          <p:cNvPr id="21" name="Slide Number Placeholder 20"/>
          <p:cNvSpPr>
            <a:spLocks noGrp="1"/>
          </p:cNvSpPr>
          <p:nvPr>
            <p:ph type="sldNum" sz="quarter" idx="16"/>
          </p:nvPr>
        </p:nvSpPr>
        <p:spPr/>
        <p:txBody>
          <a:bodyPr/>
          <a:lstStyle/>
          <a:p>
            <a:fld id="{89CA4C9D-7E79-4897-895E-D627A7368A86}" type="slidenum">
              <a:rPr lang="ar-SA" smtClean="0"/>
              <a:t>‹#›</a:t>
            </a:fld>
            <a:endParaRPr lang="ar-SA"/>
          </a:p>
        </p:txBody>
      </p:sp>
      <p:sp>
        <p:nvSpPr>
          <p:cNvPr id="22" name="Footer Placeholder 21"/>
          <p:cNvSpPr>
            <a:spLocks noGrp="1"/>
          </p:cNvSpPr>
          <p:nvPr>
            <p:ph type="ftr" sz="quarter" idx="17"/>
          </p:nvPr>
        </p:nvSpPr>
        <p:spPr/>
        <p:txBody>
          <a:bodyPr/>
          <a:lstStyle/>
          <a:p>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pic>
        <p:nvPicPr>
          <p:cNvPr id="14" name="Picture 13" descr="4_01.jpg"/>
          <p:cNvPicPr>
            <a:picLocks noChangeAspect="1"/>
          </p:cNvPicPr>
          <p:nvPr/>
        </p:nvPicPr>
        <p:blipFill>
          <a:blip r:embed="rId2"/>
          <a:stretch>
            <a:fillRect/>
          </a:stretch>
        </p:blipFill>
        <p:spPr>
          <a:xfrm>
            <a:off x="0" y="0"/>
            <a:ext cx="9144000" cy="403860"/>
          </a:xfrm>
          <a:prstGeom prst="rect">
            <a:avLst/>
          </a:prstGeom>
        </p:spPr>
      </p:pic>
      <p:sp>
        <p:nvSpPr>
          <p:cNvPr id="15" name="Text Placeholder 2"/>
          <p:cNvSpPr>
            <a:spLocks noGrp="1"/>
          </p:cNvSpPr>
          <p:nvPr>
            <p:ph type="body" idx="13"/>
          </p:nvPr>
        </p:nvSpPr>
        <p:spPr>
          <a:xfrm>
            <a:off x="4648200" y="1981200"/>
            <a:ext cx="4040188"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7" name="Content Placeholder 16"/>
          <p:cNvSpPr>
            <a:spLocks noGrp="1"/>
          </p:cNvSpPr>
          <p:nvPr>
            <p:ph sz="quarter" idx="14"/>
          </p:nvPr>
        </p:nvSpPr>
        <p:spPr>
          <a:xfrm>
            <a:off x="457200" y="2438400"/>
            <a:ext cx="4038600" cy="36576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9" name="Content Placeholder 18"/>
          <p:cNvSpPr>
            <a:spLocks noGrp="1"/>
          </p:cNvSpPr>
          <p:nvPr>
            <p:ph sz="quarter" idx="15"/>
          </p:nvPr>
        </p:nvSpPr>
        <p:spPr>
          <a:xfrm>
            <a:off x="4648200" y="2438400"/>
            <a:ext cx="4038600" cy="36576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9144000" cy="53340"/>
          </a:xfrm>
          <a:prstGeom prst="rect">
            <a:avLst/>
          </a:prstGeom>
        </p:spPr>
      </p:pic>
      <p:grpSp>
        <p:nvGrpSpPr>
          <p:cNvPr id="4" name="Group 17"/>
          <p:cNvGrpSpPr/>
          <p:nvPr/>
        </p:nvGrpSpPr>
        <p:grpSpPr>
          <a:xfrm flipH="1">
            <a:off x="0" y="6631305"/>
            <a:ext cx="9144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Date Placeholder 22"/>
          <p:cNvSpPr>
            <a:spLocks noGrp="1"/>
          </p:cNvSpPr>
          <p:nvPr>
            <p:ph type="dt" sz="half" idx="16"/>
          </p:nvPr>
        </p:nvSpPr>
        <p:spPr/>
        <p:txBody>
          <a:bodyPr/>
          <a:lstStyle/>
          <a:p>
            <a:fld id="{3FE73863-7FCD-4A72-AF4F-C35A6C6A03D7}" type="datetimeFigureOut">
              <a:rPr lang="ar-SA" smtClean="0"/>
              <a:t>07/11/35</a:t>
            </a:fld>
            <a:endParaRPr lang="ar-SA"/>
          </a:p>
        </p:txBody>
      </p:sp>
      <p:sp>
        <p:nvSpPr>
          <p:cNvPr id="24" name="Slide Number Placeholder 23"/>
          <p:cNvSpPr>
            <a:spLocks noGrp="1"/>
          </p:cNvSpPr>
          <p:nvPr>
            <p:ph type="sldNum" sz="quarter" idx="17"/>
          </p:nvPr>
        </p:nvSpPr>
        <p:spPr/>
        <p:txBody>
          <a:bodyPr/>
          <a:lstStyle/>
          <a:p>
            <a:fld id="{89CA4C9D-7E79-4897-895E-D627A7368A86}" type="slidenum">
              <a:rPr lang="ar-SA" smtClean="0"/>
              <a:t>‹#›</a:t>
            </a:fld>
            <a:endParaRPr lang="ar-SA"/>
          </a:p>
        </p:txBody>
      </p:sp>
      <p:sp>
        <p:nvSpPr>
          <p:cNvPr id="25" name="Footer Placeholder 24"/>
          <p:cNvSpPr>
            <a:spLocks noGrp="1"/>
          </p:cNvSpPr>
          <p:nvPr>
            <p:ph type="ftr" sz="quarter" idx="18"/>
          </p:nvPr>
        </p:nvSpPr>
        <p:spPr/>
        <p:txBody>
          <a:bodyPr/>
          <a:lstStyle/>
          <a:p>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pic>
        <p:nvPicPr>
          <p:cNvPr id="10" name="Picture 9" descr="2_01.jpg"/>
          <p:cNvPicPr>
            <a:picLocks noChangeAspect="1"/>
          </p:cNvPicPr>
          <p:nvPr/>
        </p:nvPicPr>
        <p:blipFill>
          <a:blip r:embed="rId2"/>
          <a:stretch>
            <a:fillRect/>
          </a:stretch>
        </p:blipFill>
        <p:spPr>
          <a:xfrm flipH="1">
            <a:off x="0" y="0"/>
            <a:ext cx="9144000" cy="403860"/>
          </a:xfrm>
          <a:prstGeom prst="rect">
            <a:avLst/>
          </a:prstGeom>
        </p:spPr>
      </p:pic>
      <p:pic>
        <p:nvPicPr>
          <p:cNvPr id="11" name="Picture 10" descr="bar_06.png"/>
          <p:cNvPicPr>
            <a:picLocks noChangeAspect="1"/>
          </p:cNvPicPr>
          <p:nvPr/>
        </p:nvPicPr>
        <p:blipFill>
          <a:blip r:embed="rId3">
            <a:duotone>
              <a:schemeClr val="accent6">
                <a:shade val="45000"/>
                <a:satMod val="135000"/>
              </a:schemeClr>
              <a:prstClr val="white"/>
            </a:duotone>
          </a:blip>
          <a:stretch>
            <a:fillRect/>
          </a:stretch>
        </p:blipFill>
        <p:spPr>
          <a:xfrm>
            <a:off x="0" y="403860"/>
            <a:ext cx="9144000" cy="53340"/>
          </a:xfrm>
          <a:prstGeom prst="rect">
            <a:avLst/>
          </a:prstGeom>
        </p:spPr>
      </p:pic>
      <p:grpSp>
        <p:nvGrpSpPr>
          <p:cNvPr id="3" name="Group 11"/>
          <p:cNvGrpSpPr/>
          <p:nvPr/>
        </p:nvGrpSpPr>
        <p:grpSpPr>
          <a:xfrm flipH="1">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Date Placeholder 15"/>
          <p:cNvSpPr>
            <a:spLocks noGrp="1"/>
          </p:cNvSpPr>
          <p:nvPr>
            <p:ph type="dt" sz="half" idx="10"/>
          </p:nvPr>
        </p:nvSpPr>
        <p:spPr/>
        <p:txBody>
          <a:bodyPr/>
          <a:lstStyle/>
          <a:p>
            <a:fld id="{3FE73863-7FCD-4A72-AF4F-C35A6C6A03D7}" type="datetimeFigureOut">
              <a:rPr lang="ar-SA" smtClean="0"/>
              <a:t>07/11/35</a:t>
            </a:fld>
            <a:endParaRPr lang="ar-SA"/>
          </a:p>
        </p:txBody>
      </p:sp>
      <p:sp>
        <p:nvSpPr>
          <p:cNvPr id="17" name="Slide Number Placeholder 16"/>
          <p:cNvSpPr>
            <a:spLocks noGrp="1"/>
          </p:cNvSpPr>
          <p:nvPr>
            <p:ph type="sldNum" sz="quarter" idx="11"/>
          </p:nvPr>
        </p:nvSpPr>
        <p:spPr/>
        <p:txBody>
          <a:bodyPr/>
          <a:lstStyle/>
          <a:p>
            <a:fld id="{89CA4C9D-7E79-4897-895E-D627A7368A86}" type="slidenum">
              <a:rPr lang="ar-SA" smtClean="0"/>
              <a:t>‹#›</a:t>
            </a:fld>
            <a:endParaRPr lang="ar-SA"/>
          </a:p>
        </p:txBody>
      </p:sp>
      <p:sp>
        <p:nvSpPr>
          <p:cNvPr id="18" name="Footer Placeholder 17"/>
          <p:cNvSpPr>
            <a:spLocks noGrp="1"/>
          </p:cNvSpPr>
          <p:nvPr>
            <p:ph type="ftr" sz="quarter" idx="12"/>
          </p:nvPr>
        </p:nvSpPr>
        <p:spPr/>
        <p:txBody>
          <a:bodyPr/>
          <a:lstStyle/>
          <a:p>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grpSp>
        <p:nvGrpSpPr>
          <p:cNvPr id="2" name="Group 8"/>
          <p:cNvGrpSpPr/>
          <p:nvPr/>
        </p:nvGrpSpPr>
        <p:grpSpPr>
          <a:xfrm flipH="1">
            <a:off x="0" y="6631305"/>
            <a:ext cx="9144000" cy="228600"/>
            <a:chOff x="0" y="6583680"/>
            <a:chExt cx="9144000" cy="228600"/>
          </a:xfrm>
        </p:grpSpPr>
        <p:sp>
          <p:nvSpPr>
            <p:cNvPr id="10" name="Rectangle 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ate Placeholder 12"/>
          <p:cNvSpPr>
            <a:spLocks noGrp="1"/>
          </p:cNvSpPr>
          <p:nvPr>
            <p:ph type="dt" sz="half" idx="10"/>
          </p:nvPr>
        </p:nvSpPr>
        <p:spPr/>
        <p:txBody>
          <a:bodyPr/>
          <a:lstStyle/>
          <a:p>
            <a:fld id="{3FE73863-7FCD-4A72-AF4F-C35A6C6A03D7}" type="datetimeFigureOut">
              <a:rPr lang="ar-SA" smtClean="0"/>
              <a:t>07/11/35</a:t>
            </a:fld>
            <a:endParaRPr lang="ar-SA"/>
          </a:p>
        </p:txBody>
      </p:sp>
      <p:sp>
        <p:nvSpPr>
          <p:cNvPr id="14" name="Slide Number Placeholder 13"/>
          <p:cNvSpPr>
            <a:spLocks noGrp="1"/>
          </p:cNvSpPr>
          <p:nvPr>
            <p:ph type="sldNum" sz="quarter" idx="11"/>
          </p:nvPr>
        </p:nvSpPr>
        <p:spPr/>
        <p:txBody>
          <a:bodyPr/>
          <a:lstStyle/>
          <a:p>
            <a:fld id="{89CA4C9D-7E79-4897-895E-D627A7368A86}" type="slidenum">
              <a:rPr lang="ar-SA" smtClean="0"/>
              <a:t>‹#›</a:t>
            </a:fld>
            <a:endParaRPr lang="ar-SA"/>
          </a:p>
        </p:txBody>
      </p:sp>
      <p:sp>
        <p:nvSpPr>
          <p:cNvPr id="22" name="Footer Placeholder 21"/>
          <p:cNvSpPr>
            <a:spLocks noGrp="1"/>
          </p:cNvSpPr>
          <p:nvPr>
            <p:ph type="ftr" sz="quarter" idx="12"/>
          </p:nvPr>
        </p:nvSpPr>
        <p:spPr/>
        <p:txBody>
          <a:bodyPr/>
          <a:lstStyle/>
          <a:p>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12" name="Picture 11" descr="3_01.jpg"/>
          <p:cNvPicPr>
            <a:picLocks noChangeAspect="1"/>
          </p:cNvPicPr>
          <p:nvPr/>
        </p:nvPicPr>
        <p:blipFill>
          <a:blip r:embed="rId2"/>
          <a:stretch>
            <a:fillRect/>
          </a:stretch>
        </p:blipFill>
        <p:spPr>
          <a:xfrm flipH="1">
            <a:off x="0" y="0"/>
            <a:ext cx="9144000" cy="403860"/>
          </a:xfrm>
          <a:prstGeom prst="rect">
            <a:avLst/>
          </a:prstGeom>
        </p:spPr>
      </p:pic>
      <p:sp>
        <p:nvSpPr>
          <p:cNvPr id="13" name="Text Placeholder 2"/>
          <p:cNvSpPr>
            <a:spLocks noGrp="1"/>
          </p:cNvSpPr>
          <p:nvPr>
            <p:ph type="title"/>
          </p:nvPr>
        </p:nvSpPr>
        <p:spPr>
          <a:xfrm>
            <a:off x="5364088"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نمط العنوان الرئيسي</a:t>
            </a:r>
            <a:endParaRPr lang="en-US" smtClean="0"/>
          </a:p>
        </p:txBody>
      </p:sp>
      <p:sp>
        <p:nvSpPr>
          <p:cNvPr id="15" name="Content Placeholder 14"/>
          <p:cNvSpPr>
            <a:spLocks noGrp="1"/>
          </p:cNvSpPr>
          <p:nvPr>
            <p:ph sz="quarter" idx="14"/>
          </p:nvPr>
        </p:nvSpPr>
        <p:spPr>
          <a:xfrm>
            <a:off x="539552" y="1524000"/>
            <a:ext cx="42672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Text Placeholder 3"/>
          <p:cNvSpPr>
            <a:spLocks noGrp="1"/>
          </p:cNvSpPr>
          <p:nvPr>
            <p:ph type="body" idx="2"/>
          </p:nvPr>
        </p:nvSpPr>
        <p:spPr>
          <a:xfrm>
            <a:off x="5364089" y="2514599"/>
            <a:ext cx="3352800" cy="3127248"/>
          </a:xfrm>
        </p:spPr>
        <p:txBody>
          <a:bodyPr/>
          <a:lstStyle>
            <a:lvl1pPr marL="0" indent="0">
              <a:lnSpc>
                <a:spcPct val="150000"/>
              </a:lnSpc>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pic>
        <p:nvPicPr>
          <p:cNvPr id="14" name="Picture 13" descr="bar_06.png"/>
          <p:cNvPicPr>
            <a:picLocks noChangeAspect="1"/>
          </p:cNvPicPr>
          <p:nvPr/>
        </p:nvPicPr>
        <p:blipFill>
          <a:blip r:embed="rId3">
            <a:duotone>
              <a:schemeClr val="accent1">
                <a:shade val="45000"/>
                <a:satMod val="135000"/>
              </a:schemeClr>
              <a:prstClr val="white"/>
            </a:duotone>
          </a:blip>
          <a:stretch>
            <a:fillRect/>
          </a:stretch>
        </p:blipFill>
        <p:spPr>
          <a:xfrm>
            <a:off x="0" y="403860"/>
            <a:ext cx="9144000" cy="53340"/>
          </a:xfrm>
          <a:prstGeom prst="rect">
            <a:avLst/>
          </a:prstGeom>
        </p:spPr>
      </p:pic>
      <p:grpSp>
        <p:nvGrpSpPr>
          <p:cNvPr id="2" name="Group 15"/>
          <p:cNvGrpSpPr/>
          <p:nvPr/>
        </p:nvGrpSpPr>
        <p:grpSpPr>
          <a:xfrm flipH="1">
            <a:off x="0" y="6631305"/>
            <a:ext cx="9144000" cy="228600"/>
            <a:chOff x="0" y="6583680"/>
            <a:chExt cx="9144000" cy="228600"/>
          </a:xfrm>
        </p:grpSpPr>
        <p:sp>
          <p:nvSpPr>
            <p:cNvPr id="17" name="Rectangle 16"/>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ate Placeholder 19"/>
          <p:cNvSpPr>
            <a:spLocks noGrp="1"/>
          </p:cNvSpPr>
          <p:nvPr>
            <p:ph type="dt" sz="half" idx="15"/>
          </p:nvPr>
        </p:nvSpPr>
        <p:spPr/>
        <p:txBody>
          <a:bodyPr/>
          <a:lstStyle/>
          <a:p>
            <a:fld id="{3FE73863-7FCD-4A72-AF4F-C35A6C6A03D7}" type="datetimeFigureOut">
              <a:rPr lang="ar-SA" smtClean="0"/>
              <a:t>07/11/35</a:t>
            </a:fld>
            <a:endParaRPr lang="ar-SA"/>
          </a:p>
        </p:txBody>
      </p:sp>
      <p:sp>
        <p:nvSpPr>
          <p:cNvPr id="21" name="Slide Number Placeholder 20"/>
          <p:cNvSpPr>
            <a:spLocks noGrp="1"/>
          </p:cNvSpPr>
          <p:nvPr>
            <p:ph type="sldNum" sz="quarter" idx="16"/>
          </p:nvPr>
        </p:nvSpPr>
        <p:spPr/>
        <p:txBody>
          <a:bodyPr/>
          <a:lstStyle/>
          <a:p>
            <a:fld id="{89CA4C9D-7E79-4897-895E-D627A7368A86}" type="slidenum">
              <a:rPr lang="ar-SA" smtClean="0"/>
              <a:t>‹#›</a:t>
            </a:fld>
            <a:endParaRPr lang="ar-SA"/>
          </a:p>
        </p:txBody>
      </p:sp>
      <p:sp>
        <p:nvSpPr>
          <p:cNvPr id="22" name="Footer Placeholder 21"/>
          <p:cNvSpPr>
            <a:spLocks noGrp="1"/>
          </p:cNvSpPr>
          <p:nvPr>
            <p:ph type="ftr" sz="quarter" idx="17"/>
          </p:nvPr>
        </p:nvSpPr>
        <p:spPr/>
        <p:txBody>
          <a:bodyPr/>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صورة ذو تسمية توضيحية">
    <p:spTree>
      <p:nvGrpSpPr>
        <p:cNvPr id="1" name=""/>
        <p:cNvGrpSpPr/>
        <p:nvPr/>
      </p:nvGrpSpPr>
      <p:grpSpPr>
        <a:xfrm>
          <a:off x="0" y="0"/>
          <a:ext cx="0" cy="0"/>
          <a:chOff x="0" y="0"/>
          <a:chExt cx="0" cy="0"/>
        </a:xfrm>
      </p:grpSpPr>
      <p:grpSp>
        <p:nvGrpSpPr>
          <p:cNvPr id="12" name="Group 15"/>
          <p:cNvGrpSpPr/>
          <p:nvPr/>
        </p:nvGrpSpPr>
        <p:grpSpPr>
          <a:xfrm flipH="1">
            <a:off x="0" y="6631305"/>
            <a:ext cx="9144000" cy="228600"/>
            <a:chOff x="0" y="6583680"/>
            <a:chExt cx="9144000" cy="228600"/>
          </a:xfrm>
        </p:grpSpPr>
        <p:sp>
          <p:nvSpPr>
            <p:cNvPr id="13" name="Rectangle 12"/>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icture Placeholder 2"/>
          <p:cNvSpPr>
            <a:spLocks noGrp="1"/>
          </p:cNvSpPr>
          <p:nvPr>
            <p:ph type="pic" idx="1"/>
          </p:nvPr>
        </p:nvSpPr>
        <p:spPr>
          <a:xfrm>
            <a:off x="419608" y="1554480"/>
            <a:ext cx="4270248" cy="4059936"/>
          </a:xfrm>
          <a:solidFill>
            <a:schemeClr val="bg1"/>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5364088" y="2514600"/>
            <a:ext cx="3355848" cy="3127248"/>
          </a:xfrm>
        </p:spPr>
        <p:txBody>
          <a:bodyPr/>
          <a:lstStyle>
            <a:lvl1pPr marL="0" indent="0" algn="r" rtl="1">
              <a:lnSpc>
                <a:spcPct val="150000"/>
              </a:lnSpc>
              <a:spcBef>
                <a:spcPts val="0"/>
              </a:spcBef>
              <a:buNone/>
              <a:defRPr lang="en-US" sz="1400" kern="1200" baseline="0" dirty="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3FE73863-7FCD-4A72-AF4F-C35A6C6A03D7}" type="datetimeFigureOut">
              <a:rPr lang="ar-SA" smtClean="0"/>
              <a:t>07/11/35</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9CA4C9D-7E79-4897-895E-D627A7368A86}" type="slidenum">
              <a:rPr lang="ar-SA" smtClean="0"/>
              <a:t>‹#›</a:t>
            </a:fld>
            <a:endParaRPr lang="ar-SA"/>
          </a:p>
        </p:txBody>
      </p:sp>
      <p:pic>
        <p:nvPicPr>
          <p:cNvPr id="8" name="Picture 7" descr="4_01.jpg"/>
          <p:cNvPicPr>
            <a:picLocks noChangeAspect="1"/>
          </p:cNvPicPr>
          <p:nvPr/>
        </p:nvPicPr>
        <p:blipFill>
          <a:blip r:embed="rId2"/>
          <a:stretch>
            <a:fillRect/>
          </a:stretch>
        </p:blipFill>
        <p:spPr>
          <a:xfrm flipH="1">
            <a:off x="0" y="0"/>
            <a:ext cx="9144000" cy="403860"/>
          </a:xfrm>
          <a:prstGeom prst="rect">
            <a:avLst/>
          </a:prstGeom>
        </p:spPr>
      </p:pic>
      <p:pic>
        <p:nvPicPr>
          <p:cNvPr id="9" name="Picture 8" descr="bar_06.png"/>
          <p:cNvPicPr>
            <a:picLocks noChangeAspect="1"/>
          </p:cNvPicPr>
          <p:nvPr/>
        </p:nvPicPr>
        <p:blipFill>
          <a:blip r:embed="rId3">
            <a:duotone>
              <a:schemeClr val="accent2">
                <a:shade val="45000"/>
                <a:satMod val="135000"/>
              </a:schemeClr>
              <a:prstClr val="white"/>
            </a:duotone>
          </a:blip>
          <a:stretch>
            <a:fillRect/>
          </a:stretch>
        </p:blipFill>
        <p:spPr>
          <a:xfrm>
            <a:off x="0" y="403860"/>
            <a:ext cx="9144000" cy="53340"/>
          </a:xfrm>
          <a:prstGeom prst="rect">
            <a:avLst/>
          </a:prstGeom>
        </p:spPr>
      </p:pic>
      <p:cxnSp>
        <p:nvCxnSpPr>
          <p:cNvPr id="10" name="Straight Connector 9"/>
          <p:cNvCxnSpPr/>
          <p:nvPr/>
        </p:nvCxnSpPr>
        <p:spPr>
          <a:xfrm>
            <a:off x="413512" y="1524000"/>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13512" y="5637212"/>
            <a:ext cx="42672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 Placeholder 2"/>
          <p:cNvSpPr>
            <a:spLocks noGrp="1"/>
          </p:cNvSpPr>
          <p:nvPr>
            <p:ph type="title"/>
          </p:nvPr>
        </p:nvSpPr>
        <p:spPr>
          <a:xfrm>
            <a:off x="5364088" y="1524000"/>
            <a:ext cx="3352800" cy="914400"/>
          </a:xfrm>
        </p:spPr>
        <p:txBody>
          <a:bodyPr lIns="0" rIns="0" anchor="b">
            <a:noAutofit/>
          </a:bodyPr>
          <a:lstStyle>
            <a:lvl1pPr marL="0" indent="0">
              <a:lnSpc>
                <a:spcPct val="100000"/>
              </a:lnSpc>
              <a:buNone/>
              <a:defRPr sz="18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نمط العنوان الرئيسي</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2956" y="0"/>
            <a:ext cx="9144000" cy="6858000"/>
          </a:xfrm>
          <a:prstGeom prst="rect">
            <a:avLst/>
          </a:prstGeom>
          <a:gradFill>
            <a:gsLst>
              <a:gs pos="0">
                <a:schemeClr val="bg1">
                  <a:alpha val="0"/>
                </a:schemeClr>
              </a:gs>
              <a:gs pos="34000">
                <a:schemeClr val="bg1">
                  <a:lumMod val="75000"/>
                  <a:alpha val="61000"/>
                </a:schemeClr>
              </a:gs>
              <a:gs pos="38000">
                <a:schemeClr val="bg1">
                  <a:lumMod val="75000"/>
                  <a:alpha val="76000"/>
                </a:schemeClr>
              </a:gs>
              <a:gs pos="100000">
                <a:schemeClr val="bg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990600"/>
            <a:ext cx="8229600" cy="914400"/>
          </a:xfrm>
          <a:prstGeom prst="rect">
            <a:avLst/>
          </a:prstGeom>
        </p:spPr>
        <p:txBody>
          <a:bodyPr vert="horz" lIns="0" tIns="45720" rIns="0" bIns="45720" rtlCol="0" anchor="ctr">
            <a:normAutofit/>
          </a:bodyPr>
          <a:lstStyle/>
          <a:p>
            <a:r>
              <a:rPr lang="ar-SA" sz="3600" b="0" i="0" u="none" strike="noStrike" kern="1200" baseline="0" smtClean="0">
                <a:solidFill>
                  <a:srgbClr val="3F3F4D"/>
                </a:solidFill>
                <a:latin typeface="+mj-lt"/>
              </a:rPr>
              <a:t>انقر لتحرير نمط العنوان الرئيسي</a:t>
            </a:r>
            <a:endParaRPr lang="en-US" dirty="0"/>
          </a:p>
        </p:txBody>
      </p:sp>
      <p:sp>
        <p:nvSpPr>
          <p:cNvPr id="3" name="Text Placeholder 2"/>
          <p:cNvSpPr>
            <a:spLocks noGrp="1"/>
          </p:cNvSpPr>
          <p:nvPr>
            <p:ph type="body" idx="1"/>
          </p:nvPr>
        </p:nvSpPr>
        <p:spPr>
          <a:xfrm>
            <a:off x="457200" y="1981200"/>
            <a:ext cx="8229600" cy="4144963"/>
          </a:xfrm>
          <a:prstGeom prst="rect">
            <a:avLst/>
          </a:prstGeom>
        </p:spPr>
        <p:txBody>
          <a:bodyPr vert="horz" lIns="0" tIns="45720" rIns="0" bIns="45720" rtlCol="0">
            <a:normAutofit/>
          </a:bodyPr>
          <a:lstStyle/>
          <a:p>
            <a:pPr lvl="0"/>
            <a:r>
              <a:rPr lang="ar-SA" sz="2000" b="0" i="0" u="none" strike="noStrike" kern="1200" baseline="0" smtClean="0">
                <a:solidFill>
                  <a:srgbClr val="3F3F4D"/>
                </a:solidFill>
                <a:latin typeface="+mn-lt"/>
              </a:rPr>
              <a:t>انقر لتحرير أنماط النص الرئيسي</a:t>
            </a:r>
          </a:p>
          <a:p>
            <a:pPr lvl="1"/>
            <a:r>
              <a:rPr lang="ar-SA" sz="2000" b="0" i="0" u="none" strike="noStrike" kern="1200" baseline="0" smtClean="0">
                <a:solidFill>
                  <a:srgbClr val="3F3F4D"/>
                </a:solidFill>
                <a:latin typeface="+mn-lt"/>
              </a:rPr>
              <a:t>المستوى الثاني</a:t>
            </a:r>
          </a:p>
          <a:p>
            <a:pPr lvl="2"/>
            <a:r>
              <a:rPr lang="ar-SA" sz="2000" b="0" i="0" u="none" strike="noStrike" kern="1200" baseline="0" smtClean="0">
                <a:solidFill>
                  <a:srgbClr val="3F3F4D"/>
                </a:solidFill>
                <a:latin typeface="+mn-lt"/>
              </a:rPr>
              <a:t>المستوى الثالث</a:t>
            </a:r>
          </a:p>
          <a:p>
            <a:pPr lvl="3"/>
            <a:r>
              <a:rPr lang="ar-SA" sz="2000" b="0" i="0" u="none" strike="noStrike" kern="1200" baseline="0" smtClean="0">
                <a:solidFill>
                  <a:srgbClr val="3F3F4D"/>
                </a:solidFill>
                <a:latin typeface="+mn-lt"/>
              </a:rPr>
              <a:t>المستوى الرابع</a:t>
            </a:r>
          </a:p>
          <a:p>
            <a:pPr lvl="4"/>
            <a:r>
              <a:rPr lang="ar-SA" sz="2000" b="0" i="0" u="none" strike="noStrike" kern="1200" baseline="0" smtClean="0">
                <a:solidFill>
                  <a:srgbClr val="3F3F4D"/>
                </a:solidFill>
                <a:latin typeface="+mn-lt"/>
              </a:rPr>
              <a:t>المستوى الخامس</a:t>
            </a:r>
            <a:endParaRPr lang="en-US" b="0" i="0" u="none" strike="noStrike" kern="1200" baseline="0" smtClean="0">
              <a:solidFill>
                <a:srgbClr val="3F3F4D"/>
              </a:solidFill>
              <a:latin typeface="+mn-lt"/>
            </a:endParaRPr>
          </a:p>
        </p:txBody>
      </p:sp>
      <p:sp>
        <p:nvSpPr>
          <p:cNvPr id="4" name="Date Placeholder 3"/>
          <p:cNvSpPr>
            <a:spLocks noGrp="1"/>
          </p:cNvSpPr>
          <p:nvPr>
            <p:ph type="dt" sz="half" idx="2"/>
          </p:nvPr>
        </p:nvSpPr>
        <p:spPr>
          <a:xfrm>
            <a:off x="467544" y="6610350"/>
            <a:ext cx="1524000" cy="228600"/>
          </a:xfrm>
          <a:prstGeom prst="rect">
            <a:avLst/>
          </a:prstGeom>
        </p:spPr>
        <p:txBody>
          <a:bodyPr vert="horz" lIns="91440" tIns="45720" rIns="91440" bIns="45720" rtlCol="0" anchor="ctr"/>
          <a:lstStyle>
            <a:lvl1pPr algn="l" rtl="1">
              <a:defRPr sz="900" baseline="0">
                <a:solidFill>
                  <a:schemeClr val="tx1"/>
                </a:solidFill>
              </a:defRPr>
            </a:lvl1pPr>
          </a:lstStyle>
          <a:p>
            <a:fld id="{3FE73863-7FCD-4A72-AF4F-C35A6C6A03D7}" type="datetimeFigureOut">
              <a:rPr lang="ar-SA" smtClean="0"/>
              <a:t>07/11/35</a:t>
            </a:fld>
            <a:endParaRPr lang="ar-SA"/>
          </a:p>
        </p:txBody>
      </p:sp>
      <p:sp>
        <p:nvSpPr>
          <p:cNvPr id="5" name="Footer Placeholder 4"/>
          <p:cNvSpPr>
            <a:spLocks noGrp="1"/>
          </p:cNvSpPr>
          <p:nvPr>
            <p:ph type="ftr" sz="quarter" idx="3"/>
          </p:nvPr>
        </p:nvSpPr>
        <p:spPr>
          <a:xfrm>
            <a:off x="2051720" y="6610350"/>
            <a:ext cx="6629400" cy="228600"/>
          </a:xfrm>
          <a:prstGeom prst="rect">
            <a:avLst/>
          </a:prstGeom>
        </p:spPr>
        <p:txBody>
          <a:bodyPr vert="horz" lIns="91440" tIns="45720" rIns="91440" bIns="45720" rtlCol="0" anchor="ctr"/>
          <a:lstStyle>
            <a:lvl1pPr algn="l" rtl="1">
              <a:defRPr sz="900" baseline="0">
                <a:solidFill>
                  <a:schemeClr val="tx1"/>
                </a:solidFill>
              </a:defRPr>
            </a:lvl1pPr>
          </a:lstStyle>
          <a:p>
            <a:endParaRPr lang="ar-SA"/>
          </a:p>
        </p:txBody>
      </p:sp>
      <p:sp>
        <p:nvSpPr>
          <p:cNvPr id="6" name="Slide Number Placeholder 5"/>
          <p:cNvSpPr>
            <a:spLocks noGrp="1"/>
          </p:cNvSpPr>
          <p:nvPr>
            <p:ph type="sldNum" sz="quarter" idx="4"/>
          </p:nvPr>
        </p:nvSpPr>
        <p:spPr>
          <a:xfrm>
            <a:off x="0" y="6610350"/>
            <a:ext cx="381000" cy="228600"/>
          </a:xfrm>
          <a:prstGeom prst="rect">
            <a:avLst/>
          </a:prstGeom>
        </p:spPr>
        <p:txBody>
          <a:bodyPr vert="horz" lIns="91440" tIns="45720" rIns="91440" bIns="45720" rtlCol="0" anchor="ctr"/>
          <a:lstStyle>
            <a:lvl1pPr algn="l" rtl="1">
              <a:defRPr sz="900" baseline="0">
                <a:solidFill>
                  <a:schemeClr val="tx1"/>
                </a:solidFill>
              </a:defRPr>
            </a:lvl1pPr>
          </a:lstStyle>
          <a:p>
            <a:fld id="{89CA4C9D-7E79-4897-895E-D627A7368A86}"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spcBef>
          <a:spcPct val="0"/>
        </a:spcBef>
        <a:buNone/>
        <a:defRPr lang="en-US" sz="3600" b="0" i="0" u="none" strike="noStrike" kern="1200" baseline="0" smtClean="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914400" rtl="1" eaLnBrk="1" latinLnBrk="0" hangingPunct="1">
        <a:lnSpc>
          <a:spcPct val="100000"/>
        </a:lnSpc>
        <a:spcBef>
          <a:spcPct val="20000"/>
        </a:spcBef>
        <a:spcAft>
          <a:spcPts val="600"/>
        </a:spcAft>
        <a:buFont typeface="Wingdings" pitchFamily="2" charset="2"/>
        <a:buChar char="§"/>
        <a:defRPr lang="en-US" sz="2000" b="0" i="0" u="none" strike="noStrike" kern="1200" baseline="0" smtClean="0">
          <a:solidFill>
            <a:schemeClr val="tx2"/>
          </a:solidFill>
          <a:latin typeface="+mj-lt"/>
          <a:ea typeface="+mn-ea"/>
          <a:cs typeface="+mn-cs"/>
        </a:defRPr>
      </a:lvl1pPr>
      <a:lvl2pPr marL="742950" indent="-285750" algn="r" defTabSz="914400" rtl="1" eaLnBrk="1" latinLnBrk="0" hangingPunct="1">
        <a:lnSpc>
          <a:spcPct val="100000"/>
        </a:lnSpc>
        <a:spcBef>
          <a:spcPct val="20000"/>
        </a:spcBef>
        <a:spcAft>
          <a:spcPts val="600"/>
        </a:spcAft>
        <a:buClr>
          <a:schemeClr val="tx1">
            <a:lumMod val="50000"/>
            <a:lumOff val="50000"/>
          </a:schemeClr>
        </a:buClr>
        <a:buFont typeface="Wingdings" pitchFamily="2" charset="2"/>
        <a:buChar char="§"/>
        <a:defRPr lang="en-US" sz="1600" b="0" i="0" u="none" strike="noStrike" kern="1200" baseline="0" smtClean="0">
          <a:solidFill>
            <a:schemeClr val="tx2"/>
          </a:solidFill>
          <a:latin typeface="+mj-lt"/>
          <a:ea typeface="+mn-ea"/>
          <a:cs typeface="+mn-cs"/>
        </a:defRPr>
      </a:lvl2pPr>
      <a:lvl3pPr marL="1143000" indent="-228600" algn="r" defTabSz="914400" rtl="1" eaLnBrk="1" latinLnBrk="0" hangingPunct="1">
        <a:lnSpc>
          <a:spcPct val="100000"/>
        </a:lnSpc>
        <a:spcBef>
          <a:spcPct val="20000"/>
        </a:spcBef>
        <a:spcAft>
          <a:spcPts val="600"/>
        </a:spcAft>
        <a:buFont typeface="Wingdings" pitchFamily="2" charset="2"/>
        <a:buNone/>
        <a:defRPr lang="en-US" sz="1400" b="0" i="0" u="none" strike="noStrike" kern="1200" baseline="0" smtClean="0">
          <a:solidFill>
            <a:schemeClr val="tx2"/>
          </a:solidFill>
          <a:latin typeface="+mj-lt"/>
          <a:ea typeface="+mn-ea"/>
          <a:cs typeface="+mn-cs"/>
        </a:defRPr>
      </a:lvl3pPr>
      <a:lvl4pPr marL="1600200" indent="-228600" algn="r" defTabSz="914400" rtl="1" eaLnBrk="1" latinLnBrk="0" hangingPunct="1">
        <a:lnSpc>
          <a:spcPct val="100000"/>
        </a:lnSpc>
        <a:spcBef>
          <a:spcPct val="20000"/>
        </a:spcBef>
        <a:spcAft>
          <a:spcPts val="600"/>
        </a:spcAft>
        <a:buClr>
          <a:schemeClr val="tx1">
            <a:lumMod val="50000"/>
            <a:lumOff val="50000"/>
          </a:schemeClr>
        </a:buClr>
        <a:buFont typeface="Wingdings" pitchFamily="2" charset="2"/>
        <a:buNone/>
        <a:defRPr lang="en-US" sz="1400" b="0" i="0" u="none" strike="noStrike" kern="1200" baseline="0" smtClean="0">
          <a:solidFill>
            <a:schemeClr val="tx2"/>
          </a:solidFill>
          <a:latin typeface="+mj-lt"/>
          <a:ea typeface="+mn-ea"/>
          <a:cs typeface="+mn-cs"/>
        </a:defRPr>
      </a:lvl4pPr>
      <a:lvl5pPr marL="2057400" indent="-228600" algn="r" defTabSz="914400" rtl="1" eaLnBrk="1" latinLnBrk="0" hangingPunct="1">
        <a:lnSpc>
          <a:spcPct val="100000"/>
        </a:lnSpc>
        <a:spcBef>
          <a:spcPct val="20000"/>
        </a:spcBef>
        <a:spcAft>
          <a:spcPts val="600"/>
        </a:spcAft>
        <a:buClr>
          <a:schemeClr val="tx1">
            <a:lumMod val="50000"/>
            <a:lumOff val="50000"/>
          </a:schemeClr>
        </a:buClr>
        <a:buFont typeface="Wingdings" pitchFamily="2" charset="2"/>
        <a:buNone/>
        <a:defRPr lang="en-US" sz="1400" b="0" i="0" u="none" strike="noStrike" kern="1200" baseline="0" smtClean="0">
          <a:solidFill>
            <a:schemeClr val="tx2"/>
          </a:solidFill>
          <a:latin typeface="+mj-lt"/>
          <a:ea typeface="+mn-ea"/>
          <a:cs typeface="+mn-cs"/>
        </a:defRPr>
      </a:lvl5pPr>
      <a:lvl6pPr marL="2514600" indent="-228600" algn="r" defTabSz="914400" rtl="1"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6pPr>
      <a:lvl7pPr marL="2971800" indent="-228600" algn="r" defTabSz="914400" rtl="1"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7pPr>
      <a:lvl8pPr marL="3429000" indent="-228600" algn="r" defTabSz="914400" rtl="1"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8pPr>
      <a:lvl9pPr marL="3886200" indent="-228600" algn="r" defTabSz="914400" rtl="1" eaLnBrk="1" latinLnBrk="0" hangingPunct="1">
        <a:lnSpc>
          <a:spcPct val="100000"/>
        </a:lnSpc>
        <a:spcBef>
          <a:spcPct val="20000"/>
        </a:spcBef>
        <a:spcAft>
          <a:spcPts val="600"/>
        </a:spcAft>
        <a:buFontTx/>
        <a:buNone/>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lgn="ctr"/>
            <a:r>
              <a:rPr lang="ar-SA" sz="8800" dirty="0" smtClean="0"/>
              <a:t>وُلِدت لِتَفُوزْ</a:t>
            </a:r>
            <a:endParaRPr lang="ar-SA" sz="8800" dirty="0"/>
          </a:p>
        </p:txBody>
      </p:sp>
      <p:sp>
        <p:nvSpPr>
          <p:cNvPr id="3" name="عنوان فرعي 2"/>
          <p:cNvSpPr>
            <a:spLocks noGrp="1"/>
          </p:cNvSpPr>
          <p:nvPr>
            <p:ph type="subTitle" idx="1"/>
          </p:nvPr>
        </p:nvSpPr>
        <p:spPr>
          <a:xfrm>
            <a:off x="1619672" y="5733256"/>
            <a:ext cx="6781800" cy="762000"/>
          </a:xfrm>
        </p:spPr>
        <p:txBody>
          <a:bodyPr>
            <a:noAutofit/>
          </a:bodyPr>
          <a:lstStyle/>
          <a:p>
            <a:pPr algn="ctr"/>
            <a:r>
              <a:rPr lang="ar-SA" sz="4800" dirty="0" smtClean="0">
                <a:cs typeface="Diwani Letter" panose="02010400000000000000" pitchFamily="2" charset="-78"/>
              </a:rPr>
              <a:t>منيرة علي الحصان </a:t>
            </a:r>
            <a:endParaRPr lang="ar-SA" sz="4800" dirty="0">
              <a:cs typeface="Diwani Letter" panose="02010400000000000000"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564904"/>
            <a:ext cx="5400600" cy="2952328"/>
          </a:xfrm>
          <a:prstGeom prst="rect">
            <a:avLst/>
          </a:prstGeom>
        </p:spPr>
      </p:pic>
    </p:spTree>
    <p:extLst>
      <p:ext uri="{BB962C8B-B14F-4D97-AF65-F5344CB8AC3E}">
        <p14:creationId xmlns:p14="http://schemas.microsoft.com/office/powerpoint/2010/main" val="3917493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smtClean="0">
                <a:solidFill>
                  <a:srgbClr val="C13F89"/>
                </a:solidFill>
              </a:rPr>
              <a:t>أصنع مسافة !</a:t>
            </a:r>
            <a:endParaRPr lang="ar-SA" b="1" dirty="0">
              <a:solidFill>
                <a:srgbClr val="C13F89"/>
              </a:solidFill>
            </a:endParaRPr>
          </a:p>
        </p:txBody>
      </p:sp>
      <p:sp>
        <p:nvSpPr>
          <p:cNvPr id="3" name="عنصر نائب للمحتوى 2"/>
          <p:cNvSpPr>
            <a:spLocks noGrp="1"/>
          </p:cNvSpPr>
          <p:nvPr>
            <p:ph idx="1"/>
          </p:nvPr>
        </p:nvSpPr>
        <p:spPr/>
        <p:txBody>
          <a:bodyPr>
            <a:normAutofit fontScale="85000" lnSpcReduction="10000"/>
          </a:bodyPr>
          <a:lstStyle/>
          <a:p>
            <a:r>
              <a:rPr lang="ar-SA" sz="2600" b="1" dirty="0" smtClean="0"/>
              <a:t>وقوفك وتأملك بترك مسافة بين المؤثر وبين الاستجابة ....هي بإذن الله ضمانة لتصرف سليم بلا ندم </a:t>
            </a:r>
          </a:p>
          <a:p>
            <a:endParaRPr lang="ar-SA" sz="2600" b="1" dirty="0"/>
          </a:p>
          <a:p>
            <a:r>
              <a:rPr lang="ar-SA" sz="2600" b="1" dirty="0" smtClean="0"/>
              <a:t>يقول الشيرازي – رحمه الله -: « على النابل أن يتأنى فالسهم متى انطلق لا يعود «</a:t>
            </a:r>
          </a:p>
          <a:p>
            <a:pPr marL="0" indent="0">
              <a:buNone/>
            </a:pPr>
            <a:endParaRPr lang="ar-SA" dirty="0"/>
          </a:p>
          <a:p>
            <a:pPr marL="0" indent="0" algn="ctr">
              <a:buNone/>
            </a:pPr>
            <a:r>
              <a:rPr lang="ar-SA" sz="4800" b="1" dirty="0" smtClean="0">
                <a:solidFill>
                  <a:srgbClr val="C13F89"/>
                </a:solidFill>
                <a:cs typeface="Akhbar MT" pitchFamily="2" charset="-78"/>
              </a:rPr>
              <a:t>الكلمة السحرية </a:t>
            </a:r>
          </a:p>
          <a:p>
            <a:pPr marL="0" indent="0">
              <a:buNone/>
            </a:pPr>
            <a:endParaRPr lang="ar-SA" dirty="0"/>
          </a:p>
          <a:p>
            <a:pPr marL="0" indent="0" algn="ctr">
              <a:buNone/>
            </a:pPr>
            <a:r>
              <a:rPr lang="ar-SA" sz="6600" dirty="0" smtClean="0">
                <a:solidFill>
                  <a:srgbClr val="007033"/>
                </a:solidFill>
                <a:cs typeface="DecoType Thuluth" panose="02010000000000000000" pitchFamily="2" charset="-78"/>
              </a:rPr>
              <a:t>تخيل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373686"/>
            <a:ext cx="2534791" cy="1914525"/>
          </a:xfrm>
          <a:prstGeom prst="rect">
            <a:avLst/>
          </a:prstGeom>
        </p:spPr>
      </p:pic>
    </p:spTree>
    <p:extLst>
      <p:ext uri="{BB962C8B-B14F-4D97-AF65-F5344CB8AC3E}">
        <p14:creationId xmlns:p14="http://schemas.microsoft.com/office/powerpoint/2010/main" val="8852666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anim calcmode="lin" valueType="num">
                                      <p:cBhvr>
                                        <p:cTn id="14"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anim calcmode="lin" valueType="num">
                                      <p:cBhvr>
                                        <p:cTn id="20"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anim calcmode="lin" valueType="num">
                                      <p:cBhvr>
                                        <p:cTn id="2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8229600" cy="914400"/>
          </a:xfrm>
        </p:spPr>
        <p:txBody>
          <a:bodyPr>
            <a:normAutofit/>
          </a:bodyPr>
          <a:lstStyle/>
          <a:p>
            <a:pPr algn="ctr"/>
            <a:r>
              <a:rPr lang="ar-SA" sz="5400" b="1" dirty="0" smtClean="0">
                <a:solidFill>
                  <a:srgbClr val="C13F89"/>
                </a:solidFill>
              </a:rPr>
              <a:t>الذكاء الأهم </a:t>
            </a:r>
            <a:endParaRPr lang="ar-SA" sz="5400" b="1" dirty="0">
              <a:solidFill>
                <a:srgbClr val="C13F89"/>
              </a:solidFill>
            </a:endParaRPr>
          </a:p>
        </p:txBody>
      </p:sp>
      <p:sp>
        <p:nvSpPr>
          <p:cNvPr id="3" name="عنصر نائب للمحتوى 2"/>
          <p:cNvSpPr>
            <a:spLocks noGrp="1"/>
          </p:cNvSpPr>
          <p:nvPr>
            <p:ph idx="1"/>
          </p:nvPr>
        </p:nvSpPr>
        <p:spPr/>
        <p:txBody>
          <a:bodyPr>
            <a:noAutofit/>
          </a:bodyPr>
          <a:lstStyle/>
          <a:p>
            <a:r>
              <a:rPr lang="ar-SA" sz="2800" b="1" dirty="0" smtClean="0">
                <a:solidFill>
                  <a:srgbClr val="007033"/>
                </a:solidFill>
              </a:rPr>
              <a:t>عناصر الذكاء العاطفي :</a:t>
            </a:r>
          </a:p>
          <a:p>
            <a:pPr marL="457200" indent="-457200">
              <a:buFont typeface="+mj-lt"/>
              <a:buAutoNum type="arabicPeriod"/>
            </a:pPr>
            <a:r>
              <a:rPr lang="ar-SA" sz="2400" dirty="0" smtClean="0">
                <a:solidFill>
                  <a:srgbClr val="C00000"/>
                </a:solidFill>
              </a:rPr>
              <a:t>الوعي بالذات : </a:t>
            </a:r>
            <a:r>
              <a:rPr lang="ar-SA" sz="2400" dirty="0" smtClean="0"/>
              <a:t>قدرة الشخص على مراقبة مشاعره وتسميتها .</a:t>
            </a:r>
          </a:p>
          <a:p>
            <a:pPr marL="457200" indent="-457200">
              <a:buFont typeface="+mj-lt"/>
              <a:buAutoNum type="arabicPeriod"/>
            </a:pPr>
            <a:r>
              <a:rPr lang="ar-SA" sz="2400" dirty="0" smtClean="0">
                <a:solidFill>
                  <a:srgbClr val="C00000"/>
                </a:solidFill>
              </a:rPr>
              <a:t>إدارة المشاعر : </a:t>
            </a:r>
            <a:r>
              <a:rPr lang="ar-SA" sz="2400" dirty="0" smtClean="0"/>
              <a:t>تعني القدرة على ضبط وتوجيه المشاعر الضاغطة والسيطرة عليها .</a:t>
            </a:r>
          </a:p>
          <a:p>
            <a:pPr marL="457200" indent="-457200">
              <a:buFont typeface="+mj-lt"/>
              <a:buAutoNum type="arabicPeriod"/>
            </a:pPr>
            <a:r>
              <a:rPr lang="ar-SA" sz="2400" dirty="0" smtClean="0">
                <a:solidFill>
                  <a:srgbClr val="C00000"/>
                </a:solidFill>
              </a:rPr>
              <a:t>التحفيز الداخلي : </a:t>
            </a:r>
            <a:r>
              <a:rPr lang="ar-SA" sz="2400" dirty="0" smtClean="0"/>
              <a:t>يقصد به تشييد مصانع داخلية لشحن الهمم لتدفعنا نحو أهدافنا .</a:t>
            </a:r>
          </a:p>
          <a:p>
            <a:pPr marL="457200" indent="-457200">
              <a:buFont typeface="+mj-lt"/>
              <a:buAutoNum type="arabicPeriod"/>
            </a:pPr>
            <a:r>
              <a:rPr lang="ar-SA" sz="2400" dirty="0" smtClean="0">
                <a:solidFill>
                  <a:srgbClr val="C00000"/>
                </a:solidFill>
              </a:rPr>
              <a:t>التماثل العاطفي أو التعاطف مع الآخرين : </a:t>
            </a:r>
            <a:r>
              <a:rPr lang="ar-SA" sz="2400" dirty="0" smtClean="0"/>
              <a:t>القدرة على قراءة وعواطف الآخرين والتفاعل معها سواء كان من صوتهم أو تعبيرات وجههم .</a:t>
            </a:r>
          </a:p>
          <a:p>
            <a:pPr marL="457200" indent="-457200">
              <a:buFont typeface="+mj-lt"/>
              <a:buAutoNum type="arabicPeriod"/>
            </a:pPr>
            <a:r>
              <a:rPr lang="ar-SA" sz="2400" dirty="0" smtClean="0">
                <a:solidFill>
                  <a:srgbClr val="C00000"/>
                </a:solidFill>
              </a:rPr>
              <a:t>المهارات الاجتماعية : </a:t>
            </a:r>
            <a:r>
              <a:rPr lang="ar-SA" sz="2400" dirty="0" smtClean="0"/>
              <a:t>المقدرة على إدارة العلاقات وإدارة المفاوضات وبناء فرق العمل وتشمل قدرة الفرد على التأثير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 y="476672"/>
            <a:ext cx="2667000" cy="1714500"/>
          </a:xfrm>
          <a:prstGeom prst="rect">
            <a:avLst/>
          </a:prstGeom>
        </p:spPr>
      </p:pic>
    </p:spTree>
    <p:extLst>
      <p:ext uri="{BB962C8B-B14F-4D97-AF65-F5344CB8AC3E}">
        <p14:creationId xmlns:p14="http://schemas.microsoft.com/office/powerpoint/2010/main" val="1675755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ircle(in)">
                                      <p:cBhvr>
                                        <p:cTn id="23" dur="2000"/>
                                        <p:tgtEl>
                                          <p:spTgt spid="3">
                                            <p:txEl>
                                              <p:pRg st="4" end="4"/>
                                            </p:txEl>
                                          </p:spTgt>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dirty="0" smtClean="0">
                <a:solidFill>
                  <a:srgbClr val="C13F89"/>
                </a:solidFill>
              </a:rPr>
              <a:t>الحيل النفسية </a:t>
            </a:r>
            <a:endParaRPr lang="ar-SA" sz="5400" b="1" dirty="0">
              <a:solidFill>
                <a:srgbClr val="C13F89"/>
              </a:solidFill>
            </a:endParaRPr>
          </a:p>
        </p:txBody>
      </p:sp>
      <p:sp>
        <p:nvSpPr>
          <p:cNvPr id="3" name="عنصر نائب للمحتوى 2"/>
          <p:cNvSpPr>
            <a:spLocks noGrp="1"/>
          </p:cNvSpPr>
          <p:nvPr>
            <p:ph idx="1"/>
          </p:nvPr>
        </p:nvSpPr>
        <p:spPr/>
        <p:txBody>
          <a:bodyPr>
            <a:normAutofit/>
          </a:bodyPr>
          <a:lstStyle/>
          <a:p>
            <a:r>
              <a:rPr lang="ar-SA" sz="3200" dirty="0" smtClean="0">
                <a:solidFill>
                  <a:srgbClr val="0070C0"/>
                </a:solidFill>
              </a:rPr>
              <a:t>حيلة الإسقاط</a:t>
            </a:r>
            <a:endParaRPr lang="ar-SA" sz="1800" dirty="0">
              <a:solidFill>
                <a:srgbClr val="0070C0"/>
              </a:solidFill>
            </a:endParaRPr>
          </a:p>
          <a:p>
            <a:pPr marL="0" indent="0">
              <a:buNone/>
            </a:pPr>
            <a:r>
              <a:rPr lang="ar-SA" b="1" dirty="0">
                <a:solidFill>
                  <a:schemeClr val="tx1"/>
                </a:solidFill>
              </a:rPr>
              <a:t>طريقة شهيرة لتبرئة النفس وإعفائها من المسؤولية عن طريق تحميل الآخرين المسؤولية ورميهم بالتهم والعلل والانسلال بعدها ...</a:t>
            </a:r>
          </a:p>
          <a:p>
            <a:pPr marL="0" indent="0">
              <a:buNone/>
            </a:pPr>
            <a:endParaRPr lang="ar-SA" sz="1800" dirty="0">
              <a:solidFill>
                <a:srgbClr val="0070C0"/>
              </a:solidFill>
            </a:endParaRPr>
          </a:p>
          <a:p>
            <a:r>
              <a:rPr lang="ar-SA" sz="3200" dirty="0">
                <a:solidFill>
                  <a:srgbClr val="0070C0"/>
                </a:solidFill>
              </a:rPr>
              <a:t>حيلة التسويغ والتبرير </a:t>
            </a:r>
          </a:p>
          <a:p>
            <a:pPr marL="0" indent="0">
              <a:buNone/>
            </a:pPr>
            <a:r>
              <a:rPr lang="ar-SA" b="1" dirty="0" smtClean="0">
                <a:solidFill>
                  <a:schemeClr val="tx1"/>
                </a:solidFill>
              </a:rPr>
              <a:t>هي حيلة يظهر البشر فيها كفاءة عالية فيها وهي تعني عقلنة التصرف لتبرير الخطأ ومحاولة الخروج بالبراءة من الموقف وذلك بالاجتهاد في تغطية السلوك الخاطئ بأسباب منطقية حتى يبدو معقولاً.</a:t>
            </a:r>
          </a:p>
          <a:p>
            <a:pPr marL="0" indent="0">
              <a:buNone/>
            </a:pPr>
            <a:endParaRPr lang="ar-SA" sz="1800" dirty="0">
              <a:solidFill>
                <a:srgbClr val="0070C0"/>
              </a:solidFill>
            </a:endParaRPr>
          </a:p>
          <a:p>
            <a:pPr marL="0" indent="0">
              <a:buNone/>
            </a:pPr>
            <a:endParaRPr lang="ar-SA" sz="3200" dirty="0" smtClean="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46" y="475320"/>
            <a:ext cx="2171700" cy="1800200"/>
          </a:xfrm>
          <a:prstGeom prst="rect">
            <a:avLst/>
          </a:prstGeom>
        </p:spPr>
      </p:pic>
    </p:spTree>
    <p:extLst>
      <p:ext uri="{BB962C8B-B14F-4D97-AF65-F5344CB8AC3E}">
        <p14:creationId xmlns:p14="http://schemas.microsoft.com/office/powerpoint/2010/main" val="2932666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92696"/>
            <a:ext cx="8229600" cy="914400"/>
          </a:xfrm>
        </p:spPr>
        <p:txBody>
          <a:bodyPr/>
          <a:lstStyle/>
          <a:p>
            <a:pPr algn="ctr"/>
            <a:r>
              <a:rPr lang="ar-SA" b="1" dirty="0">
                <a:solidFill>
                  <a:srgbClr val="C13F89"/>
                </a:solidFill>
              </a:rPr>
              <a:t>الحيل النفسية </a:t>
            </a:r>
            <a:endParaRPr lang="ar-SA" dirty="0"/>
          </a:p>
        </p:txBody>
      </p:sp>
      <p:sp>
        <p:nvSpPr>
          <p:cNvPr id="3" name="عنصر نائب للمحتوى 2"/>
          <p:cNvSpPr>
            <a:spLocks noGrp="1"/>
          </p:cNvSpPr>
          <p:nvPr>
            <p:ph idx="1"/>
          </p:nvPr>
        </p:nvSpPr>
        <p:spPr>
          <a:xfrm>
            <a:off x="457200" y="1981200"/>
            <a:ext cx="8229600" cy="4400128"/>
          </a:xfrm>
        </p:spPr>
        <p:txBody>
          <a:bodyPr>
            <a:normAutofit fontScale="92500" lnSpcReduction="20000"/>
          </a:bodyPr>
          <a:lstStyle/>
          <a:p>
            <a:r>
              <a:rPr lang="ar-SA" sz="3200" dirty="0">
                <a:solidFill>
                  <a:srgbClr val="0070C0"/>
                </a:solidFill>
              </a:rPr>
              <a:t>حيلة الارتداد (النكوص)</a:t>
            </a:r>
          </a:p>
          <a:p>
            <a:pPr marL="0" indent="0">
              <a:lnSpc>
                <a:spcPct val="120000"/>
              </a:lnSpc>
              <a:buNone/>
            </a:pPr>
            <a:r>
              <a:rPr lang="ar-SA" sz="2200" b="1" dirty="0">
                <a:solidFill>
                  <a:schemeClr val="tx1"/>
                </a:solidFill>
              </a:rPr>
              <a:t>هي ممارسات بعض السلوكيات التي لا تليق بالمرحلة العمرية ولا تناسبها .</a:t>
            </a:r>
          </a:p>
          <a:p>
            <a:pPr marL="0" indent="0">
              <a:buNone/>
            </a:pPr>
            <a:endParaRPr lang="ar-SA" dirty="0"/>
          </a:p>
          <a:p>
            <a:pPr>
              <a:lnSpc>
                <a:spcPct val="110000"/>
              </a:lnSpc>
            </a:pPr>
            <a:r>
              <a:rPr lang="ar-SA" sz="3200" dirty="0">
                <a:solidFill>
                  <a:srgbClr val="0070C0"/>
                </a:solidFill>
              </a:rPr>
              <a:t>حيلة الازاحة النفسية </a:t>
            </a:r>
          </a:p>
          <a:p>
            <a:pPr marL="0" indent="0">
              <a:lnSpc>
                <a:spcPct val="120000"/>
              </a:lnSpc>
              <a:buNone/>
            </a:pPr>
            <a:r>
              <a:rPr lang="ar-SA" sz="2200" b="1" dirty="0">
                <a:solidFill>
                  <a:schemeClr val="tx1"/>
                </a:solidFill>
              </a:rPr>
              <a:t>هي حيلة تمارس لتفريغ المشاعر المشتعلة على طرف ضعيف لا علاقة له بالموضوع ولدى إخواننا المصريين مثل جميل يعبر عن تلك الحيلة </a:t>
            </a:r>
            <a:r>
              <a:rPr lang="ar-SA" sz="2200" b="1" dirty="0">
                <a:solidFill>
                  <a:schemeClr val="tx1"/>
                </a:solidFill>
                <a:sym typeface="Wingdings" panose="05000000000000000000" pitchFamily="2" charset="2"/>
              </a:rPr>
              <a:t>( ما قدرش على الحمار اتشاطر على البردعة )</a:t>
            </a:r>
          </a:p>
          <a:p>
            <a:pPr marL="0" indent="0">
              <a:buNone/>
            </a:pPr>
            <a:endParaRPr lang="ar-SA" dirty="0">
              <a:sym typeface="Wingdings" panose="05000000000000000000" pitchFamily="2" charset="2"/>
            </a:endParaRPr>
          </a:p>
          <a:p>
            <a:pPr>
              <a:lnSpc>
                <a:spcPct val="110000"/>
              </a:lnSpc>
            </a:pPr>
            <a:r>
              <a:rPr lang="ar-SA" sz="3200" dirty="0">
                <a:solidFill>
                  <a:srgbClr val="0070C0"/>
                </a:solidFill>
                <a:sym typeface="Wingdings" panose="05000000000000000000" pitchFamily="2" charset="2"/>
              </a:rPr>
              <a:t>حيلة أحلام اليقظة </a:t>
            </a:r>
          </a:p>
          <a:p>
            <a:pPr marL="0" indent="0">
              <a:lnSpc>
                <a:spcPct val="120000"/>
              </a:lnSpc>
              <a:buNone/>
            </a:pPr>
            <a:r>
              <a:rPr lang="ar-SA" sz="2200" b="1" dirty="0">
                <a:solidFill>
                  <a:schemeClr val="tx1"/>
                </a:solidFill>
                <a:sym typeface="Wingdings" panose="05000000000000000000" pitchFamily="2" charset="2"/>
              </a:rPr>
              <a:t>وهي السفر إلى عالم الحلم عبر الخيال بعيداً عن الواقع كحل سحري للوصول إلى الأماني التي عجزت النفس عن تحقيقها .</a:t>
            </a:r>
            <a:endParaRPr lang="ar-SA" sz="2200" b="1"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2171700" cy="2105025"/>
          </a:xfrm>
          <a:prstGeom prst="rect">
            <a:avLst/>
          </a:prstGeom>
        </p:spPr>
      </p:pic>
    </p:spTree>
    <p:extLst>
      <p:ext uri="{BB962C8B-B14F-4D97-AF65-F5344CB8AC3E}">
        <p14:creationId xmlns:p14="http://schemas.microsoft.com/office/powerpoint/2010/main" val="4892990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548680"/>
            <a:ext cx="8229600" cy="936104"/>
          </a:xfrm>
        </p:spPr>
        <p:txBody>
          <a:bodyPr/>
          <a:lstStyle/>
          <a:p>
            <a:pPr algn="ctr"/>
            <a:r>
              <a:rPr lang="ar-SA" b="1" dirty="0">
                <a:solidFill>
                  <a:srgbClr val="C13F89"/>
                </a:solidFill>
              </a:rPr>
              <a:t>الحيل النفسية </a:t>
            </a:r>
            <a:endParaRPr lang="ar-SA" dirty="0"/>
          </a:p>
        </p:txBody>
      </p:sp>
      <p:sp>
        <p:nvSpPr>
          <p:cNvPr id="3" name="عنصر نائب للمحتوى 2"/>
          <p:cNvSpPr>
            <a:spLocks noGrp="1"/>
          </p:cNvSpPr>
          <p:nvPr>
            <p:ph idx="1"/>
          </p:nvPr>
        </p:nvSpPr>
        <p:spPr>
          <a:xfrm>
            <a:off x="457200" y="1556792"/>
            <a:ext cx="8229600" cy="4569371"/>
          </a:xfrm>
        </p:spPr>
        <p:txBody>
          <a:bodyPr>
            <a:normAutofit fontScale="92500"/>
          </a:bodyPr>
          <a:lstStyle/>
          <a:p>
            <a:pPr>
              <a:lnSpc>
                <a:spcPct val="80000"/>
              </a:lnSpc>
            </a:pPr>
            <a:r>
              <a:rPr lang="ar-SA" sz="3000" dirty="0">
                <a:solidFill>
                  <a:srgbClr val="0070C0"/>
                </a:solidFill>
              </a:rPr>
              <a:t>حيلة استعذاب الآسن </a:t>
            </a:r>
          </a:p>
          <a:p>
            <a:pPr marL="0" indent="0">
              <a:lnSpc>
                <a:spcPct val="110000"/>
              </a:lnSpc>
              <a:buNone/>
            </a:pPr>
            <a:r>
              <a:rPr lang="ar-SA" b="1" dirty="0">
                <a:solidFill>
                  <a:schemeClr val="tx1"/>
                </a:solidFill>
              </a:rPr>
              <a:t>تعني الرضا بالواقع المرير وتزيينه والتكيف معه ..</a:t>
            </a:r>
          </a:p>
          <a:p>
            <a:pPr marL="0" indent="0">
              <a:buNone/>
            </a:pPr>
            <a:endParaRPr lang="ar-SA" dirty="0"/>
          </a:p>
          <a:p>
            <a:pPr>
              <a:lnSpc>
                <a:spcPct val="90000"/>
              </a:lnSpc>
            </a:pPr>
            <a:r>
              <a:rPr lang="ar-SA" sz="3000" dirty="0">
                <a:solidFill>
                  <a:srgbClr val="0070C0"/>
                </a:solidFill>
              </a:rPr>
              <a:t>حيلة الإنكار </a:t>
            </a:r>
          </a:p>
          <a:p>
            <a:pPr marL="0" indent="0">
              <a:lnSpc>
                <a:spcPct val="110000"/>
              </a:lnSpc>
              <a:buNone/>
            </a:pPr>
            <a:r>
              <a:rPr lang="ar-SA" sz="2100" b="1" dirty="0">
                <a:solidFill>
                  <a:schemeClr val="tx1"/>
                </a:solidFill>
              </a:rPr>
              <a:t>وهي حيلة نفسية تستخدم لرد هول المصائب ودفع آلامها فيلجأ إلى تكذيبها للإبقاء على الحالة النفسية الجيدة .</a:t>
            </a:r>
          </a:p>
          <a:p>
            <a:pPr marL="0" indent="0">
              <a:buNone/>
            </a:pPr>
            <a:endParaRPr lang="ar-SA" dirty="0"/>
          </a:p>
          <a:p>
            <a:r>
              <a:rPr lang="ar-SA" sz="3000" dirty="0">
                <a:solidFill>
                  <a:srgbClr val="0070C0"/>
                </a:solidFill>
              </a:rPr>
              <a:t>حيلة التعويض </a:t>
            </a:r>
          </a:p>
          <a:p>
            <a:pPr marL="0" indent="0">
              <a:lnSpc>
                <a:spcPct val="110000"/>
              </a:lnSpc>
              <a:buNone/>
            </a:pPr>
            <a:r>
              <a:rPr lang="ar-SA" sz="2100" b="1" dirty="0">
                <a:solidFill>
                  <a:schemeClr val="tx1"/>
                </a:solidFill>
              </a:rPr>
              <a:t>حيلة دفاعية يحاول صاحبها تجاوز نقاط الضعف ومواطن النقص الفكري أو الاجتماعي أو المادي سواء كان هذا النقص حقيقياً أو متوهما فهو يمارس تلك الحيلة لكي يثبت لنفسه أنه قادر وقوي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7" y="476671"/>
            <a:ext cx="2171700" cy="2105025"/>
          </a:xfrm>
          <a:prstGeom prst="rect">
            <a:avLst/>
          </a:prstGeom>
        </p:spPr>
      </p:pic>
    </p:spTree>
    <p:extLst>
      <p:ext uri="{BB962C8B-B14F-4D97-AF65-F5344CB8AC3E}">
        <p14:creationId xmlns:p14="http://schemas.microsoft.com/office/powerpoint/2010/main" val="862643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9" dur="500"/>
                                        <p:tgtEl>
                                          <p:spTgt spid="3">
                                            <p:txEl>
                                              <p:pRg st="4" end="4"/>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3" dur="500"/>
                                        <p:tgtEl>
                                          <p:spTgt spid="3">
                                            <p:txEl>
                                              <p:pRg st="6" end="6"/>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dirty="0">
                <a:solidFill>
                  <a:srgbClr val="C13F89"/>
                </a:solidFill>
              </a:rPr>
              <a:t>مرحباً بالنقد</a:t>
            </a:r>
          </a:p>
        </p:txBody>
      </p:sp>
      <p:sp>
        <p:nvSpPr>
          <p:cNvPr id="3" name="عنصر نائب للمحتوى 2"/>
          <p:cNvSpPr>
            <a:spLocks noGrp="1"/>
          </p:cNvSpPr>
          <p:nvPr>
            <p:ph idx="1"/>
          </p:nvPr>
        </p:nvSpPr>
        <p:spPr/>
        <p:txBody>
          <a:bodyPr/>
          <a:lstStyle/>
          <a:p>
            <a:pPr marL="0" indent="0" algn="ctr">
              <a:buNone/>
            </a:pPr>
            <a:r>
              <a:rPr lang="ar-SA" sz="2800" b="1" dirty="0" smtClean="0"/>
              <a:t>من الضروري ابتداء التفريق بين مبدأي (تقبل وقبوله) : فأنت </a:t>
            </a:r>
            <a:r>
              <a:rPr lang="ar-SA" sz="2800" b="1" dirty="0" smtClean="0"/>
              <a:t>مطالب </a:t>
            </a:r>
            <a:r>
              <a:rPr lang="ar-SA" sz="2800" b="1" dirty="0" smtClean="0"/>
              <a:t>دائماً بتقبل النقد كسلوك اجتماعي والترحيب به ويعني الإنصات للمنتقد وعدم الهجوم عليه بتحقيره ونبش ماضيه مع التجاهل التام لكل ما أورده الناقد من ملاحظات ... </a:t>
            </a:r>
          </a:p>
          <a:p>
            <a:pPr marL="0" indent="0" algn="ctr">
              <a:buNone/>
            </a:pPr>
            <a:r>
              <a:rPr lang="ar-SA" sz="2800" b="1" dirty="0" smtClean="0"/>
              <a:t>أما قبول النقد : فيعني التفاعل مع مضمونه والاعتراف به والرغبة في إصلاح الأمور واستدراكها .</a:t>
            </a:r>
          </a:p>
          <a:p>
            <a:pPr marL="0" indent="0">
              <a:buNone/>
            </a:pPr>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949966"/>
            <a:ext cx="4464496" cy="1657350"/>
          </a:xfrm>
          <a:prstGeom prst="rect">
            <a:avLst/>
          </a:prstGeom>
        </p:spPr>
      </p:pic>
    </p:spTree>
    <p:extLst>
      <p:ext uri="{BB962C8B-B14F-4D97-AF65-F5344CB8AC3E}">
        <p14:creationId xmlns:p14="http://schemas.microsoft.com/office/powerpoint/2010/main" val="15893779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dirty="0">
                <a:solidFill>
                  <a:srgbClr val="C13F89"/>
                </a:solidFill>
              </a:rPr>
              <a:t>أساليب التعامل مع النقد </a:t>
            </a:r>
          </a:p>
        </p:txBody>
      </p:sp>
      <p:sp>
        <p:nvSpPr>
          <p:cNvPr id="3" name="عنصر نائب للمحتوى 2"/>
          <p:cNvSpPr>
            <a:spLocks noGrp="1"/>
          </p:cNvSpPr>
          <p:nvPr>
            <p:ph idx="1"/>
          </p:nvPr>
        </p:nvSpPr>
        <p:spPr/>
        <p:txBody>
          <a:bodyPr/>
          <a:lstStyle/>
          <a:p>
            <a:r>
              <a:rPr lang="ar-SA" sz="3600" dirty="0" smtClean="0"/>
              <a:t>الاسلوب الأول -</a:t>
            </a:r>
            <a:r>
              <a:rPr lang="ar-SA" sz="3600" dirty="0" smtClean="0">
                <a:solidFill>
                  <a:srgbClr val="0070C0"/>
                </a:solidFill>
              </a:rPr>
              <a:t>الاعتراف بالنقد</a:t>
            </a:r>
            <a:r>
              <a:rPr lang="ar-SA" sz="3600" dirty="0" smtClean="0"/>
              <a:t>.</a:t>
            </a:r>
          </a:p>
          <a:p>
            <a:r>
              <a:rPr lang="ar-SA" sz="3600" dirty="0" smtClean="0"/>
              <a:t>الأسلوب الثاني – </a:t>
            </a:r>
            <a:r>
              <a:rPr lang="ar-SA" sz="3600" dirty="0" smtClean="0">
                <a:solidFill>
                  <a:srgbClr val="0070C0"/>
                </a:solidFill>
              </a:rPr>
              <a:t>التعتيم .</a:t>
            </a:r>
          </a:p>
          <a:p>
            <a:r>
              <a:rPr lang="ar-SA" sz="3600" dirty="0" smtClean="0"/>
              <a:t>الأسلوب الثالث – </a:t>
            </a:r>
            <a:r>
              <a:rPr lang="ar-SA" sz="3600" dirty="0" smtClean="0">
                <a:solidFill>
                  <a:srgbClr val="0070C0"/>
                </a:solidFill>
              </a:rPr>
              <a:t>الاستقصاء والتدقيق . </a:t>
            </a: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4293096"/>
            <a:ext cx="2719189" cy="2143125"/>
          </a:xfrm>
          <a:prstGeom prst="rect">
            <a:avLst/>
          </a:prstGeom>
        </p:spPr>
      </p:pic>
    </p:spTree>
    <p:extLst>
      <p:ext uri="{BB962C8B-B14F-4D97-AF65-F5344CB8AC3E}">
        <p14:creationId xmlns:p14="http://schemas.microsoft.com/office/powerpoint/2010/main" val="204151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620688"/>
            <a:ext cx="8229600" cy="914400"/>
          </a:xfrm>
        </p:spPr>
        <p:txBody>
          <a:bodyPr>
            <a:normAutofit/>
          </a:bodyPr>
          <a:lstStyle/>
          <a:p>
            <a:pPr algn="ctr"/>
            <a:r>
              <a:rPr lang="ar-SA" sz="5400" b="1" dirty="0">
                <a:solidFill>
                  <a:srgbClr val="C13F89"/>
                </a:solidFill>
              </a:rPr>
              <a:t>كيف نتغير ؟؟</a:t>
            </a:r>
          </a:p>
        </p:txBody>
      </p:sp>
      <p:sp>
        <p:nvSpPr>
          <p:cNvPr id="3" name="عنصر نائب للمحتوى 2"/>
          <p:cNvSpPr>
            <a:spLocks noGrp="1"/>
          </p:cNvSpPr>
          <p:nvPr>
            <p:ph idx="1"/>
          </p:nvPr>
        </p:nvSpPr>
        <p:spPr>
          <a:xfrm>
            <a:off x="467544" y="1628800"/>
            <a:ext cx="8229600" cy="4144963"/>
          </a:xfrm>
        </p:spPr>
        <p:txBody>
          <a:bodyPr>
            <a:noAutofit/>
          </a:bodyPr>
          <a:lstStyle/>
          <a:p>
            <a:r>
              <a:rPr lang="ar-SA" sz="2400" b="1" dirty="0" smtClean="0"/>
              <a:t>قبل أن نقود عملية التغيير في حياتنا لابد أن </a:t>
            </a:r>
            <a:r>
              <a:rPr lang="ar-SA" sz="2400" b="1" u="sng" dirty="0" smtClean="0"/>
              <a:t>نعترف بوجود مشكلات </a:t>
            </a:r>
            <a:r>
              <a:rPr lang="ar-SA" sz="2400" b="1" dirty="0" smtClean="0"/>
              <a:t>في حياتنا وأننا بحاجة ماسة للتغيير يقول ج بايرون « من الخطأ أن تعتقد أنك ولدت بشخصية معينة لا سبيل لتغييرها فأنت في تغيير كل يوم»</a:t>
            </a:r>
          </a:p>
          <a:p>
            <a:r>
              <a:rPr lang="ar-SA" sz="2400" b="1" dirty="0" smtClean="0"/>
              <a:t>أسأل نفسك عن </a:t>
            </a:r>
            <a:r>
              <a:rPr lang="ar-SA" sz="2400" b="1" u="sng" dirty="0" smtClean="0"/>
              <a:t>ثمن عدم التغيير </a:t>
            </a:r>
            <a:r>
              <a:rPr lang="ar-SA" sz="2400" b="1" dirty="0" smtClean="0"/>
              <a:t>، كن جريئاً وأخبر نفسك بتبعات البقاء على الوضع الحالي وخسائرك حال عدم التغيير .</a:t>
            </a:r>
          </a:p>
          <a:p>
            <a:r>
              <a:rPr lang="ar-SA" sz="2400" b="1" dirty="0" smtClean="0"/>
              <a:t>معادلة النجاح تتكون من </a:t>
            </a:r>
            <a:r>
              <a:rPr lang="ar-SA" sz="2400" b="1" u="sng" dirty="0" smtClean="0"/>
              <a:t>قرار قوي وانضباط لا يقبل الاستثناءات </a:t>
            </a:r>
            <a:r>
              <a:rPr lang="ar-SA" sz="2400" b="1" dirty="0" smtClean="0"/>
              <a:t>، ولا مفر من تحمل ألم بدايات وعناء عبور الجسر ثم اهنأ بعدها واستمتع بمرحلة جديدة في حياتك وتذكر أن التغيير نحو الأحسن ولو كان بطيئاً أفضل من الحال السيئة التي أنت عليها .</a:t>
            </a:r>
          </a:p>
          <a:p>
            <a:r>
              <a:rPr lang="ar-SA" sz="2400" b="1" u="sng" dirty="0" smtClean="0"/>
              <a:t>كن شجاعاً وأبدأ وستجد دعماً ومكافأة من داخلك </a:t>
            </a:r>
            <a:r>
              <a:rPr lang="ar-SA" sz="2400" b="1" dirty="0" smtClean="0"/>
              <a:t>حيث سيبدأ جسمك بإفراز هرمون يضخ في مجرى الدم اسمه (الدوبامين) الذي يعطي المزيد من مشاعر السعادة والإحساس بالراحة.</a:t>
            </a:r>
            <a:endParaRPr lang="ar-SA" sz="2400" b="1" dirty="0"/>
          </a:p>
        </p:txBody>
      </p:sp>
    </p:spTree>
    <p:extLst>
      <p:ext uri="{BB962C8B-B14F-4D97-AF65-F5344CB8AC3E}">
        <p14:creationId xmlns:p14="http://schemas.microsoft.com/office/powerpoint/2010/main" val="42518401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dirty="0">
                <a:solidFill>
                  <a:srgbClr val="C13F89"/>
                </a:solidFill>
              </a:rPr>
              <a:t>كيف نتغير ؟؟</a:t>
            </a:r>
          </a:p>
        </p:txBody>
      </p:sp>
      <p:sp>
        <p:nvSpPr>
          <p:cNvPr id="3" name="عنصر نائب للمحتوى 2"/>
          <p:cNvSpPr>
            <a:spLocks noGrp="1"/>
          </p:cNvSpPr>
          <p:nvPr>
            <p:ph idx="1"/>
          </p:nvPr>
        </p:nvSpPr>
        <p:spPr/>
        <p:txBody>
          <a:bodyPr>
            <a:normAutofit fontScale="92500" lnSpcReduction="10000"/>
          </a:bodyPr>
          <a:lstStyle/>
          <a:p>
            <a:r>
              <a:rPr lang="ar-SA" sz="2600" b="1" dirty="0" smtClean="0"/>
              <a:t>إن الذين يعتذرون بالوقت أو عدم مناسبة الأيام الحالية ويعمدون للتأجيل والتسويف هم في الحقيقة لا يريدون أن يتغيروا ، فلو استقطعت </a:t>
            </a:r>
            <a:r>
              <a:rPr lang="ar-SA" sz="2600" b="1" u="sng" dirty="0" smtClean="0"/>
              <a:t>عشر دقائق من يومك فقط وتخصصها لأجل التغيير </a:t>
            </a:r>
            <a:r>
              <a:rPr lang="ar-SA" sz="2600" b="1" dirty="0" smtClean="0"/>
              <a:t>الجديد وتكون قد اقتنصت أكثر من 60 ساعة سنوياً وهي كافية لصناعة فارق كبير في حياتك .</a:t>
            </a:r>
          </a:p>
          <a:p>
            <a:r>
              <a:rPr lang="ar-SA" sz="2600" b="1" u="sng" dirty="0" smtClean="0"/>
              <a:t>أحط نفسك بمجموعة إيجابية وتأمل</a:t>
            </a:r>
            <a:r>
              <a:rPr lang="ar-SA" sz="2600" b="1" dirty="0" smtClean="0"/>
              <a:t> في أوضاع من حولك وصنفهم وابتعد عن السلبيين ما أمكن وتواصل مع الإيجابيين واقترب منهم فهم قوة دافعة لك في رحلة التغيير .</a:t>
            </a:r>
          </a:p>
          <a:p>
            <a:r>
              <a:rPr lang="ar-SA" sz="2600" b="1" dirty="0" smtClean="0"/>
              <a:t>ابحث عن الناجحين في المجالات التي تهواها فيمن حولك </a:t>
            </a:r>
            <a:r>
              <a:rPr lang="ar-SA" sz="2600" b="1" u="sng" dirty="0" smtClean="0"/>
              <a:t>وأسألهم التوجيه والنصح </a:t>
            </a:r>
            <a:r>
              <a:rPr lang="ar-SA" sz="2600" b="1" dirty="0" smtClean="0"/>
              <a:t>واصنع ما صنعوا مختصراً المسافات ومستفيد من تجاربهم .</a:t>
            </a:r>
          </a:p>
          <a:p>
            <a:r>
              <a:rPr lang="ar-SA" sz="2600" b="1" u="sng" dirty="0" smtClean="0"/>
              <a:t>احذر الناقد</a:t>
            </a:r>
            <a:r>
              <a:rPr lang="ar-SA" sz="2600" b="1" dirty="0" smtClean="0"/>
              <a:t> المرض الداخلي الذي ما يفتأ يذكرك بتجارب الماضي .</a:t>
            </a:r>
          </a:p>
          <a:p>
            <a:endParaRPr lang="ar-SA" dirty="0"/>
          </a:p>
        </p:txBody>
      </p:sp>
    </p:spTree>
    <p:extLst>
      <p:ext uri="{BB962C8B-B14F-4D97-AF65-F5344CB8AC3E}">
        <p14:creationId xmlns:p14="http://schemas.microsoft.com/office/powerpoint/2010/main" val="32471074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dirty="0">
                <a:solidFill>
                  <a:srgbClr val="C13F89"/>
                </a:solidFill>
              </a:rPr>
              <a:t>كيف نتغير ؟؟</a:t>
            </a:r>
          </a:p>
        </p:txBody>
      </p:sp>
      <p:sp>
        <p:nvSpPr>
          <p:cNvPr id="3" name="عنصر نائب للمحتوى 2"/>
          <p:cNvSpPr>
            <a:spLocks noGrp="1"/>
          </p:cNvSpPr>
          <p:nvPr>
            <p:ph idx="1"/>
          </p:nvPr>
        </p:nvSpPr>
        <p:spPr/>
        <p:txBody>
          <a:bodyPr>
            <a:normAutofit/>
          </a:bodyPr>
          <a:lstStyle/>
          <a:p>
            <a:r>
              <a:rPr lang="ar-SA" sz="2400" b="1" dirty="0"/>
              <a:t>جرب أن </a:t>
            </a:r>
            <a:r>
              <a:rPr lang="ar-SA" sz="2400" b="1" u="sng" dirty="0"/>
              <a:t>تكافئ نفسك </a:t>
            </a:r>
            <a:r>
              <a:rPr lang="ar-SA" sz="2400" b="1" dirty="0"/>
              <a:t>بعد أي تقدم </a:t>
            </a:r>
            <a:r>
              <a:rPr lang="ar-SA" sz="2400" b="1" dirty="0" smtClean="0"/>
              <a:t>والتزام </a:t>
            </a:r>
            <a:r>
              <a:rPr lang="ar-SA" sz="2400" b="1" dirty="0"/>
              <a:t>فالنفس تزداد قوتها بأسلوب المكافأة .</a:t>
            </a:r>
          </a:p>
          <a:p>
            <a:r>
              <a:rPr lang="ar-SA" sz="2400" b="1" dirty="0"/>
              <a:t>رحلة التغيير عرضة وبقوة للنكوص والارتداد فلا تبتئس فإن حدث وفاتك موعد فلا تثريب وإياك وأن تقول : أنتهى كل شيء أو أنا فاشل . وهذا </a:t>
            </a:r>
            <a:r>
              <a:rPr lang="ar-SA" sz="2400" b="1" dirty="0" smtClean="0"/>
              <a:t>ما يطلق </a:t>
            </a:r>
            <a:r>
              <a:rPr lang="ar-SA" sz="2400" b="1" dirty="0"/>
              <a:t>عليه علماء النفس اسم ( </a:t>
            </a:r>
            <a:r>
              <a:rPr lang="ar-SA" sz="2400" b="1" u="sng" dirty="0"/>
              <a:t>تأثير انتهاك قرار الامتناع </a:t>
            </a:r>
            <a:r>
              <a:rPr lang="ar-SA" sz="2400" b="1" dirty="0"/>
              <a:t>) وهو يعود إلى أسلوب الكل أو </a:t>
            </a:r>
            <a:r>
              <a:rPr lang="ar-SA" sz="2400" b="1" dirty="0" smtClean="0"/>
              <a:t>لا شيء </a:t>
            </a:r>
            <a:r>
              <a:rPr lang="ar-SA" sz="2400" b="1" dirty="0"/>
              <a:t>(الرديء ) في التعامل مع الأحداث والأشخاص .</a:t>
            </a:r>
          </a:p>
          <a:p>
            <a:r>
              <a:rPr lang="ar-SA" sz="2400" b="1" dirty="0" smtClean="0"/>
              <a:t>حدد وضعك الحالي في جميع جوانب حياتك </a:t>
            </a:r>
            <a:r>
              <a:rPr lang="ar-SA" sz="2400" b="1" u="sng" dirty="0" smtClean="0"/>
              <a:t>وأكتب مكاسبك إذا تغيرت </a:t>
            </a:r>
            <a:r>
              <a:rPr lang="ar-SA" sz="2400" b="1" dirty="0" smtClean="0"/>
              <a:t>وتحسنت أوضاعك وانطلق وأسأل نفسك : ما لخطوات الصغيرة التي تقربني من هدفي .</a:t>
            </a:r>
          </a:p>
          <a:p>
            <a:r>
              <a:rPr lang="ar-SA" sz="2400" b="1" dirty="0" smtClean="0"/>
              <a:t>الآن انظر إلى ما حولك وتأمل في إمكانياتك ستجد أنك قادر على </a:t>
            </a:r>
            <a:r>
              <a:rPr lang="ar-SA" sz="2400" b="1" u="sng" dirty="0" smtClean="0"/>
              <a:t>إجراء تحسينات كبرى في حياتك بخطوات صغيرة</a:t>
            </a:r>
            <a:r>
              <a:rPr lang="ar-SA" sz="2400" b="1" dirty="0" smtClean="0"/>
              <a:t> ...</a:t>
            </a:r>
            <a:endParaRPr lang="ar-SA" sz="2400" b="1" dirty="0"/>
          </a:p>
        </p:txBody>
      </p:sp>
    </p:spTree>
    <p:extLst>
      <p:ext uri="{BB962C8B-B14F-4D97-AF65-F5344CB8AC3E}">
        <p14:creationId xmlns:p14="http://schemas.microsoft.com/office/powerpoint/2010/main" val="2590156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solidFill>
                  <a:schemeClr val="accent3">
                    <a:lumMod val="60000"/>
                    <a:lumOff val="40000"/>
                  </a:schemeClr>
                </a:solidFill>
              </a:rPr>
              <a:t>محاور الدورة </a:t>
            </a:r>
            <a:endParaRPr lang="ar-SA" sz="4400" b="1" dirty="0">
              <a:solidFill>
                <a:schemeClr val="accent3">
                  <a:lumMod val="60000"/>
                  <a:lumOff val="40000"/>
                </a:schemeClr>
              </a:solidFill>
            </a:endParaRPr>
          </a:p>
        </p:txBody>
      </p:sp>
      <p:sp>
        <p:nvSpPr>
          <p:cNvPr id="3" name="عنصر نائب للمحتوى 2"/>
          <p:cNvSpPr>
            <a:spLocks noGrp="1"/>
          </p:cNvSpPr>
          <p:nvPr>
            <p:ph idx="1"/>
          </p:nvPr>
        </p:nvSpPr>
        <p:spPr/>
        <p:txBody>
          <a:bodyPr>
            <a:normAutofit fontScale="85000" lnSpcReduction="20000"/>
          </a:bodyPr>
          <a:lstStyle/>
          <a:p>
            <a:r>
              <a:rPr lang="ar-SA" b="1" dirty="0">
                <a:solidFill>
                  <a:srgbClr val="7030A0"/>
                </a:solidFill>
                <a:effectLst>
                  <a:outerShdw blurRad="38100" dist="38100" dir="2700000" algn="tl">
                    <a:srgbClr val="000000">
                      <a:alpha val="43137"/>
                    </a:srgbClr>
                  </a:outerShdw>
                </a:effectLst>
              </a:rPr>
              <a:t>النجاح قدرك فانطلق </a:t>
            </a:r>
          </a:p>
          <a:p>
            <a:r>
              <a:rPr lang="ar-SA" b="1" dirty="0">
                <a:solidFill>
                  <a:srgbClr val="7030A0"/>
                </a:solidFill>
                <a:effectLst>
                  <a:outerShdw blurRad="38100" dist="38100" dir="2700000" algn="tl">
                    <a:srgbClr val="000000">
                      <a:alpha val="43137"/>
                    </a:srgbClr>
                  </a:outerShdw>
                </a:effectLst>
              </a:rPr>
              <a:t>حدد أهدافك ...بناء على مهاراتك وقدراتك</a:t>
            </a:r>
          </a:p>
          <a:p>
            <a:r>
              <a:rPr lang="ar-SA" b="1" dirty="0">
                <a:solidFill>
                  <a:srgbClr val="7030A0"/>
                </a:solidFill>
                <a:effectLst>
                  <a:outerShdw blurRad="38100" dist="38100" dir="2700000" algn="tl">
                    <a:srgbClr val="000000">
                      <a:alpha val="43137"/>
                    </a:srgbClr>
                  </a:outerShdw>
                </a:effectLst>
              </a:rPr>
              <a:t> صدقيني أنتي عظيمة </a:t>
            </a:r>
          </a:p>
          <a:p>
            <a:r>
              <a:rPr lang="ar-SA" b="1" dirty="0">
                <a:solidFill>
                  <a:srgbClr val="7030A0"/>
                </a:solidFill>
                <a:effectLst>
                  <a:outerShdw blurRad="38100" dist="38100" dir="2700000" algn="tl">
                    <a:srgbClr val="000000">
                      <a:alpha val="43137"/>
                    </a:srgbClr>
                  </a:outerShdw>
                </a:effectLst>
              </a:rPr>
              <a:t>ثوار بلا قضية </a:t>
            </a:r>
          </a:p>
          <a:p>
            <a:r>
              <a:rPr lang="ar-SA" b="1" dirty="0">
                <a:solidFill>
                  <a:srgbClr val="7030A0"/>
                </a:solidFill>
                <a:effectLst>
                  <a:outerShdw blurRad="38100" dist="38100" dir="2700000" algn="tl">
                    <a:srgbClr val="000000">
                      <a:alpha val="43137"/>
                    </a:srgbClr>
                  </a:outerShdw>
                </a:effectLst>
              </a:rPr>
              <a:t>دللها ....تعطك ما تريد </a:t>
            </a:r>
          </a:p>
          <a:p>
            <a:r>
              <a:rPr lang="ar-SA" b="1" dirty="0">
                <a:solidFill>
                  <a:srgbClr val="7030A0"/>
                </a:solidFill>
                <a:effectLst>
                  <a:outerShdw blurRad="38100" dist="38100" dir="2700000" algn="tl">
                    <a:srgbClr val="000000">
                      <a:alpha val="43137"/>
                    </a:srgbClr>
                  </a:outerShdw>
                </a:effectLst>
              </a:rPr>
              <a:t>أحم نفسك </a:t>
            </a:r>
            <a:r>
              <a:rPr lang="ar-SA" b="1" dirty="0" smtClean="0">
                <a:solidFill>
                  <a:srgbClr val="7030A0"/>
                </a:solidFill>
                <a:effectLst>
                  <a:outerShdw blurRad="38100" dist="38100" dir="2700000" algn="tl">
                    <a:srgbClr val="000000">
                      <a:alpha val="43137"/>
                    </a:srgbClr>
                  </a:outerShdw>
                </a:effectLst>
              </a:rPr>
              <a:t> ...غير نظارتك</a:t>
            </a:r>
          </a:p>
          <a:p>
            <a:r>
              <a:rPr lang="ar-SA" b="1" dirty="0">
                <a:solidFill>
                  <a:srgbClr val="7030A0"/>
                </a:solidFill>
                <a:effectLst>
                  <a:outerShdw blurRad="38100" dist="38100" dir="2700000" algn="tl">
                    <a:srgbClr val="000000">
                      <a:alpha val="43137"/>
                    </a:srgbClr>
                  </a:outerShdw>
                </a:effectLst>
              </a:rPr>
              <a:t>أصنع مسافة </a:t>
            </a:r>
            <a:r>
              <a:rPr lang="ar-SA" b="1" dirty="0" smtClean="0">
                <a:solidFill>
                  <a:srgbClr val="7030A0"/>
                </a:solidFill>
                <a:effectLst>
                  <a:outerShdw blurRad="38100" dist="38100" dir="2700000" algn="tl">
                    <a:srgbClr val="000000">
                      <a:alpha val="43137"/>
                    </a:srgbClr>
                  </a:outerShdw>
                </a:effectLst>
              </a:rPr>
              <a:t>! .....الكلمة السحرية </a:t>
            </a:r>
          </a:p>
          <a:p>
            <a:r>
              <a:rPr lang="ar-SA" b="1" dirty="0">
                <a:solidFill>
                  <a:srgbClr val="7030A0"/>
                </a:solidFill>
                <a:effectLst>
                  <a:outerShdw blurRad="38100" dist="38100" dir="2700000" algn="tl">
                    <a:srgbClr val="000000">
                      <a:alpha val="43137"/>
                    </a:srgbClr>
                  </a:outerShdw>
                </a:effectLst>
              </a:rPr>
              <a:t>الذكاء الأهم </a:t>
            </a:r>
            <a:r>
              <a:rPr lang="ar-SA" b="1" dirty="0" smtClean="0">
                <a:solidFill>
                  <a:srgbClr val="7030A0"/>
                </a:solidFill>
                <a:effectLst>
                  <a:outerShdw blurRad="38100" dist="38100" dir="2700000" algn="tl">
                    <a:srgbClr val="000000">
                      <a:alpha val="43137"/>
                    </a:srgbClr>
                  </a:outerShdw>
                </a:effectLst>
              </a:rPr>
              <a:t>...الحيل النفسية </a:t>
            </a:r>
          </a:p>
          <a:p>
            <a:r>
              <a:rPr lang="ar-SA" b="1" dirty="0" smtClean="0">
                <a:solidFill>
                  <a:srgbClr val="7030A0"/>
                </a:solidFill>
                <a:effectLst>
                  <a:outerShdw blurRad="38100" dist="38100" dir="2700000" algn="tl">
                    <a:srgbClr val="000000">
                      <a:alpha val="43137"/>
                    </a:srgbClr>
                  </a:outerShdw>
                </a:effectLst>
              </a:rPr>
              <a:t>مرحبا بالنقد ... وأساليب للتعامل مع النقد .</a:t>
            </a:r>
          </a:p>
          <a:p>
            <a:r>
              <a:rPr lang="ar-SA" b="1" dirty="0" smtClean="0">
                <a:solidFill>
                  <a:srgbClr val="7030A0"/>
                </a:solidFill>
                <a:effectLst>
                  <a:outerShdw blurRad="38100" dist="38100" dir="2700000" algn="tl">
                    <a:srgbClr val="000000">
                      <a:alpha val="43137"/>
                    </a:srgbClr>
                  </a:outerShdw>
                </a:effectLst>
              </a:rPr>
              <a:t>كيف تتغير ...؟</a:t>
            </a:r>
          </a:p>
          <a:p>
            <a:r>
              <a:rPr lang="ar-SA" b="1" dirty="0" smtClean="0">
                <a:solidFill>
                  <a:srgbClr val="7030A0"/>
                </a:solidFill>
                <a:effectLst>
                  <a:outerShdw blurRad="38100" dist="38100" dir="2700000" algn="tl">
                    <a:srgbClr val="000000">
                      <a:alpha val="43137"/>
                    </a:srgbClr>
                  </a:outerShdw>
                </a:effectLst>
              </a:rPr>
              <a:t>إشراقات في حل المشكلات </a:t>
            </a:r>
          </a:p>
          <a:p>
            <a:r>
              <a:rPr lang="ar-SA" b="1" dirty="0" smtClean="0">
                <a:solidFill>
                  <a:srgbClr val="7030A0"/>
                </a:solidFill>
                <a:effectLst>
                  <a:outerShdw blurRad="38100" dist="38100" dir="2700000" algn="tl">
                    <a:srgbClr val="000000">
                      <a:alpha val="43137"/>
                    </a:srgbClr>
                  </a:outerShdw>
                </a:effectLst>
              </a:rPr>
              <a:t>وصفة السيطرة </a:t>
            </a:r>
          </a:p>
          <a:p>
            <a:endParaRPr lang="ar-SA" b="1" dirty="0" smtClean="0">
              <a:solidFill>
                <a:srgbClr val="C13F89"/>
              </a:solidFill>
            </a:endParaRPr>
          </a:p>
          <a:p>
            <a:endParaRPr lang="ar-SA" b="1" dirty="0" smtClean="0">
              <a:solidFill>
                <a:srgbClr val="C13F89"/>
              </a:solidFill>
            </a:endParaRPr>
          </a:p>
          <a:p>
            <a:endParaRPr lang="ar-SA" b="1" dirty="0" smtClean="0">
              <a:solidFill>
                <a:srgbClr val="C13F89"/>
              </a:solidFill>
            </a:endParaRPr>
          </a:p>
          <a:p>
            <a:endParaRPr lang="ar-SA" b="1" dirty="0" smtClean="0">
              <a:solidFill>
                <a:srgbClr val="C13F89"/>
              </a:solidFill>
            </a:endParaRPr>
          </a:p>
          <a:p>
            <a:endParaRPr lang="ar-SA"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44824"/>
            <a:ext cx="3096344" cy="4032448"/>
          </a:xfrm>
          <a:prstGeom prst="rect">
            <a:avLst/>
          </a:prstGeom>
        </p:spPr>
      </p:pic>
    </p:spTree>
    <p:extLst>
      <p:ext uri="{BB962C8B-B14F-4D97-AF65-F5344CB8AC3E}">
        <p14:creationId xmlns:p14="http://schemas.microsoft.com/office/powerpoint/2010/main" val="461307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42" presetClass="entr" presetSubtype="0" fill="hold" grpId="0" nodeType="after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42" presetClass="entr" presetSubtype="0" fill="hold" grpId="0" nodeType="after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fade">
                                      <p:cBhvr>
                                        <p:cTn id="64" dur="1000"/>
                                        <p:tgtEl>
                                          <p:spTgt spid="3">
                                            <p:txEl>
                                              <p:pRg st="9" end="9"/>
                                            </p:txEl>
                                          </p:spTgt>
                                        </p:tgtEl>
                                      </p:cBhvr>
                                    </p:animEffect>
                                    <p:anim calcmode="lin" valueType="num">
                                      <p:cBhvr>
                                        <p:cTn id="6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42" presetClass="entr" presetSubtype="0" fill="hold" grpId="0" nodeType="afterEffect">
                                  <p:stCondLst>
                                    <p:cond delay="0"/>
                                  </p:stCondLst>
                                  <p:childTnLst>
                                    <p:set>
                                      <p:cBhvr>
                                        <p:cTn id="75" dur="1" fill="hold">
                                          <p:stCondLst>
                                            <p:cond delay="0"/>
                                          </p:stCondLst>
                                        </p:cTn>
                                        <p:tgtEl>
                                          <p:spTgt spid="3">
                                            <p:txEl>
                                              <p:pRg st="11" end="11"/>
                                            </p:txEl>
                                          </p:spTgt>
                                        </p:tgtEl>
                                        <p:attrNameLst>
                                          <p:attrName>style.visibility</p:attrName>
                                        </p:attrNameLst>
                                      </p:cBhvr>
                                      <p:to>
                                        <p:strVal val="visible"/>
                                      </p:to>
                                    </p:set>
                                    <p:animEffect transition="in" filter="fade">
                                      <p:cBhvr>
                                        <p:cTn id="76" dur="1000"/>
                                        <p:tgtEl>
                                          <p:spTgt spid="3">
                                            <p:txEl>
                                              <p:pRg st="11" end="11"/>
                                            </p:txEl>
                                          </p:spTgt>
                                        </p:tgtEl>
                                      </p:cBhvr>
                                    </p:animEffect>
                                    <p:anim calcmode="lin" valueType="num">
                                      <p:cBhvr>
                                        <p:cTn id="7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dirty="0">
                <a:solidFill>
                  <a:srgbClr val="C13F89"/>
                </a:solidFill>
              </a:rPr>
              <a:t>السؤال الذهبي </a:t>
            </a:r>
          </a:p>
        </p:txBody>
      </p:sp>
      <p:sp>
        <p:nvSpPr>
          <p:cNvPr id="3" name="عنصر نائب للمحتوى 2"/>
          <p:cNvSpPr>
            <a:spLocks noGrp="1"/>
          </p:cNvSpPr>
          <p:nvPr>
            <p:ph idx="1"/>
          </p:nvPr>
        </p:nvSpPr>
        <p:spPr/>
        <p:txBody>
          <a:bodyPr/>
          <a:lstStyle/>
          <a:p>
            <a:pPr>
              <a:lnSpc>
                <a:spcPct val="80000"/>
              </a:lnSpc>
            </a:pPr>
            <a:r>
              <a:rPr lang="ar-SA" sz="2800" dirty="0">
                <a:solidFill>
                  <a:srgbClr val="0070C0"/>
                </a:solidFill>
              </a:rPr>
              <a:t>ما الجانب الإيجابي في المشكلة ؟</a:t>
            </a:r>
          </a:p>
          <a:p>
            <a:pPr>
              <a:lnSpc>
                <a:spcPct val="80000"/>
              </a:lnSpc>
            </a:pPr>
            <a:r>
              <a:rPr lang="ar-SA" sz="2800" dirty="0">
                <a:solidFill>
                  <a:srgbClr val="0070C0"/>
                </a:solidFill>
              </a:rPr>
              <a:t>ما الصور الجميلة في حياتي ؟</a:t>
            </a:r>
          </a:p>
          <a:p>
            <a:pPr>
              <a:lnSpc>
                <a:spcPct val="80000"/>
              </a:lnSpc>
            </a:pPr>
            <a:r>
              <a:rPr lang="ar-SA" sz="2800" dirty="0">
                <a:solidFill>
                  <a:srgbClr val="0070C0"/>
                </a:solidFill>
              </a:rPr>
              <a:t>كيف أستثمر المشكلة ؟</a:t>
            </a:r>
          </a:p>
          <a:p>
            <a:pPr>
              <a:lnSpc>
                <a:spcPct val="80000"/>
              </a:lnSpc>
            </a:pPr>
            <a:r>
              <a:rPr lang="ar-SA" sz="2800" dirty="0">
                <a:solidFill>
                  <a:srgbClr val="0070C0"/>
                </a:solidFill>
              </a:rPr>
              <a:t>ماذا يجب أن أفعل لأجعل الوضع أفضل ؟</a:t>
            </a:r>
          </a:p>
          <a:p>
            <a:pPr marL="0" indent="0">
              <a:buNone/>
            </a:pPr>
            <a:endParaRPr lang="ar-SA" dirty="0"/>
          </a:p>
          <a:p>
            <a:pPr marL="0" indent="0" algn="ctr">
              <a:buNone/>
            </a:pPr>
            <a:r>
              <a:rPr lang="ar-SA" sz="3600" b="1" dirty="0" smtClean="0">
                <a:effectLst>
                  <a:outerShdw blurRad="38100" dist="38100" dir="2700000" algn="tl">
                    <a:srgbClr val="000000">
                      <a:alpha val="43137"/>
                    </a:srgbClr>
                  </a:outerShdw>
                </a:effectLst>
                <a:cs typeface="DecoType Thuluth" panose="02010000000000000000" pitchFamily="2" charset="-78"/>
              </a:rPr>
              <a:t>إنه فن تحويل الخسائر إلى مكاسب والفشل إلى نجاح والقوة إلى ضعف .</a:t>
            </a:r>
            <a:endParaRPr lang="ar-SA" sz="3600" b="1" dirty="0">
              <a:effectLst>
                <a:outerShdw blurRad="38100" dist="38100" dir="2700000" algn="tl">
                  <a:srgbClr val="000000">
                    <a:alpha val="43137"/>
                  </a:srgbClr>
                </a:outerShdw>
              </a:effectLst>
              <a:cs typeface="DecoType Thuluth" panose="02010000000000000000"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72816"/>
            <a:ext cx="1952625" cy="2343150"/>
          </a:xfrm>
          <a:prstGeom prst="rect">
            <a:avLst/>
          </a:prstGeom>
        </p:spPr>
      </p:pic>
    </p:spTree>
    <p:extLst>
      <p:ext uri="{BB962C8B-B14F-4D97-AF65-F5344CB8AC3E}">
        <p14:creationId xmlns:p14="http://schemas.microsoft.com/office/powerpoint/2010/main" val="181634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2000"/>
                                        <p:tgtEl>
                                          <p:spTgt spid="3">
                                            <p:txEl>
                                              <p:pRg st="3" end="3"/>
                                            </p:txEl>
                                          </p:spTgt>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heel(1)">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ar-SA" sz="5400" b="1" dirty="0">
                <a:solidFill>
                  <a:srgbClr val="C13F89"/>
                </a:solidFill>
              </a:rPr>
              <a:t>إشراقات في حل المشكلات </a:t>
            </a:r>
          </a:p>
        </p:txBody>
      </p:sp>
      <p:sp>
        <p:nvSpPr>
          <p:cNvPr id="3" name="عنصر نائب للمحتوى 2"/>
          <p:cNvSpPr>
            <a:spLocks noGrp="1"/>
          </p:cNvSpPr>
          <p:nvPr>
            <p:ph idx="1"/>
          </p:nvPr>
        </p:nvSpPr>
        <p:spPr/>
        <p:txBody>
          <a:bodyPr>
            <a:normAutofit lnSpcReduction="10000"/>
          </a:bodyPr>
          <a:lstStyle/>
          <a:p>
            <a:pPr>
              <a:buBlip>
                <a:blip r:embed="rId2"/>
              </a:buBlip>
            </a:pPr>
            <a:r>
              <a:rPr lang="ar-SA" sz="2400" b="1" dirty="0" smtClean="0"/>
              <a:t>كلمة الأزمة عند الصينيين تنقسم إلى قسمين : </a:t>
            </a:r>
            <a:r>
              <a:rPr lang="ar-SA" sz="2400" b="1" dirty="0" smtClean="0">
                <a:solidFill>
                  <a:schemeClr val="bg1"/>
                </a:solidFill>
              </a:rPr>
              <a:t>تحدٍ وفرصة </a:t>
            </a:r>
            <a:r>
              <a:rPr lang="ar-SA" sz="2400" b="1" dirty="0" smtClean="0"/>
              <a:t>...والمتأمل البصير سيجد في طي كل مشكلة جانباً مشرقا ً حيث الأجر العظيم وازدياد رصيد الخبرات وتعاظم الثقة بالنفس .</a:t>
            </a:r>
          </a:p>
          <a:p>
            <a:pPr>
              <a:buBlip>
                <a:blip r:embed="rId2"/>
              </a:buBlip>
            </a:pPr>
            <a:r>
              <a:rPr lang="ar-SA" sz="2400" b="1" dirty="0" smtClean="0"/>
              <a:t>من أكبر الأخطاء في حل المشكلات أن يشرع في </a:t>
            </a:r>
            <a:r>
              <a:rPr lang="ar-SA" sz="2400" b="1" dirty="0" smtClean="0">
                <a:solidFill>
                  <a:schemeClr val="bg1"/>
                </a:solidFill>
              </a:rPr>
              <a:t>حلها في لحظات الانفعال </a:t>
            </a:r>
            <a:r>
              <a:rPr lang="ar-SA" sz="2400" b="1" dirty="0" smtClean="0"/>
              <a:t>الشعوري والهيجان العاطفي .</a:t>
            </a:r>
          </a:p>
          <a:p>
            <a:pPr>
              <a:buBlip>
                <a:blip r:embed="rId2"/>
              </a:buBlip>
            </a:pPr>
            <a:r>
              <a:rPr lang="ar-SA" sz="2400" b="1" dirty="0" smtClean="0"/>
              <a:t>من طبع المشكلات </a:t>
            </a:r>
            <a:r>
              <a:rPr lang="ar-SA" sz="2400" b="1" dirty="0" smtClean="0">
                <a:solidFill>
                  <a:schemeClr val="bg1"/>
                </a:solidFill>
              </a:rPr>
              <a:t>التواري السريع </a:t>
            </a:r>
            <a:r>
              <a:rPr lang="ar-SA" sz="2400" b="1" dirty="0" smtClean="0"/>
              <a:t>وعدم الاستدامة .</a:t>
            </a:r>
          </a:p>
          <a:p>
            <a:pPr>
              <a:buBlip>
                <a:blip r:embed="rId2"/>
              </a:buBlip>
            </a:pPr>
            <a:r>
              <a:rPr lang="ar-SA" sz="2400" b="1" dirty="0" smtClean="0"/>
              <a:t>توطين النفس على </a:t>
            </a:r>
            <a:r>
              <a:rPr lang="ar-SA" sz="2400" b="1" dirty="0" smtClean="0">
                <a:solidFill>
                  <a:schemeClr val="bg1"/>
                </a:solidFill>
              </a:rPr>
              <a:t>قبول أسوأ النتائج وأصعب الاحتمالات </a:t>
            </a:r>
            <a:r>
              <a:rPr lang="ar-SA" sz="2400" b="1" dirty="0" smtClean="0"/>
              <a:t>ومعها ستكون راحة البال وسكينة الخاطر</a:t>
            </a:r>
          </a:p>
          <a:p>
            <a:pPr>
              <a:buBlip>
                <a:blip r:embed="rId2"/>
              </a:buBlip>
            </a:pPr>
            <a:r>
              <a:rPr lang="ar-SA" sz="2400" b="1" dirty="0" smtClean="0"/>
              <a:t>إن معظم المشاكل </a:t>
            </a:r>
            <a:r>
              <a:rPr lang="ar-SA" sz="2400" b="1" dirty="0" smtClean="0">
                <a:solidFill>
                  <a:schemeClr val="bg1"/>
                </a:solidFill>
              </a:rPr>
              <a:t>ليست بالسوء المتوقع </a:t>
            </a:r>
            <a:r>
              <a:rPr lang="ar-SA" sz="2400" b="1" dirty="0" smtClean="0"/>
              <a:t>وللسيطرة عليها يجب ألا تبتئس ولا ترتعد .</a:t>
            </a:r>
          </a:p>
          <a:p>
            <a:pPr marL="0" indent="0">
              <a:buNone/>
            </a:pPr>
            <a:endParaRPr lang="ar-SA" dirty="0" smtClean="0"/>
          </a:p>
          <a:p>
            <a:pPr marL="0" indent="0">
              <a:buNone/>
            </a:pPr>
            <a:endParaRPr lang="ar-SA" dirty="0"/>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2299"/>
            <a:ext cx="2483768" cy="1638300"/>
          </a:xfrm>
          <a:prstGeom prst="rect">
            <a:avLst/>
          </a:prstGeom>
        </p:spPr>
      </p:pic>
    </p:spTree>
    <p:extLst>
      <p:ext uri="{BB962C8B-B14F-4D97-AF65-F5344CB8AC3E}">
        <p14:creationId xmlns:p14="http://schemas.microsoft.com/office/powerpoint/2010/main" val="2020873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dirty="0">
                <a:solidFill>
                  <a:srgbClr val="C13F89"/>
                </a:solidFill>
              </a:rPr>
              <a:t>إشراقات في حل المشكلات </a:t>
            </a:r>
          </a:p>
        </p:txBody>
      </p:sp>
      <p:sp>
        <p:nvSpPr>
          <p:cNvPr id="3" name="عنصر نائب للمحتوى 2"/>
          <p:cNvSpPr>
            <a:spLocks noGrp="1"/>
          </p:cNvSpPr>
          <p:nvPr>
            <p:ph idx="1"/>
          </p:nvPr>
        </p:nvSpPr>
        <p:spPr/>
        <p:txBody>
          <a:bodyPr>
            <a:noAutofit/>
          </a:bodyPr>
          <a:lstStyle/>
          <a:p>
            <a:pPr>
              <a:buBlip>
                <a:blip r:embed="rId2"/>
              </a:buBlip>
            </a:pPr>
            <a:r>
              <a:rPr lang="ar-SA" b="1" dirty="0" smtClean="0"/>
              <a:t>من المعينات على حل المشكلات </a:t>
            </a:r>
            <a:r>
              <a:rPr lang="ar-SA" b="1" dirty="0" smtClean="0">
                <a:solidFill>
                  <a:schemeClr val="bg1"/>
                </a:solidFill>
              </a:rPr>
              <a:t>اللجوء إلى أصحاب العقول النيرة </a:t>
            </a:r>
            <a:r>
              <a:rPr lang="ar-SA" b="1" dirty="0" smtClean="0"/>
              <a:t>وذوي الخبرة لتلمس الحلول وسماع نصائحهم والحذر من الاستشارات العشوائية ونصائح الدهماء .</a:t>
            </a:r>
          </a:p>
          <a:p>
            <a:pPr>
              <a:buBlip>
                <a:blip r:embed="rId2"/>
              </a:buBlip>
            </a:pPr>
            <a:r>
              <a:rPr lang="ar-SA" b="1" dirty="0" smtClean="0"/>
              <a:t>من السطحية والضعف الجنوح إلى </a:t>
            </a:r>
            <a:r>
              <a:rPr lang="ar-SA" b="1" dirty="0" smtClean="0">
                <a:solidFill>
                  <a:schemeClr val="bg1"/>
                </a:solidFill>
              </a:rPr>
              <a:t>إلقاء اللوم على الآخرين وتبرئة النفس </a:t>
            </a:r>
            <a:r>
              <a:rPr lang="ar-SA" b="1" dirty="0" smtClean="0"/>
              <a:t>وممارسة حيلة الإسقاط لتجريم الآخرين وإدانتهم .</a:t>
            </a:r>
          </a:p>
          <a:p>
            <a:pPr>
              <a:buBlip>
                <a:blip r:embed="rId2"/>
              </a:buBlip>
            </a:pPr>
            <a:r>
              <a:rPr lang="ar-SA" b="1" dirty="0" smtClean="0"/>
              <a:t>علة الكثير في التعامل مع المشكلات وخصوصاً ذات الصبغة التراكمية </a:t>
            </a:r>
            <a:r>
              <a:rPr lang="ar-SA" b="1" dirty="0" smtClean="0">
                <a:solidFill>
                  <a:schemeClr val="bg1"/>
                </a:solidFill>
              </a:rPr>
              <a:t>توقع الانفراج السريع </a:t>
            </a:r>
            <a:r>
              <a:rPr lang="ar-SA" b="1" dirty="0" smtClean="0"/>
              <a:t>وهذا يقلل الطموح وفرص الحل لأن الحل يحتاج إلى وقت وصبر .</a:t>
            </a:r>
          </a:p>
          <a:p>
            <a:pPr>
              <a:buBlip>
                <a:blip r:embed="rId2"/>
              </a:buBlip>
            </a:pPr>
            <a:r>
              <a:rPr lang="ar-SA" b="1" dirty="0" smtClean="0"/>
              <a:t>للمشكلات ثلاث مستويات :</a:t>
            </a:r>
          </a:p>
          <a:p>
            <a:pPr marL="457200" indent="-457200">
              <a:buFont typeface="+mj-lt"/>
              <a:buAutoNum type="arabicPeriod"/>
            </a:pPr>
            <a:r>
              <a:rPr lang="ar-SA" b="1" dirty="0" smtClean="0">
                <a:solidFill>
                  <a:srgbClr val="0070C0"/>
                </a:solidFill>
              </a:rPr>
              <a:t>مستوى لا نملك حيلة معه .</a:t>
            </a:r>
          </a:p>
          <a:p>
            <a:pPr marL="457200" indent="-457200">
              <a:buFont typeface="+mj-lt"/>
              <a:buAutoNum type="arabicPeriod"/>
            </a:pPr>
            <a:r>
              <a:rPr lang="ar-SA" b="1" dirty="0" smtClean="0">
                <a:solidFill>
                  <a:srgbClr val="0070C0"/>
                </a:solidFill>
              </a:rPr>
              <a:t>مستوى ذو تأثير غير مباشر .</a:t>
            </a:r>
          </a:p>
          <a:p>
            <a:pPr marL="457200" indent="-457200">
              <a:buFont typeface="+mj-lt"/>
              <a:buAutoNum type="arabicPeriod"/>
            </a:pPr>
            <a:r>
              <a:rPr lang="ar-SA" b="1" dirty="0" smtClean="0">
                <a:solidFill>
                  <a:srgbClr val="0070C0"/>
                </a:solidFill>
              </a:rPr>
              <a:t>مستوى تحت السيطرة .</a:t>
            </a:r>
          </a:p>
          <a:p>
            <a:pPr>
              <a:buBlip>
                <a:blip r:embed="rId2"/>
              </a:buBlip>
            </a:pPr>
            <a:r>
              <a:rPr lang="ar-SA" b="1" dirty="0" smtClean="0"/>
              <a:t>لاتكن ذا </a:t>
            </a:r>
            <a:r>
              <a:rPr lang="ar-SA" b="1" dirty="0" smtClean="0">
                <a:solidFill>
                  <a:schemeClr val="bg1"/>
                </a:solidFill>
              </a:rPr>
              <a:t>مقاييس عالية </a:t>
            </a:r>
            <a:r>
              <a:rPr lang="ar-SA" b="1" dirty="0" smtClean="0"/>
              <a:t>ضيق الصدر بالحلول أو الأشياء التي لا تبلغ حد الكمال .</a:t>
            </a: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7225"/>
            <a:ext cx="1914525" cy="2390775"/>
          </a:xfrm>
          <a:prstGeom prst="rect">
            <a:avLst/>
          </a:prstGeom>
        </p:spPr>
      </p:pic>
    </p:spTree>
    <p:extLst>
      <p:ext uri="{BB962C8B-B14F-4D97-AF65-F5344CB8AC3E}">
        <p14:creationId xmlns:p14="http://schemas.microsoft.com/office/powerpoint/2010/main" val="4101207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dirty="0">
                <a:solidFill>
                  <a:srgbClr val="C13F89"/>
                </a:solidFill>
              </a:rPr>
              <a:t>وصفة السيطرة </a:t>
            </a:r>
          </a:p>
        </p:txBody>
      </p:sp>
      <p:sp>
        <p:nvSpPr>
          <p:cNvPr id="3" name="عنصر نائب للمحتوى 2"/>
          <p:cNvSpPr>
            <a:spLocks noGrp="1"/>
          </p:cNvSpPr>
          <p:nvPr>
            <p:ph idx="1"/>
          </p:nvPr>
        </p:nvSpPr>
        <p:spPr/>
        <p:txBody>
          <a:bodyPr>
            <a:normAutofit/>
          </a:bodyPr>
          <a:lstStyle/>
          <a:p>
            <a:pPr marL="0" indent="0">
              <a:buNone/>
            </a:pPr>
            <a:r>
              <a:rPr lang="ar-SA" sz="2800" dirty="0" smtClean="0">
                <a:solidFill>
                  <a:srgbClr val="0070C0"/>
                </a:solidFill>
              </a:rPr>
              <a:t>وصفة جميلة من ست خطوات تتعامل بها مع تلك الصغائر فتبسط سيطرتك على الحياة كلها بإذن الله :</a:t>
            </a:r>
          </a:p>
          <a:p>
            <a:pPr marL="457200" indent="-457200">
              <a:buFont typeface="+mj-lt"/>
              <a:buAutoNum type="arabicParenR"/>
            </a:pPr>
            <a:r>
              <a:rPr lang="ar-SA" sz="2800" u="sng" dirty="0" smtClean="0"/>
              <a:t>ضع الموقف أو المشكلة التي تعاني منها على معيار </a:t>
            </a:r>
            <a:r>
              <a:rPr lang="ar-SA" sz="2800" dirty="0" smtClean="0"/>
              <a:t>من 1- 10 وقيمه علماً بأن الموت يأتي على درجة 10 .... إن مشكلتنا الكبيرة تتمثل في كوننا ما نضع توافه المشكلات على الرقم الأعلى .</a:t>
            </a:r>
          </a:p>
          <a:p>
            <a:pPr marL="457200" indent="-457200">
              <a:buFont typeface="+mj-lt"/>
              <a:buAutoNum type="arabicParenR"/>
            </a:pPr>
            <a:r>
              <a:rPr lang="ar-SA" sz="2800" dirty="0" smtClean="0"/>
              <a:t>أسأل نفسك عن حال هذا </a:t>
            </a:r>
            <a:r>
              <a:rPr lang="ar-SA" sz="2800" u="sng" dirty="0" smtClean="0"/>
              <a:t>المشهد بعد شهر من الآن </a:t>
            </a:r>
            <a:r>
              <a:rPr lang="ar-SA" sz="2800" dirty="0" smtClean="0"/>
              <a:t>؟ </a:t>
            </a:r>
          </a:p>
          <a:p>
            <a:pPr marL="457200" indent="-457200">
              <a:buFont typeface="+mj-lt"/>
              <a:buAutoNum type="arabicParenR"/>
            </a:pPr>
            <a:r>
              <a:rPr lang="ar-SA" sz="2800" u="sng" dirty="0" smtClean="0"/>
              <a:t>تأمل في استجابتك وطبيعتها ... </a:t>
            </a:r>
            <a:r>
              <a:rPr lang="ar-SA" sz="2800" dirty="0" smtClean="0"/>
              <a:t>هل كانت مناسبة ؟ أم مارست فيها شططاً وبالغت ؟ أو كنت استجابة باردة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47"/>
            <a:ext cx="1933575" cy="1810477"/>
          </a:xfrm>
          <a:prstGeom prst="rect">
            <a:avLst/>
          </a:prstGeom>
        </p:spPr>
      </p:pic>
    </p:spTree>
    <p:extLst>
      <p:ext uri="{BB962C8B-B14F-4D97-AF65-F5344CB8AC3E}">
        <p14:creationId xmlns:p14="http://schemas.microsoft.com/office/powerpoint/2010/main" val="2270621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5400" b="1" dirty="0">
                <a:solidFill>
                  <a:srgbClr val="C13F89"/>
                </a:solidFill>
              </a:rPr>
              <a:t>وصفة السيطرة </a:t>
            </a:r>
          </a:p>
        </p:txBody>
      </p:sp>
      <p:sp>
        <p:nvSpPr>
          <p:cNvPr id="3" name="عنصر نائب للمحتوى 2"/>
          <p:cNvSpPr>
            <a:spLocks noGrp="1"/>
          </p:cNvSpPr>
          <p:nvPr>
            <p:ph idx="1"/>
          </p:nvPr>
        </p:nvSpPr>
        <p:spPr/>
        <p:txBody>
          <a:bodyPr>
            <a:noAutofit/>
          </a:bodyPr>
          <a:lstStyle/>
          <a:p>
            <a:pPr marL="457200" indent="-457200">
              <a:buFont typeface="+mj-lt"/>
              <a:buAutoNum type="arabicParenR"/>
            </a:pPr>
            <a:r>
              <a:rPr lang="ar-SA" sz="2800" dirty="0" smtClean="0"/>
              <a:t>تأمل في مكاسبك </a:t>
            </a:r>
            <a:r>
              <a:rPr lang="ar-SA" sz="2800" u="sng" dirty="0" smtClean="0"/>
              <a:t>واستحضر الأمور الإيجابية </a:t>
            </a:r>
            <a:r>
              <a:rPr lang="ar-SA" sz="2800" dirty="0" smtClean="0"/>
              <a:t>التي خرجت بها من الموقف متذكر أن لا ثمة شراً محضاً في الحياة !!</a:t>
            </a:r>
          </a:p>
          <a:p>
            <a:pPr marL="457200" indent="-457200">
              <a:buFont typeface="+mj-lt"/>
              <a:buAutoNum type="arabicParenR"/>
            </a:pPr>
            <a:r>
              <a:rPr lang="ar-SA" sz="2800" dirty="0" smtClean="0"/>
              <a:t>إذا ارتكبت حماقة وبالغت في ردة الفعل فجرحت المشاعر وآذيت وكدرت خاطر قريب أو صديق </a:t>
            </a:r>
            <a:r>
              <a:rPr lang="ar-SA" sz="2800" u="sng" dirty="0" smtClean="0"/>
              <a:t>فاستدرك الوضع وأصلح الأمور </a:t>
            </a:r>
            <a:r>
              <a:rPr lang="ar-SA" sz="2800" dirty="0" smtClean="0"/>
              <a:t>باعتذار أو بهدية أو توضيح وجهة نظر .</a:t>
            </a:r>
          </a:p>
          <a:p>
            <a:pPr marL="457200" indent="-457200">
              <a:buFont typeface="+mj-lt"/>
              <a:buAutoNum type="arabicParenR"/>
            </a:pPr>
            <a:r>
              <a:rPr lang="ar-SA" sz="2800" dirty="0" smtClean="0"/>
              <a:t>لصناعة شخصية متجددة ترتقي باستمرار وتتطور لا ترهل ولا تقادم أسأل نفسك بعد كل موقف لم تحسن التصرف فيه : </a:t>
            </a:r>
            <a:r>
              <a:rPr lang="ar-SA" sz="2800" u="sng" dirty="0" smtClean="0"/>
              <a:t>كيف سأتصرف إذا ما تكرر على الموقف ؟</a:t>
            </a:r>
            <a:r>
              <a:rPr lang="ar-SA" sz="2800" dirty="0" smtClean="0"/>
              <a:t> فقبيح بالعاقل أن يكرر خطأه وأن يقع في نفس الحفرة .</a:t>
            </a:r>
            <a:endParaRPr lang="ar-SA" sz="28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33575" cy="1916832"/>
          </a:xfrm>
          <a:prstGeom prst="rect">
            <a:avLst/>
          </a:prstGeom>
        </p:spPr>
      </p:pic>
    </p:spTree>
    <p:extLst>
      <p:ext uri="{BB962C8B-B14F-4D97-AF65-F5344CB8AC3E}">
        <p14:creationId xmlns:p14="http://schemas.microsoft.com/office/powerpoint/2010/main" val="3358455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800" dirty="0" smtClean="0">
                <a:solidFill>
                  <a:srgbClr val="C13F89"/>
                </a:solidFill>
                <a:effectLst>
                  <a:outerShdw blurRad="38100" dist="38100" dir="2700000" algn="tl">
                    <a:srgbClr val="000000">
                      <a:alpha val="43137"/>
                    </a:srgbClr>
                  </a:outerShdw>
                </a:effectLst>
              </a:rPr>
              <a:t>رجائي لكم جميعاً بالنجاح والتفوق المستمر </a:t>
            </a:r>
            <a:endParaRPr lang="ar-SA" sz="4800" dirty="0">
              <a:solidFill>
                <a:srgbClr val="C13F89"/>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457200" y="3429000"/>
            <a:ext cx="8229600" cy="2697163"/>
          </a:xfrm>
        </p:spPr>
        <p:txBody>
          <a:bodyPr>
            <a:normAutofit/>
          </a:bodyPr>
          <a:lstStyle/>
          <a:p>
            <a:pPr marL="0" indent="0" algn="ctr">
              <a:buNone/>
            </a:pPr>
            <a:r>
              <a:rPr lang="ar-SA" sz="2800" b="1" dirty="0" smtClean="0">
                <a:solidFill>
                  <a:srgbClr val="007033"/>
                </a:solidFill>
                <a:cs typeface="Akhbar MT" pitchFamily="2" charset="-78"/>
              </a:rPr>
              <a:t>منيرة علي الحصان </a:t>
            </a:r>
          </a:p>
          <a:p>
            <a:pPr marL="0" indent="0" algn="ctr">
              <a:buNone/>
            </a:pPr>
            <a:r>
              <a:rPr lang="ar-SA" sz="2800" b="1" dirty="0" smtClean="0">
                <a:solidFill>
                  <a:srgbClr val="007033"/>
                </a:solidFill>
                <a:cs typeface="Akhbar MT" pitchFamily="2" charset="-78"/>
              </a:rPr>
              <a:t>وحدة التدريب كلية العلوم والدراسات الإنسانية برماح </a:t>
            </a:r>
          </a:p>
          <a:p>
            <a:pPr marL="0" indent="0" algn="ctr">
              <a:buNone/>
            </a:pPr>
            <a:r>
              <a:rPr lang="ar-SA" sz="2800" b="1" dirty="0" smtClean="0">
                <a:solidFill>
                  <a:srgbClr val="007033"/>
                </a:solidFill>
                <a:cs typeface="Akhbar MT" pitchFamily="2" charset="-78"/>
              </a:rPr>
              <a:t>للتواصل </a:t>
            </a:r>
          </a:p>
          <a:p>
            <a:pPr marL="0" indent="0" algn="ctr">
              <a:buNone/>
            </a:pPr>
            <a:r>
              <a:rPr lang="en-US" sz="2800" b="1" dirty="0" err="1" smtClean="0">
                <a:solidFill>
                  <a:srgbClr val="007033"/>
                </a:solidFill>
                <a:cs typeface="Akhbar MT" pitchFamily="2" charset="-78"/>
              </a:rPr>
              <a:t>m.Alhossan</a:t>
            </a:r>
            <a:r>
              <a:rPr lang="en-US" sz="2800" b="1" dirty="0" smtClean="0">
                <a:solidFill>
                  <a:srgbClr val="007033"/>
                </a:solidFill>
                <a:cs typeface="Akhbar MT" pitchFamily="2" charset="-78"/>
              </a:rPr>
              <a:t> </a:t>
            </a:r>
            <a:r>
              <a:rPr lang="en-US" sz="2800" b="1" dirty="0" smtClean="0">
                <a:solidFill>
                  <a:srgbClr val="007033"/>
                </a:solidFill>
                <a:cs typeface="Akhbar MT" pitchFamily="2" charset="-78"/>
              </a:rPr>
              <a:t>@ mu.edu.sa</a:t>
            </a:r>
            <a:endParaRPr lang="ar-SA" sz="2800" b="1" dirty="0">
              <a:solidFill>
                <a:srgbClr val="007033"/>
              </a:solidFill>
              <a:cs typeface="Akhbar MT" pitchFamily="2" charset="-78"/>
            </a:endParaRPr>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1916832"/>
            <a:ext cx="3312368" cy="1404156"/>
          </a:xfrm>
          <a:prstGeom prst="rect">
            <a:avLst/>
          </a:prstGeom>
        </p:spPr>
      </p:pic>
    </p:spTree>
    <p:extLst>
      <p:ext uri="{BB962C8B-B14F-4D97-AF65-F5344CB8AC3E}">
        <p14:creationId xmlns:p14="http://schemas.microsoft.com/office/powerpoint/2010/main" val="255073495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764704"/>
            <a:ext cx="8229600" cy="914400"/>
          </a:xfrm>
        </p:spPr>
        <p:txBody>
          <a:bodyPr>
            <a:normAutofit/>
          </a:bodyPr>
          <a:lstStyle/>
          <a:p>
            <a:pPr algn="ctr"/>
            <a:r>
              <a:rPr lang="ar-SA" sz="4800" dirty="0" smtClean="0">
                <a:solidFill>
                  <a:schemeClr val="accent3">
                    <a:lumMod val="60000"/>
                    <a:lumOff val="40000"/>
                  </a:schemeClr>
                </a:solidFill>
              </a:rPr>
              <a:t>النجاح قدرك فانطلق </a:t>
            </a:r>
            <a:endParaRPr lang="ar-SA" sz="4800" dirty="0">
              <a:solidFill>
                <a:schemeClr val="accent3">
                  <a:lumMod val="60000"/>
                  <a:lumOff val="40000"/>
                </a:schemeClr>
              </a:solidFill>
            </a:endParaRPr>
          </a:p>
        </p:txBody>
      </p:sp>
      <p:sp>
        <p:nvSpPr>
          <p:cNvPr id="3" name="عنصر نائب للمحتوى 2"/>
          <p:cNvSpPr>
            <a:spLocks noGrp="1"/>
          </p:cNvSpPr>
          <p:nvPr>
            <p:ph idx="1"/>
          </p:nvPr>
        </p:nvSpPr>
        <p:spPr>
          <a:xfrm>
            <a:off x="467544" y="1772816"/>
            <a:ext cx="8229600" cy="4464496"/>
          </a:xfrm>
        </p:spPr>
        <p:txBody>
          <a:bodyPr>
            <a:normAutofit/>
          </a:bodyPr>
          <a:lstStyle/>
          <a:p>
            <a:r>
              <a:rPr lang="ar-SA" sz="2400" b="1" dirty="0" smtClean="0">
                <a:solidFill>
                  <a:schemeClr val="accent3">
                    <a:lumMod val="60000"/>
                    <a:lumOff val="40000"/>
                  </a:schemeClr>
                </a:solidFill>
              </a:rPr>
              <a:t>من أنت ؟؟</a:t>
            </a:r>
          </a:p>
          <a:p>
            <a:pPr marL="0" indent="0">
              <a:buNone/>
            </a:pPr>
            <a:r>
              <a:rPr lang="ar-SA" b="1" dirty="0" smtClean="0"/>
              <a:t>أنت من فضلك ربك وأكرمك ، أنت من أسجد الله لأبيك الملائكة واستخلفك في الأرض وخلقك في أكمل وأجمل صورة وميزك بعقل وبصيرة .</a:t>
            </a:r>
          </a:p>
          <a:p>
            <a:pPr marL="0" indent="0">
              <a:buNone/>
            </a:pPr>
            <a:endParaRPr lang="ar-SA" dirty="0"/>
          </a:p>
          <a:p>
            <a:r>
              <a:rPr lang="ar-SA" sz="2400" b="1" dirty="0" smtClean="0">
                <a:solidFill>
                  <a:schemeClr val="accent3">
                    <a:lumMod val="60000"/>
                    <a:lumOff val="40000"/>
                  </a:schemeClr>
                </a:solidFill>
              </a:rPr>
              <a:t>همم تتكلم ....</a:t>
            </a:r>
          </a:p>
          <a:p>
            <a:pPr marL="0" indent="0">
              <a:buNone/>
            </a:pPr>
            <a:r>
              <a:rPr lang="ar-SA" b="1" dirty="0" smtClean="0"/>
              <a:t>أنك تعيش في زمان فيه من وسائل الإعانة على النجاح وتيسير درب التفوق مالم يكن لغيرك في أي وقت مضى !!</a:t>
            </a:r>
          </a:p>
          <a:p>
            <a:pPr marL="0" indent="0">
              <a:buNone/>
            </a:pPr>
            <a:endParaRPr lang="ar-SA" dirty="0"/>
          </a:p>
          <a:p>
            <a:pPr>
              <a:lnSpc>
                <a:spcPct val="110000"/>
              </a:lnSpc>
            </a:pPr>
            <a:r>
              <a:rPr lang="ar-SA" sz="2400" b="1" dirty="0">
                <a:solidFill>
                  <a:schemeClr val="accent3">
                    <a:lumMod val="60000"/>
                    <a:lumOff val="40000"/>
                  </a:schemeClr>
                </a:solidFill>
              </a:rPr>
              <a:t>هل تصدق ....</a:t>
            </a:r>
          </a:p>
          <a:p>
            <a:pPr marL="0" indent="0">
              <a:buNone/>
            </a:pPr>
            <a:r>
              <a:rPr lang="ar-SA" b="1" dirty="0" smtClean="0"/>
              <a:t>أنك أفضل حالاً من الآلاف الذين حققوا إنجازات مازال الزمان يصفق لها ؟!</a:t>
            </a:r>
            <a:endParaRPr lang="ar-SA" b="1"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4869160"/>
            <a:ext cx="2232248" cy="1728192"/>
          </a:xfrm>
          <a:prstGeom prst="rect">
            <a:avLst/>
          </a:prstGeom>
        </p:spPr>
      </p:pic>
    </p:spTree>
    <p:extLst>
      <p:ext uri="{BB962C8B-B14F-4D97-AF65-F5344CB8AC3E}">
        <p14:creationId xmlns:p14="http://schemas.microsoft.com/office/powerpoint/2010/main" val="12819450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908720"/>
            <a:ext cx="2664296" cy="2592287"/>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980728"/>
            <a:ext cx="4536504" cy="2448272"/>
          </a:xfrm>
          <a:prstGeom prst="rect">
            <a:avLst/>
          </a:prstGeom>
        </p:spPr>
      </p:pic>
      <p:pic>
        <p:nvPicPr>
          <p:cNvPr id="6" name="صورة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3874" y="3707308"/>
            <a:ext cx="1937211" cy="2890002"/>
          </a:xfrm>
          <a:prstGeom prst="rect">
            <a:avLst/>
          </a:prstGeom>
        </p:spPr>
      </p:pic>
      <p:pic>
        <p:nvPicPr>
          <p:cNvPr id="7" name="صورة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3398" y="3671188"/>
            <a:ext cx="1840476" cy="2850448"/>
          </a:xfrm>
          <a:prstGeom prst="rect">
            <a:avLst/>
          </a:prstGeom>
        </p:spPr>
      </p:pic>
      <p:pic>
        <p:nvPicPr>
          <p:cNvPr id="8" name="صورة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07296" y="3724927"/>
            <a:ext cx="2336102" cy="2796709"/>
          </a:xfrm>
          <a:prstGeom prst="rect">
            <a:avLst/>
          </a:prstGeom>
        </p:spPr>
      </p:pic>
      <p:pic>
        <p:nvPicPr>
          <p:cNvPr id="9" name="صورة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3691841"/>
            <a:ext cx="2555776" cy="2796709"/>
          </a:xfrm>
          <a:prstGeom prst="rect">
            <a:avLst/>
          </a:prstGeom>
        </p:spPr>
      </p:pic>
    </p:spTree>
    <p:extLst>
      <p:ext uri="{BB962C8B-B14F-4D97-AF65-F5344CB8AC3E}">
        <p14:creationId xmlns:p14="http://schemas.microsoft.com/office/powerpoint/2010/main" val="3642032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par>
                          <p:cTn id="21" fill="hold">
                            <p:stCondLst>
                              <p:cond delay="2000"/>
                            </p:stCondLst>
                            <p:childTnLst>
                              <p:par>
                                <p:cTn id="22" presetID="21"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par>
                          <p:cTn id="25" fill="hold">
                            <p:stCondLst>
                              <p:cond delay="4000"/>
                            </p:stCondLst>
                            <p:childTnLst>
                              <p:par>
                                <p:cTn id="26" presetID="21"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par>
                          <p:cTn id="29" fill="hold">
                            <p:stCondLst>
                              <p:cond delay="6000"/>
                            </p:stCondLst>
                            <p:childTnLst>
                              <p:par>
                                <p:cTn id="30" presetID="21"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800" dirty="0" smtClean="0">
                <a:solidFill>
                  <a:schemeClr val="accent3">
                    <a:lumMod val="60000"/>
                    <a:lumOff val="40000"/>
                  </a:schemeClr>
                </a:solidFill>
              </a:rPr>
              <a:t>حدد أهدافك ...بناء على مهاراتك وقدراتك </a:t>
            </a:r>
            <a:endParaRPr lang="ar-SA" sz="4800" dirty="0">
              <a:solidFill>
                <a:schemeClr val="accent3">
                  <a:lumMod val="60000"/>
                  <a:lumOff val="40000"/>
                </a:schemeClr>
              </a:solidFill>
            </a:endParaRPr>
          </a:p>
        </p:txBody>
      </p:sp>
      <p:sp>
        <p:nvSpPr>
          <p:cNvPr id="3" name="عنصر نائب للمحتوى 2"/>
          <p:cNvSpPr>
            <a:spLocks noGrp="1"/>
          </p:cNvSpPr>
          <p:nvPr>
            <p:ph idx="1"/>
          </p:nvPr>
        </p:nvSpPr>
        <p:spPr/>
        <p:txBody>
          <a:bodyPr>
            <a:normAutofit lnSpcReduction="10000"/>
          </a:bodyPr>
          <a:lstStyle/>
          <a:p>
            <a:r>
              <a:rPr lang="ar-SA" sz="2800" b="1" dirty="0" smtClean="0"/>
              <a:t>لا تقلد ..لا تتقمص ..لا تحاكي شخصيات آخري .</a:t>
            </a:r>
          </a:p>
          <a:p>
            <a:r>
              <a:rPr lang="ar-SA" sz="2800" b="1" dirty="0" smtClean="0"/>
              <a:t>إن لم يكن بإمكانك أن تكون شجرة صنوبر على قمم الجبال ...فكن شجيرة صغيرة في الوادي فستكون أفضل شجيرة بجانب الغدير .</a:t>
            </a:r>
          </a:p>
          <a:p>
            <a:r>
              <a:rPr lang="ar-SA" sz="2800" b="1" dirty="0" smtClean="0"/>
              <a:t>لا تسلم نفسك للآخرين ولا تقدم سعادتك قرباناً لأمزجتهم ...طالب بحقك وعبر عن مشاعرك بقوة .. تحدث بثبات ووضوح ، أنظر إلى من تخاطب واجعل عينيك في عينيه .</a:t>
            </a:r>
          </a:p>
          <a:p>
            <a:r>
              <a:rPr lang="ar-SA" sz="2800" b="1" dirty="0" smtClean="0"/>
              <a:t>تذكر أنك لست صدفة ولست مجرد عنصر من منتج ولست ناتجاً من خط تجميع ..بل قد خلقك الله متميزاً فثق دوماً أنك تستحق أن تعيش الحياة التي تريدها .</a:t>
            </a:r>
          </a:p>
          <a:p>
            <a:pPr marL="0" indent="0">
              <a:buNone/>
            </a:pPr>
            <a:endParaRPr lang="ar-SA" dirty="0"/>
          </a:p>
        </p:txBody>
      </p:sp>
    </p:spTree>
    <p:extLst>
      <p:ext uri="{BB962C8B-B14F-4D97-AF65-F5344CB8AC3E}">
        <p14:creationId xmlns:p14="http://schemas.microsoft.com/office/powerpoint/2010/main" val="2859453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620688"/>
            <a:ext cx="8229600" cy="914400"/>
          </a:xfrm>
        </p:spPr>
        <p:txBody>
          <a:bodyPr>
            <a:normAutofit/>
          </a:bodyPr>
          <a:lstStyle/>
          <a:p>
            <a:pPr algn="ctr"/>
            <a:r>
              <a:rPr lang="ar-SA" sz="5400" dirty="0" smtClean="0">
                <a:solidFill>
                  <a:schemeClr val="accent3">
                    <a:lumMod val="60000"/>
                    <a:lumOff val="40000"/>
                  </a:schemeClr>
                </a:solidFill>
              </a:rPr>
              <a:t>صدقيني أنتي عظيمة </a:t>
            </a:r>
            <a:endParaRPr lang="ar-SA" sz="5400" dirty="0">
              <a:solidFill>
                <a:schemeClr val="accent3">
                  <a:lumMod val="60000"/>
                  <a:lumOff val="40000"/>
                </a:schemeClr>
              </a:solidFill>
            </a:endParaRPr>
          </a:p>
        </p:txBody>
      </p:sp>
      <p:sp>
        <p:nvSpPr>
          <p:cNvPr id="3" name="عنصر نائب للمحتوى 2"/>
          <p:cNvSpPr>
            <a:spLocks noGrp="1"/>
          </p:cNvSpPr>
          <p:nvPr>
            <p:ph idx="1"/>
          </p:nvPr>
        </p:nvSpPr>
        <p:spPr>
          <a:xfrm>
            <a:off x="467544" y="1628800"/>
            <a:ext cx="8229600" cy="4896544"/>
          </a:xfrm>
        </p:spPr>
        <p:txBody>
          <a:bodyPr>
            <a:normAutofit/>
          </a:bodyPr>
          <a:lstStyle/>
          <a:p>
            <a:r>
              <a:rPr lang="ar-SA" sz="2200" b="1" dirty="0" smtClean="0"/>
              <a:t>إن تكرار حديثك الإيجابي مع ذاتك ببيان إعجابك بها دون (تضخيم الأنا )أو تكبر على الآخرين ، وإيمانك بنفسك بأنك شخص رائع متفوق يعتبر بمثابة القوة العظمى الإيجابية المؤثرة في طريق التميز حيث إنها ستعطي أوامر للعقل غير الواعي بالتصرف الحكيم والعمل على تعظيم الإنجازات وسوف تقودك ولاشك إلى أن ترسم لك أهدافاً وأن تجتهد .</a:t>
            </a:r>
          </a:p>
          <a:p>
            <a:pPr marL="0" indent="0">
              <a:buNone/>
            </a:pPr>
            <a:endParaRPr lang="ar-SA" dirty="0"/>
          </a:p>
          <a:p>
            <a:pPr marL="0" indent="0">
              <a:buNone/>
            </a:pPr>
            <a:r>
              <a:rPr lang="ar-SA" sz="3000" b="1" dirty="0" smtClean="0">
                <a:solidFill>
                  <a:schemeClr val="accent3">
                    <a:lumMod val="60000"/>
                    <a:lumOff val="40000"/>
                  </a:schemeClr>
                </a:solidFill>
              </a:rPr>
              <a:t>طرق عملية :</a:t>
            </a:r>
          </a:p>
          <a:p>
            <a:pPr marL="457200" indent="-457200">
              <a:buFont typeface="+mj-lt"/>
              <a:buAutoNum type="arabicPeriod"/>
            </a:pPr>
            <a:r>
              <a:rPr lang="ar-SA" dirty="0" smtClean="0">
                <a:solidFill>
                  <a:srgbClr val="0070C0"/>
                </a:solidFill>
              </a:rPr>
              <a:t>اقتن سجلاً للنجاحات ودون فيه ما لا يقل عن مائة إنجاز بداية من شهادتك ، قدرتك على تغيير إحدى العادات السيئة وكذلك اكتسابك لعادة حسنة وحتى تبسمك في وجه الآخرين .</a:t>
            </a:r>
          </a:p>
          <a:p>
            <a:pPr marL="457200" indent="-457200">
              <a:buFont typeface="+mj-lt"/>
              <a:buAutoNum type="arabicPeriod"/>
            </a:pPr>
            <a:r>
              <a:rPr lang="ar-SA" dirty="0" smtClean="0">
                <a:solidFill>
                  <a:srgbClr val="0070C0"/>
                </a:solidFill>
              </a:rPr>
              <a:t>أحط نفسك بالأمور الملموسة والتي تشهد على نجاحاتك من شهادات دراسية وشهادات شكر وغيرها من شهود عدول على تفوقك وتميزك .</a:t>
            </a:r>
          </a:p>
          <a:p>
            <a:pPr marL="457200" indent="-457200">
              <a:buFont typeface="+mj-lt"/>
              <a:buAutoNum type="arabicPeriod"/>
            </a:pPr>
            <a:r>
              <a:rPr lang="ar-SA" dirty="0" smtClean="0">
                <a:solidFill>
                  <a:srgbClr val="0070C0"/>
                </a:solidFill>
              </a:rPr>
              <a:t>فر من الأشخاص السلبين ومن الذين يعملون على تحطيمك ويقللون من إنجازاتك واقترب من العقلاء مقدري العطاءات ومثمني الإنجازات .</a:t>
            </a:r>
            <a:endParaRPr lang="ar-SA" dirty="0">
              <a:solidFill>
                <a:srgbClr val="0070C0"/>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151557"/>
            <a:ext cx="2232248" cy="853507"/>
          </a:xfrm>
          <a:prstGeom prst="rect">
            <a:avLst/>
          </a:prstGeom>
        </p:spPr>
      </p:pic>
    </p:spTree>
    <p:extLst>
      <p:ext uri="{BB962C8B-B14F-4D97-AF65-F5344CB8AC3E}">
        <p14:creationId xmlns:p14="http://schemas.microsoft.com/office/powerpoint/2010/main" val="1280899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620688"/>
            <a:ext cx="8229600" cy="914400"/>
          </a:xfrm>
        </p:spPr>
        <p:txBody>
          <a:bodyPr>
            <a:noAutofit/>
          </a:bodyPr>
          <a:lstStyle/>
          <a:p>
            <a:pPr algn="ctr"/>
            <a:r>
              <a:rPr lang="ar-SA" sz="7200" b="1" dirty="0" smtClean="0">
                <a:solidFill>
                  <a:srgbClr val="C00000"/>
                </a:solidFill>
                <a:latin typeface="Microsoft Uighur" panose="02000000000000000000" pitchFamily="2" charset="-78"/>
                <a:cs typeface="Microsoft Uighur" panose="02000000000000000000" pitchFamily="2" charset="-78"/>
              </a:rPr>
              <a:t>ثوار بلا قضية </a:t>
            </a:r>
            <a:endParaRPr lang="ar-SA" sz="7200" b="1" dirty="0">
              <a:solidFill>
                <a:srgbClr val="C00000"/>
              </a:solidFill>
              <a:latin typeface="Microsoft Uighur" panose="02000000000000000000" pitchFamily="2" charset="-78"/>
              <a:cs typeface="Microsoft Uighur" panose="02000000000000000000" pitchFamily="2" charset="-78"/>
            </a:endParaRPr>
          </a:p>
        </p:txBody>
      </p:sp>
      <p:sp>
        <p:nvSpPr>
          <p:cNvPr id="3" name="عنصر نائب للمحتوى 2"/>
          <p:cNvSpPr>
            <a:spLocks noGrp="1"/>
          </p:cNvSpPr>
          <p:nvPr>
            <p:ph idx="1"/>
          </p:nvPr>
        </p:nvSpPr>
        <p:spPr>
          <a:xfrm>
            <a:off x="467544" y="1817440"/>
            <a:ext cx="8229600" cy="5040560"/>
          </a:xfrm>
        </p:spPr>
        <p:txBody>
          <a:bodyPr>
            <a:normAutofit fontScale="77500" lnSpcReduction="20000"/>
          </a:bodyPr>
          <a:lstStyle/>
          <a:p>
            <a:pPr marL="0" indent="0">
              <a:buNone/>
            </a:pPr>
            <a:r>
              <a:rPr lang="ar-SA" sz="2600" b="1" dirty="0" smtClean="0"/>
              <a:t>أمور لو تأمل فيها الإنسان !! لعرف أنها لا تستحق منا كل تلك الآلام والمتاعب والسهر والضيق فما أروع أن نتجاوز سفاسف الأمور وصغائرها لنحمي حياتنا من التوتر والضغوطات ونعيش حياة عابقة بالفرح والسعادة .</a:t>
            </a:r>
          </a:p>
          <a:p>
            <a:pPr marL="0" indent="0">
              <a:buNone/>
            </a:pPr>
            <a:endParaRPr lang="ar-SA" sz="3100" b="1" dirty="0">
              <a:solidFill>
                <a:schemeClr val="accent4">
                  <a:lumMod val="20000"/>
                  <a:lumOff val="80000"/>
                </a:schemeClr>
              </a:solidFill>
            </a:endParaRPr>
          </a:p>
          <a:p>
            <a:pPr marL="0" indent="0">
              <a:buNone/>
            </a:pPr>
            <a:r>
              <a:rPr lang="ar-SA" sz="3100" b="1" dirty="0" smtClean="0">
                <a:solidFill>
                  <a:schemeClr val="accent4">
                    <a:lumMod val="20000"/>
                    <a:lumOff val="80000"/>
                  </a:schemeClr>
                </a:solidFill>
              </a:rPr>
              <a:t>توجيهات جميلة تقلل من التوتر في حياتك بإذن الله : </a:t>
            </a:r>
          </a:p>
          <a:p>
            <a:pPr marL="457200" indent="-457200">
              <a:buFont typeface="+mj-lt"/>
              <a:buAutoNum type="arabicPeriod"/>
            </a:pPr>
            <a:r>
              <a:rPr lang="ar-SA" sz="2300" b="1" dirty="0" smtClean="0">
                <a:solidFill>
                  <a:srgbClr val="0070C0"/>
                </a:solidFill>
              </a:rPr>
              <a:t>أنك بشر قد جبلت على الخطأ ولن تنفك عنه .</a:t>
            </a:r>
          </a:p>
          <a:p>
            <a:pPr marL="457200" indent="-457200">
              <a:buFont typeface="+mj-lt"/>
              <a:buAutoNum type="arabicPeriod"/>
            </a:pPr>
            <a:r>
              <a:rPr lang="ar-SA" sz="2300" b="1" dirty="0" smtClean="0">
                <a:solidFill>
                  <a:srgbClr val="0070C0"/>
                </a:solidFill>
              </a:rPr>
              <a:t>الذي يتعاطى مع توافه الأمور وصغائر الأحداث بتوتر وانفعال يجني الحرمان من سحر الحياة وجمالها .</a:t>
            </a:r>
          </a:p>
          <a:p>
            <a:pPr marL="457200" indent="-457200">
              <a:buFont typeface="+mj-lt"/>
              <a:buAutoNum type="arabicPeriod"/>
            </a:pPr>
            <a:r>
              <a:rPr lang="ar-SA" sz="2300" b="1" dirty="0" smtClean="0">
                <a:solidFill>
                  <a:srgbClr val="0070C0"/>
                </a:solidFill>
              </a:rPr>
              <a:t>أخطاءك فلست مركز الكون وتذكر أن الناس في شغل عن التفكير بأخطائك وزلاتك وإحصاء ومراقبة تحركاتك .</a:t>
            </a:r>
          </a:p>
          <a:p>
            <a:pPr marL="457200" indent="-457200">
              <a:buFont typeface="+mj-lt"/>
              <a:buAutoNum type="arabicPeriod"/>
            </a:pPr>
            <a:r>
              <a:rPr lang="ar-SA" sz="2300" b="1" dirty="0" smtClean="0">
                <a:solidFill>
                  <a:srgbClr val="0070C0"/>
                </a:solidFill>
              </a:rPr>
              <a:t>التعلق بنظرية (إنجاز كل شيء ) سيفضي بك أخيراً إلى ألا تنجز شيئاً .</a:t>
            </a:r>
          </a:p>
          <a:p>
            <a:pPr marL="457200" indent="-457200">
              <a:buFont typeface="+mj-lt"/>
              <a:buAutoNum type="arabicPeriod"/>
            </a:pPr>
            <a:r>
              <a:rPr lang="ar-SA" sz="2300" b="1" dirty="0" smtClean="0">
                <a:solidFill>
                  <a:srgbClr val="0070C0"/>
                </a:solidFill>
              </a:rPr>
              <a:t>إن الاستغراق في الأحداث الماضية وإن كانت عظيمة يصنف ضمن توافه الأمور فلا تسترسل في التفكير حتى لا تعطل قدراتك وتذهل معها عن الاستمتاع بالحاضر والتخطيط للمستقبل .</a:t>
            </a:r>
          </a:p>
          <a:p>
            <a:pPr marL="457200" indent="-457200">
              <a:buFont typeface="+mj-lt"/>
              <a:buAutoNum type="arabicPeriod"/>
            </a:pPr>
            <a:r>
              <a:rPr lang="ar-SA" sz="2300" b="1" dirty="0" smtClean="0">
                <a:solidFill>
                  <a:srgbClr val="0070C0"/>
                </a:solidFill>
              </a:rPr>
              <a:t>طبق استراتيجية ما يسمى (فلتر الزمن ) وتأكد أن أغلب الأشياء التي تزعجك الآن لن تشغل أي حيز في تفكيرك بعد سنة فتسامح مع كل خطأ أو زلة أو ألم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548680"/>
            <a:ext cx="2120825" cy="1045944"/>
          </a:xfrm>
          <a:prstGeom prst="rect">
            <a:avLst/>
          </a:prstGeom>
        </p:spPr>
      </p:pic>
    </p:spTree>
    <p:extLst>
      <p:ext uri="{BB962C8B-B14F-4D97-AF65-F5344CB8AC3E}">
        <p14:creationId xmlns:p14="http://schemas.microsoft.com/office/powerpoint/2010/main" val="35387420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4" end="4"/>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5" end="5"/>
                                            </p:txEl>
                                          </p:spTgt>
                                        </p:tgtEl>
                                      </p:cBhvr>
                                    </p:animEffect>
                                  </p:childTnLst>
                                </p:cTn>
                              </p:par>
                            </p:childTnLst>
                          </p:cTn>
                        </p:par>
                        <p:par>
                          <p:cTn id="39" fill="hold">
                            <p:stCondLst>
                              <p:cond delay="5000"/>
                            </p:stCondLst>
                            <p:childTnLst>
                              <p:par>
                                <p:cTn id="40" presetID="31" presetClass="entr" presetSubtype="0"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6" end="6"/>
                                            </p:txEl>
                                          </p:spTgt>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childTnLst>
                          </p:cTn>
                        </p:par>
                        <p:par>
                          <p:cTn id="53" fill="hold">
                            <p:stCondLst>
                              <p:cond delay="7000"/>
                            </p:stCondLst>
                            <p:childTnLst>
                              <p:par>
                                <p:cTn id="54" presetID="31" presetClass="entr" presetSubtype="0"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8"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000" b="1" dirty="0" smtClean="0">
                <a:solidFill>
                  <a:srgbClr val="C00000"/>
                </a:solidFill>
              </a:rPr>
              <a:t>دللها ....تعطك ما تريد </a:t>
            </a:r>
            <a:endParaRPr lang="ar-SA" sz="4000" b="1" dirty="0">
              <a:solidFill>
                <a:srgbClr val="C00000"/>
              </a:solidFill>
            </a:endParaRPr>
          </a:p>
        </p:txBody>
      </p:sp>
      <p:sp>
        <p:nvSpPr>
          <p:cNvPr id="3" name="عنصر نائب للمحتوى 2"/>
          <p:cNvSpPr>
            <a:spLocks noGrp="1"/>
          </p:cNvSpPr>
          <p:nvPr>
            <p:ph idx="1"/>
          </p:nvPr>
        </p:nvSpPr>
        <p:spPr/>
        <p:txBody>
          <a:bodyPr/>
          <a:lstStyle/>
          <a:p>
            <a:r>
              <a:rPr lang="ar-SA" sz="3200" b="1" dirty="0" smtClean="0"/>
              <a:t>للإنسان ثلاث ذوات هي :</a:t>
            </a:r>
          </a:p>
          <a:p>
            <a:pPr marL="457200" indent="-457200">
              <a:buFont typeface="+mj-lt"/>
              <a:buAutoNum type="arabicPeriod"/>
            </a:pPr>
            <a:r>
              <a:rPr lang="ar-SA" sz="2800" b="1" dirty="0" smtClean="0"/>
              <a:t>ذات الوالد </a:t>
            </a:r>
          </a:p>
          <a:p>
            <a:pPr marL="457200" indent="-457200">
              <a:buFont typeface="+mj-lt"/>
              <a:buAutoNum type="arabicPeriod"/>
            </a:pPr>
            <a:r>
              <a:rPr lang="ar-SA" sz="2800" b="1" dirty="0" smtClean="0"/>
              <a:t>ذات الناضج </a:t>
            </a:r>
          </a:p>
          <a:p>
            <a:pPr marL="457200" indent="-457200">
              <a:buFont typeface="+mj-lt"/>
              <a:buAutoNum type="arabicPeriod"/>
            </a:pPr>
            <a:r>
              <a:rPr lang="ar-SA" sz="2800" b="1" dirty="0" smtClean="0"/>
              <a:t>ذات الطفل </a:t>
            </a:r>
          </a:p>
          <a:p>
            <a:pPr marL="0" indent="0">
              <a:buNone/>
            </a:pPr>
            <a:endParaRPr lang="ar-SA" dirty="0"/>
          </a:p>
          <a:p>
            <a:pPr marL="0" indent="0" algn="ctr">
              <a:buNone/>
            </a:pPr>
            <a:r>
              <a:rPr lang="ar-SA" sz="3600" b="1" dirty="0" smtClean="0">
                <a:solidFill>
                  <a:srgbClr val="007033"/>
                </a:solidFill>
                <a:cs typeface="Led Italic Font" panose="02010400000000000000" pitchFamily="2" charset="-78"/>
              </a:rPr>
              <a:t>مولدات الطاقة العمل باستراتيجية (مكافأة النفس )</a:t>
            </a:r>
            <a:endParaRPr lang="ar-SA" sz="3600" b="1" dirty="0">
              <a:solidFill>
                <a:srgbClr val="007033"/>
              </a:solidFill>
              <a:cs typeface="Led Italic Font" panose="02010400000000000000" pitchFamily="2" charset="-78"/>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88841"/>
            <a:ext cx="3979391" cy="2520280"/>
          </a:xfrm>
          <a:prstGeom prst="rect">
            <a:avLst/>
          </a:prstGeom>
        </p:spPr>
      </p:pic>
    </p:spTree>
    <p:extLst>
      <p:ext uri="{BB962C8B-B14F-4D97-AF65-F5344CB8AC3E}">
        <p14:creationId xmlns:p14="http://schemas.microsoft.com/office/powerpoint/2010/main" val="21411190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SA" sz="4400" b="1" dirty="0" smtClean="0">
                <a:solidFill>
                  <a:srgbClr val="C13F89"/>
                </a:solidFill>
              </a:rPr>
              <a:t>أحم نفسك </a:t>
            </a:r>
            <a:endParaRPr lang="ar-SA" sz="4400" b="1" dirty="0">
              <a:solidFill>
                <a:srgbClr val="C13F89"/>
              </a:solidFill>
            </a:endParaRPr>
          </a:p>
        </p:txBody>
      </p:sp>
      <p:sp>
        <p:nvSpPr>
          <p:cNvPr id="3" name="عنصر نائب للمحتوى 2"/>
          <p:cNvSpPr>
            <a:spLocks noGrp="1"/>
          </p:cNvSpPr>
          <p:nvPr>
            <p:ph idx="1"/>
          </p:nvPr>
        </p:nvSpPr>
        <p:spPr/>
        <p:txBody>
          <a:bodyPr>
            <a:normAutofit fontScale="92500" lnSpcReduction="10000"/>
          </a:bodyPr>
          <a:lstStyle/>
          <a:p>
            <a:pPr marL="0" indent="0">
              <a:lnSpc>
                <a:spcPct val="110000"/>
              </a:lnSpc>
              <a:spcBef>
                <a:spcPct val="0"/>
              </a:spcBef>
              <a:buNone/>
            </a:pPr>
            <a:r>
              <a:rPr lang="ar-SA" sz="2400" b="1" dirty="0">
                <a:solidFill>
                  <a:schemeClr val="tx1"/>
                </a:solidFill>
                <a:ea typeface="+mj-ea"/>
                <a:cs typeface="+mj-cs"/>
              </a:rPr>
              <a:t>العاقل هو من يصنع قارباً يعبر به النهر ...بدلاً من أن يبني حوائط حول نفسه تحميه من فيضانه ...</a:t>
            </a:r>
          </a:p>
          <a:p>
            <a:pPr marL="0" indent="0">
              <a:buNone/>
            </a:pPr>
            <a:endParaRPr lang="ar-SA" dirty="0"/>
          </a:p>
          <a:p>
            <a:pPr marL="0" indent="0" algn="ctr">
              <a:spcBef>
                <a:spcPct val="0"/>
              </a:spcBef>
              <a:buNone/>
            </a:pPr>
            <a:r>
              <a:rPr lang="ar-SA" sz="4400" b="1" dirty="0">
                <a:solidFill>
                  <a:srgbClr val="C13F89"/>
                </a:solidFill>
                <a:ea typeface="+mj-ea"/>
                <a:cs typeface="+mj-cs"/>
              </a:rPr>
              <a:t>غير </a:t>
            </a:r>
            <a:r>
              <a:rPr lang="ar-SA" sz="4400" b="1" dirty="0" smtClean="0">
                <a:solidFill>
                  <a:srgbClr val="C13F89"/>
                </a:solidFill>
                <a:ea typeface="+mj-ea"/>
                <a:cs typeface="+mj-cs"/>
              </a:rPr>
              <a:t>نظارتك </a:t>
            </a:r>
          </a:p>
          <a:p>
            <a:pPr marL="0" indent="0">
              <a:spcBef>
                <a:spcPct val="0"/>
              </a:spcBef>
              <a:buNone/>
            </a:pPr>
            <a:r>
              <a:rPr lang="ar-SA" sz="2400" b="1" dirty="0" smtClean="0">
                <a:solidFill>
                  <a:schemeClr val="tx1"/>
                </a:solidFill>
                <a:ea typeface="+mj-ea"/>
                <a:cs typeface="+mj-cs"/>
              </a:rPr>
              <a:t>ما أحوجنا جميعاً إلى مراجعة مفاهيمنا ومسلماتنا وقناعتنا (السلبية) تجاه أنفسنا وتجاه الآخرين وتجاه الأشياء ، وعلينا أن نخوض معركة ما يسمى بــ( تحول النموذج) وهو بلا شك أمر صعب جداً ولكنه يستحق العناء وبذل الجهد ولكن النتيجة تستحق ، فالثمرة هي تحول خطير في حياتنا سيجعلنا نعيش في حالة سلام جميلة مع أنفسنا والآخرين ومع الحياة بأسرها .</a:t>
            </a:r>
          </a:p>
          <a:p>
            <a:pPr marL="0" indent="0" algn="ctr">
              <a:spcBef>
                <a:spcPct val="0"/>
              </a:spcBef>
              <a:buNone/>
            </a:pPr>
            <a:r>
              <a:rPr lang="ar-SA" sz="4400" b="1" dirty="0" smtClean="0">
                <a:solidFill>
                  <a:srgbClr val="C13F89"/>
                </a:solidFill>
                <a:ea typeface="+mj-ea"/>
                <a:cs typeface="+mj-cs"/>
              </a:rPr>
              <a:t> </a:t>
            </a:r>
            <a:endParaRPr lang="ar-SA" sz="4400" b="1" dirty="0">
              <a:solidFill>
                <a:srgbClr val="C13F89"/>
              </a:solidFill>
              <a:ea typeface="+mj-ea"/>
              <a:cs typeface="+mj-cs"/>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200826"/>
            <a:ext cx="2438400" cy="1359793"/>
          </a:xfrm>
          <a:prstGeom prst="rect">
            <a:avLst/>
          </a:prstGeom>
        </p:spPr>
      </p:pic>
    </p:spTree>
    <p:extLst>
      <p:ext uri="{BB962C8B-B14F-4D97-AF65-F5344CB8AC3E}">
        <p14:creationId xmlns:p14="http://schemas.microsoft.com/office/powerpoint/2010/main" val="3257288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acro_TP101859855">
  <a:themeElements>
    <a:clrScheme name="Macro">
      <a:dk1>
        <a:sysClr val="windowText" lastClr="000000"/>
      </a:dk1>
      <a:lt1>
        <a:sysClr val="window" lastClr="FFFFFF"/>
      </a:lt1>
      <a:dk2>
        <a:srgbClr val="3F3F4D"/>
      </a:dk2>
      <a:lt2>
        <a:srgbClr val="DDDDDD"/>
      </a:lt2>
      <a:accent1>
        <a:srgbClr val="A51009"/>
      </a:accent1>
      <a:accent2>
        <a:srgbClr val="DE7014"/>
      </a:accent2>
      <a:accent3>
        <a:srgbClr val="704836"/>
      </a:accent3>
      <a:accent4>
        <a:srgbClr val="F2B431"/>
      </a:accent4>
      <a:accent5>
        <a:srgbClr val="7F221D"/>
      </a:accent5>
      <a:accent6>
        <a:srgbClr val="CDAC77"/>
      </a:accent6>
      <a:hlink>
        <a:srgbClr val="F5B123"/>
      </a:hlink>
      <a:folHlink>
        <a:srgbClr val="E19B0B"/>
      </a:folHlink>
    </a:clrScheme>
    <a:fontScheme name="Macr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cro">
      <a:fillStyleLst>
        <a:solidFill>
          <a:schemeClr val="phClr"/>
        </a:solidFill>
        <a:gradFill rotWithShape="1">
          <a:gsLst>
            <a:gs pos="0">
              <a:schemeClr val="phClr">
                <a:tint val="65000"/>
                <a:satMod val="300000"/>
              </a:schemeClr>
            </a:gs>
            <a:gs pos="100000">
              <a:schemeClr val="phClr">
                <a:tint val="80000"/>
                <a:satMod val="150000"/>
              </a:schemeClr>
            </a:gs>
          </a:gsLst>
          <a:lin ang="5400000" scaled="0"/>
        </a:gradFill>
        <a:gradFill rotWithShape="1">
          <a:gsLst>
            <a:gs pos="0">
              <a:schemeClr val="phClr">
                <a:shade val="90000"/>
                <a:satMod val="300000"/>
              </a:schemeClr>
            </a:gs>
            <a:gs pos="100000">
              <a:schemeClr val="phClr">
                <a:satMod val="150000"/>
              </a:schemeClr>
            </a:gs>
          </a:gsLst>
          <a:path path="circle">
            <a:fillToRect l="50000" t="100000" r="100000" b="50000"/>
          </a:path>
        </a:gradFill>
      </a:fillStyleLst>
      <a:lnStyleLst>
        <a:ln w="9525" cap="flat" cmpd="sng" algn="ctr">
          <a:solidFill>
            <a:schemeClr val="phClr"/>
          </a:solidFill>
          <a:prstDash val="solid"/>
        </a:ln>
        <a:ln w="13970" cap="flat" cmpd="sng" algn="ctr">
          <a:solidFill>
            <a:schemeClr val="phClr"/>
          </a:solidFill>
          <a:prstDash val="solid"/>
        </a:ln>
        <a:ln w="22225" cap="flat" cmpd="sng" algn="ctr">
          <a:solidFill>
            <a:schemeClr val="phClr"/>
          </a:solidFill>
          <a:prstDash val="solid"/>
        </a:ln>
      </a:lnStyleLst>
      <a:effectStyleLst>
        <a:effectStyle>
          <a:effectLst>
            <a:outerShdw blurRad="50800" dist="25400" dir="5400000" rotWithShape="0">
              <a:srgbClr val="000000">
                <a:alpha val="70000"/>
              </a:srgbClr>
            </a:outerShdw>
          </a:effectLst>
        </a:effectStyle>
        <a:effectStyle>
          <a:effectLst>
            <a:outerShdw blurRad="25400" dist="25400" dir="5400000" rotWithShape="0">
              <a:srgbClr val="000000">
                <a:alpha val="70000"/>
              </a:srgbClr>
            </a:outerShdw>
          </a:effectLst>
          <a:scene3d>
            <a:camera prst="orthographicFront">
              <a:rot lat="0" lon="0" rev="0"/>
            </a:camera>
            <a:lightRig rig="threePt" dir="tl"/>
          </a:scene3d>
          <a:sp3d contourW="15875" prstMaterial="softmetal">
            <a:bevelT w="25400" h="19050" prst="angle"/>
            <a:contourClr>
              <a:schemeClr val="phClr">
                <a:shade val="30000"/>
              </a:schemeClr>
            </a:contourClr>
          </a:sp3d>
        </a:effectStyle>
        <a:effectStyle>
          <a:effectLst>
            <a:outerShdw blurRad="25400" dist="25400" dir="5400000" rotWithShape="0">
              <a:srgbClr val="000000">
                <a:alpha val="40000"/>
              </a:srgbClr>
            </a:outerShdw>
          </a:effectLst>
          <a:scene3d>
            <a:camera prst="orthographicFront">
              <a:rot lat="0" lon="0" rev="0"/>
            </a:camera>
            <a:lightRig rig="threePt" dir="tl"/>
          </a:scene3d>
          <a:sp3d contourW="19050" prstMaterial="metal">
            <a:bevelT w="63500" h="31750" prst="angle"/>
            <a:contourClr>
              <a:schemeClr val="phClr">
                <a:shade val="25000"/>
                <a:satMod val="130000"/>
              </a:schemeClr>
            </a:contourClr>
          </a:sp3d>
        </a:effectStyle>
      </a:effectStyleLst>
      <a:bgFillStyleLst>
        <a:solidFill>
          <a:schemeClr val="phClr"/>
        </a:solidFill>
        <a:gradFill rotWithShape="1">
          <a:gsLst>
            <a:gs pos="0">
              <a:schemeClr val="phClr">
                <a:tint val="67000"/>
                <a:shade val="93000"/>
                <a:satMod val="110000"/>
                <a:lumMod val="90000"/>
              </a:schemeClr>
            </a:gs>
            <a:gs pos="76000">
              <a:schemeClr val="phClr">
                <a:tint val="85000"/>
                <a:shade val="75000"/>
                <a:satMod val="120000"/>
              </a:schemeClr>
            </a:gs>
            <a:gs pos="100000">
              <a:schemeClr val="phClr">
                <a:tint val="86000"/>
                <a:shade val="50000"/>
                <a:satMod val="130000"/>
              </a:schemeClr>
            </a:gs>
          </a:gsLst>
          <a:lin ang="5400000" scaled="0"/>
        </a:gradFill>
        <a:gradFill rotWithShape="1">
          <a:gsLst>
            <a:gs pos="0">
              <a:schemeClr val="phClr">
                <a:tint val="96000"/>
                <a:shade val="35000"/>
                <a:satMod val="146000"/>
                <a:lumMod val="101000"/>
              </a:schemeClr>
            </a:gs>
            <a:gs pos="26000">
              <a:schemeClr val="phClr">
                <a:tint val="96000"/>
                <a:shade val="96000"/>
                <a:satMod val="190000"/>
              </a:schemeClr>
            </a:gs>
            <a:gs pos="100000">
              <a:schemeClr val="phClr">
                <a:tint val="60000"/>
                <a:shade val="90000"/>
                <a:satMod val="220000"/>
                <a:lumMod val="11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الماكرو</Template>
  <TotalTime>449</TotalTime>
  <Words>1838</Words>
  <Application>Microsoft Office PowerPoint</Application>
  <PresentationFormat>عرض على الشاشة (3:4)‏</PresentationFormat>
  <Paragraphs>159</Paragraphs>
  <Slides>25</Slides>
  <Notes>0</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macro_TP101859855</vt:lpstr>
      <vt:lpstr>وُلِدت لِتَفُوزْ</vt:lpstr>
      <vt:lpstr>محاور الدورة </vt:lpstr>
      <vt:lpstr>النجاح قدرك فانطلق </vt:lpstr>
      <vt:lpstr>عرض تقديمي في PowerPoint</vt:lpstr>
      <vt:lpstr>حدد أهدافك ...بناء على مهاراتك وقدراتك </vt:lpstr>
      <vt:lpstr>صدقيني أنتي عظيمة </vt:lpstr>
      <vt:lpstr>ثوار بلا قضية </vt:lpstr>
      <vt:lpstr>دللها ....تعطك ما تريد </vt:lpstr>
      <vt:lpstr>أحم نفسك </vt:lpstr>
      <vt:lpstr>أصنع مسافة !</vt:lpstr>
      <vt:lpstr>الذكاء الأهم </vt:lpstr>
      <vt:lpstr>الحيل النفسية </vt:lpstr>
      <vt:lpstr>الحيل النفسية </vt:lpstr>
      <vt:lpstr>الحيل النفسية </vt:lpstr>
      <vt:lpstr>مرحباً بالنقد</vt:lpstr>
      <vt:lpstr>أساليب التعامل مع النقد </vt:lpstr>
      <vt:lpstr>كيف نتغير ؟؟</vt:lpstr>
      <vt:lpstr>كيف نتغير ؟؟</vt:lpstr>
      <vt:lpstr>كيف نتغير ؟؟</vt:lpstr>
      <vt:lpstr>السؤال الذهبي </vt:lpstr>
      <vt:lpstr>إشراقات في حل المشكلات </vt:lpstr>
      <vt:lpstr>إشراقات في حل المشكلات </vt:lpstr>
      <vt:lpstr>وصفة السيطرة </vt:lpstr>
      <vt:lpstr>وصفة السيطرة </vt:lpstr>
      <vt:lpstr>رجائي لكم جميعاً بالنجاح والتفوق المستمر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وُلِدت لِتَفُوزْ</dc:title>
  <dc:creator>Nida alabduljabbar</dc:creator>
  <cp:lastModifiedBy>Nida alabduljabbar</cp:lastModifiedBy>
  <cp:revision>32</cp:revision>
  <dcterms:created xsi:type="dcterms:W3CDTF">2014-08-18T05:32:18Z</dcterms:created>
  <dcterms:modified xsi:type="dcterms:W3CDTF">2014-09-01T10:03:05Z</dcterms:modified>
</cp:coreProperties>
</file>