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70" r:id="rId3"/>
    <p:sldId id="272" r:id="rId4"/>
    <p:sldId id="276" r:id="rId5"/>
    <p:sldId id="28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63A4E2-2298-4424-947F-C7A58B17843D}" type="datetimeFigureOut">
              <a:rPr lang="en-US"/>
              <a:pPr>
                <a:defRPr/>
              </a:pPr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ADEF44-801F-454B-AE89-566A2F054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8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3D38D1-64E2-4242-815C-96ABF0711E94}" type="datetime1">
              <a:rPr lang="ar-SA" smtClean="0"/>
              <a:t>17/02/1436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9A9D1-353D-4BA4-A326-07BD04A23BDB}" type="datetime1">
              <a:rPr lang="ar-SA" smtClean="0"/>
              <a:t>17/02/1436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E809F-20EE-4937-A940-C2FAB2DAE835}" type="datetime1">
              <a:rPr lang="ar-SA" smtClean="0"/>
              <a:t>17/02/1436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709DF6-DAD5-42C6-9FBA-32A2F24339B9}" type="datetime1">
              <a:rPr lang="ar-SA" smtClean="0"/>
              <a:t>17/02/1436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D5D63-8629-40F4-BEE1-B5F629C5D717}" type="datetime1">
              <a:rPr lang="ar-SA" smtClean="0"/>
              <a:t>17/02/1436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5CBA3-CD2C-45EC-989C-9F6E8997ACC3}" type="datetime1">
              <a:rPr lang="ar-SA" smtClean="0"/>
              <a:t>17/02/1436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62F89-B2BC-4D44-8A2A-F1AF9CFAD3DA}" type="datetime1">
              <a:rPr lang="ar-SA" smtClean="0"/>
              <a:t>17/02/1436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B2549-A320-49AB-A774-531B23246C0D}" type="datetime1">
              <a:rPr lang="ar-SA" smtClean="0"/>
              <a:t>17/02/1436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85163-55AA-4FDA-BB7F-83CCB977EF3A}" type="datetime1">
              <a:rPr lang="ar-SA" smtClean="0"/>
              <a:t>17/02/1436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1A4F2-23E5-434F-8EF9-42D9AD37C063}" type="datetime1">
              <a:rPr lang="ar-SA" smtClean="0"/>
              <a:t>17/02/1436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6D6D21-8C40-4AD3-858D-DB495F60E785}" type="datetime1">
              <a:rPr lang="ar-SA" smtClean="0"/>
              <a:t>17/02/1436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CF79C26-40BD-49E1-99F7-A1B0AAB6B0BA}" type="datetime1">
              <a:rPr lang="ar-SA" smtClean="0"/>
              <a:t>17/02/1436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1676400" y="2514600"/>
            <a:ext cx="6400800" cy="3124200"/>
          </a:xfrm>
        </p:spPr>
        <p:txBody>
          <a:bodyPr rtlCol="0">
            <a:normAutofit/>
          </a:bodyPr>
          <a:lstStyle/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3600" b="1" smtClean="0">
                <a:solidFill>
                  <a:srgbClr val="FF0000"/>
                </a:solidFill>
                <a:latin typeface="Arial Narrow" pitchFamily="34" charset="0"/>
              </a:rPr>
              <a:t>الفصل </a:t>
            </a:r>
            <a:r>
              <a:rPr lang="ar-SA" sz="3600" b="1" smtClean="0">
                <a:solidFill>
                  <a:srgbClr val="FF0000"/>
                </a:solidFill>
                <a:latin typeface="Arial Narrow" pitchFamily="34" charset="0"/>
              </a:rPr>
              <a:t>السابع </a:t>
            </a:r>
            <a:r>
              <a:rPr lang="ar-SA" sz="3600" b="1" dirty="0" smtClean="0">
                <a:solidFill>
                  <a:srgbClr val="FF0000"/>
                </a:solidFill>
                <a:latin typeface="Arial Narrow" pitchFamily="34" charset="0"/>
              </a:rPr>
              <a:t>: الفســـاد الإداري</a:t>
            </a:r>
            <a:endParaRPr lang="ar-SA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E459C-BA56-4ED8-A02A-E2AC8273DE36}" type="datetime1">
              <a:rPr lang="ar-SA" smtClean="0"/>
              <a:t>17/02/1436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4"/>
          <p:cNvSpPr>
            <a:spLocks noGrp="1"/>
          </p:cNvSpPr>
          <p:nvPr>
            <p:ph idx="1"/>
          </p:nvPr>
        </p:nvSpPr>
        <p:spPr>
          <a:xfrm>
            <a:off x="990600" y="1600200"/>
            <a:ext cx="6934200" cy="4525963"/>
          </a:xfrm>
        </p:spPr>
        <p:txBody>
          <a:bodyPr>
            <a:normAutofit/>
          </a:bodyPr>
          <a:lstStyle/>
          <a:p>
            <a:pPr marL="777240" lvl="2" indent="0" algn="just" rtl="1">
              <a:lnSpc>
                <a:spcPct val="150000"/>
              </a:lnSpc>
              <a:buNone/>
            </a:pPr>
            <a:r>
              <a:rPr lang="ar-SA" sz="2400" dirty="0"/>
              <a:t>”كل عمل يتضمن سوء استخدام المنصب العام لتحقيق مصلحة لنفسه أو جماعته</a:t>
            </a:r>
            <a:r>
              <a:rPr lang="ar-SA" sz="2400" dirty="0" smtClean="0"/>
              <a:t>“. </a:t>
            </a:r>
            <a:r>
              <a:rPr lang="ar-SA" sz="1100" dirty="0"/>
              <a:t>منظمة الشفافية الدولية</a:t>
            </a:r>
          </a:p>
          <a:p>
            <a:pPr marL="411480" lvl="1" indent="0" algn="just" rtl="1">
              <a:lnSpc>
                <a:spcPct val="150000"/>
              </a:lnSpc>
              <a:buNone/>
            </a:pPr>
            <a:r>
              <a:rPr lang="ar-SA" sz="2400" dirty="0"/>
              <a:t>وهو بشكل طبيعي يؤدي إلى هدر الأموال والثروات والوقت والطاقات وعرقلة إنجاز الوظائف والخدمات، وبالتالي إعاقة التقدم على المستوى الاقتصادي والمالي والسياسي والاجتماعي والثقافي.</a:t>
            </a:r>
          </a:p>
          <a:p>
            <a:pPr marL="114300" indent="0" algn="just" rtl="1">
              <a:lnSpc>
                <a:spcPct val="150000"/>
              </a:lnSpc>
              <a:buNone/>
            </a:pPr>
            <a:endParaRPr lang="ar-SA" sz="24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0" y="274638"/>
            <a:ext cx="7010400" cy="7921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Arial Narrow" pitchFamily="34" charset="0"/>
              </a:rPr>
              <a:t>1.</a:t>
            </a:r>
            <a:r>
              <a:rPr lang="ar-SA" sz="3200" b="1" dirty="0">
                <a:solidFill>
                  <a:srgbClr val="FF0000"/>
                </a:solidFill>
              </a:rPr>
              <a:t> مفهوم الفساد </a:t>
            </a:r>
            <a:r>
              <a:rPr lang="ar-SA" sz="3200" b="1" dirty="0" smtClean="0">
                <a:solidFill>
                  <a:srgbClr val="FF0000"/>
                </a:solidFill>
              </a:rPr>
              <a:t>الإداري</a:t>
            </a:r>
            <a:endParaRPr lang="ar-SA" sz="3200" b="1" dirty="0">
              <a:solidFill>
                <a:srgbClr val="FF0000"/>
              </a:solidFill>
            </a:endParaRPr>
          </a:p>
          <a:p>
            <a:pPr algn="r" rtl="1" fontAlgn="auto">
              <a:spcAft>
                <a:spcPts val="0"/>
              </a:spcAft>
              <a:defRPr/>
            </a:pPr>
            <a:endParaRPr lang="ar-SA" sz="32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34FFCB-C037-4961-8DD8-D39598F629A9}" type="datetime1">
              <a:rPr lang="ar-SA" smtClean="0"/>
              <a:t>17/02/1436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4"/>
          <p:cNvSpPr>
            <a:spLocks noGrp="1"/>
          </p:cNvSpPr>
          <p:nvPr>
            <p:ph idx="1"/>
          </p:nvPr>
        </p:nvSpPr>
        <p:spPr>
          <a:xfrm>
            <a:off x="76200" y="1066800"/>
            <a:ext cx="8077200" cy="5562600"/>
          </a:xfrm>
        </p:spPr>
        <p:txBody>
          <a:bodyPr>
            <a:noAutofit/>
          </a:bodyPr>
          <a:lstStyle/>
          <a:p>
            <a:pPr marL="5715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الفساد السياسي : </a:t>
            </a:r>
            <a:r>
              <a:rPr lang="ar-SA" sz="1800" dirty="0"/>
              <a:t>يتعلق بالانحرافات المالية ومخالفة القواعد والأحكام التي تنظم عمل المؤسسات السياسية في الدولة</a:t>
            </a:r>
            <a:r>
              <a:rPr lang="ar-SA" sz="1800" dirty="0" smtClean="0"/>
              <a:t>. و تتمثل </a:t>
            </a:r>
            <a:r>
              <a:rPr lang="ar-SA" sz="1800" dirty="0"/>
              <a:t>مظاهر الفساد السياسي في تقديم المصالح الشخصية لأفراد دون النظر في المصلحة العامة </a:t>
            </a:r>
            <a:r>
              <a:rPr lang="ar-SA" sz="1800" dirty="0" smtClean="0"/>
              <a:t>للمجتمع وفي </a:t>
            </a:r>
            <a:r>
              <a:rPr lang="ar-SA" sz="1800" dirty="0"/>
              <a:t>عدم إشراك الأفراد في الرأي </a:t>
            </a:r>
            <a:r>
              <a:rPr lang="ar-SA" sz="1800" dirty="0" smtClean="0"/>
              <a:t>والقرار. </a:t>
            </a:r>
          </a:p>
          <a:p>
            <a:pPr marL="5715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الفساد </a:t>
            </a:r>
            <a:r>
              <a:rPr lang="ar-SA" sz="1800" b="1" dirty="0"/>
              <a:t>المالي : </a:t>
            </a:r>
            <a:r>
              <a:rPr lang="ar-SA" sz="1800" dirty="0"/>
              <a:t>يتعلق بالانحرافات المالية ومخالفة القوانين واللوائح </a:t>
            </a:r>
            <a:r>
              <a:rPr lang="ar-SA" sz="1800" dirty="0" smtClean="0"/>
              <a:t>المالية، في مخالفة </a:t>
            </a:r>
            <a:r>
              <a:rPr lang="ar-SA" sz="1800" dirty="0"/>
              <a:t>التعليمات الخاصة بأجهزة الرقابة </a:t>
            </a:r>
            <a:r>
              <a:rPr lang="ar-SA" sz="1800" dirty="0" smtClean="0"/>
              <a:t>المالية وفي </a:t>
            </a:r>
            <a:r>
              <a:rPr lang="ar-SA" sz="1800" dirty="0"/>
              <a:t>قبول الرشاوى، والتهرب من الالتزامات المالية، والمحاباة والمحسوبية في التعيينات </a:t>
            </a:r>
            <a:r>
              <a:rPr lang="ar-SA" sz="1800" dirty="0" smtClean="0"/>
              <a:t>الوظيفية.</a:t>
            </a:r>
            <a:r>
              <a:rPr lang="ar-SA" sz="1800" dirty="0"/>
              <a:t> </a:t>
            </a:r>
            <a:endParaRPr lang="ar-SA" sz="1800" dirty="0" smtClean="0"/>
          </a:p>
          <a:p>
            <a:pPr marL="5715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الفساد </a:t>
            </a:r>
            <a:r>
              <a:rPr lang="ar-SA" sz="1800" b="1" dirty="0"/>
              <a:t>الإداري : </a:t>
            </a:r>
            <a:r>
              <a:rPr lang="ar-SA" sz="1800" dirty="0"/>
              <a:t>هي الانحرافات التي تصدر عن الموظف أثناء تأديته لمهام وظيفته مستغلا وجود ثغرات بدلاً من إيجاد حلول لها ومعالجتها. مثل عدم احترام مواعيد العمل في الحضور والانصراف وقضاء أوقات العمل في </a:t>
            </a:r>
            <a:r>
              <a:rPr lang="ar-SA" sz="1800" dirty="0" smtClean="0"/>
              <a:t>ما ليس </a:t>
            </a:r>
            <a:r>
              <a:rPr lang="ar-SA" sz="1800" dirty="0"/>
              <a:t>منه فائدة</a:t>
            </a:r>
            <a:r>
              <a:rPr lang="ar-SA" sz="1800" dirty="0" smtClean="0"/>
              <a:t>. </a:t>
            </a:r>
          </a:p>
          <a:p>
            <a:pPr marL="5715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الفساد </a:t>
            </a:r>
            <a:r>
              <a:rPr lang="ar-SA" sz="1800" b="1" dirty="0"/>
              <a:t>الأخلاقي :</a:t>
            </a:r>
            <a:r>
              <a:rPr lang="ar-SA" sz="1800" dirty="0"/>
              <a:t> يتمثل في الانحرافات السلوكية المتعلقة بسلوك الموظف وتصرفاته كالقيام بأعمال مخلة بالآداب في أماكن العمل.</a:t>
            </a:r>
          </a:p>
          <a:p>
            <a:pPr marL="571500" indent="-457200" algn="just" rtl="1">
              <a:lnSpc>
                <a:spcPct val="170000"/>
              </a:lnSpc>
              <a:buFont typeface="+mj-lt"/>
              <a:buAutoNum type="arabicPeriod"/>
            </a:pPr>
            <a:endParaRPr lang="ar-SA" sz="1800" dirty="0" smtClean="0"/>
          </a:p>
          <a:p>
            <a:pPr marL="411480" lvl="1" indent="0" algn="just" rtl="1">
              <a:lnSpc>
                <a:spcPct val="170000"/>
              </a:lnSpc>
              <a:buNone/>
            </a:pPr>
            <a:endParaRPr lang="ar-SA" sz="18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0" y="274638"/>
            <a:ext cx="7086600" cy="7159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SA" sz="3200" b="1" dirty="0" smtClean="0">
                <a:solidFill>
                  <a:srgbClr val="FF0000"/>
                </a:solidFill>
              </a:rPr>
              <a:t>2. أنواع الفساد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9AA2F0-17F4-489E-8D51-52ABD927151C}" type="datetime1">
              <a:rPr lang="ar-SA" smtClean="0"/>
              <a:t>17/02/1436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077200" cy="4983163"/>
          </a:xfrm>
        </p:spPr>
        <p:txBody>
          <a:bodyPr rtlCol="0">
            <a:normAutofit fontScale="92500"/>
          </a:bodyPr>
          <a:lstStyle/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600" b="1" dirty="0" smtClean="0"/>
              <a:t>أسباب تربوية وسلوكية : </a:t>
            </a:r>
            <a:r>
              <a:rPr lang="ar-SA" sz="2600" dirty="0" smtClean="0"/>
              <a:t>عدم غرس القيم الأخلاقية الإسلامية في نفس الفرد منذ الصغر.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600" b="1" dirty="0" smtClean="0"/>
              <a:t>أسباب اقتصادية : </a:t>
            </a:r>
            <a:r>
              <a:rPr lang="ar-SA" sz="2600" dirty="0" smtClean="0"/>
              <a:t>عدم اكتفاء الموظف من مورده المادي لإشباع احتياجاته.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600" b="1" dirty="0" smtClean="0"/>
              <a:t> أسباب سياسية : </a:t>
            </a:r>
            <a:r>
              <a:rPr lang="ar-SA" sz="2600" dirty="0" smtClean="0"/>
              <a:t>عدم الاستقرار السياسي في الدولة يهيء ظروف تواجد الفساد، وبالتالي غياب المحاسبة.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600" b="1" dirty="0" smtClean="0"/>
              <a:t>أسباب قانونية :  </a:t>
            </a:r>
            <a:r>
              <a:rPr lang="ar-SA" sz="2600" dirty="0" smtClean="0"/>
              <a:t>سوء صياغة القوانين واللوائح المنظمة للعمل أو قصورها وغموضها الأمر الذي يؤدي بالموظف إلى تفسيرها بصورة تتعارض مع المصلحة التي وضعت من أجلها.</a:t>
            </a:r>
            <a:endParaRPr lang="ar-SA" sz="2600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0" y="274638"/>
            <a:ext cx="73152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 fontAlgn="auto"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0000"/>
                </a:solidFill>
              </a:rPr>
              <a:t>3. أسباب </a:t>
            </a:r>
            <a:r>
              <a:rPr lang="ar-SA" sz="3200" b="1" dirty="0">
                <a:solidFill>
                  <a:srgbClr val="FF0000"/>
                </a:solidFill>
              </a:rPr>
              <a:t>تفشي ظاهرة الفساد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6CB7A-E3E7-4C32-8409-4E0B58ABBF4C}" type="datetime1">
              <a:rPr lang="ar-SA" smtClean="0"/>
              <a:t>17/02/1436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" indent="0" algn="r" rtl="1"/>
            <a:r>
              <a:rPr lang="ar-SA" sz="3200" b="1" dirty="0" smtClean="0">
                <a:solidFill>
                  <a:srgbClr val="FF0000"/>
                </a:solidFill>
              </a:rPr>
              <a:t>4.آليات </a:t>
            </a:r>
            <a:r>
              <a:rPr lang="ar-SA" sz="3200" b="1" dirty="0">
                <a:solidFill>
                  <a:srgbClr val="FF0000"/>
                </a:solidFill>
              </a:rPr>
              <a:t>مكافحة </a:t>
            </a:r>
            <a:r>
              <a:rPr lang="ar-SA" sz="3200" b="1" dirty="0" smtClean="0">
                <a:solidFill>
                  <a:srgbClr val="FF0000"/>
                </a:solidFill>
              </a:rPr>
              <a:t>الفساد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745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5334000"/>
          </a:xfrm>
        </p:spPr>
        <p:txBody>
          <a:bodyPr>
            <a:normAutofit/>
          </a:bodyPr>
          <a:lstStyle/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600" b="1" dirty="0" smtClean="0"/>
              <a:t>المحاسبة : </a:t>
            </a:r>
            <a:r>
              <a:rPr lang="ar-SA" sz="2600" dirty="0" smtClean="0"/>
              <a:t>خضوع الاشخاص الذين يتولون المناصب العامة للمساءلة القانونية والادارية والاخلاقية.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600" b="1" dirty="0" smtClean="0"/>
              <a:t>المساءلة : </a:t>
            </a:r>
            <a:r>
              <a:rPr lang="ar-SA" sz="2600" dirty="0" smtClean="0"/>
              <a:t>من خلال تقديم المسؤولين لتقارير دورية عن نتائج أعمالهم ومدى </a:t>
            </a:r>
            <a:r>
              <a:rPr lang="ar-SA" sz="2600" dirty="0" err="1" smtClean="0"/>
              <a:t>نجاعتهم</a:t>
            </a:r>
            <a:r>
              <a:rPr lang="ar-SA" sz="2600" dirty="0" smtClean="0"/>
              <a:t> في تنفيذها بالإضافة الى حق المواطن في الحصول على المعلومات اللازمة عن أعمال الادارات العامة.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600" b="1" dirty="0" smtClean="0"/>
              <a:t>الشفافية : </a:t>
            </a:r>
            <a:r>
              <a:rPr lang="ar-SA" sz="2600" dirty="0" smtClean="0"/>
              <a:t>وضوح أنشطة المؤسسة ووضوح علاقتها مع المواطنين وعلنية الاجراءات والغايات والاهداف. 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600" b="1" dirty="0" smtClean="0"/>
              <a:t>النزاهة : </a:t>
            </a:r>
            <a:r>
              <a:rPr lang="ar-SA" sz="2600" dirty="0" smtClean="0"/>
              <a:t>من خلال الصدق والامانة والاخلاص والمهنية.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F2818-5D51-495E-9D31-97DC567DD03A}" type="datetime1">
              <a:rPr lang="ar-SA" smtClean="0"/>
              <a:t>17/02/1436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AD3-2921-4658-A0E8-BE30DA67F24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2802</TotalTime>
  <Words>366</Words>
  <Application>Microsoft Office PowerPoint</Application>
  <PresentationFormat>عرض على الشاشة (3:4)‏</PresentationFormat>
  <Paragraphs>34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تجاور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4.آليات مكافحة الفساد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HP</cp:lastModifiedBy>
  <cp:revision>176</cp:revision>
  <dcterms:created xsi:type="dcterms:W3CDTF">2006-08-16T00:00:00Z</dcterms:created>
  <dcterms:modified xsi:type="dcterms:W3CDTF">2014-12-09T06:54:33Z</dcterms:modified>
</cp:coreProperties>
</file>