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B4700-90D6-4F6D-9BD5-BAB7734379C8}" type="datetimeFigureOut">
              <a:rPr lang="en-IN" smtClean="0"/>
              <a:t>29-11-2014</a:t>
            </a:fld>
            <a:endParaRPr lang="en-IN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IN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F9C0C-A32E-4248-B80F-4BC7C76B43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895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D6CA-04AF-4CC8-A7B5-95FF69BB5374}" type="datetime5">
              <a:rPr lang="ar-SA" smtClean="0"/>
              <a:t>1436-02-07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03DE-619F-4BBD-AF8B-E07A536C696C}" type="datetime5">
              <a:rPr lang="ar-SA" smtClean="0"/>
              <a:t>1436-02-07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E822-F506-4F81-80E7-04F6F165243F}" type="datetime5">
              <a:rPr lang="ar-SA" smtClean="0"/>
              <a:t>1436-02-07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21DB-2D74-4B34-A3B5-C741AE2098B5}" type="datetime5">
              <a:rPr lang="ar-SA" smtClean="0"/>
              <a:t>1436-02-07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FBA7-6DDF-4369-A7DE-E9548DEAB938}" type="datetime5">
              <a:rPr lang="ar-SA" smtClean="0"/>
              <a:t>1436-02-07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86188C-CA16-49F2-A731-58BED2D9FFC6}" type="datetime5">
              <a:rPr lang="ar-SA" smtClean="0"/>
              <a:t>1436-02-07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EEF2-9FC5-4865-9F11-BD931A1F11F9}" type="datetime5">
              <a:rPr lang="ar-SA" smtClean="0"/>
              <a:t>1436-02-07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A544-2642-476E-BAA2-7109F1AD203C}" type="datetime5">
              <a:rPr lang="ar-SA" smtClean="0"/>
              <a:t>1436-02-07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E104-E4B2-4E64-BA57-8106BF23B54A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E288-3E5F-416B-9115-49F8D8CA4D27}" type="datetime5">
              <a:rPr lang="ar-SA" smtClean="0"/>
              <a:t>1436-02-07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B5B4665-1EAB-45E1-8B59-7E369A5344CA}" type="datetime5">
              <a:rPr lang="ar-SA" smtClean="0"/>
              <a:t>1436-02-07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38C153-1C86-4ECA-B6C4-F841BA8CBC7E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457200" y="2493963"/>
            <a:ext cx="8229600" cy="3244850"/>
          </a:xfrm>
        </p:spPr>
        <p:txBody>
          <a:bodyPr/>
          <a:lstStyle/>
          <a:p>
            <a:pPr algn="ctr" rtl="1">
              <a:buNone/>
              <a:defRPr/>
            </a:pPr>
            <a:r>
              <a:rPr lang="ar-SA" sz="5400" b="1" dirty="0">
                <a:solidFill>
                  <a:srgbClr val="FF0000"/>
                </a:solidFill>
                <a:latin typeface="Tahoma" pitchFamily="34" charset="0"/>
                <a:cs typeface="كبير 6" pitchFamily="2" charset="-78"/>
              </a:rPr>
              <a:t>الفصل </a:t>
            </a:r>
            <a:r>
              <a:rPr lang="ar-SA" sz="5400" b="1" dirty="0" smtClean="0">
                <a:solidFill>
                  <a:srgbClr val="FF0000"/>
                </a:solidFill>
                <a:latin typeface="Tahoma" pitchFamily="34" charset="0"/>
                <a:cs typeface="كبير 6" pitchFamily="2" charset="-78"/>
              </a:rPr>
              <a:t>السادس </a:t>
            </a:r>
            <a:r>
              <a:rPr lang="ar-SA" sz="5400" dirty="0" smtClean="0">
                <a:solidFill>
                  <a:srgbClr val="FF0000"/>
                </a:solidFill>
                <a:cs typeface="Motken noqta" pitchFamily="2" charset="-78"/>
              </a:rPr>
              <a:t>:التنسيق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46C99-1EA6-4FE5-ADBD-19D3078CF0C7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134045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</a:rPr>
              <a:t>1.مفهوم التنسيق</a:t>
            </a:r>
            <a:endParaRPr lang="en-IN" b="1" dirty="0" smtClean="0">
              <a:solidFill>
                <a:srgbClr val="FF0000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6792"/>
            <a:ext cx="8229600" cy="3381921"/>
          </a:xfrm>
        </p:spPr>
        <p:txBody>
          <a:bodyPr/>
          <a:lstStyle/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ar-SA" b="1" dirty="0" smtClean="0">
                <a:latin typeface="Arial"/>
                <a:cs typeface="Simplified Arabic" pitchFamily="2" charset="-78"/>
              </a:rPr>
              <a:t>”الترتيب المنظم لجهود الجماعة لكي توجه هذه الجهود في التصرف والتنفيذ لتحقيق الهدف المحدد“</a:t>
            </a: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83C5-8F87-4178-9283-3CA07E852B41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298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2.شمولية وظيفة التنسيق</a:t>
            </a:r>
            <a:endParaRPr lang="en-IN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628800"/>
            <a:ext cx="8424936" cy="4536504"/>
          </a:xfrm>
        </p:spPr>
        <p:txBody>
          <a:bodyPr/>
          <a:lstStyle/>
          <a:p>
            <a:pPr marL="514350" indent="-514350" algn="just" rtl="1" eaLnBrk="1" hangingPunct="1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العلاقة بين التخطيط والتنسيق : إن احد شروط فاعلية الخطط هو التكامل بينها، ويتطلب تحقيق هذا التكامل من المدير اتخاذ قرارات متعددة لضمان التنسيق بين الخطط تصميما و انجازا. </a:t>
            </a:r>
          </a:p>
          <a:p>
            <a:pPr marL="514350" indent="-514350" algn="just" rtl="1" eaLnBrk="1" hangingPunct="1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العلاقة بين </a:t>
            </a:r>
            <a:r>
              <a:rPr lang="ar-SA" b="1" smtClean="0">
                <a:cs typeface="Simplified Arabic" pitchFamily="2" charset="-78"/>
              </a:rPr>
              <a:t>التنظيم والتنسيق: </a:t>
            </a:r>
            <a:endParaRPr lang="ar-SA" b="1" dirty="0" smtClean="0">
              <a:cs typeface="Simplified Arabic" pitchFamily="2" charset="-78"/>
            </a:endParaRPr>
          </a:p>
          <a:p>
            <a:pPr marL="514350" indent="-514350" algn="just" rtl="1" eaLnBrk="1" hangingPunct="1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العلاقة بين التوجيه والتنسيق.</a:t>
            </a:r>
          </a:p>
          <a:p>
            <a:pPr marL="514350" indent="-514350" algn="just" rtl="1" eaLnBrk="1" hangingPunct="1">
              <a:lnSpc>
                <a:spcPct val="150000"/>
              </a:lnSpc>
              <a:buClr>
                <a:schemeClr val="accent2"/>
              </a:buClr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العلاقة بين الرقابة والتنسيق.</a:t>
            </a:r>
            <a:endParaRPr lang="en-IN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9B7D7-EFC1-4EFC-8FE2-0B40DA91426C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70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3.العلاقة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بين التنسيق وبين العمليات الإدارية</a:t>
            </a:r>
            <a:endParaRPr lang="en-IN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grpSp>
        <p:nvGrpSpPr>
          <p:cNvPr id="73731" name="Group 3"/>
          <p:cNvGrpSpPr>
            <a:grpSpLocks/>
          </p:cNvGrpSpPr>
          <p:nvPr/>
        </p:nvGrpSpPr>
        <p:grpSpPr bwMode="auto">
          <a:xfrm>
            <a:off x="1043608" y="1747839"/>
            <a:ext cx="7127875" cy="4176713"/>
            <a:chOff x="1844" y="9838"/>
            <a:chExt cx="7920" cy="5283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auto">
            <a:xfrm rot="-2705500">
              <a:off x="3228" y="11310"/>
              <a:ext cx="5283" cy="2340"/>
            </a:xfrm>
            <a:prstGeom prst="flowChartPunchedTape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auto">
            <a:xfrm rot="1743377">
              <a:off x="2924" y="11298"/>
              <a:ext cx="6120" cy="2324"/>
            </a:xfrm>
            <a:prstGeom prst="flowChartPunchedTape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73734" name="Oval 6"/>
            <p:cNvSpPr>
              <a:spLocks noChangeArrowheads="1"/>
            </p:cNvSpPr>
            <p:nvPr/>
          </p:nvSpPr>
          <p:spPr bwMode="auto">
            <a:xfrm>
              <a:off x="4184" y="10938"/>
              <a:ext cx="3240" cy="324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73735" name="Text Box 7"/>
            <p:cNvSpPr txBox="1">
              <a:spLocks noChangeArrowheads="1"/>
            </p:cNvSpPr>
            <p:nvPr/>
          </p:nvSpPr>
          <p:spPr bwMode="auto">
            <a:xfrm>
              <a:off x="6704" y="10758"/>
              <a:ext cx="144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>
                  <a:latin typeface="Times New Roman" pitchFamily="18" charset="0"/>
                  <a:cs typeface="Times New Roman" pitchFamily="18" charset="0"/>
                </a:rPr>
                <a:t>تخطيط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73736" name="Text Box 8"/>
            <p:cNvSpPr txBox="1">
              <a:spLocks noChangeArrowheads="1"/>
            </p:cNvSpPr>
            <p:nvPr/>
          </p:nvSpPr>
          <p:spPr bwMode="auto">
            <a:xfrm>
              <a:off x="3284" y="11479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>
                  <a:latin typeface="Times New Roman" pitchFamily="18" charset="0"/>
                  <a:cs typeface="Times New Roman" pitchFamily="18" charset="0"/>
                </a:rPr>
                <a:t>تنظيم</a:t>
              </a:r>
              <a:endParaRPr lang="en-US" sz="2400">
                <a:latin typeface="Tahoma" pitchFamily="34" charset="0"/>
              </a:endParaRPr>
            </a:p>
          </p:txBody>
        </p:sp>
        <p:sp>
          <p:nvSpPr>
            <p:cNvPr id="73737" name="Text Box 9"/>
            <p:cNvSpPr txBox="1">
              <a:spLocks noChangeArrowheads="1"/>
            </p:cNvSpPr>
            <p:nvPr/>
          </p:nvSpPr>
          <p:spPr bwMode="auto">
            <a:xfrm>
              <a:off x="4004" y="13819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>
                  <a:latin typeface="Times New Roman" pitchFamily="18" charset="0"/>
                  <a:cs typeface="Times New Roman" pitchFamily="18" charset="0"/>
                </a:rPr>
                <a:t>رقابة</a:t>
              </a:r>
            </a:p>
            <a:p>
              <a:pPr eaLnBrk="1" hangingPunct="1"/>
              <a:endParaRPr lang="en-US" sz="2400">
                <a:latin typeface="Tahoma" pitchFamily="34" charset="0"/>
              </a:endParaRPr>
            </a:p>
          </p:txBody>
        </p:sp>
        <p:sp>
          <p:nvSpPr>
            <p:cNvPr id="73738" name="Text Box 10"/>
            <p:cNvSpPr txBox="1">
              <a:spLocks noChangeArrowheads="1"/>
            </p:cNvSpPr>
            <p:nvPr/>
          </p:nvSpPr>
          <p:spPr bwMode="auto">
            <a:xfrm>
              <a:off x="7424" y="1345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400" b="1">
                  <a:latin typeface="Times New Roman" pitchFamily="18" charset="0"/>
                  <a:cs typeface="Times New Roman" pitchFamily="18" charset="0"/>
                </a:rPr>
                <a:t>توجيه</a:t>
              </a:r>
            </a:p>
            <a:p>
              <a:pPr eaLnBrk="1" hangingPunct="1"/>
              <a:endParaRPr lang="en-US">
                <a:latin typeface="Tahoma" pitchFamily="34" charset="0"/>
              </a:endParaRPr>
            </a:p>
          </p:txBody>
        </p:sp>
        <p:sp>
          <p:nvSpPr>
            <p:cNvPr id="73739" name="Text Box 11"/>
            <p:cNvSpPr txBox="1">
              <a:spLocks noChangeArrowheads="1"/>
            </p:cNvSpPr>
            <p:nvPr/>
          </p:nvSpPr>
          <p:spPr bwMode="auto">
            <a:xfrm>
              <a:off x="8504" y="10399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تنسيق</a:t>
              </a:r>
            </a:p>
            <a:p>
              <a:pPr eaLnBrk="1" hangingPunct="1"/>
              <a:endParaRPr lang="en-US" sz="2400">
                <a:latin typeface="Tahoma" pitchFamily="34" charset="0"/>
              </a:endParaRPr>
            </a:p>
          </p:txBody>
        </p:sp>
        <p:sp>
          <p:nvSpPr>
            <p:cNvPr id="73740" name="Text Box 12"/>
            <p:cNvSpPr txBox="1">
              <a:spLocks noChangeArrowheads="1"/>
            </p:cNvSpPr>
            <p:nvPr/>
          </p:nvSpPr>
          <p:spPr bwMode="auto">
            <a:xfrm>
              <a:off x="8684" y="1435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تنسيق</a:t>
              </a:r>
              <a:endParaRPr lang="en-US" sz="2000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73741" name="Text Box 13"/>
            <p:cNvSpPr txBox="1">
              <a:spLocks noChangeArrowheads="1"/>
            </p:cNvSpPr>
            <p:nvPr/>
          </p:nvSpPr>
          <p:spPr bwMode="auto">
            <a:xfrm>
              <a:off x="2564" y="1435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تنسيق</a:t>
              </a:r>
              <a:endParaRPr lang="en-US" sz="2000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73742" name="Text Box 14"/>
            <p:cNvSpPr txBox="1">
              <a:spLocks noChangeArrowheads="1"/>
            </p:cNvSpPr>
            <p:nvPr/>
          </p:nvSpPr>
          <p:spPr bwMode="auto">
            <a:xfrm>
              <a:off x="1844" y="11118"/>
              <a:ext cx="126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Simplified Arabic" pitchFamily="2" charset="-78"/>
                </a:rPr>
                <a:t>تنسيق</a:t>
              </a:r>
              <a:endParaRPr lang="en-US" sz="2000">
                <a:latin typeface="Tahoma" pitchFamily="34" charset="0"/>
                <a:cs typeface="Simplified Arabic" pitchFamily="2" charset="-78"/>
              </a:endParaRPr>
            </a:p>
          </p:txBody>
        </p:sp>
        <p:sp>
          <p:nvSpPr>
            <p:cNvPr id="73743" name="Line 15"/>
            <p:cNvSpPr>
              <a:spLocks noChangeShapeType="1"/>
            </p:cNvSpPr>
            <p:nvPr/>
          </p:nvSpPr>
          <p:spPr bwMode="auto">
            <a:xfrm flipH="1">
              <a:off x="7964" y="10552"/>
              <a:ext cx="72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744" name="Line 16"/>
            <p:cNvSpPr>
              <a:spLocks noChangeShapeType="1"/>
            </p:cNvSpPr>
            <p:nvPr/>
          </p:nvSpPr>
          <p:spPr bwMode="auto">
            <a:xfrm>
              <a:off x="2744" y="11479"/>
              <a:ext cx="72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745" name="Line 17"/>
            <p:cNvSpPr>
              <a:spLocks noChangeShapeType="1"/>
            </p:cNvSpPr>
            <p:nvPr/>
          </p:nvSpPr>
          <p:spPr bwMode="auto">
            <a:xfrm flipV="1">
              <a:off x="3644" y="14178"/>
              <a:ext cx="540" cy="3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746" name="Line 18"/>
            <p:cNvSpPr>
              <a:spLocks noChangeShapeType="1"/>
            </p:cNvSpPr>
            <p:nvPr/>
          </p:nvSpPr>
          <p:spPr bwMode="auto">
            <a:xfrm flipH="1" flipV="1">
              <a:off x="8324" y="13947"/>
              <a:ext cx="720" cy="4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73747" name="Text Box 19"/>
            <p:cNvSpPr txBox="1">
              <a:spLocks noChangeArrowheads="1"/>
            </p:cNvSpPr>
            <p:nvPr/>
          </p:nvSpPr>
          <p:spPr bwMode="auto">
            <a:xfrm>
              <a:off x="5804" y="11265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 dirty="0">
                  <a:latin typeface="Times New Roman" pitchFamily="18" charset="0"/>
                  <a:cs typeface="Times New Roman" pitchFamily="18" charset="0"/>
                </a:rPr>
                <a:t>أفراد</a:t>
              </a:r>
              <a:endParaRPr lang="ar-SA" sz="2000" b="1" dirty="0">
                <a:latin typeface="Times New Roman" pitchFamily="18" charset="0"/>
              </a:endParaRPr>
            </a:p>
            <a:p>
              <a:pPr eaLnBrk="1" hangingPunct="1"/>
              <a:endParaRPr lang="en-US" dirty="0">
                <a:latin typeface="Tahoma" pitchFamily="34" charset="0"/>
              </a:endParaRPr>
            </a:p>
          </p:txBody>
        </p:sp>
        <p:sp>
          <p:nvSpPr>
            <p:cNvPr id="73748" name="Text Box 20"/>
            <p:cNvSpPr txBox="1">
              <a:spLocks noChangeArrowheads="1"/>
            </p:cNvSpPr>
            <p:nvPr/>
          </p:nvSpPr>
          <p:spPr bwMode="auto">
            <a:xfrm>
              <a:off x="4184" y="1255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آلات</a:t>
              </a:r>
              <a:endParaRPr lang="ar-SA" sz="2000" b="1">
                <a:latin typeface="Times New Roman" pitchFamily="18" charset="0"/>
              </a:endParaRPr>
            </a:p>
            <a:p>
              <a:pPr eaLnBrk="1" hangingPunct="1"/>
              <a:endParaRPr lang="en-US">
                <a:latin typeface="Tahoma" pitchFamily="34" charset="0"/>
              </a:endParaRPr>
            </a:p>
          </p:txBody>
        </p:sp>
        <p:sp>
          <p:nvSpPr>
            <p:cNvPr id="73749" name="Text Box 21"/>
            <p:cNvSpPr txBox="1">
              <a:spLocks noChangeArrowheads="1"/>
            </p:cNvSpPr>
            <p:nvPr/>
          </p:nvSpPr>
          <p:spPr bwMode="auto">
            <a:xfrm>
              <a:off x="6164" y="12210"/>
              <a:ext cx="9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طرق عمل</a:t>
              </a:r>
              <a:endParaRPr lang="ar-SA" sz="2000" b="1">
                <a:latin typeface="Times New Roman" pitchFamily="18" charset="0"/>
              </a:endParaRPr>
            </a:p>
            <a:p>
              <a:pPr eaLnBrk="1" hangingPunct="1"/>
              <a:endParaRPr lang="en-US" sz="2000">
                <a:latin typeface="Tahoma" pitchFamily="34" charset="0"/>
              </a:endParaRPr>
            </a:p>
          </p:txBody>
        </p:sp>
        <p:sp>
          <p:nvSpPr>
            <p:cNvPr id="73750" name="Text Box 22"/>
            <p:cNvSpPr txBox="1">
              <a:spLocks noChangeArrowheads="1"/>
            </p:cNvSpPr>
            <p:nvPr/>
          </p:nvSpPr>
          <p:spPr bwMode="auto">
            <a:xfrm>
              <a:off x="4724" y="13458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معدات</a:t>
              </a:r>
              <a:endParaRPr lang="ar-SA" sz="2000">
                <a:latin typeface="Times New Roman" pitchFamily="18" charset="0"/>
              </a:endParaRPr>
            </a:p>
            <a:p>
              <a:pPr eaLnBrk="1" hangingPunct="1"/>
              <a:endParaRPr lang="en-US">
                <a:latin typeface="Tahoma" pitchFamily="34" charset="0"/>
              </a:endParaRPr>
            </a:p>
          </p:txBody>
        </p:sp>
        <p:sp>
          <p:nvSpPr>
            <p:cNvPr id="73751" name="Text Box 23"/>
            <p:cNvSpPr txBox="1">
              <a:spLocks noChangeArrowheads="1"/>
            </p:cNvSpPr>
            <p:nvPr/>
          </p:nvSpPr>
          <p:spPr bwMode="auto">
            <a:xfrm>
              <a:off x="5984" y="132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أموال</a:t>
              </a:r>
              <a:endParaRPr lang="ar-SA" sz="2000" b="1">
                <a:latin typeface="Times New Roman" pitchFamily="18" charset="0"/>
              </a:endParaRPr>
            </a:p>
            <a:p>
              <a:pPr eaLnBrk="1" hangingPunct="1"/>
              <a:endParaRPr lang="en-US">
                <a:latin typeface="Tahoma" pitchFamily="34" charset="0"/>
              </a:endParaRPr>
            </a:p>
          </p:txBody>
        </p:sp>
        <p:sp>
          <p:nvSpPr>
            <p:cNvPr id="73752" name="Text Box 24"/>
            <p:cNvSpPr txBox="1">
              <a:spLocks noChangeArrowheads="1"/>
            </p:cNvSpPr>
            <p:nvPr/>
          </p:nvSpPr>
          <p:spPr bwMode="auto">
            <a:xfrm>
              <a:off x="4544" y="11478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r" rtl="1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ar-SA" sz="2000" b="1">
                  <a:latin typeface="Times New Roman" pitchFamily="18" charset="0"/>
                  <a:cs typeface="Times New Roman" pitchFamily="18" charset="0"/>
                </a:rPr>
                <a:t>مواد</a:t>
              </a:r>
              <a:endParaRPr lang="en-US" sz="2000">
                <a:latin typeface="Tahoma" pitchFamily="34" charset="0"/>
              </a:endParaRPr>
            </a:p>
          </p:txBody>
        </p:sp>
      </p:grp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43D4-113F-4CB1-88F0-D7D05CF02537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501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4.عوائق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التنسيق</a:t>
            </a:r>
            <a:endParaRPr lang="en-IN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05013"/>
            <a:ext cx="8223250" cy="4122737"/>
          </a:xfrm>
        </p:spPr>
        <p:txBody>
          <a:bodyPr/>
          <a:lstStyle/>
          <a:p>
            <a:pPr algn="r" rtl="1" eaLnBrk="1" hangingPunct="1">
              <a:defRPr/>
            </a:pPr>
            <a:r>
              <a:rPr lang="ar-SA" sz="3600" b="1" dirty="0" smtClean="0">
                <a:cs typeface="Simplified Arabic" pitchFamily="2" charset="-78"/>
              </a:rPr>
              <a:t>تطبيق التخصص وتقسيم العمل.</a:t>
            </a:r>
          </a:p>
          <a:p>
            <a:pPr algn="r" rtl="1" eaLnBrk="1" hangingPunct="1">
              <a:buFont typeface="Wingdings" pitchFamily="2" charset="2"/>
              <a:buNone/>
              <a:defRPr/>
            </a:pPr>
            <a:endParaRPr lang="ar-SA" sz="3600" b="1" dirty="0" smtClean="0">
              <a:cs typeface="Simplified Arabic" pitchFamily="2" charset="-78"/>
            </a:endParaRPr>
          </a:p>
          <a:p>
            <a:pPr algn="r" rtl="1" eaLnBrk="1" hangingPunct="1">
              <a:defRPr/>
            </a:pPr>
            <a:r>
              <a:rPr lang="ar-SA" sz="3600" b="1" dirty="0" smtClean="0">
                <a:cs typeface="Simplified Arabic" pitchFamily="2" charset="-78"/>
              </a:rPr>
              <a:t>زيادة حجم التنظيم وتعقده.</a:t>
            </a:r>
            <a:endParaRPr lang="en-IN" sz="36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7C3C5-A306-4259-B157-43572A125961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677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5.أهم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الوسائل المستخدمة في التنسيق</a:t>
            </a:r>
            <a:endParaRPr lang="en-IN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74102" y="1416715"/>
            <a:ext cx="8291195" cy="4672965"/>
          </a:xfrm>
        </p:spPr>
        <p:txBody>
          <a:bodyPr>
            <a:normAutofit fontScale="77500" lnSpcReduction="20000"/>
          </a:bodyPr>
          <a:lstStyle/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تسلسل الأوامر.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التنسيق بالقواعد والإجراءات.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التنسيق بالأهداف.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استخدام المساعدين في التنسيق.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استخدام الاتصال للتنسيق.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اللجان.</a:t>
            </a: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المشروعات (تنظيم المصفوفة</a:t>
            </a:r>
            <a:r>
              <a:rPr lang="ar-SA" b="1" dirty="0" smtClean="0">
                <a:cs typeface="Simplified Arabic" pitchFamily="2" charset="-78"/>
              </a:rPr>
              <a:t>).</a:t>
            </a:r>
            <a:endParaRPr lang="ar-SA" b="1" dirty="0" smtClean="0">
              <a:cs typeface="Simplified Arabic" pitchFamily="2" charset="-78"/>
            </a:endParaRP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المناقشات غير </a:t>
            </a:r>
            <a:r>
              <a:rPr lang="ar-SA" b="1" dirty="0" smtClean="0">
                <a:cs typeface="Simplified Arabic" pitchFamily="2" charset="-78"/>
              </a:rPr>
              <a:t>الرسمية.</a:t>
            </a:r>
            <a:endParaRPr lang="ar-SA" b="1" dirty="0" smtClean="0">
              <a:cs typeface="Simplified Arabic" pitchFamily="2" charset="-78"/>
            </a:endParaRPr>
          </a:p>
          <a:p>
            <a:pPr marL="514350" indent="-514350" algn="just" rtl="1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ar-SA" b="1" dirty="0" smtClean="0">
                <a:cs typeface="Simplified Arabic" pitchFamily="2" charset="-78"/>
              </a:rPr>
              <a:t>المنسق الخاص.</a:t>
            </a:r>
            <a:endParaRPr lang="en-IN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3051-27D9-4409-849C-1A9D17F04494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985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6.خصائص </a:t>
            </a:r>
            <a:r>
              <a:rPr lang="ar-SA" b="1" dirty="0" smtClean="0">
                <a:solidFill>
                  <a:srgbClr val="FF0000"/>
                </a:solidFill>
                <a:cs typeface="Simplified Arabic" pitchFamily="2" charset="-78"/>
              </a:rPr>
              <a:t>التنسيق الفعال</a:t>
            </a:r>
            <a:endParaRPr lang="en-IN" b="1" dirty="0" smtClean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162" y="1484784"/>
            <a:ext cx="7561262" cy="4508500"/>
          </a:xfrm>
        </p:spPr>
        <p:txBody>
          <a:bodyPr>
            <a:normAutofit fontScale="92500" lnSpcReduction="10000"/>
          </a:bodyPr>
          <a:lstStyle/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تبسيط التنظيم:</a:t>
            </a:r>
          </a:p>
          <a:p>
            <a:pPr marL="800100" lvl="1" indent="-342900" algn="just" rtl="1">
              <a:lnSpc>
                <a:spcPct val="150000"/>
              </a:lnSpc>
              <a:defRPr/>
            </a:pPr>
            <a:r>
              <a:rPr lang="ar-SA" b="1" dirty="0" smtClean="0">
                <a:solidFill>
                  <a:schemeClr val="tx1"/>
                </a:solidFill>
                <a:cs typeface="Simplified Arabic" pitchFamily="2" charset="-78"/>
              </a:rPr>
              <a:t>  تقسيم العمل بين الإدارات</a:t>
            </a:r>
          </a:p>
          <a:p>
            <a:pPr marL="800100" lvl="1" indent="-342900" algn="just" rtl="1">
              <a:lnSpc>
                <a:spcPct val="150000"/>
              </a:lnSpc>
              <a:defRPr/>
            </a:pPr>
            <a:r>
              <a:rPr lang="ar-SA" b="1" dirty="0" smtClean="0">
                <a:solidFill>
                  <a:schemeClr val="tx1"/>
                </a:solidFill>
                <a:cs typeface="Simplified Arabic" pitchFamily="2" charset="-78"/>
              </a:rPr>
              <a:t>  وضوح التنظيم والخطط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انسجام التخطيط والبرامج وتكاملها:</a:t>
            </a:r>
          </a:p>
          <a:p>
            <a:pPr marL="990600" lvl="1" indent="-5334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solidFill>
                  <a:schemeClr val="tx1"/>
                </a:solidFill>
                <a:cs typeface="Simplified Arabic" pitchFamily="2" charset="-78"/>
              </a:rPr>
              <a:t>  تكامل البرامج والخطط</a:t>
            </a:r>
          </a:p>
          <a:p>
            <a:pPr marL="990600" lvl="1" indent="-533400" algn="just" rtl="1" eaLnBrk="1" hangingPunct="1">
              <a:lnSpc>
                <a:spcPct val="150000"/>
              </a:lnSpc>
              <a:defRPr/>
            </a:pPr>
            <a:r>
              <a:rPr lang="ar-SA" b="1" dirty="0" smtClean="0">
                <a:solidFill>
                  <a:schemeClr val="tx1"/>
                </a:solidFill>
                <a:cs typeface="Simplified Arabic" pitchFamily="2" charset="-78"/>
              </a:rPr>
              <a:t>  التوقيت السليم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تحسين وسائل الاتصال.</a:t>
            </a:r>
          </a:p>
          <a:p>
            <a:pPr marL="609600" indent="-609600" algn="just" rtl="1" eaLnBrk="1" hangingPunct="1">
              <a:lnSpc>
                <a:spcPct val="150000"/>
              </a:lnSpc>
              <a:buFont typeface="Wingdings" pitchFamily="2" charset="2"/>
              <a:buAutoNum type="arabicPeriod"/>
              <a:defRPr/>
            </a:pPr>
            <a:r>
              <a:rPr lang="ar-SA" sz="2800" b="1" dirty="0" smtClean="0">
                <a:cs typeface="Simplified Arabic" pitchFamily="2" charset="-78"/>
              </a:rPr>
              <a:t>تشجيع التنسيق والتعاون الاختياري.</a:t>
            </a:r>
            <a:endParaRPr lang="en-IN" sz="2800" b="1" dirty="0" smtClean="0">
              <a:cs typeface="Simplified Arabic" pitchFamily="2" charset="-78"/>
            </a:endParaRPr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BD88A-2998-4965-9889-2AF9F51DE4FB}" type="datetime5">
              <a:rPr lang="ar-SA" smtClean="0"/>
              <a:t>1436-02-07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مباادئ إدارة الأعمال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50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213</Words>
  <Application>Microsoft Office PowerPoint</Application>
  <PresentationFormat>عرض على الشاشة (3:4)‏</PresentationFormat>
  <Paragraphs>67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مدني</vt:lpstr>
      <vt:lpstr>عرض تقديمي في PowerPoint</vt:lpstr>
      <vt:lpstr>1.مفهوم التنسيق</vt:lpstr>
      <vt:lpstr>2.شمولية وظيفة التنسيق</vt:lpstr>
      <vt:lpstr>3.العلاقة بين التنسيق وبين العمليات الإدارية</vt:lpstr>
      <vt:lpstr>4.عوائق التنسيق</vt:lpstr>
      <vt:lpstr>5.أهم الوسائل المستخدمة في التنسيق</vt:lpstr>
      <vt:lpstr>6.خصائص التنسيق الفعال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4</cp:revision>
  <dcterms:created xsi:type="dcterms:W3CDTF">2014-11-24T03:22:57Z</dcterms:created>
  <dcterms:modified xsi:type="dcterms:W3CDTF">2014-11-29T18:47:42Z</dcterms:modified>
</cp:coreProperties>
</file>