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EF6C3-E9DB-4B0E-9D55-8ECD2729E0B4}" type="datetimeFigureOut">
              <a:rPr lang="en-US" smtClean="0"/>
              <a:t>11/16/2014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2CEEC-CF96-4CF1-981F-D1DECA4C183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E41B23-44C2-4EC2-AC0C-9CBC238B769E}" type="datetime1">
              <a:rPr lang="ar-SA" smtClean="0"/>
              <a:t>24/01/1436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0855-7ED6-4CF0-A170-4EE6A3EEB37D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2ED0-6B88-42EC-827D-B7D20C2268D4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EE57C4-9944-40EC-992F-701F854227AD}" type="datetime1">
              <a:rPr lang="ar-SA" smtClean="0"/>
              <a:t>24/01/1436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9FDA3E-28B2-40AA-8147-9A226229F024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E48CA-B51C-4BBC-904E-C78C8029D815}" type="datetime1">
              <a:rPr lang="ar-SA" smtClean="0"/>
              <a:t>24/01/1436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7675-5334-43AB-85A0-79A455B2FE1D}" type="datetime1">
              <a:rPr lang="ar-SA" smtClean="0"/>
              <a:t>24/01/1436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2654C5-3710-436A-A803-C4E948F5B8E0}" type="datetime1">
              <a:rPr lang="ar-SA" smtClean="0"/>
              <a:t>24/01/1436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12A3-C4F5-4F09-8915-7D9D5E920CF0}" type="datetime1">
              <a:rPr lang="ar-SA" smtClean="0"/>
              <a:t>24/01/1436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26341E-5584-4022-AF30-ED1AB98F991A}" type="datetime1">
              <a:rPr lang="ar-SA" smtClean="0"/>
              <a:t>24/01/1436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7B1D0D-30B8-4F1C-9778-6221DB3315EC}" type="datetime1">
              <a:rPr lang="ar-SA" smtClean="0"/>
              <a:t>24/01/1436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563B0-3AD4-437C-B23E-491492983FE8}" type="datetime1">
              <a:rPr lang="ar-SA" smtClean="0"/>
              <a:t>24/01/1436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5296DA-C95A-4178-833F-48F1A409CC6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الفصل الأول : مفهوم الإدارة و مجالاتها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28DE-08B6-4BCA-9C40-3CC49095EC93}" type="datetime1">
              <a:rPr lang="ar-SA" smtClean="0"/>
              <a:t>24/01/1436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1. مفهوم الإدارة </a:t>
            </a:r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spcBef>
                <a:spcPts val="0"/>
              </a:spcBef>
              <a:defRPr/>
            </a:pPr>
            <a:r>
              <a:rPr lang="ar-SA" dirty="0">
                <a:latin typeface="Traditional Arabic" pitchFamily="18" charset="-78"/>
                <a:cs typeface="Traditional Arabic" pitchFamily="18" charset="-78"/>
              </a:rPr>
              <a:t>”وظيفة تنفيذ الأعمال عن طريق الآخرين بإستخدام التخطيط والتنظيم والتوجيه والرقابة وذلك من أجل تحقيق أهداف المنظمة بكفاءة وفاعلية مع مراعاة المؤثرات الداخلية والخارجية على بيئة العمل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“ </a:t>
            </a:r>
            <a:r>
              <a:rPr lang="ar-SA" sz="2000" dirty="0" smtClean="0">
                <a:latin typeface="Traditional Arabic" pitchFamily="18" charset="-78"/>
                <a:cs typeface="Traditional Arabic" pitchFamily="18" charset="-78"/>
              </a:rPr>
              <a:t>د. أ. الشميمري</a:t>
            </a:r>
            <a:endParaRPr lang="ar-SA" sz="2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BDF8F3-3F24-42B3-9E33-AE548CB5E79B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2.من هو المدير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”المدير هو الشخص الذي يوجه الأفراد نحو إنجاز عمل ما“</a:t>
            </a:r>
          </a:p>
          <a:p>
            <a:pPr algn="r" rtl="1">
              <a:buNone/>
            </a:pPr>
            <a:r>
              <a:rPr lang="ar-SA" dirty="0" smtClean="0"/>
              <a:t>يمكن تصنيف المديرين حسب المستويات الإدارية : </a:t>
            </a:r>
          </a:p>
          <a:p>
            <a:pPr algn="ctr" rtl="1">
              <a:buNone/>
            </a:pPr>
            <a:endParaRPr lang="ar-SA" dirty="0"/>
          </a:p>
          <a:p>
            <a:pPr algn="ctr" rtl="1">
              <a:buNone/>
            </a:pPr>
            <a:endParaRPr lang="ar-SA" dirty="0" smtClean="0"/>
          </a:p>
          <a:p>
            <a:pPr algn="r" rtl="1">
              <a:buNone/>
            </a:pPr>
            <a:endParaRPr lang="en-US" dirty="0">
              <a:cs typeface="Simplified Arabic" pitchFamily="2" charset="-78"/>
            </a:endParaRP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32E2EF-5C60-427A-B7CC-E5761D5516C4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972452" cy="5697559"/>
          </a:xfrm>
        </p:spPr>
        <p:txBody>
          <a:bodyPr>
            <a:normAutofit/>
          </a:bodyPr>
          <a:lstStyle/>
          <a:p>
            <a:pPr algn="just" rtl="1">
              <a:lnSpc>
                <a:spcPct val="120000"/>
              </a:lnSpc>
              <a:buNone/>
            </a:pPr>
            <a:r>
              <a:rPr lang="ar-SA" sz="2000" dirty="0" smtClean="0">
                <a:solidFill>
                  <a:srgbClr val="00B050"/>
                </a:solidFill>
                <a:cs typeface="+mj-cs"/>
              </a:rPr>
              <a:t>أ.مهام  مستوى الإدارة العليا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>
                <a:cs typeface="+mj-cs"/>
              </a:rPr>
              <a:t>تحديد الأهداف العامة وبعيدة المدى 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>
                <a:cs typeface="+mj-cs"/>
              </a:rPr>
              <a:t>وضع الخطط الطويلة المدى 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>
                <a:cs typeface="+mj-cs"/>
              </a:rPr>
              <a:t>اتخاذ القرارات الإستراتيجية</a:t>
            </a:r>
            <a:endParaRPr lang="ar-SA" sz="2000" dirty="0" smtClean="0">
              <a:solidFill>
                <a:srgbClr val="00B050"/>
              </a:solidFill>
              <a:cs typeface="+mj-cs"/>
            </a:endParaRPr>
          </a:p>
          <a:p>
            <a:pPr algn="just" rtl="1">
              <a:lnSpc>
                <a:spcPct val="120000"/>
              </a:lnSpc>
              <a:buNone/>
              <a:defRPr/>
            </a:pPr>
            <a:r>
              <a:rPr lang="ar-SA" sz="2000" dirty="0" smtClean="0">
                <a:solidFill>
                  <a:srgbClr val="00B050"/>
                </a:solidFill>
                <a:cs typeface="+mj-cs"/>
              </a:rPr>
              <a:t>ب.مهام  </a:t>
            </a:r>
            <a:r>
              <a:rPr lang="ar-SA" sz="2000" dirty="0">
                <a:solidFill>
                  <a:srgbClr val="00B050"/>
                </a:solidFill>
                <a:cs typeface="+mj-cs"/>
              </a:rPr>
              <a:t>مستوى الإدارة </a:t>
            </a:r>
            <a:r>
              <a:rPr lang="ar-SA" sz="2000" dirty="0" smtClean="0">
                <a:solidFill>
                  <a:srgbClr val="00B050"/>
                </a:solidFill>
                <a:cs typeface="+mj-cs"/>
              </a:rPr>
              <a:t>الوسطى</a:t>
            </a:r>
            <a:endParaRPr lang="ar-SA" sz="2000" dirty="0">
              <a:solidFill>
                <a:srgbClr val="00B050"/>
              </a:solidFill>
              <a:cs typeface="+mj-cs"/>
            </a:endParaRP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 smtClean="0">
                <a:cs typeface="+mj-cs"/>
              </a:rPr>
              <a:t>ترجمة </a:t>
            </a:r>
            <a:r>
              <a:rPr lang="ar-SA" sz="2000" dirty="0">
                <a:cs typeface="+mj-cs"/>
              </a:rPr>
              <a:t>الأهداف والسياسات العامة المحددة من الادارة العليا الى خطط وبرامج عمل</a:t>
            </a:r>
            <a:r>
              <a:rPr lang="ar-SA" sz="2000" dirty="0" smtClean="0">
                <a:cs typeface="+mj-cs"/>
              </a:rPr>
              <a:t>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>
                <a:cs typeface="+mj-cs"/>
              </a:rPr>
              <a:t>تركز  على التخطيط المتوسط الأجل 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 smtClean="0">
                <a:cs typeface="+mj-cs"/>
              </a:rPr>
              <a:t>أداة </a:t>
            </a:r>
            <a:r>
              <a:rPr lang="ar-SA" sz="2000" dirty="0">
                <a:cs typeface="+mj-cs"/>
              </a:rPr>
              <a:t>الادارة العليا لوضع قراراتها موضع التطبيق العملي.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 smtClean="0">
                <a:cs typeface="+mj-cs"/>
              </a:rPr>
              <a:t>أداة الربط بين الإدارة العليا والإدارة </a:t>
            </a:r>
            <a:r>
              <a:rPr lang="ar-SA" sz="2000" dirty="0">
                <a:cs typeface="+mj-cs"/>
              </a:rPr>
              <a:t>الدنيا</a:t>
            </a:r>
            <a:r>
              <a:rPr lang="ar-SA" sz="2000" dirty="0" smtClean="0">
                <a:cs typeface="+mj-cs"/>
              </a:rPr>
              <a:t>.</a:t>
            </a:r>
            <a:endParaRPr lang="en-IN" sz="2000" dirty="0" smtClean="0">
              <a:cs typeface="+mj-cs"/>
            </a:endParaRPr>
          </a:p>
          <a:p>
            <a:pPr algn="just" rtl="1">
              <a:lnSpc>
                <a:spcPct val="120000"/>
              </a:lnSpc>
              <a:buNone/>
              <a:defRPr/>
            </a:pPr>
            <a:r>
              <a:rPr lang="ar-SA" sz="2000" dirty="0" smtClean="0">
                <a:solidFill>
                  <a:srgbClr val="00B050"/>
                </a:solidFill>
                <a:cs typeface="+mj-cs"/>
              </a:rPr>
              <a:t>ج.مهام مستوى الإدارة الدنيا 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 smtClean="0">
                <a:cs typeface="+mj-cs"/>
              </a:rPr>
              <a:t>تقوم بأعباء الإدارة والعمليات التنفيذية بالدرجة الأولى.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ar-SA" sz="2000" dirty="0" smtClean="0">
                <a:cs typeface="+mj-cs"/>
              </a:rPr>
              <a:t>تخطيط عملية التنفيذ والإشراف اليومي الدقيق على تطوير سير العمليات.</a:t>
            </a:r>
          </a:p>
          <a:p>
            <a:pPr algn="just" rtl="1">
              <a:lnSpc>
                <a:spcPct val="120000"/>
              </a:lnSpc>
              <a:buNone/>
              <a:defRPr/>
            </a:pPr>
            <a:endParaRPr lang="ar-SA" sz="2000" dirty="0">
              <a:cs typeface="+mj-cs"/>
            </a:endParaRPr>
          </a:p>
          <a:p>
            <a:pPr algn="just" rtl="1">
              <a:lnSpc>
                <a:spcPct val="120000"/>
              </a:lnSpc>
              <a:buNone/>
            </a:pPr>
            <a:endParaRPr lang="en-IN" sz="2000" dirty="0"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74A268-E4A2-479A-85CA-1EE84F7EF6C9}" type="datetime1">
              <a:rPr lang="ar-SA" smtClean="0"/>
              <a:t>25/01/1436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3.الإدارة : علم أم فن؟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/>
            <a:r>
              <a:rPr lang="ar-SA" dirty="0" smtClean="0"/>
              <a:t>الإدارة : </a:t>
            </a:r>
          </a:p>
          <a:p>
            <a:pPr algn="just" rtl="1"/>
            <a:r>
              <a:rPr lang="ar-SA" dirty="0" smtClean="0"/>
              <a:t>علم لأنها قامت على العديد من النظريات و المفاهيم التي يمكن على أساسها تعليم الأشخاص و تدريبهم من أجل إكتساب المهارات الإدارية.</a:t>
            </a:r>
          </a:p>
          <a:p>
            <a:pPr algn="just" rtl="1"/>
            <a:r>
              <a:rPr lang="ar-SA" dirty="0" smtClean="0"/>
              <a:t>فن لأن الإداري الناجح لابد أن يكون لديه مهارات خاصة (قدرات خاصة، سمات شخصية...) لأداء عمله الإداري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7AA6D6-0024-464B-A66B-70E17F021DCB}" type="datetime1">
              <a:rPr lang="ar-SA" smtClean="0"/>
              <a:t>24/01/1436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250828"/>
            <a:ext cx="3657600" cy="388620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مهارات فنية : تتعلق بإتقان العمل في جانب معين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مهارات إنسانية أي القدرة على إنجاز العمل مع الآخرين 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مهارات إدراكية : تعتمد على قدرة المدير على الإبداع .... </a:t>
            </a:r>
          </a:p>
          <a:p>
            <a:pPr algn="just" rtl="1">
              <a:lnSpc>
                <a:spcPct val="150000"/>
              </a:lnSpc>
            </a:pPr>
            <a:endParaRPr lang="ar-SA" dirty="0" smtClean="0"/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371975" y="1264896"/>
            <a:ext cx="3657600" cy="3886200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60000"/>
              </a:lnSpc>
            </a:pPr>
            <a:r>
              <a:rPr lang="ar-SA" dirty="0" smtClean="0"/>
              <a:t>معارف متعلقة بنوعية نشاط المؤسسة</a:t>
            </a:r>
          </a:p>
          <a:p>
            <a:pPr algn="just" rtl="1">
              <a:lnSpc>
                <a:spcPct val="160000"/>
              </a:lnSpc>
            </a:pPr>
            <a:r>
              <a:rPr lang="ar-SA" dirty="0" smtClean="0"/>
              <a:t>معارف متعلقة بالوظيفة أي بختلف وظائف المؤسسة ( تسويق، إدارة مالية...)</a:t>
            </a:r>
          </a:p>
          <a:p>
            <a:pPr algn="just" rtl="1">
              <a:lnSpc>
                <a:spcPct val="160000"/>
              </a:lnSpc>
            </a:pPr>
            <a:r>
              <a:rPr lang="ar-SA" dirty="0" smtClean="0"/>
              <a:t>معارف متعلقة بالعمل </a:t>
            </a:r>
            <a:r>
              <a:rPr lang="ar-SA" dirty="0" smtClean="0"/>
              <a:t>الإداري </a:t>
            </a:r>
            <a:r>
              <a:rPr lang="ar-SA" dirty="0" smtClean="0"/>
              <a:t>(تخطيط، تنظيم...)</a:t>
            </a:r>
          </a:p>
          <a:p>
            <a:pPr algn="just" rtl="1">
              <a:lnSpc>
                <a:spcPct val="160000"/>
              </a:lnSpc>
            </a:pPr>
            <a:endParaRPr lang="ar-SA" dirty="0" smtClean="0"/>
          </a:p>
          <a:p>
            <a:pPr algn="just" rtl="1">
              <a:lnSpc>
                <a:spcPct val="160000"/>
              </a:lnSpc>
              <a:buNone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317668"/>
            <a:ext cx="3657600" cy="658368"/>
          </a:xfrm>
        </p:spPr>
        <p:txBody>
          <a:bodyPr/>
          <a:lstStyle/>
          <a:p>
            <a:pPr algn="ctr" rtl="1">
              <a:lnSpc>
                <a:spcPct val="150000"/>
              </a:lnSpc>
            </a:pPr>
            <a:r>
              <a:rPr lang="ar-SA" dirty="0" smtClean="0"/>
              <a:t>مهارات أساسية</a:t>
            </a:r>
            <a:endParaRPr lang="en-I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343400" y="317668"/>
            <a:ext cx="3657600" cy="65836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ar-SA" dirty="0" smtClean="0"/>
              <a:t>معارف رئيسية</a:t>
            </a:r>
            <a:endParaRPr lang="en-IN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8453-6281-4C08-B9DC-80DAB05AB715}" type="datetime1">
              <a:rPr lang="ar-SA" smtClean="0"/>
              <a:t>24/01/1436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4.مجالات الإدارة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 rtl="1">
              <a:lnSpc>
                <a:spcPct val="160000"/>
              </a:lnSpc>
            </a:pPr>
            <a:r>
              <a:rPr lang="ar-SA" dirty="0" smtClean="0"/>
              <a:t>الإدارة العامة تهدف إلى </a:t>
            </a:r>
            <a:r>
              <a:rPr lang="ar-SA" dirty="0" smtClean="0"/>
              <a:t>تقديم خدمة أو تحقيق مصلحة عامة لأفراد المجتمع من خلال النشاط الذي تقوم به. </a:t>
            </a:r>
            <a:endParaRPr lang="ar-SA" dirty="0" smtClean="0"/>
          </a:p>
          <a:p>
            <a:pPr algn="just" rtl="1">
              <a:lnSpc>
                <a:spcPct val="160000"/>
              </a:lnSpc>
            </a:pPr>
            <a:r>
              <a:rPr lang="ar-SA" dirty="0" smtClean="0"/>
              <a:t>إدارة </a:t>
            </a:r>
            <a:r>
              <a:rPr lang="ar-SA" dirty="0" smtClean="0"/>
              <a:t>الأعمال يكون الدافع للقيام بأي نشاط هو تحقيق عائد </a:t>
            </a:r>
            <a:r>
              <a:rPr lang="ar-SA" dirty="0" smtClean="0"/>
              <a:t>اقتصادي. والإدارة </a:t>
            </a:r>
            <a:r>
              <a:rPr lang="ar-SA" dirty="0" smtClean="0"/>
              <a:t>في القطاع الخاص لاتقدم على أي نشاط إلا بعد دراسة مستفيضة لمعرفة الجدوى الاقتصادية </a:t>
            </a:r>
            <a:r>
              <a:rPr lang="ar-SA" dirty="0" smtClean="0"/>
              <a:t>للمشروع.</a:t>
            </a:r>
          </a:p>
          <a:p>
            <a:pPr algn="just" rtl="1">
              <a:lnSpc>
                <a:spcPct val="160000"/>
              </a:lnSpc>
            </a:pPr>
            <a:r>
              <a:rPr lang="ar-SA" dirty="0" smtClean="0"/>
              <a:t>إدارة </a:t>
            </a:r>
            <a:r>
              <a:rPr lang="ar-SA" dirty="0" smtClean="0"/>
              <a:t>الهيئات والمنظمات الخاصة : وتعني إدارة نشاط المنظمات التي تقدم خدماتها لبعض الفئات الخاصة ولا تهدف إلى تحقيق الربح.</a:t>
            </a:r>
          </a:p>
          <a:p>
            <a:pPr algn="just" rtl="1">
              <a:lnSpc>
                <a:spcPct val="160000"/>
              </a:lnSpc>
            </a:pPr>
            <a:r>
              <a:rPr lang="ar-SA" dirty="0" smtClean="0"/>
              <a:t>الإدارة </a:t>
            </a:r>
            <a:r>
              <a:rPr lang="ar-SA" dirty="0" smtClean="0"/>
              <a:t>الإقليمية والدولية: تعنى بإدارة المنظمات الاقليمية والدولية التي لا تتبع أي حكومة وتهدف إلى خدمة المجتمع الأقليمي أو الدولي معتمدة على مساهمات الدول المشاركة.</a:t>
            </a:r>
          </a:p>
          <a:p>
            <a:pPr algn="just" rtl="1">
              <a:lnSpc>
                <a:spcPct val="160000"/>
              </a:lnSpc>
            </a:pP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6B7675-5334-43AB-85A0-79A455B2FE1D}" type="datetime1">
              <a:rPr lang="ar-SA" smtClean="0"/>
              <a:t>24/01/1436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5.الأشكال القانونية لمشروعات الأعمال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المنشآت الفردية.</a:t>
            </a:r>
          </a:p>
          <a:p>
            <a:pPr algn="r" rtl="1">
              <a:lnSpc>
                <a:spcPct val="150000"/>
              </a:lnSpc>
            </a:pPr>
            <a:r>
              <a:rPr lang="ar-SA" dirty="0" smtClean="0"/>
              <a:t> الشركات :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dirty="0" smtClean="0"/>
              <a:t>شركات الأشخاص :</a:t>
            </a:r>
            <a:r>
              <a:rPr lang="ar-SA" dirty="0" smtClean="0"/>
              <a:t> شركات</a:t>
            </a:r>
            <a:r>
              <a:rPr lang="ar-SA" dirty="0" smtClean="0"/>
              <a:t> تضامن</a:t>
            </a:r>
            <a:r>
              <a:rPr lang="ar-SA" dirty="0" smtClean="0"/>
              <a:t>، شركات</a:t>
            </a:r>
            <a:r>
              <a:rPr lang="ar-SA" dirty="0" smtClean="0"/>
              <a:t> توصية بسيطة و </a:t>
            </a:r>
            <a:r>
              <a:rPr lang="ar-SA" dirty="0" smtClean="0"/>
              <a:t>شركات</a:t>
            </a:r>
            <a:r>
              <a:rPr lang="ar-SA" dirty="0" smtClean="0"/>
              <a:t> المحاصة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dirty="0" smtClean="0"/>
              <a:t> </a:t>
            </a:r>
            <a:r>
              <a:rPr lang="ar-SA" dirty="0" smtClean="0"/>
              <a:t>شركات </a:t>
            </a:r>
            <a:r>
              <a:rPr lang="ar-SA" dirty="0" smtClean="0"/>
              <a:t>الأموال: </a:t>
            </a:r>
            <a:r>
              <a:rPr lang="ar-SA" dirty="0" smtClean="0"/>
              <a:t>شركات </a:t>
            </a:r>
            <a:r>
              <a:rPr lang="ar-SA" dirty="0" smtClean="0"/>
              <a:t>مساهمة و</a:t>
            </a:r>
            <a:r>
              <a:rPr lang="ar-SA" dirty="0" smtClean="0"/>
              <a:t> شركات</a:t>
            </a:r>
            <a:r>
              <a:rPr lang="ar-SA" dirty="0" smtClean="0"/>
              <a:t> </a:t>
            </a:r>
            <a:r>
              <a:rPr lang="ar-SA" dirty="0" smtClean="0"/>
              <a:t>التوصية </a:t>
            </a:r>
            <a:r>
              <a:rPr lang="ar-SA" dirty="0" smtClean="0"/>
              <a:t>بالأسهم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SA" dirty="0" smtClean="0"/>
              <a:t> الشركات </a:t>
            </a:r>
            <a:r>
              <a:rPr lang="ar-SA" dirty="0" smtClean="0"/>
              <a:t>ذات المسؤولية </a:t>
            </a:r>
            <a:r>
              <a:rPr lang="ar-SA" dirty="0" smtClean="0"/>
              <a:t>المحدودة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EE57C4-9944-40EC-992F-701F854227AD}" type="datetime1">
              <a:rPr lang="ar-SA" smtClean="0"/>
              <a:t>25/01/1436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296DA-C95A-4178-833F-48F1A409CC63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197</TotalTime>
  <Words>409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الفصل الأول : مفهوم الإدارة و مجالاتها</vt:lpstr>
      <vt:lpstr>1. مفهوم الإدارة  </vt:lpstr>
      <vt:lpstr>2.من هو المدير</vt:lpstr>
      <vt:lpstr>Slide 4</vt:lpstr>
      <vt:lpstr>3.الإدارة : علم أم فن؟</vt:lpstr>
      <vt:lpstr>Slide 6</vt:lpstr>
      <vt:lpstr>4.مجالات الإدارة</vt:lpstr>
      <vt:lpstr>5.الأشكال القانونية لمشروعات الأعمال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 :</dc:title>
  <dc:creator>HP</dc:creator>
  <cp:lastModifiedBy>HP</cp:lastModifiedBy>
  <cp:revision>24</cp:revision>
  <dcterms:created xsi:type="dcterms:W3CDTF">2014-11-16T06:22:58Z</dcterms:created>
  <dcterms:modified xsi:type="dcterms:W3CDTF">2014-11-16T21:13:21Z</dcterms:modified>
</cp:coreProperties>
</file>