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handoutMasterIdLst>
    <p:handoutMasterId r:id="rId13"/>
  </p:handoutMasterIdLst>
  <p:sldIdLst>
    <p:sldId id="256" r:id="rId2"/>
    <p:sldId id="257" r:id="rId3"/>
    <p:sldId id="258" r:id="rId4"/>
    <p:sldId id="260" r:id="rId5"/>
    <p:sldId id="262" r:id="rId6"/>
    <p:sldId id="264" r:id="rId7"/>
    <p:sldId id="265" r:id="rId8"/>
    <p:sldId id="266" r:id="rId9"/>
    <p:sldId id="268" r:id="rId10"/>
    <p:sldId id="269"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B8B0267-E5EF-4ABD-9DA6-CC47958DC95A}" type="datetimeFigureOut">
              <a:rPr lang="en-US" smtClean="0"/>
              <a:pPr/>
              <a:t>11/27/2014</a:t>
            </a:fld>
            <a:endParaRPr lang="en-IN"/>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AF642EC-9B1C-4844-B78A-0B1818A623BC}" type="slidenum">
              <a:rPr lang="en-IN" smtClean="0"/>
              <a:pPr/>
              <a:t>‹#›</a:t>
            </a:fld>
            <a:endParaRPr lang="en-IN"/>
          </a:p>
        </p:txBody>
      </p:sp>
    </p:spTree>
    <p:extLst>
      <p:ext uri="{BB962C8B-B14F-4D97-AF65-F5344CB8AC3E}">
        <p14:creationId xmlns:p14="http://schemas.microsoft.com/office/powerpoint/2010/main" val="10770151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5B21B8A-955E-46C2-A672-2A5B0C239FAE}" type="datetimeFigureOut">
              <a:rPr lang="en-US" smtClean="0"/>
              <a:pPr/>
              <a:t>11/27/2014</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C83CD3-4D9A-4FB4-9D9F-FD48892B8D1D}" type="slidenum">
              <a:rPr lang="en-IN" smtClean="0"/>
              <a:pPr/>
              <a:t>‹#›</a:t>
            </a:fld>
            <a:endParaRPr lang="en-IN"/>
          </a:p>
        </p:txBody>
      </p:sp>
    </p:spTree>
    <p:extLst>
      <p:ext uri="{BB962C8B-B14F-4D97-AF65-F5344CB8AC3E}">
        <p14:creationId xmlns:p14="http://schemas.microsoft.com/office/powerpoint/2010/main" val="390546060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FDC83CD3-4D9A-4FB4-9D9F-FD48892B8D1D}" type="slidenum">
              <a:rPr lang="en-IN" smtClean="0"/>
              <a:pPr/>
              <a:t>3</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C99441B6-C299-48A3-8B3E-FB5CB132C5F6}" type="datetime1">
              <a:rPr lang="ar-SA" smtClean="0"/>
              <a:pPr/>
              <a:t>05/02/1436</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r>
              <a:rPr lang="ar-SA" smtClean="0"/>
              <a:t>مقرر إدارة البنوك</a:t>
            </a:r>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08E14E4-2666-4CB1-9BB5-2EE1F579F85C}" type="datetime1">
              <a:rPr lang="ar-SA" smtClean="0"/>
              <a:pPr/>
              <a:t>05/02/1436</a:t>
            </a:fld>
            <a:endParaRPr lang="en-US"/>
          </a:p>
        </p:txBody>
      </p:sp>
      <p:sp>
        <p:nvSpPr>
          <p:cNvPr id="5" name="Footer Placeholder 4"/>
          <p:cNvSpPr>
            <a:spLocks noGrp="1"/>
          </p:cNvSpPr>
          <p:nvPr>
            <p:ph type="ftr" sz="quarter" idx="11"/>
          </p:nvPr>
        </p:nvSpPr>
        <p:spPr/>
        <p:txBody>
          <a:bodyPr/>
          <a:lstStyle/>
          <a:p>
            <a:r>
              <a:rPr lang="ar-SA" smtClean="0"/>
              <a:t>مقرر إدارة البنوك</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1DE68EC-B3B5-4512-A5AE-AB95416AD6A7}" type="datetime1">
              <a:rPr lang="ar-SA" smtClean="0"/>
              <a:pPr/>
              <a:t>05/02/1436</a:t>
            </a:fld>
            <a:endParaRPr lang="en-US"/>
          </a:p>
        </p:txBody>
      </p:sp>
      <p:sp>
        <p:nvSpPr>
          <p:cNvPr id="5" name="Footer Placeholder 4"/>
          <p:cNvSpPr>
            <a:spLocks noGrp="1"/>
          </p:cNvSpPr>
          <p:nvPr>
            <p:ph type="ftr" sz="quarter" idx="11"/>
          </p:nvPr>
        </p:nvSpPr>
        <p:spPr/>
        <p:txBody>
          <a:bodyPr/>
          <a:lstStyle/>
          <a:p>
            <a:r>
              <a:rPr lang="ar-SA" smtClean="0"/>
              <a:t>مقرر إدارة البنوك</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5F8FF330-2BAE-498B-A08C-6395FEF8C444}" type="datetime1">
              <a:rPr lang="ar-SA" smtClean="0"/>
              <a:pPr/>
              <a:t>05/02/1436</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r>
              <a:rPr lang="ar-SA" smtClean="0"/>
              <a:t>مقرر إدارة البنوك</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4E3753C0-2BA1-4D33-8F26-118BCD0C5F15}" type="datetime1">
              <a:rPr lang="ar-SA" smtClean="0"/>
              <a:pPr/>
              <a:t>05/02/1436</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r>
              <a:rPr lang="ar-SA" smtClean="0"/>
              <a:t>مقرر إدارة البنوك</a:t>
            </a:r>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386A205-C8C6-4E75-BED8-F3142EE6D4BD}" type="datetime1">
              <a:rPr lang="ar-SA" smtClean="0"/>
              <a:pPr/>
              <a:t>05/02/1436</a:t>
            </a:fld>
            <a:endParaRPr lang="en-US"/>
          </a:p>
        </p:txBody>
      </p:sp>
      <p:sp>
        <p:nvSpPr>
          <p:cNvPr id="6" name="Footer Placeholder 5"/>
          <p:cNvSpPr>
            <a:spLocks noGrp="1"/>
          </p:cNvSpPr>
          <p:nvPr>
            <p:ph type="ftr" sz="quarter" idx="11"/>
          </p:nvPr>
        </p:nvSpPr>
        <p:spPr/>
        <p:txBody>
          <a:bodyPr/>
          <a:lstStyle/>
          <a:p>
            <a:r>
              <a:rPr lang="ar-SA" smtClean="0"/>
              <a:t>مقرر إدارة البنوك</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AE5BDAB8-C1DE-42EF-BCA9-39EB99B5452B}" type="datetime1">
              <a:rPr lang="ar-SA" smtClean="0"/>
              <a:pPr/>
              <a:t>05/02/1436</a:t>
            </a:fld>
            <a:endParaRPr lang="en-US"/>
          </a:p>
        </p:txBody>
      </p:sp>
      <p:sp>
        <p:nvSpPr>
          <p:cNvPr id="8" name="Footer Placeholder 7"/>
          <p:cNvSpPr>
            <a:spLocks noGrp="1"/>
          </p:cNvSpPr>
          <p:nvPr>
            <p:ph type="ftr" sz="quarter" idx="11"/>
          </p:nvPr>
        </p:nvSpPr>
        <p:spPr/>
        <p:txBody>
          <a:bodyPr/>
          <a:lstStyle/>
          <a:p>
            <a:r>
              <a:rPr lang="ar-SA" smtClean="0"/>
              <a:t>مقرر إدارة البنوك</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E8292CC7-E620-4A73-8E19-821B452A0EC8}" type="datetime1">
              <a:rPr lang="ar-SA" smtClean="0"/>
              <a:pPr/>
              <a:t>05/02/1436</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r>
              <a:rPr lang="ar-SA" smtClean="0"/>
              <a:t>مقرر إدارة البنوك</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B776CF-790B-4448-8816-C3ED0DF16EE2}" type="datetime1">
              <a:rPr lang="ar-SA" smtClean="0"/>
              <a:pPr/>
              <a:t>05/02/1436</a:t>
            </a:fld>
            <a:endParaRPr lang="en-US"/>
          </a:p>
        </p:txBody>
      </p:sp>
      <p:sp>
        <p:nvSpPr>
          <p:cNvPr id="3" name="Footer Placeholder 2"/>
          <p:cNvSpPr>
            <a:spLocks noGrp="1"/>
          </p:cNvSpPr>
          <p:nvPr>
            <p:ph type="ftr" sz="quarter" idx="11"/>
          </p:nvPr>
        </p:nvSpPr>
        <p:spPr/>
        <p:txBody>
          <a:bodyPr/>
          <a:lstStyle/>
          <a:p>
            <a:r>
              <a:rPr lang="ar-SA" smtClean="0"/>
              <a:t>مقرر إدارة البنوك</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ADA9FDF1-6F10-4347-A541-FB8271D7CA65}" type="datetime1">
              <a:rPr lang="ar-SA" smtClean="0"/>
              <a:pPr/>
              <a:t>05/02/1436</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r>
              <a:rPr lang="ar-SA" smtClean="0"/>
              <a:t>مقرر إدارة البنوك</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94B0AEE5-F2D2-42EE-881C-4485C9C7E8D2}" type="datetime1">
              <a:rPr lang="ar-SA" smtClean="0"/>
              <a:pPr/>
              <a:t>05/02/1436</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r>
              <a:rPr lang="ar-SA" smtClean="0"/>
              <a:t>مقرر إدارة البنوك</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43D36D0-3B26-46ED-B09B-BDE419CC9D7C}" type="datetime1">
              <a:rPr lang="ar-SA" smtClean="0"/>
              <a:pPr/>
              <a:t>05/02/1436</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ar-SA" smtClean="0"/>
              <a:t>مقرر إدارة البنوك</a:t>
            </a:r>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ar-SA" sz="3600" dirty="0" smtClean="0">
                <a:solidFill>
                  <a:srgbClr val="FF0000"/>
                </a:solidFill>
              </a:rPr>
              <a:t>الفصل الثالث: تطور تنظيم و إدارة البنوك التجارية</a:t>
            </a:r>
            <a:endParaRPr lang="en-IN" sz="3600" dirty="0">
              <a:solidFill>
                <a:srgbClr val="FF0000"/>
              </a:solidFill>
            </a:endParaRPr>
          </a:p>
        </p:txBody>
      </p:sp>
      <p:sp>
        <p:nvSpPr>
          <p:cNvPr id="3" name="Date Placeholder 2"/>
          <p:cNvSpPr>
            <a:spLocks noGrp="1"/>
          </p:cNvSpPr>
          <p:nvPr>
            <p:ph type="dt" sz="half" idx="10"/>
          </p:nvPr>
        </p:nvSpPr>
        <p:spPr/>
        <p:txBody>
          <a:bodyPr/>
          <a:lstStyle/>
          <a:p>
            <a:fld id="{83B0448B-93D9-4E5A-BA00-0E25E6A851A6}" type="datetime1">
              <a:rPr lang="ar-SA" smtClean="0"/>
              <a:pPr/>
              <a:t>05/02/1436</a:t>
            </a:fld>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sp>
        <p:nvSpPr>
          <p:cNvPr id="5" name="Footer Placeholder 4"/>
          <p:cNvSpPr>
            <a:spLocks noGrp="1"/>
          </p:cNvSpPr>
          <p:nvPr>
            <p:ph type="ftr" sz="quarter" idx="11"/>
          </p:nvPr>
        </p:nvSpPr>
        <p:spPr/>
        <p:txBody>
          <a:bodyPr/>
          <a:lstStyle/>
          <a:p>
            <a:r>
              <a:rPr lang="ar-SA" smtClean="0"/>
              <a:t>مقرر إدارة البنوك</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solidFill>
                  <a:srgbClr val="00B050"/>
                </a:solidFill>
              </a:rPr>
              <a:t>التنويع بدخول مجالات غير مصرفية</a:t>
            </a:r>
            <a:endParaRPr lang="en-IN" dirty="0">
              <a:solidFill>
                <a:srgbClr val="00B050"/>
              </a:solidFill>
            </a:endParaRPr>
          </a:p>
        </p:txBody>
      </p:sp>
      <p:sp>
        <p:nvSpPr>
          <p:cNvPr id="3" name="Date Placeholder 2"/>
          <p:cNvSpPr>
            <a:spLocks noGrp="1"/>
          </p:cNvSpPr>
          <p:nvPr>
            <p:ph type="dt" sz="half" idx="10"/>
          </p:nvPr>
        </p:nvSpPr>
        <p:spPr/>
        <p:txBody>
          <a:bodyPr/>
          <a:lstStyle/>
          <a:p>
            <a:fld id="{AE5BDAB8-C1DE-42EF-BCA9-39EB99B5452B}" type="datetime1">
              <a:rPr lang="ar-SA" smtClean="0"/>
              <a:pPr/>
              <a:t>05/02/1436</a:t>
            </a:fld>
            <a:endParaRPr lang="en-US"/>
          </a:p>
        </p:txBody>
      </p:sp>
      <p:sp>
        <p:nvSpPr>
          <p:cNvPr id="4" name="Footer Placeholder 3"/>
          <p:cNvSpPr>
            <a:spLocks noGrp="1"/>
          </p:cNvSpPr>
          <p:nvPr>
            <p:ph type="ftr" sz="quarter" idx="11"/>
          </p:nvPr>
        </p:nvSpPr>
        <p:spPr/>
        <p:txBody>
          <a:bodyPr/>
          <a:lstStyle/>
          <a:p>
            <a:r>
              <a:rPr lang="ar-SA" smtClean="0"/>
              <a:t>مقرر إدارة البنوك</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10</a:t>
            </a:fld>
            <a:endParaRPr lang="en-US"/>
          </a:p>
        </p:txBody>
      </p:sp>
      <p:sp>
        <p:nvSpPr>
          <p:cNvPr id="6" name="Content Placeholder 5"/>
          <p:cNvSpPr>
            <a:spLocks noGrp="1"/>
          </p:cNvSpPr>
          <p:nvPr>
            <p:ph sz="quarter" idx="2"/>
          </p:nvPr>
        </p:nvSpPr>
        <p:spPr/>
        <p:txBody>
          <a:bodyPr>
            <a:normAutofit fontScale="70000" lnSpcReduction="20000"/>
          </a:bodyPr>
          <a:lstStyle/>
          <a:p>
            <a:pPr algn="just" rtl="1">
              <a:lnSpc>
                <a:spcPct val="170000"/>
              </a:lnSpc>
            </a:pPr>
            <a:r>
              <a:rPr lang="ar-SA" b="1" dirty="0" smtClean="0"/>
              <a:t>نشاط التأمين</a:t>
            </a:r>
            <a:r>
              <a:rPr lang="en-IN" b="1" dirty="0" smtClean="0"/>
              <a:t>: </a:t>
            </a:r>
            <a:r>
              <a:rPr lang="ar-SA" b="1" dirty="0" smtClean="0"/>
              <a:t> الـتأمين على حياة المقترضين من البنك،  الـتأمين على ممتلكات المقترضين</a:t>
            </a:r>
          </a:p>
          <a:p>
            <a:pPr algn="just" rtl="1">
              <a:lnSpc>
                <a:spcPct val="170000"/>
              </a:lnSpc>
            </a:pPr>
            <a:r>
              <a:rPr lang="ar-SA" b="1" dirty="0" smtClean="0"/>
              <a:t> نشاط تأجير الأصول</a:t>
            </a:r>
            <a:r>
              <a:rPr lang="en-IN" b="1" dirty="0" smtClean="0"/>
              <a:t>: </a:t>
            </a:r>
            <a:r>
              <a:rPr lang="ar-SA" b="1" dirty="0" smtClean="0"/>
              <a:t> إنشاء شركة شقيقة متخصصة في تأجير الأصول </a:t>
            </a:r>
          </a:p>
          <a:p>
            <a:pPr algn="just" rtl="1">
              <a:lnSpc>
                <a:spcPct val="170000"/>
              </a:lnSpc>
            </a:pPr>
            <a:r>
              <a:rPr lang="ar-SA" b="1" dirty="0" smtClean="0"/>
              <a:t>أنشطة الإستثمار : عن طريق إنشاء شركة إستثمار شقيقة تقوم بناء تشكيلات من المحافض العامة (صناديق أوراق مالية) تبيعها في شكل حصص استثمارية   </a:t>
            </a:r>
          </a:p>
          <a:p>
            <a:pPr algn="just" rtl="1">
              <a:lnSpc>
                <a:spcPct val="170000"/>
              </a:lnSpc>
            </a:pPr>
            <a:endParaRPr lang="en-IN" b="1" dirty="0"/>
          </a:p>
        </p:txBody>
      </p:sp>
      <p:sp>
        <p:nvSpPr>
          <p:cNvPr id="7" name="Content Placeholder 6"/>
          <p:cNvSpPr>
            <a:spLocks noGrp="1"/>
          </p:cNvSpPr>
          <p:nvPr>
            <p:ph sz="quarter" idx="4"/>
          </p:nvPr>
        </p:nvSpPr>
        <p:spPr/>
        <p:txBody>
          <a:bodyPr>
            <a:normAutofit fontScale="70000" lnSpcReduction="20000"/>
          </a:bodyPr>
          <a:lstStyle/>
          <a:p>
            <a:pPr algn="just" rtl="1">
              <a:lnSpc>
                <a:spcPct val="160000"/>
              </a:lnSpc>
            </a:pPr>
            <a:r>
              <a:rPr lang="ar-SA" b="1" dirty="0" smtClean="0"/>
              <a:t> ممارسة نشاط تأجير الاصول</a:t>
            </a:r>
          </a:p>
          <a:p>
            <a:pPr algn="just" rtl="1">
              <a:lnSpc>
                <a:spcPct val="160000"/>
              </a:lnSpc>
            </a:pPr>
            <a:r>
              <a:rPr lang="ar-SA" b="1" dirty="0" smtClean="0"/>
              <a:t> الاتجار بالعملة</a:t>
            </a:r>
          </a:p>
          <a:p>
            <a:pPr algn="just" rtl="1">
              <a:lnSpc>
                <a:spcPct val="160000"/>
              </a:lnSpc>
            </a:pPr>
            <a:r>
              <a:rPr lang="ar-SA" b="1" dirty="0" smtClean="0"/>
              <a:t>   إصدار الأوراق المالية (أسهم ، سندات ...)   </a:t>
            </a:r>
          </a:p>
          <a:p>
            <a:pPr algn="just" rtl="1">
              <a:lnSpc>
                <a:spcPct val="160000"/>
              </a:lnSpc>
            </a:pPr>
            <a:r>
              <a:rPr lang="ar-SA" b="1" dirty="0" smtClean="0"/>
              <a:t>  ادارة إستثمارات لحساب العملاء عن طريق صناديق ودائع عامة ( صناديق تستثمر في أموال العملاء ويديرها البنك لصالحهم مقابل أتعاب أما الأرباح فيحصل عليها العملاء ويتحملون الخسارة) </a:t>
            </a:r>
          </a:p>
          <a:p>
            <a:pPr algn="just" rtl="1">
              <a:lnSpc>
                <a:spcPct val="160000"/>
              </a:lnSpc>
              <a:buNone/>
            </a:pPr>
            <a:endParaRPr lang="ar-SA" b="1" dirty="0" smtClean="0"/>
          </a:p>
          <a:p>
            <a:pPr algn="just" rtl="1">
              <a:lnSpc>
                <a:spcPct val="160000"/>
              </a:lnSpc>
            </a:pPr>
            <a:endParaRPr lang="en-IN" b="1" dirty="0"/>
          </a:p>
        </p:txBody>
      </p:sp>
      <p:sp>
        <p:nvSpPr>
          <p:cNvPr id="8" name="Text Placeholder 7"/>
          <p:cNvSpPr>
            <a:spLocks noGrp="1"/>
          </p:cNvSpPr>
          <p:nvPr>
            <p:ph type="body" sz="quarter" idx="1"/>
          </p:nvPr>
        </p:nvSpPr>
        <p:spPr/>
        <p:txBody>
          <a:bodyPr/>
          <a:lstStyle/>
          <a:p>
            <a:pPr algn="ctr" rtl="1"/>
            <a:r>
              <a:rPr lang="ar-SA" b="0" dirty="0" smtClean="0"/>
              <a:t>   الأنشطة التي يمارسها البنك عن طريق شركة شقيقة في إطار الشركة القابضة </a:t>
            </a:r>
            <a:endParaRPr lang="en-IN" dirty="0"/>
          </a:p>
        </p:txBody>
      </p:sp>
      <p:sp>
        <p:nvSpPr>
          <p:cNvPr id="9" name="Text Placeholder 8"/>
          <p:cNvSpPr>
            <a:spLocks noGrp="1"/>
          </p:cNvSpPr>
          <p:nvPr>
            <p:ph type="body" sz="quarter" idx="3"/>
          </p:nvPr>
        </p:nvSpPr>
        <p:spPr/>
        <p:txBody>
          <a:bodyPr/>
          <a:lstStyle/>
          <a:p>
            <a:pPr algn="ctr" rtl="1"/>
            <a:endParaRPr lang="en-IN" dirty="0" smtClean="0"/>
          </a:p>
          <a:p>
            <a:pPr algn="ctr" rtl="1"/>
            <a:r>
              <a:rPr lang="ar-SA" dirty="0" smtClean="0"/>
              <a:t>الأنشطة التي يمارسها البنك بنفسه</a:t>
            </a:r>
          </a:p>
          <a:p>
            <a:pPr algn="ctr" rtl="1"/>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en-IN" sz="3200" b="1" dirty="0" smtClean="0">
                <a:solidFill>
                  <a:schemeClr val="accent1"/>
                </a:solidFill>
              </a:rPr>
              <a:t>.1</a:t>
            </a:r>
            <a:r>
              <a:rPr lang="ar-SA" sz="3200" b="1" dirty="0" smtClean="0">
                <a:solidFill>
                  <a:schemeClr val="accent1"/>
                </a:solidFill>
              </a:rPr>
              <a:t>إنشاء بنك جديد</a:t>
            </a:r>
            <a:endParaRPr lang="en-IN" sz="3200" b="1" dirty="0">
              <a:solidFill>
                <a:schemeClr val="accent1"/>
              </a:solidFill>
            </a:endParaRPr>
          </a:p>
        </p:txBody>
      </p:sp>
      <p:sp>
        <p:nvSpPr>
          <p:cNvPr id="3" name="Content Placeholder 2"/>
          <p:cNvSpPr>
            <a:spLocks noGrp="1"/>
          </p:cNvSpPr>
          <p:nvPr>
            <p:ph sz="quarter" idx="1"/>
          </p:nvPr>
        </p:nvSpPr>
        <p:spPr/>
        <p:txBody>
          <a:bodyPr/>
          <a:lstStyle/>
          <a:p>
            <a:pPr algn="just" rtl="1">
              <a:lnSpc>
                <a:spcPct val="150000"/>
              </a:lnSpc>
              <a:buNone/>
            </a:pPr>
            <a:r>
              <a:rPr lang="ar-SA" dirty="0" smtClean="0"/>
              <a:t>أثناء فحص البنك المركزي لطلب إنشاء بنك جديد لمنحه ترخيص عادةً ما يركز على معيارين أساسيين هما الأهلية و الحاجة: </a:t>
            </a:r>
          </a:p>
          <a:p>
            <a:pPr algn="just" rtl="1">
              <a:lnSpc>
                <a:spcPct val="150000"/>
              </a:lnSpc>
            </a:pPr>
            <a:r>
              <a:rPr lang="ar-SA" dirty="0" smtClean="0"/>
              <a:t> الأهلية: تشمل مقدرة المؤسسين (الأموال الكافية) و خبرات  ومهارات الفريق الذي سيعهد إليه إدارة البنك.</a:t>
            </a:r>
          </a:p>
          <a:p>
            <a:pPr algn="just" rtl="1">
              <a:lnSpc>
                <a:spcPct val="150000"/>
              </a:lnSpc>
            </a:pPr>
            <a:r>
              <a:rPr lang="ar-SA" dirty="0" smtClean="0"/>
              <a:t> الحاجة : تقاس بمدى ملائمة العائد الذي يحققه البنك المقترح انشاؤه ومدى الحاجة لخدمات مصرفية إضافية.</a:t>
            </a:r>
          </a:p>
          <a:p>
            <a:pPr algn="just" rtl="1">
              <a:lnSpc>
                <a:spcPct val="150000"/>
              </a:lnSpc>
            </a:pPr>
            <a:endParaRPr lang="en-IN" dirty="0"/>
          </a:p>
        </p:txBody>
      </p:sp>
      <p:sp>
        <p:nvSpPr>
          <p:cNvPr id="4" name="Date Placeholder 3"/>
          <p:cNvSpPr>
            <a:spLocks noGrp="1"/>
          </p:cNvSpPr>
          <p:nvPr>
            <p:ph type="dt" sz="half" idx="14"/>
          </p:nvPr>
        </p:nvSpPr>
        <p:spPr/>
        <p:txBody>
          <a:bodyPr/>
          <a:lstStyle/>
          <a:p>
            <a:fld id="{C54BBAA8-0CEB-4F37-ABB9-4FC3E5620CE4}" type="datetime1">
              <a:rPr lang="ar-SA" smtClean="0"/>
              <a:pPr/>
              <a:t>05/02/1436</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2</a:t>
            </a:fld>
            <a:endParaRPr lang="en-US"/>
          </a:p>
        </p:txBody>
      </p:sp>
      <p:sp>
        <p:nvSpPr>
          <p:cNvPr id="6" name="Footer Placeholder 5"/>
          <p:cNvSpPr>
            <a:spLocks noGrp="1"/>
          </p:cNvSpPr>
          <p:nvPr>
            <p:ph type="ftr" sz="quarter" idx="16"/>
          </p:nvPr>
        </p:nvSpPr>
        <p:spPr/>
        <p:txBody>
          <a:bodyPr/>
          <a:lstStyle/>
          <a:p>
            <a:r>
              <a:rPr lang="ar-SA" smtClean="0"/>
              <a:t>مقرر إدارة البنوك</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SA" sz="3200" b="1" dirty="0" smtClean="0">
                <a:solidFill>
                  <a:schemeClr val="accent1"/>
                </a:solidFill>
              </a:rPr>
              <a:t> </a:t>
            </a:r>
            <a:r>
              <a:rPr lang="en-IN" sz="3200" b="1" dirty="0" smtClean="0">
                <a:solidFill>
                  <a:schemeClr val="accent1"/>
                </a:solidFill>
              </a:rPr>
              <a:t>.2</a:t>
            </a:r>
            <a:r>
              <a:rPr lang="ar-SA" sz="3200" b="1" dirty="0" smtClean="0">
                <a:solidFill>
                  <a:schemeClr val="accent1"/>
                </a:solidFill>
              </a:rPr>
              <a:t>نطاق نشاط البنك</a:t>
            </a:r>
            <a:endParaRPr lang="en-IN" sz="3200" b="1" dirty="0">
              <a:solidFill>
                <a:schemeClr val="accent1"/>
              </a:solidFill>
            </a:endParaRPr>
          </a:p>
        </p:txBody>
      </p:sp>
      <p:sp>
        <p:nvSpPr>
          <p:cNvPr id="3" name="Content Placeholder 2"/>
          <p:cNvSpPr>
            <a:spLocks noGrp="1"/>
          </p:cNvSpPr>
          <p:nvPr>
            <p:ph sz="quarter" idx="1"/>
          </p:nvPr>
        </p:nvSpPr>
        <p:spPr/>
        <p:txBody>
          <a:bodyPr>
            <a:normAutofit lnSpcReduction="10000"/>
          </a:bodyPr>
          <a:lstStyle/>
          <a:p>
            <a:pPr algn="just" rtl="1">
              <a:lnSpc>
                <a:spcPct val="150000"/>
              </a:lnSpc>
              <a:buNone/>
            </a:pPr>
            <a:r>
              <a:rPr lang="ar-SA" dirty="0" smtClean="0"/>
              <a:t>   يقصد بنطاق نشاط البنك تعدد المناطق الجغرافية التي يخدمها البنك وتنوع الناشطة  و امتدادها إلى مجالات غير مصرفية.</a:t>
            </a:r>
          </a:p>
          <a:p>
            <a:pPr algn="r" rtl="1">
              <a:lnSpc>
                <a:spcPct val="150000"/>
              </a:lnSpc>
              <a:buNone/>
            </a:pPr>
            <a:r>
              <a:rPr lang="en-IN" sz="3200" b="1" dirty="0" smtClean="0">
                <a:solidFill>
                  <a:schemeClr val="accent1"/>
                </a:solidFill>
              </a:rPr>
              <a:t>.3</a:t>
            </a:r>
            <a:r>
              <a:rPr lang="ar-SA" sz="3200" b="1" dirty="0" smtClean="0">
                <a:solidFill>
                  <a:schemeClr val="accent1"/>
                </a:solidFill>
              </a:rPr>
              <a:t>الأشكال التنظيمية للبنوك</a:t>
            </a:r>
            <a:endParaRPr lang="en-IN" sz="3200" b="1" dirty="0" smtClean="0">
              <a:solidFill>
                <a:schemeClr val="accent1"/>
              </a:solidFill>
            </a:endParaRPr>
          </a:p>
          <a:p>
            <a:pPr algn="just" rtl="1">
              <a:lnSpc>
                <a:spcPct val="150000"/>
              </a:lnSpc>
            </a:pPr>
            <a:r>
              <a:rPr lang="ar-SA" dirty="0" smtClean="0"/>
              <a:t> البنوك ذات الوحدة الواحدة : يقصد بها البنوك التي ليس لها فروع والفرع هو الوحدة التي تقبل جميع الودائع.</a:t>
            </a:r>
            <a:endParaRPr lang="en-IN" dirty="0" smtClean="0"/>
          </a:p>
          <a:p>
            <a:pPr algn="just" rtl="1">
              <a:lnSpc>
                <a:spcPct val="150000"/>
              </a:lnSpc>
            </a:pPr>
            <a:r>
              <a:rPr lang="ar-SA" dirty="0" smtClean="0"/>
              <a:t>        البنوك ذات الفروع</a:t>
            </a:r>
            <a:r>
              <a:rPr lang="en-IN" dirty="0" smtClean="0"/>
              <a:t> </a:t>
            </a:r>
            <a:r>
              <a:rPr lang="ar-SA" dirty="0" smtClean="0"/>
              <a:t>: هي البنوك ذات الوحدات المتعددة التي تتبع مركز رئيسي واحد ولها مجلس إدارة واحد ونفس المجموعة من المساهمين.</a:t>
            </a:r>
            <a:endParaRPr lang="en-IN" dirty="0" smtClean="0"/>
          </a:p>
          <a:p>
            <a:pPr algn="just" rtl="1">
              <a:lnSpc>
                <a:spcPct val="150000"/>
              </a:lnSpc>
              <a:buNone/>
            </a:pPr>
            <a:endParaRPr lang="en-IN" dirty="0"/>
          </a:p>
        </p:txBody>
      </p:sp>
      <p:sp>
        <p:nvSpPr>
          <p:cNvPr id="4" name="Date Placeholder 3"/>
          <p:cNvSpPr>
            <a:spLocks noGrp="1"/>
          </p:cNvSpPr>
          <p:nvPr>
            <p:ph type="dt" sz="half" idx="14"/>
          </p:nvPr>
        </p:nvSpPr>
        <p:spPr/>
        <p:txBody>
          <a:bodyPr/>
          <a:lstStyle/>
          <a:p>
            <a:fld id="{4BB9805D-3C12-42E0-A3DD-2B3B35548EA7}" type="datetime1">
              <a:rPr lang="ar-SA" smtClean="0"/>
              <a:pPr/>
              <a:t>05/02/1436</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3</a:t>
            </a:fld>
            <a:endParaRPr lang="en-US"/>
          </a:p>
        </p:txBody>
      </p:sp>
      <p:sp>
        <p:nvSpPr>
          <p:cNvPr id="6" name="Footer Placeholder 5"/>
          <p:cNvSpPr>
            <a:spLocks noGrp="1"/>
          </p:cNvSpPr>
          <p:nvPr>
            <p:ph type="ftr" sz="quarter" idx="16"/>
          </p:nvPr>
        </p:nvSpPr>
        <p:spPr>
          <a:xfrm rot="5400000">
            <a:off x="7811426" y="4558480"/>
            <a:ext cx="1557920" cy="365760"/>
          </a:xfrm>
        </p:spPr>
        <p:txBody>
          <a:bodyPr/>
          <a:lstStyle/>
          <a:p>
            <a:r>
              <a:rPr lang="ar-SA" smtClean="0"/>
              <a:t>مقرر إدارة البنوك</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81000"/>
            <a:ext cx="7467600" cy="6092952"/>
          </a:xfrm>
        </p:spPr>
        <p:txBody>
          <a:bodyPr/>
          <a:lstStyle/>
          <a:p>
            <a:pPr algn="just" rtl="1">
              <a:lnSpc>
                <a:spcPct val="150000"/>
              </a:lnSpc>
              <a:buNone/>
            </a:pPr>
            <a:r>
              <a:rPr lang="ar-SA" dirty="0" smtClean="0"/>
              <a:t>  و يعلل المؤيدون لإنشاء فروع البنوك فتح فروع جديدة ب: </a:t>
            </a:r>
          </a:p>
          <a:p>
            <a:pPr algn="just" rtl="1">
              <a:lnSpc>
                <a:spcPct val="150000"/>
              </a:lnSpc>
            </a:pPr>
            <a:r>
              <a:rPr lang="ar-SA" dirty="0" smtClean="0"/>
              <a:t>   الوفورات الاقتصادية : التي يكن تحقيقها من خلال الإستفادة من خدمات المركز الرئيسي وحجم عمليات أكبر </a:t>
            </a:r>
          </a:p>
          <a:p>
            <a:pPr algn="just" rtl="1">
              <a:lnSpc>
                <a:spcPct val="150000"/>
              </a:lnSpc>
            </a:pPr>
            <a:r>
              <a:rPr lang="ar-SA" dirty="0" smtClean="0"/>
              <a:t>  الأمان : من خلال تنوع الودائع والقروض</a:t>
            </a:r>
          </a:p>
          <a:p>
            <a:pPr algn="just" rtl="1">
              <a:lnSpc>
                <a:spcPct val="150000"/>
              </a:lnSpc>
            </a:pPr>
            <a:r>
              <a:rPr lang="ar-SA" dirty="0" smtClean="0"/>
              <a:t>  المنافسة : التي تسهم في تحسين الخدمات </a:t>
            </a:r>
          </a:p>
          <a:p>
            <a:pPr algn="just" rtl="1">
              <a:lnSpc>
                <a:spcPct val="150000"/>
              </a:lnSpc>
            </a:pPr>
            <a:r>
              <a:rPr lang="ar-SA" dirty="0" smtClean="0"/>
              <a:t>  تدفق الأموال : بتحويل الأموال من الفروع التي يقل فيها الطلب على القروض إلى فروع أخرى تحتاج إلى مزيد من الأموال </a:t>
            </a:r>
          </a:p>
          <a:p>
            <a:pPr algn="just" rtl="1">
              <a:lnSpc>
                <a:spcPct val="150000"/>
              </a:lnSpc>
            </a:pPr>
            <a:r>
              <a:rPr lang="ar-SA" dirty="0" smtClean="0"/>
              <a:t>  خدمة العملاء : من خلال تقريب الخدمات لعدد أكبر من العملاء</a:t>
            </a:r>
          </a:p>
          <a:p>
            <a:pPr algn="just">
              <a:lnSpc>
                <a:spcPct val="150000"/>
              </a:lnSpc>
              <a:buNone/>
            </a:pPr>
            <a:endParaRPr lang="en-IN" dirty="0"/>
          </a:p>
        </p:txBody>
      </p:sp>
      <p:sp>
        <p:nvSpPr>
          <p:cNvPr id="4" name="Date Placeholder 3"/>
          <p:cNvSpPr>
            <a:spLocks noGrp="1"/>
          </p:cNvSpPr>
          <p:nvPr>
            <p:ph type="dt" sz="half" idx="14"/>
          </p:nvPr>
        </p:nvSpPr>
        <p:spPr/>
        <p:txBody>
          <a:bodyPr/>
          <a:lstStyle/>
          <a:p>
            <a:fld id="{C0511810-A185-4E5A-8AAE-9E8B75437348}" type="datetime1">
              <a:rPr lang="ar-SA" smtClean="0"/>
              <a:pPr/>
              <a:t>05/02/1436</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4</a:t>
            </a:fld>
            <a:endParaRPr lang="en-US"/>
          </a:p>
        </p:txBody>
      </p:sp>
      <p:sp>
        <p:nvSpPr>
          <p:cNvPr id="6" name="Footer Placeholder 5"/>
          <p:cNvSpPr>
            <a:spLocks noGrp="1"/>
          </p:cNvSpPr>
          <p:nvPr>
            <p:ph type="ftr" sz="quarter" idx="16"/>
          </p:nvPr>
        </p:nvSpPr>
        <p:spPr/>
        <p:txBody>
          <a:bodyPr/>
          <a:lstStyle/>
          <a:p>
            <a:r>
              <a:rPr lang="ar-SA" smtClean="0"/>
              <a:t>مقرر إدارة البنوك</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en-IN" sz="3200" b="1" dirty="0" smtClean="0">
                <a:solidFill>
                  <a:schemeClr val="accent1"/>
                </a:solidFill>
              </a:rPr>
              <a:t>.4</a:t>
            </a:r>
            <a:r>
              <a:rPr lang="ar-SA" sz="3200" b="1" dirty="0" smtClean="0">
                <a:solidFill>
                  <a:schemeClr val="accent1"/>
                </a:solidFill>
              </a:rPr>
              <a:t>الشركات القابضة </a:t>
            </a:r>
            <a:r>
              <a:rPr lang="en-IN" dirty="0" smtClean="0"/>
              <a:t/>
            </a:r>
            <a:br>
              <a:rPr lang="en-IN" dirty="0" smtClean="0"/>
            </a:br>
            <a:r>
              <a:rPr lang="ar-SA" dirty="0" smtClean="0">
                <a:solidFill>
                  <a:srgbClr val="FF0000"/>
                </a:solidFill>
              </a:rPr>
              <a:t>أ.التعريف </a:t>
            </a:r>
            <a:endParaRPr lang="en-IN" dirty="0">
              <a:solidFill>
                <a:srgbClr val="FF0000"/>
              </a:solidFill>
            </a:endParaRPr>
          </a:p>
        </p:txBody>
      </p:sp>
      <p:sp>
        <p:nvSpPr>
          <p:cNvPr id="3" name="Content Placeholder 2"/>
          <p:cNvSpPr>
            <a:spLocks noGrp="1"/>
          </p:cNvSpPr>
          <p:nvPr>
            <p:ph sz="quarter" idx="1"/>
          </p:nvPr>
        </p:nvSpPr>
        <p:spPr/>
        <p:txBody>
          <a:bodyPr>
            <a:normAutofit lnSpcReduction="10000"/>
          </a:bodyPr>
          <a:lstStyle/>
          <a:p>
            <a:pPr algn="just" rtl="1">
              <a:lnSpc>
                <a:spcPct val="150000"/>
              </a:lnSpc>
              <a:buNone/>
            </a:pPr>
            <a:r>
              <a:rPr lang="ar-SA" dirty="0" smtClean="0"/>
              <a:t> يتمثل هذا الشكل التنظيمي في قيام البنك بتنظيم نفسه ليكون وحدة تابعة</a:t>
            </a:r>
            <a:r>
              <a:rPr lang="en-IN" dirty="0" smtClean="0"/>
              <a:t> </a:t>
            </a:r>
            <a:r>
              <a:rPr lang="ar-SA" dirty="0" smtClean="0"/>
              <a:t>لشركة قابضة لتمتد سيطرة الشركة بعد ذالك إلا بنوك أخرى. ويتم تأسيس الشركة القابضة إما بواسطة كبار المساهمين في البنك أو بتعاون مع مستثمرين آخرين.  </a:t>
            </a:r>
          </a:p>
          <a:p>
            <a:pPr algn="just" rtl="1">
              <a:buNone/>
            </a:pPr>
            <a:r>
              <a:rPr lang="ar-SA" sz="3000" dirty="0" smtClean="0">
                <a:solidFill>
                  <a:srgbClr val="FF0000"/>
                </a:solidFill>
              </a:rPr>
              <a:t>ب. الأشكال التنظيمية للشركات القابضة</a:t>
            </a:r>
          </a:p>
          <a:p>
            <a:pPr algn="just" rtl="1">
              <a:lnSpc>
                <a:spcPct val="150000"/>
              </a:lnSpc>
            </a:pPr>
            <a:r>
              <a:rPr lang="ar-SA" dirty="0" smtClean="0"/>
              <a:t>شركة قابضة ذات بنك واحد : تسيطر على بنك واحد إلا جانب سيطرتها على شركة أو شركات تمارس أنشطة غير مصرفية </a:t>
            </a:r>
            <a:endParaRPr lang="en-IN" dirty="0" smtClean="0"/>
          </a:p>
          <a:p>
            <a:pPr algn="just" rtl="1">
              <a:lnSpc>
                <a:spcPct val="150000"/>
              </a:lnSpc>
            </a:pPr>
            <a:r>
              <a:rPr lang="ar-SA" dirty="0" smtClean="0"/>
              <a:t>شركة قابضة ذات بنوك متعددة : تمتد سيطرتها لاكثر من بنك كما قد تمتد إلى شركات تمارس أنشطة غير مصرفية</a:t>
            </a:r>
          </a:p>
          <a:p>
            <a:pPr algn="just" rtl="1">
              <a:lnSpc>
                <a:spcPct val="150000"/>
              </a:lnSpc>
            </a:pPr>
            <a:endParaRPr lang="en-IN" dirty="0"/>
          </a:p>
        </p:txBody>
      </p:sp>
      <p:sp>
        <p:nvSpPr>
          <p:cNvPr id="4" name="Date Placeholder 3"/>
          <p:cNvSpPr>
            <a:spLocks noGrp="1"/>
          </p:cNvSpPr>
          <p:nvPr>
            <p:ph type="dt" sz="half" idx="14"/>
          </p:nvPr>
        </p:nvSpPr>
        <p:spPr/>
        <p:txBody>
          <a:bodyPr/>
          <a:lstStyle/>
          <a:p>
            <a:fld id="{5F8FF330-2BAE-498B-A08C-6395FEF8C444}" type="datetime1">
              <a:rPr lang="ar-SA" smtClean="0"/>
              <a:pPr/>
              <a:t>05/02/1436</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5</a:t>
            </a:fld>
            <a:endParaRPr lang="en-US"/>
          </a:p>
        </p:txBody>
      </p:sp>
      <p:sp>
        <p:nvSpPr>
          <p:cNvPr id="6" name="Footer Placeholder 5"/>
          <p:cNvSpPr>
            <a:spLocks noGrp="1"/>
          </p:cNvSpPr>
          <p:nvPr>
            <p:ph type="ftr" sz="quarter" idx="16"/>
          </p:nvPr>
        </p:nvSpPr>
        <p:spPr/>
        <p:txBody>
          <a:bodyPr/>
          <a:lstStyle/>
          <a:p>
            <a:r>
              <a:rPr lang="ar-SA" dirty="0" smtClean="0"/>
              <a:t>مقرر إدارة البنوك</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solidFill>
                  <a:srgbClr val="FF0000"/>
                </a:solidFill>
              </a:rPr>
              <a:t>ج.تأثير الشركات القابضة على نشاط البنوك التابعة</a:t>
            </a:r>
            <a:endParaRPr lang="en-IN" dirty="0">
              <a:solidFill>
                <a:srgbClr val="FF0000"/>
              </a:solidFill>
            </a:endParaRPr>
          </a:p>
        </p:txBody>
      </p:sp>
      <p:sp>
        <p:nvSpPr>
          <p:cNvPr id="3" name="Content Placeholder 2"/>
          <p:cNvSpPr>
            <a:spLocks noGrp="1"/>
          </p:cNvSpPr>
          <p:nvPr>
            <p:ph sz="quarter" idx="1"/>
          </p:nvPr>
        </p:nvSpPr>
        <p:spPr/>
        <p:txBody>
          <a:bodyPr/>
          <a:lstStyle/>
          <a:p>
            <a:pPr algn="ctr" rtl="1">
              <a:lnSpc>
                <a:spcPct val="150000"/>
              </a:lnSpc>
              <a:buNone/>
            </a:pPr>
            <a:r>
              <a:rPr lang="ar-SA" u="sng" dirty="0" smtClean="0">
                <a:solidFill>
                  <a:srgbClr val="00B050"/>
                </a:solidFill>
              </a:rPr>
              <a:t>تأثير مباشر : من خلال دعم الطاقة الاستثمارية </a:t>
            </a:r>
          </a:p>
          <a:p>
            <a:pPr algn="just" rtl="1">
              <a:lnSpc>
                <a:spcPct val="150000"/>
              </a:lnSpc>
            </a:pPr>
            <a:r>
              <a:rPr lang="ar-SA" dirty="0" smtClean="0"/>
              <a:t>  توفير الموارد </a:t>
            </a:r>
            <a:r>
              <a:rPr lang="ar-SA" dirty="0" smtClean="0"/>
              <a:t>للبنك.</a:t>
            </a:r>
            <a:r>
              <a:rPr lang="ar-SA" dirty="0" smtClean="0"/>
              <a:t> </a:t>
            </a:r>
          </a:p>
          <a:p>
            <a:pPr algn="just" rtl="1">
              <a:lnSpc>
                <a:spcPct val="150000"/>
              </a:lnSpc>
            </a:pPr>
            <a:r>
              <a:rPr lang="ar-SA" dirty="0" smtClean="0"/>
              <a:t> إمكانية بيع جزء من القروض لإحدى الوحدات التابعة للشركة </a:t>
            </a:r>
            <a:r>
              <a:rPr lang="ar-SA" dirty="0" smtClean="0"/>
              <a:t>القابضة.</a:t>
            </a:r>
            <a:r>
              <a:rPr lang="ar-SA" dirty="0" smtClean="0"/>
              <a:t> </a:t>
            </a:r>
          </a:p>
          <a:p>
            <a:pPr algn="just" rtl="1">
              <a:lnSpc>
                <a:spcPct val="150000"/>
              </a:lnSpc>
            </a:pPr>
            <a:r>
              <a:rPr lang="ar-SA" dirty="0" smtClean="0"/>
              <a:t>  مشاركة الوحدات الاخرى في تمويل القروض التي تفوق فيها قيمة القرض الحد الأقصى المسموح به </a:t>
            </a:r>
            <a:r>
              <a:rPr lang="ar-SA" dirty="0" smtClean="0"/>
              <a:t>قانونا.</a:t>
            </a:r>
            <a:r>
              <a:rPr lang="ar-SA" dirty="0" smtClean="0"/>
              <a:t> </a:t>
            </a:r>
          </a:p>
          <a:p>
            <a:pPr algn="just" rtl="1">
              <a:lnSpc>
                <a:spcPct val="150000"/>
              </a:lnSpc>
            </a:pPr>
            <a:r>
              <a:rPr lang="ar-SA" dirty="0" smtClean="0"/>
              <a:t> مزيد من الثقة في الشركة القابضة يجعل من السهل على البنك إصدار أوراق مالية </a:t>
            </a:r>
            <a:r>
              <a:rPr lang="ar-SA" dirty="0" smtClean="0"/>
              <a:t>جديدة.</a:t>
            </a:r>
            <a:r>
              <a:rPr lang="ar-SA" dirty="0" smtClean="0"/>
              <a:t> </a:t>
            </a:r>
          </a:p>
          <a:p>
            <a:pPr algn="just" rtl="1">
              <a:lnSpc>
                <a:spcPct val="150000"/>
              </a:lnSpc>
            </a:pPr>
            <a:r>
              <a:rPr lang="ar-SA" dirty="0" smtClean="0"/>
              <a:t>تحقيق </a:t>
            </a:r>
            <a:r>
              <a:rPr lang="ar-SA" dirty="0" err="1" smtClean="0"/>
              <a:t>الوفورات</a:t>
            </a:r>
            <a:r>
              <a:rPr lang="ar-SA" dirty="0" smtClean="0"/>
              <a:t> </a:t>
            </a:r>
            <a:r>
              <a:rPr lang="ar-SA" dirty="0" smtClean="0"/>
              <a:t>الاقتصادية.</a:t>
            </a:r>
            <a:r>
              <a:rPr lang="ar-SA" dirty="0" smtClean="0"/>
              <a:t> </a:t>
            </a:r>
          </a:p>
          <a:p>
            <a:pPr algn="just" rtl="1">
              <a:lnSpc>
                <a:spcPct val="150000"/>
              </a:lnSpc>
            </a:pPr>
            <a:endParaRPr lang="en-IN" dirty="0"/>
          </a:p>
        </p:txBody>
      </p:sp>
      <p:sp>
        <p:nvSpPr>
          <p:cNvPr id="4" name="Date Placeholder 3"/>
          <p:cNvSpPr>
            <a:spLocks noGrp="1"/>
          </p:cNvSpPr>
          <p:nvPr>
            <p:ph type="dt" sz="half" idx="14"/>
          </p:nvPr>
        </p:nvSpPr>
        <p:spPr/>
        <p:txBody>
          <a:bodyPr/>
          <a:lstStyle/>
          <a:p>
            <a:fld id="{5F8FF330-2BAE-498B-A08C-6395FEF8C444}" type="datetime1">
              <a:rPr lang="ar-SA" smtClean="0"/>
              <a:pPr/>
              <a:t>05/02/1436</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6</a:t>
            </a:fld>
            <a:endParaRPr lang="en-US"/>
          </a:p>
        </p:txBody>
      </p:sp>
      <p:sp>
        <p:nvSpPr>
          <p:cNvPr id="6" name="Footer Placeholder 5"/>
          <p:cNvSpPr>
            <a:spLocks noGrp="1"/>
          </p:cNvSpPr>
          <p:nvPr>
            <p:ph type="ftr" sz="quarter" idx="16"/>
          </p:nvPr>
        </p:nvSpPr>
        <p:spPr/>
        <p:txBody>
          <a:bodyPr/>
          <a:lstStyle/>
          <a:p>
            <a:r>
              <a:rPr lang="ar-SA" smtClean="0"/>
              <a:t>مقرر إدارة البنوك</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09600"/>
            <a:ext cx="7467600" cy="5864352"/>
          </a:xfrm>
        </p:spPr>
        <p:txBody>
          <a:bodyPr/>
          <a:lstStyle/>
          <a:p>
            <a:pPr algn="ctr" rtl="1">
              <a:buNone/>
            </a:pPr>
            <a:r>
              <a:rPr lang="ar-SA" dirty="0" smtClean="0"/>
              <a:t>   </a:t>
            </a:r>
            <a:r>
              <a:rPr lang="ar-SA" u="sng" dirty="0" smtClean="0">
                <a:solidFill>
                  <a:srgbClr val="00B050"/>
                </a:solidFill>
              </a:rPr>
              <a:t> تأثير  غير مباشر : عن طريق الأنشطة غير المصرفية التي يمكن أن تمارسها الشركات التابعة من خلال : </a:t>
            </a:r>
          </a:p>
          <a:p>
            <a:pPr algn="just" rtl="1">
              <a:lnSpc>
                <a:spcPct val="150000"/>
              </a:lnSpc>
            </a:pPr>
            <a:r>
              <a:rPr lang="ar-SA" dirty="0" smtClean="0"/>
              <a:t>   تكامل الخدمات : لأن التشريعات عادة ما تقضي بأن تكون الأنشطة غير المصرفية ذات  إرتباط قوي بالأنشطة المصرفية</a:t>
            </a:r>
          </a:p>
          <a:p>
            <a:pPr algn="just" rtl="1">
              <a:lnSpc>
                <a:spcPct val="150000"/>
              </a:lnSpc>
            </a:pPr>
            <a:r>
              <a:rPr lang="ar-SA" dirty="0" smtClean="0"/>
              <a:t>  حماية أموال المودعين </a:t>
            </a:r>
          </a:p>
          <a:p>
            <a:pPr algn="just" rtl="1">
              <a:lnSpc>
                <a:spcPct val="150000"/>
              </a:lnSpc>
            </a:pPr>
            <a:r>
              <a:rPr lang="ar-SA" dirty="0" smtClean="0"/>
              <a:t>  الاستفادة من مزايا التنويع و أهمها تخفيض المخاطر </a:t>
            </a:r>
          </a:p>
          <a:p>
            <a:pPr algn="just" rtl="1">
              <a:lnSpc>
                <a:spcPct val="150000"/>
              </a:lnSpc>
            </a:pPr>
            <a:r>
              <a:rPr lang="ar-SA" dirty="0" smtClean="0"/>
              <a:t> جذب عملاء جدد </a:t>
            </a:r>
          </a:p>
          <a:p>
            <a:pPr algn="just" rtl="1"/>
            <a:endParaRPr lang="en-IN" dirty="0"/>
          </a:p>
        </p:txBody>
      </p:sp>
      <p:sp>
        <p:nvSpPr>
          <p:cNvPr id="4" name="Date Placeholder 3"/>
          <p:cNvSpPr>
            <a:spLocks noGrp="1"/>
          </p:cNvSpPr>
          <p:nvPr>
            <p:ph type="dt" sz="half" idx="14"/>
          </p:nvPr>
        </p:nvSpPr>
        <p:spPr/>
        <p:txBody>
          <a:bodyPr/>
          <a:lstStyle/>
          <a:p>
            <a:fld id="{5F8FF330-2BAE-498B-A08C-6395FEF8C444}" type="datetime1">
              <a:rPr lang="ar-SA" smtClean="0"/>
              <a:pPr/>
              <a:t>05/02/1436</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7</a:t>
            </a:fld>
            <a:endParaRPr lang="en-US"/>
          </a:p>
        </p:txBody>
      </p:sp>
      <p:sp>
        <p:nvSpPr>
          <p:cNvPr id="6" name="Footer Placeholder 5"/>
          <p:cNvSpPr>
            <a:spLocks noGrp="1"/>
          </p:cNvSpPr>
          <p:nvPr>
            <p:ph type="ftr" sz="quarter" idx="16"/>
          </p:nvPr>
        </p:nvSpPr>
        <p:spPr/>
        <p:txBody>
          <a:bodyPr/>
          <a:lstStyle/>
          <a:p>
            <a:r>
              <a:rPr lang="ar-SA" smtClean="0"/>
              <a:t>مقرر إدارة البنوك</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en-IN" dirty="0" smtClean="0">
                <a:solidFill>
                  <a:schemeClr val="accent1"/>
                </a:solidFill>
              </a:rPr>
              <a:t>.5</a:t>
            </a:r>
            <a:r>
              <a:rPr lang="ar-SA" dirty="0" smtClean="0">
                <a:solidFill>
                  <a:schemeClr val="accent1"/>
                </a:solidFill>
              </a:rPr>
              <a:t>البنك الشامل </a:t>
            </a:r>
            <a:br>
              <a:rPr lang="ar-SA" dirty="0" smtClean="0">
                <a:solidFill>
                  <a:schemeClr val="accent1"/>
                </a:solidFill>
              </a:rPr>
            </a:br>
            <a:r>
              <a:rPr lang="ar-SA" dirty="0" smtClean="0">
                <a:solidFill>
                  <a:srgbClr val="C00000"/>
                </a:solidFill>
              </a:rPr>
              <a:t>أ. التعريف</a:t>
            </a:r>
            <a:endParaRPr lang="en-IN" dirty="0">
              <a:solidFill>
                <a:srgbClr val="C00000"/>
              </a:solidFill>
            </a:endParaRPr>
          </a:p>
        </p:txBody>
      </p:sp>
      <p:sp>
        <p:nvSpPr>
          <p:cNvPr id="3" name="Content Placeholder 2"/>
          <p:cNvSpPr>
            <a:spLocks noGrp="1"/>
          </p:cNvSpPr>
          <p:nvPr>
            <p:ph sz="quarter" idx="1"/>
          </p:nvPr>
        </p:nvSpPr>
        <p:spPr/>
        <p:txBody>
          <a:bodyPr/>
          <a:lstStyle/>
          <a:p>
            <a:pPr algn="just" rtl="1">
              <a:lnSpc>
                <a:spcPct val="150000"/>
              </a:lnSpc>
              <a:buNone/>
            </a:pPr>
            <a:r>
              <a:rPr lang="ar-SA" dirty="0" smtClean="0"/>
              <a:t>تقوم فلسفة البنك الشامل على فلسفة  التنويع. إذ يتوقع أن تؤدي عملية تنويع النشاط إلى تخفيض المخاطر التي يتعرض لها دون أن يترك أثراً سلبيا على العائد. ويشمل هذا التنويع الودائع وغيرها من مصادر التمويل ومجالات الاستثمار. </a:t>
            </a:r>
          </a:p>
          <a:p>
            <a:pPr algn="just" rtl="1">
              <a:lnSpc>
                <a:spcPct val="150000"/>
              </a:lnSpc>
            </a:pPr>
            <a:endParaRPr lang="en-IN" dirty="0"/>
          </a:p>
        </p:txBody>
      </p:sp>
      <p:sp>
        <p:nvSpPr>
          <p:cNvPr id="4" name="Date Placeholder 3"/>
          <p:cNvSpPr>
            <a:spLocks noGrp="1"/>
          </p:cNvSpPr>
          <p:nvPr>
            <p:ph type="dt" sz="half" idx="14"/>
          </p:nvPr>
        </p:nvSpPr>
        <p:spPr/>
        <p:txBody>
          <a:bodyPr/>
          <a:lstStyle/>
          <a:p>
            <a:fld id="{5F8FF330-2BAE-498B-A08C-6395FEF8C444}" type="datetime1">
              <a:rPr lang="ar-SA" smtClean="0"/>
              <a:pPr/>
              <a:t>05/02/1436</a:t>
            </a:fld>
            <a:endParaRPr lang="en-US"/>
          </a:p>
        </p:txBody>
      </p:sp>
      <p:sp>
        <p:nvSpPr>
          <p:cNvPr id="5" name="Slide Number Placeholder 4"/>
          <p:cNvSpPr>
            <a:spLocks noGrp="1"/>
          </p:cNvSpPr>
          <p:nvPr>
            <p:ph type="sldNum" sz="quarter" idx="15"/>
          </p:nvPr>
        </p:nvSpPr>
        <p:spPr/>
        <p:txBody>
          <a:bodyPr/>
          <a:lstStyle/>
          <a:p>
            <a:fld id="{B6F15528-21DE-4FAA-801E-634DDDAF4B2B}" type="slidenum">
              <a:rPr lang="en-US" smtClean="0"/>
              <a:pPr/>
              <a:t>8</a:t>
            </a:fld>
            <a:endParaRPr lang="en-US"/>
          </a:p>
        </p:txBody>
      </p:sp>
      <p:sp>
        <p:nvSpPr>
          <p:cNvPr id="6" name="Footer Placeholder 5"/>
          <p:cNvSpPr>
            <a:spLocks noGrp="1"/>
          </p:cNvSpPr>
          <p:nvPr>
            <p:ph type="ftr" sz="quarter" idx="16"/>
          </p:nvPr>
        </p:nvSpPr>
        <p:spPr/>
        <p:txBody>
          <a:bodyPr/>
          <a:lstStyle/>
          <a:p>
            <a:r>
              <a:rPr lang="ar-SA" smtClean="0"/>
              <a:t>مقرر إدارة البنوك</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solidFill>
                  <a:srgbClr val="C00000"/>
                </a:solidFill>
              </a:rPr>
              <a:t>ب. سمات البنك الشامل</a:t>
            </a:r>
            <a:r>
              <a:rPr lang="en-IN" dirty="0" smtClean="0"/>
              <a:t/>
            </a:r>
            <a:br>
              <a:rPr lang="en-IN" dirty="0" smtClean="0"/>
            </a:br>
            <a:r>
              <a:rPr lang="ar-SA" dirty="0" smtClean="0"/>
              <a:t>  </a:t>
            </a:r>
            <a:r>
              <a:rPr lang="ar-SA" dirty="0" smtClean="0">
                <a:solidFill>
                  <a:srgbClr val="00B050"/>
                </a:solidFill>
              </a:rPr>
              <a:t>التنويع في مجال الخدمة المصرفية</a:t>
            </a:r>
            <a:endParaRPr lang="en-IN" dirty="0">
              <a:solidFill>
                <a:srgbClr val="00B050"/>
              </a:solidFill>
            </a:endParaRPr>
          </a:p>
        </p:txBody>
      </p:sp>
      <p:sp>
        <p:nvSpPr>
          <p:cNvPr id="3" name="Date Placeholder 2"/>
          <p:cNvSpPr>
            <a:spLocks noGrp="1"/>
          </p:cNvSpPr>
          <p:nvPr>
            <p:ph type="dt" sz="half" idx="10"/>
          </p:nvPr>
        </p:nvSpPr>
        <p:spPr/>
        <p:txBody>
          <a:bodyPr/>
          <a:lstStyle/>
          <a:p>
            <a:fld id="{AE5BDAB8-C1DE-42EF-BCA9-39EB99B5452B}" type="datetime1">
              <a:rPr lang="ar-SA" smtClean="0"/>
              <a:pPr/>
              <a:t>05/02/1436</a:t>
            </a:fld>
            <a:endParaRPr lang="en-US"/>
          </a:p>
        </p:txBody>
      </p:sp>
      <p:sp>
        <p:nvSpPr>
          <p:cNvPr id="4" name="Footer Placeholder 3"/>
          <p:cNvSpPr>
            <a:spLocks noGrp="1"/>
          </p:cNvSpPr>
          <p:nvPr>
            <p:ph type="ftr" sz="quarter" idx="11"/>
          </p:nvPr>
        </p:nvSpPr>
        <p:spPr/>
        <p:txBody>
          <a:bodyPr/>
          <a:lstStyle/>
          <a:p>
            <a:r>
              <a:rPr lang="ar-SA" smtClean="0"/>
              <a:t>مقرر إدارة البنوك</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9</a:t>
            </a:fld>
            <a:endParaRPr lang="en-US"/>
          </a:p>
        </p:txBody>
      </p:sp>
      <p:sp>
        <p:nvSpPr>
          <p:cNvPr id="6" name="Content Placeholder 5"/>
          <p:cNvSpPr>
            <a:spLocks noGrp="1"/>
          </p:cNvSpPr>
          <p:nvPr>
            <p:ph sz="quarter" idx="2"/>
          </p:nvPr>
        </p:nvSpPr>
        <p:spPr/>
        <p:txBody>
          <a:bodyPr>
            <a:normAutofit fontScale="92500" lnSpcReduction="20000"/>
          </a:bodyPr>
          <a:lstStyle/>
          <a:p>
            <a:pPr algn="just" rtl="1">
              <a:lnSpc>
                <a:spcPct val="150000"/>
              </a:lnSpc>
            </a:pPr>
            <a:r>
              <a:rPr lang="ar-SA" dirty="0" smtClean="0"/>
              <a:t>  تنويع محفظة القروض : للمنشآت، للمستهلكين، تمويل التجارة الخارجية ...</a:t>
            </a:r>
          </a:p>
          <a:p>
            <a:pPr algn="just" rtl="1">
              <a:lnSpc>
                <a:spcPct val="150000"/>
              </a:lnSpc>
            </a:pPr>
            <a:r>
              <a:rPr lang="ar-SA" dirty="0" smtClean="0"/>
              <a:t>  الدخول في مجالات الاستثمار : تمويل خطط مشاركة في ملكية منشات، شراء أسهم منشات الأعمال بإستبدال القروض المقدمة إلى حصة في رأس المال. </a:t>
            </a:r>
          </a:p>
          <a:p>
            <a:pPr algn="just">
              <a:lnSpc>
                <a:spcPct val="150000"/>
              </a:lnSpc>
            </a:pPr>
            <a:endParaRPr lang="en-IN" dirty="0"/>
          </a:p>
        </p:txBody>
      </p:sp>
      <p:sp>
        <p:nvSpPr>
          <p:cNvPr id="7" name="Content Placeholder 6"/>
          <p:cNvSpPr>
            <a:spLocks noGrp="1"/>
          </p:cNvSpPr>
          <p:nvPr>
            <p:ph sz="quarter" idx="4"/>
          </p:nvPr>
        </p:nvSpPr>
        <p:spPr/>
        <p:txBody>
          <a:bodyPr>
            <a:normAutofit fontScale="92500"/>
          </a:bodyPr>
          <a:lstStyle/>
          <a:p>
            <a:pPr algn="just" rtl="1">
              <a:lnSpc>
                <a:spcPct val="150000"/>
              </a:lnSpc>
              <a:buNone/>
            </a:pPr>
            <a:r>
              <a:rPr lang="ar-SA" dirty="0" smtClean="0"/>
              <a:t> يسعى البنك الشامل إلى التعامل مع منشات إقتصادية مختلفة. هذا الاتجاه قد يؤدي إلى زيادة الطلب على القروض. لذلك فقد تبنت هذه البنوك نظرية إدارة الخصوم  التي تقوم على تنمية الموارد المالية للبنوك باللجوء إلى مصادر   غير تقليدية.  </a:t>
            </a:r>
          </a:p>
          <a:p>
            <a:pPr algn="just" rtl="1">
              <a:lnSpc>
                <a:spcPct val="150000"/>
              </a:lnSpc>
            </a:pPr>
            <a:endParaRPr lang="en-IN" dirty="0"/>
          </a:p>
        </p:txBody>
      </p:sp>
      <p:sp>
        <p:nvSpPr>
          <p:cNvPr id="8" name="Text Placeholder 7"/>
          <p:cNvSpPr>
            <a:spLocks noGrp="1"/>
          </p:cNvSpPr>
          <p:nvPr>
            <p:ph type="body" sz="quarter" idx="1"/>
          </p:nvPr>
        </p:nvSpPr>
        <p:spPr/>
        <p:txBody>
          <a:bodyPr/>
          <a:lstStyle/>
          <a:p>
            <a:pPr algn="ctr" rtl="1"/>
            <a:r>
              <a:rPr lang="ar-SA" b="0" dirty="0" smtClean="0"/>
              <a:t>تنويع الإستثمارات</a:t>
            </a:r>
            <a:endParaRPr lang="en-IN" dirty="0"/>
          </a:p>
        </p:txBody>
      </p:sp>
      <p:sp>
        <p:nvSpPr>
          <p:cNvPr id="9" name="Text Placeholder 8"/>
          <p:cNvSpPr>
            <a:spLocks noGrp="1"/>
          </p:cNvSpPr>
          <p:nvPr>
            <p:ph type="body" sz="quarter" idx="3"/>
          </p:nvPr>
        </p:nvSpPr>
        <p:spPr/>
        <p:txBody>
          <a:bodyPr/>
          <a:lstStyle/>
          <a:p>
            <a:pPr algn="ctr" rtl="1"/>
            <a:r>
              <a:rPr lang="ar-SA" b="0" dirty="0" smtClean="0"/>
              <a:t> تنويع مصادر التمويل  </a:t>
            </a:r>
            <a:endParaRPr lang="en-IN"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237</TotalTime>
  <Words>168</Words>
  <Application>Microsoft Office PowerPoint</Application>
  <PresentationFormat>عرض على الشاشة (3:4)‏</PresentationFormat>
  <Paragraphs>83</Paragraphs>
  <Slides>10</Slides>
  <Notes>1</Notes>
  <HiddenSlides>0</HiddenSlides>
  <MMClips>0</MMClips>
  <ScaleCrop>false</ScaleCrop>
  <HeadingPairs>
    <vt:vector size="4" baseType="variant">
      <vt:variant>
        <vt:lpstr>نسق</vt:lpstr>
      </vt:variant>
      <vt:variant>
        <vt:i4>1</vt:i4>
      </vt:variant>
      <vt:variant>
        <vt:lpstr>عناوين الشرائح</vt:lpstr>
      </vt:variant>
      <vt:variant>
        <vt:i4>10</vt:i4>
      </vt:variant>
    </vt:vector>
  </HeadingPairs>
  <TitlesOfParts>
    <vt:vector size="11" baseType="lpstr">
      <vt:lpstr>Oriel</vt:lpstr>
      <vt:lpstr>الفصل الثالث: تطور تنظيم و إدارة البنوك التجارية</vt:lpstr>
      <vt:lpstr>.1إنشاء بنك جديد</vt:lpstr>
      <vt:lpstr> .2نطاق نشاط البنك</vt:lpstr>
      <vt:lpstr>عرض تقديمي في PowerPoint</vt:lpstr>
      <vt:lpstr>.4الشركات القابضة  أ.التعريف </vt:lpstr>
      <vt:lpstr>ج.تأثير الشركات القابضة على نشاط البنوك التابعة</vt:lpstr>
      <vt:lpstr>عرض تقديمي في PowerPoint</vt:lpstr>
      <vt:lpstr>.5البنك الشامل  أ. التعريف</vt:lpstr>
      <vt:lpstr>ب. سمات البنك الشامل   التنويع في مجال الخدمة المصرفية</vt:lpstr>
      <vt:lpstr>التنويع بدخول مجالات غير مصرفية</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الثالث: تطور تنظيم و إدارة البنوك التجارية</dc:title>
  <dc:creator>HP</dc:creator>
  <cp:lastModifiedBy>HP</cp:lastModifiedBy>
  <cp:revision>26</cp:revision>
  <dcterms:created xsi:type="dcterms:W3CDTF">2006-08-16T00:00:00Z</dcterms:created>
  <dcterms:modified xsi:type="dcterms:W3CDTF">2014-11-27T05:38:27Z</dcterms:modified>
</cp:coreProperties>
</file>