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2" d="100"/>
          <a:sy n="42" d="100"/>
        </p:scale>
        <p:origin x="4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9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15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65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84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68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72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41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64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1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47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85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74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2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2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54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9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3B9BA5-1B04-4BC4-9188-028B99C04764}" type="datetimeFigureOut">
              <a:rPr lang="ar-SA" smtClean="0"/>
              <a:t>17/12/1435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E7835C-3B60-40A3-BB67-9CA36524A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cs typeface="AL-Mohanad Bold" pitchFamily="2" charset="-78"/>
              </a:rPr>
              <a:t>الفصل الثاني</a:t>
            </a:r>
            <a:br>
              <a:rPr lang="ar-SA" dirty="0" smtClean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مفهوم نظم المعلومات الادارية</a:t>
            </a:r>
            <a:endParaRPr lang="ar-SA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7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14149"/>
            <a:ext cx="10363826" cy="5745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500" dirty="0" smtClean="0">
              <a:cs typeface="AL-Mohanad Bold" pitchFamily="2" charset="-78"/>
            </a:endParaRPr>
          </a:p>
          <a:p>
            <a:pPr marL="0" indent="0">
              <a:buNone/>
            </a:pPr>
            <a:r>
              <a:rPr lang="ar-JO" sz="2500" dirty="0" smtClean="0">
                <a:cs typeface="AL-Mohanad Bold" pitchFamily="2" charset="-78"/>
              </a:rPr>
              <a:t>و </a:t>
            </a:r>
            <a:r>
              <a:rPr lang="ar-JO" sz="2500" dirty="0">
                <a:cs typeface="AL-Mohanad Bold" pitchFamily="2" charset="-78"/>
              </a:rPr>
              <a:t>يتضح الدور الاستراتيجي لنظم المعلومات الإدارية من خلال تأثيرها الجوهري في المجالات و الأنشطة الرئيسية التالية :</a:t>
            </a:r>
            <a:r>
              <a:rPr lang="en-US" sz="2500" dirty="0">
                <a:cs typeface="AL-Mohanad Bold" pitchFamily="2" charset="-78"/>
              </a:rPr>
              <a:t/>
            </a:r>
            <a:br>
              <a:rPr lang="en-US" sz="2500" dirty="0">
                <a:cs typeface="AL-Mohanad Bold" pitchFamily="2" charset="-78"/>
              </a:rPr>
            </a:br>
            <a:endParaRPr lang="en-US" sz="2500" dirty="0" smtClean="0">
              <a:cs typeface="AL-Mohanad Bold" pitchFamily="2" charset="-78"/>
            </a:endParaRPr>
          </a:p>
          <a:p>
            <a:pPr marL="0" indent="0">
              <a:buNone/>
            </a:pPr>
            <a:r>
              <a:rPr lang="ar-SA" sz="2500" dirty="0">
                <a:cs typeface="AL-Mohanad Bold" pitchFamily="2" charset="-78"/>
              </a:rPr>
              <a:t> </a:t>
            </a:r>
            <a:r>
              <a:rPr lang="ar-SA" sz="2500" dirty="0" smtClean="0">
                <a:cs typeface="AL-Mohanad Bold" pitchFamily="2" charset="-78"/>
              </a:rPr>
              <a:t>1- </a:t>
            </a:r>
            <a:r>
              <a:rPr lang="ar-JO" sz="2500" dirty="0" smtClean="0">
                <a:cs typeface="AL-Mohanad Bold" pitchFamily="2" charset="-78"/>
              </a:rPr>
              <a:t>المشاركة </a:t>
            </a:r>
            <a:r>
              <a:rPr lang="ar-JO" sz="2500" dirty="0">
                <a:cs typeface="AL-Mohanad Bold" pitchFamily="2" charset="-78"/>
              </a:rPr>
              <a:t>في صياغة الرؤيا الاستراتيجية </a:t>
            </a:r>
            <a:r>
              <a:rPr lang="en-US" sz="2500" dirty="0">
                <a:cs typeface="AL-Mohanad Bold" pitchFamily="2" charset="-78"/>
              </a:rPr>
              <a:t>Strategic Vision</a:t>
            </a:r>
            <a:r>
              <a:rPr lang="ar-JO" sz="2500" dirty="0">
                <a:cs typeface="AL-Mohanad Bold" pitchFamily="2" charset="-78"/>
              </a:rPr>
              <a:t> للمنظمة من خلال إضفاء خصائص البساطة </a:t>
            </a:r>
            <a:r>
              <a:rPr lang="ar-JO" sz="2500" dirty="0" smtClean="0">
                <a:cs typeface="AL-Mohanad Bold" pitchFamily="2" charset="-78"/>
              </a:rPr>
              <a:t>،الوضوح </a:t>
            </a:r>
            <a:r>
              <a:rPr lang="ar-JO" sz="2500" dirty="0">
                <a:cs typeface="AL-Mohanad Bold" pitchFamily="2" charset="-78"/>
              </a:rPr>
              <a:t>، العمق ، و الشمول على هذه الرؤية و المساعدة في تحقيق أعلى </a:t>
            </a:r>
            <a:r>
              <a:rPr lang="ar-JO" sz="2500" dirty="0" smtClean="0">
                <a:cs typeface="AL-Mohanad Bold" pitchFamily="2" charset="-78"/>
              </a:rPr>
              <a:t>قدر</a:t>
            </a:r>
            <a:r>
              <a:rPr lang="en-US" sz="2500" dirty="0" smtClean="0">
                <a:cs typeface="AL-Mohanad Bold" pitchFamily="2" charset="-78"/>
              </a:rPr>
              <a:t> </a:t>
            </a:r>
            <a:r>
              <a:rPr lang="ar-JO" sz="2500" dirty="0" smtClean="0">
                <a:cs typeface="AL-Mohanad Bold" pitchFamily="2" charset="-78"/>
              </a:rPr>
              <a:t>من </a:t>
            </a:r>
            <a:r>
              <a:rPr lang="ar-JO" sz="2500" dirty="0">
                <a:cs typeface="AL-Mohanad Bold" pitchFamily="2" charset="-78"/>
              </a:rPr>
              <a:t>المشاركة الفاعلة في عملية صياغة و انضاج الرؤية الاستراتيجية .</a:t>
            </a:r>
            <a:r>
              <a:rPr lang="en-US" sz="2500" dirty="0">
                <a:cs typeface="AL-Mohanad Bold" pitchFamily="2" charset="-78"/>
              </a:rPr>
              <a:t/>
            </a:r>
            <a:br>
              <a:rPr lang="en-US" sz="2500" dirty="0">
                <a:cs typeface="AL-Mohanad Bold" pitchFamily="2" charset="-78"/>
              </a:rPr>
            </a:br>
            <a:r>
              <a:rPr lang="en-US" sz="2500" dirty="0" smtClean="0">
                <a:cs typeface="AL-Mohanad Bold" pitchFamily="2" charset="-78"/>
              </a:rPr>
              <a:t> </a:t>
            </a:r>
            <a:r>
              <a:rPr lang="ar-SA" sz="2500" dirty="0" smtClean="0">
                <a:cs typeface="AL-Mohanad Bold" pitchFamily="2" charset="-78"/>
              </a:rPr>
              <a:t>2- </a:t>
            </a:r>
            <a:r>
              <a:rPr lang="ar-JO" sz="2500" dirty="0" smtClean="0">
                <a:cs typeface="AL-Mohanad Bold" pitchFamily="2" charset="-78"/>
              </a:rPr>
              <a:t>دعم </a:t>
            </a:r>
            <a:r>
              <a:rPr lang="ar-JO" sz="2500" dirty="0">
                <a:cs typeface="AL-Mohanad Bold" pitchFamily="2" charset="-78"/>
              </a:rPr>
              <a:t>عملية صياغة رسالة المنظمة </a:t>
            </a:r>
            <a:r>
              <a:rPr lang="en-US" sz="2500" dirty="0">
                <a:cs typeface="AL-Mohanad Bold" pitchFamily="2" charset="-78"/>
              </a:rPr>
              <a:t>Organization Mission</a:t>
            </a:r>
            <a:r>
              <a:rPr lang="ar-JO" sz="2500" dirty="0">
                <a:cs typeface="AL-Mohanad Bold" pitchFamily="2" charset="-78"/>
              </a:rPr>
              <a:t> و ذلك عن طريق تحديد أنواع الأنشطة الجوهرية و تقديم معلومات عن الأسواق المستهدفة .</a:t>
            </a:r>
            <a:r>
              <a:rPr lang="en-US" sz="2500" dirty="0">
                <a:cs typeface="AL-Mohanad Bold" pitchFamily="2" charset="-78"/>
              </a:rPr>
              <a:t/>
            </a:r>
            <a:br>
              <a:rPr lang="en-US" sz="2500" dirty="0">
                <a:cs typeface="AL-Mohanad Bold" pitchFamily="2" charset="-78"/>
              </a:rPr>
            </a:b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30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0310"/>
            <a:ext cx="10363826" cy="433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3</a:t>
            </a:r>
            <a:r>
              <a:rPr lang="ar-SA" sz="2500" dirty="0">
                <a:cs typeface="AL-Mohanad Bold" pitchFamily="2" charset="-78"/>
              </a:rPr>
              <a:t>- </a:t>
            </a:r>
            <a:r>
              <a:rPr lang="ar-JO" sz="2500" dirty="0">
                <a:cs typeface="AL-Mohanad Bold" pitchFamily="2" charset="-78"/>
              </a:rPr>
              <a:t>صياغة الأهداف الاستراتيجية للمنظمة من خلال تحليل عناصر القوة و الضعف في داخل المنظمة و مقارنتها بالفرص و التهديدات الحالية و المتوقعة في البيئة الخارجية(تحليل</a:t>
            </a:r>
            <a:r>
              <a:rPr lang="en-US" sz="2500" dirty="0">
                <a:cs typeface="AL-Mohanad Bold" pitchFamily="2" charset="-78"/>
              </a:rPr>
              <a:t>SWOT</a:t>
            </a:r>
            <a:r>
              <a:rPr lang="ar-JO" sz="2500" dirty="0">
                <a:cs typeface="AL-Mohanad Bold" pitchFamily="2" charset="-78"/>
              </a:rPr>
              <a:t>) . و مقارنة هذه النتائج مع الموارد الجوهرية و القدرات التنظيمية الموجودة و من بينها بالطبع موارد المعلومات الثمينة </a:t>
            </a:r>
            <a:r>
              <a:rPr lang="ar-JO" sz="2500" dirty="0" smtClean="0">
                <a:cs typeface="AL-Mohanad Bold" pitchFamily="2" charset="-78"/>
              </a:rPr>
              <a:t>.</a:t>
            </a:r>
            <a:endParaRPr lang="ar-SA" sz="2500" dirty="0" smtClean="0">
              <a:cs typeface="AL-Mohanad Bold" pitchFamily="2" charset="-78"/>
            </a:endParaRPr>
          </a:p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4- </a:t>
            </a:r>
            <a:r>
              <a:rPr lang="ar-JO" sz="2500" dirty="0">
                <a:cs typeface="AL-Mohanad Bold" pitchFamily="2" charset="-78"/>
              </a:rPr>
              <a:t>المساعدة في اختيار استراتيجية الأعمال الشاملة من بين البدائل الاستراتيجية الممكنة ، </a:t>
            </a:r>
            <a:r>
              <a:rPr lang="ar-JO" sz="2500" dirty="0" smtClean="0">
                <a:cs typeface="AL-Mohanad Bold" pitchFamily="2" charset="-78"/>
              </a:rPr>
              <a:t>بالإضافة </a:t>
            </a:r>
            <a:r>
              <a:rPr lang="ar-JO" sz="2500" dirty="0">
                <a:cs typeface="AL-Mohanad Bold" pitchFamily="2" charset="-78"/>
              </a:rPr>
              <a:t>الى الاندماج البنيوي مع الأنشطة الجوهرية للرقابة و التقييم الاستراتيجي الموجه نحو معايرة الأداء الكلي للمنظمة و مقارنته بأداء المنظمات </a:t>
            </a:r>
            <a:r>
              <a:rPr lang="ar-JO" sz="2500" dirty="0" smtClean="0">
                <a:cs typeface="AL-Mohanad Bold" pitchFamily="2" charset="-78"/>
              </a:rPr>
              <a:t>المنافسة </a:t>
            </a:r>
            <a:r>
              <a:rPr lang="ar-JO" sz="2500" dirty="0">
                <a:cs typeface="AL-Mohanad Bold" pitchFamily="2" charset="-78"/>
              </a:rPr>
              <a:t>في قطاع الصناعة.</a:t>
            </a:r>
            <a:r>
              <a:rPr lang="en-US" sz="2500" dirty="0">
                <a:cs typeface="AL-Mohanad Bold" pitchFamily="2" charset="-78"/>
              </a:rPr>
              <a:t/>
            </a:r>
            <a:br>
              <a:rPr lang="en-US" sz="2500" dirty="0">
                <a:cs typeface="AL-Mohanad Bold" pitchFamily="2" charset="-78"/>
              </a:rPr>
            </a:br>
            <a:r>
              <a:rPr lang="ar-SA" sz="2500" dirty="0">
                <a:cs typeface="AL-Mohanad Bold" pitchFamily="2" charset="-78"/>
              </a:rPr>
              <a:t>5- </a:t>
            </a:r>
            <a:r>
              <a:rPr lang="ar-JO" sz="2500" dirty="0">
                <a:cs typeface="AL-Mohanad Bold" pitchFamily="2" charset="-78"/>
              </a:rPr>
              <a:t>و أخيرا تعمل نظم المعلومات الإدارية على تحقيق الميزة التنافسية المؤكدة و ذلك باعتبارها الأداة المثلى في تحليل مصادر الميزة التنافسية في داخل المنظمة و خارجها .</a:t>
            </a:r>
            <a:endParaRPr lang="ar-SA" sz="2500" dirty="0">
              <a:cs typeface="AL-Mohanad Bold" pitchFamily="2" charset="-78"/>
            </a:endParaRPr>
          </a:p>
          <a:p>
            <a:pPr marL="0" indent="0">
              <a:buNone/>
            </a:pP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5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1663"/>
          </a:xfrm>
        </p:spPr>
        <p:txBody>
          <a:bodyPr/>
          <a:lstStyle/>
          <a:p>
            <a:pPr algn="r"/>
            <a:r>
              <a:rPr lang="ar-SA" dirty="0" smtClean="0">
                <a:cs typeface="AL-Mohanad Bold" pitchFamily="2" charset="-78"/>
              </a:rPr>
              <a:t>2-5- نظم المعلومات والاستراتيجيات التنافسية العامة</a:t>
            </a:r>
            <a:endParaRPr lang="ar-SA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290055"/>
            <a:ext cx="10250095" cy="54178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SA" sz="2500" dirty="0" smtClean="0">
                <a:cs typeface="AL-Mohanad Bold" pitchFamily="2" charset="-78"/>
              </a:rPr>
              <a:t>هناك ثلاث استراتيجيات عامة يمكن أن تحقق للمنظمات ميزة تنافسية مؤكدة.</a:t>
            </a:r>
          </a:p>
          <a:p>
            <a:pPr lvl="0" algn="just"/>
            <a:r>
              <a:rPr lang="ar-JO" sz="2500" b="1" dirty="0">
                <a:cs typeface="AL-Mohanad Bold" pitchFamily="2" charset="-78"/>
              </a:rPr>
              <a:t>استراتيجية قيادة قلة التكاليف </a:t>
            </a:r>
            <a:r>
              <a:rPr lang="en-US" sz="2500" smtClean="0">
                <a:cs typeface="AL-Mohanad Bold" pitchFamily="2" charset="-78"/>
              </a:rPr>
              <a:t>Cost </a:t>
            </a:r>
            <a:r>
              <a:rPr lang="en-US" sz="2500" dirty="0">
                <a:cs typeface="AL-Mohanad Bold" pitchFamily="2" charset="-78"/>
              </a:rPr>
              <a:t>Leadership Strategy </a:t>
            </a:r>
          </a:p>
          <a:p>
            <a:pPr marL="457200" lvl="1" indent="0" algn="just">
              <a:buNone/>
            </a:pPr>
            <a:r>
              <a:rPr lang="ar-JO" sz="2300" dirty="0">
                <a:cs typeface="AL-Mohanad Bold" pitchFamily="2" charset="-78"/>
              </a:rPr>
              <a:t>و هي الاستراتيجية التي تضع المنظمة كأقل المنتجين تكلفة في قطاع الصناعة و ذلك من خلال </a:t>
            </a:r>
            <a:r>
              <a:rPr lang="ar-JO" sz="2300" dirty="0" smtClean="0">
                <a:cs typeface="AL-Mohanad Bold" pitchFamily="2" charset="-78"/>
              </a:rPr>
              <a:t>الاستثمار </a:t>
            </a:r>
            <a:r>
              <a:rPr lang="ar-JO" sz="2300" dirty="0">
                <a:cs typeface="AL-Mohanad Bold" pitchFamily="2" charset="-78"/>
              </a:rPr>
              <a:t>الأمثل للموارد و الانتاج بمعايير عالمية . ان المنظمة التي تستطيع تحقيق قيادة التكلفة ستكون فوق متوسط الإنجاز في الصناعة .</a:t>
            </a:r>
            <a:endParaRPr lang="en-US" sz="2300" dirty="0">
              <a:cs typeface="AL-Mohanad Bold" pitchFamily="2" charset="-78"/>
            </a:endParaRPr>
          </a:p>
          <a:p>
            <a:pPr algn="just"/>
            <a:r>
              <a:rPr lang="ar-JO" sz="2300" dirty="0">
                <a:cs typeface="AL-Mohanad Bold" pitchFamily="2" charset="-78"/>
              </a:rPr>
              <a:t>إن نظم المعلومات الإدارية على مختلف أنماطها الرئيسية تستطيع أن تساهم في تخفيض تكاليف الانتاج ، التخزين ، التسويق ، النقل و التوزيع و خدمات ما بعد البيع .</a:t>
            </a:r>
            <a:endParaRPr lang="en-US" sz="2300" dirty="0">
              <a:cs typeface="AL-Mohanad Bold" pitchFamily="2" charset="-78"/>
            </a:endParaRPr>
          </a:p>
          <a:p>
            <a:pPr algn="just"/>
            <a:r>
              <a:rPr lang="ar-JO" sz="2300" dirty="0">
                <a:cs typeface="AL-Mohanad Bold" pitchFamily="2" charset="-78"/>
              </a:rPr>
              <a:t>فإذا أخذنا نظم المعلومات المصرفية التي تستند على شبكة الإنترنت و تستخدم تقنيات الأعمال الإلكترونية و المصارف وصولا الى المصارف الإلكترونية </a:t>
            </a:r>
            <a:r>
              <a:rPr lang="en-US" sz="2300" dirty="0">
                <a:cs typeface="AL-Mohanad Bold" pitchFamily="2" charset="-78"/>
              </a:rPr>
              <a:t>e-Banking </a:t>
            </a:r>
            <a:r>
              <a:rPr lang="ar-JO" sz="2300" dirty="0">
                <a:cs typeface="AL-Mohanad Bold" pitchFamily="2" charset="-78"/>
              </a:rPr>
              <a:t>يمكنها ببساطة توفير الجهد و الوقت و التكلفة للعملية المصرفية على مدار اليوم بسبب مزايا استخدام شبكة الإنترنت و ضمان التسليم الفوري للخدمة في الوقت الحقيقي .</a:t>
            </a:r>
            <a:endParaRPr lang="en-US" sz="2300" dirty="0">
              <a:cs typeface="AL-Mohanad Bold" pitchFamily="2" charset="-78"/>
            </a:endParaRPr>
          </a:p>
          <a:p>
            <a:pPr marL="0" indent="0" algn="just">
              <a:buNone/>
            </a:pP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80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4717" y="1125146"/>
            <a:ext cx="10363826" cy="5002699"/>
          </a:xfrm>
        </p:spPr>
        <p:txBody>
          <a:bodyPr>
            <a:noAutofit/>
          </a:bodyPr>
          <a:lstStyle/>
          <a:p>
            <a:pPr lvl="0" algn="just"/>
            <a:r>
              <a:rPr lang="ar-JO" sz="2500" b="1" dirty="0">
                <a:cs typeface="AL-Mohanad Bold" pitchFamily="2" charset="-78"/>
              </a:rPr>
              <a:t>استراتيجية التمييز </a:t>
            </a:r>
            <a:r>
              <a:rPr lang="en-US" sz="2500" dirty="0">
                <a:cs typeface="AL-Mohanad Bold" pitchFamily="2" charset="-78"/>
              </a:rPr>
              <a:t>Differentiation Strategy </a:t>
            </a:r>
          </a:p>
          <a:p>
            <a:pPr marL="457200" lvl="1" indent="0" algn="just">
              <a:buNone/>
            </a:pPr>
            <a:r>
              <a:rPr lang="ar-JO" sz="2300" dirty="0">
                <a:cs typeface="AL-Mohanad Bold" pitchFamily="2" charset="-78"/>
              </a:rPr>
              <a:t>و هي استراتيجية البحث عن التميز ، الفرادة ، أو </a:t>
            </a:r>
            <a:r>
              <a:rPr lang="ar-JO" sz="2300" dirty="0" smtClean="0">
                <a:cs typeface="AL-Mohanad Bold" pitchFamily="2" charset="-78"/>
              </a:rPr>
              <a:t>الانفراد </a:t>
            </a:r>
            <a:r>
              <a:rPr lang="ar-JO" sz="2300" dirty="0">
                <a:cs typeface="AL-Mohanad Bold" pitchFamily="2" charset="-78"/>
              </a:rPr>
              <a:t>بخصائص استثنائية في مجال الصناعة . في ضوء هذه الاستراتيجية تسعى المنظمة الى تكوين صورة ذهنية محببة حول منتجاتها و خدماتها نظرا لمزاياها الفريدة </a:t>
            </a:r>
            <a:r>
              <a:rPr lang="en-US" sz="2300" dirty="0">
                <a:cs typeface="AL-Mohanad Bold" pitchFamily="2" charset="-78"/>
              </a:rPr>
              <a:t>Unique Features</a:t>
            </a:r>
            <a:r>
              <a:rPr lang="ar-JO" sz="2300" dirty="0">
                <a:cs typeface="AL-Mohanad Bold" pitchFamily="2" charset="-78"/>
              </a:rPr>
              <a:t> و الصورة الحسنة للمنظمة بين المستفيدين و الزبائن .</a:t>
            </a:r>
            <a:endParaRPr lang="en-US" sz="2300" dirty="0">
              <a:cs typeface="AL-Mohanad Bold" pitchFamily="2" charset="-78"/>
            </a:endParaRPr>
          </a:p>
          <a:p>
            <a:pPr algn="just"/>
            <a:r>
              <a:rPr lang="ar-JO" sz="2500" dirty="0">
                <a:cs typeface="AL-Mohanad Bold" pitchFamily="2" charset="-78"/>
              </a:rPr>
              <a:t>إن وجود نظم معلومات مصرفية مشبوكة على موقع خدمات مصرفية إلكترونية متكاملة لجميع الزبائن يعني وجود فرادة و تميز في توليفة الخدمات المصرفية المقدمة لزبائن المصرف ذلك لأن تسهيلات العمل المصرفي الإلكتروني يوفر الوقت و الجهد و المال للزبائن من جهة و المصرف من جهة أخرى كما تدل جميع الدراسات الميدانية التي أجريت في هذا الصدد .</a:t>
            </a: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70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7547" y="661122"/>
            <a:ext cx="10363826" cy="5084585"/>
          </a:xfrm>
        </p:spPr>
        <p:txBody>
          <a:bodyPr>
            <a:noAutofit/>
          </a:bodyPr>
          <a:lstStyle/>
          <a:p>
            <a:pPr lvl="0" algn="just"/>
            <a:r>
              <a:rPr lang="ar-JO" sz="2500" b="1" dirty="0">
                <a:cs typeface="AL-Mohanad Bold" pitchFamily="2" charset="-78"/>
              </a:rPr>
              <a:t>استراتيجية – التركيز </a:t>
            </a:r>
            <a:r>
              <a:rPr lang="en-US" sz="2500" dirty="0">
                <a:cs typeface="AL-Mohanad Bold" pitchFamily="2" charset="-78"/>
              </a:rPr>
              <a:t>Focus </a:t>
            </a:r>
            <a:r>
              <a:rPr lang="en-US" sz="2500" dirty="0" smtClean="0">
                <a:cs typeface="AL-Mohanad Bold" pitchFamily="2" charset="-78"/>
              </a:rPr>
              <a:t>Strategy</a:t>
            </a:r>
          </a:p>
          <a:p>
            <a:pPr marL="457200" lvl="1" indent="0" algn="just">
              <a:buNone/>
            </a:pPr>
            <a:r>
              <a:rPr lang="en-US" sz="2300" dirty="0" smtClean="0">
                <a:cs typeface="AL-Mohanad Bold" pitchFamily="2" charset="-78"/>
              </a:rPr>
              <a:t> </a:t>
            </a:r>
            <a:r>
              <a:rPr lang="ar-SA" sz="2300" dirty="0" smtClean="0">
                <a:cs typeface="AL-Mohanad Bold" pitchFamily="2" charset="-78"/>
              </a:rPr>
              <a:t>ت</a:t>
            </a:r>
            <a:r>
              <a:rPr lang="ar-JO" sz="2300" dirty="0" smtClean="0">
                <a:cs typeface="AL-Mohanad Bold" pitchFamily="2" charset="-78"/>
              </a:rPr>
              <a:t>ستند هذه الاستراتيجية على أساس اختيار مجال تنافسي في داخل قطاع الصناعة أو نشاط أعمال بحيث يمكن التركيز على جزء معين من السوق و تكثيف نشاط المنظمة التسويقي في هذا الجزء و العمل على استبعاد الآخرين و منعهم من التأثير في حصة المنظمة السوقية . في هذا السياق يمكن أن توفر نظم المعلومات الإدارية معلومات ثمينة حول ربحية قطاعات سوقية معينة لتمكين المنظمات من تصميم و تسويق منتجات و خدمات تتوافق مع احتياجات و رغبات هذه القطاعات السوقية المشخصة .</a:t>
            </a:r>
            <a:endParaRPr lang="en-US" sz="2300" dirty="0">
              <a:cs typeface="AL-Mohanad Bold" pitchFamily="2" charset="-78"/>
            </a:endParaRPr>
          </a:p>
          <a:p>
            <a:pPr algn="just"/>
            <a:r>
              <a:rPr lang="ar-JO" sz="2500" dirty="0">
                <a:cs typeface="AL-Mohanad Bold" pitchFamily="2" charset="-78"/>
              </a:rPr>
              <a:t>بالإضافة الى ما تقدم تساهم نظم المعلومات الإدارية في تعزيز فرص الأعمال الجديدة و استكشاف الفرص الجديدة و هنا لابد أن نشير الى أن منظمات الأعمال الكبيرة لا تنتظر الفرص في بيئة الأعمال بل هي في معظم الأحيان تبحث عنها و تخصص موارد ضخمة لخلق الفرصة و استثمارها و تعظيم المنافع المترتبة على امتلاكها من خلال الدخول بتكنولوجيا جديدة الى السوق .</a:t>
            </a:r>
            <a:endParaRPr lang="en-US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3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2737"/>
          </a:xfrm>
        </p:spPr>
        <p:txBody>
          <a:bodyPr/>
          <a:lstStyle/>
          <a:p>
            <a:pPr algn="r"/>
            <a:r>
              <a:rPr lang="ar-SA" dirty="0" smtClean="0">
                <a:cs typeface="AL-Mohanad Bold" pitchFamily="2" charset="-78"/>
              </a:rPr>
              <a:t>2-1- مفهوم وأهمية نظم المعلومات الادارية</a:t>
            </a:r>
            <a:endParaRPr lang="ar-SA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31621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>
                <a:cs typeface="AL-Mohanad Bold" pitchFamily="2" charset="-78"/>
              </a:rPr>
              <a:t>1- مداخل دراسة نظم المعلومات: </a:t>
            </a:r>
          </a:p>
          <a:p>
            <a:pPr marL="0" indent="0">
              <a:buNone/>
            </a:pPr>
            <a:endParaRPr lang="ar-SA" dirty="0">
              <a:cs typeface="AL-Mohanad Bold" pitchFamily="2" charset="-78"/>
            </a:endParaRPr>
          </a:p>
          <a:p>
            <a:pPr marL="0" indent="0">
              <a:buNone/>
            </a:pPr>
            <a:endParaRPr lang="ar-SA" dirty="0">
              <a:cs typeface="AL-Mohanad Bold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2675" y="1719617"/>
            <a:ext cx="5786650" cy="49404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Oval 4"/>
          <p:cNvSpPr/>
          <p:nvPr/>
        </p:nvSpPr>
        <p:spPr>
          <a:xfrm>
            <a:off x="5386316" y="3521121"/>
            <a:ext cx="1419367" cy="13374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MIS</a:t>
            </a:r>
            <a:endParaRPr lang="ar-SA" dirty="0"/>
          </a:p>
        </p:txBody>
      </p:sp>
      <p:cxnSp>
        <p:nvCxnSpPr>
          <p:cNvPr id="7" name="Straight Connector 6"/>
          <p:cNvCxnSpPr>
            <a:stCxn id="4" idx="0"/>
            <a:endCxn id="5" idx="0"/>
          </p:cNvCxnSpPr>
          <p:nvPr/>
        </p:nvCxnSpPr>
        <p:spPr>
          <a:xfrm>
            <a:off x="6096000" y="1719617"/>
            <a:ext cx="0" cy="180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4"/>
          </p:cNvCxnSpPr>
          <p:nvPr/>
        </p:nvCxnSpPr>
        <p:spPr>
          <a:xfrm flipH="1" flipV="1">
            <a:off x="6095999" y="4858602"/>
            <a:ext cx="1" cy="1801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05683" y="2620369"/>
            <a:ext cx="1481758" cy="137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701753" y="4512888"/>
            <a:ext cx="1627308" cy="1305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62938" y="2620369"/>
            <a:ext cx="1650758" cy="1239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12358" y="4624223"/>
            <a:ext cx="1601338" cy="119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02594" y="2447515"/>
            <a:ext cx="12965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Operations Research</a:t>
            </a:r>
            <a:endParaRPr lang="ar-SA" dirty="0"/>
          </a:p>
        </p:txBody>
      </p:sp>
      <p:sp>
        <p:nvSpPr>
          <p:cNvPr id="25" name="TextBox 24"/>
          <p:cNvSpPr txBox="1"/>
          <p:nvPr/>
        </p:nvSpPr>
        <p:spPr>
          <a:xfrm>
            <a:off x="7402929" y="3925035"/>
            <a:ext cx="11126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Sociology</a:t>
            </a:r>
            <a:endParaRPr lang="ar-SA" dirty="0"/>
          </a:p>
        </p:txBody>
      </p:sp>
      <p:sp>
        <p:nvSpPr>
          <p:cNvPr id="26" name="TextBox 25"/>
          <p:cNvSpPr txBox="1"/>
          <p:nvPr/>
        </p:nvSpPr>
        <p:spPr>
          <a:xfrm>
            <a:off x="6198044" y="5340235"/>
            <a:ext cx="12828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Economics</a:t>
            </a:r>
            <a:endParaRPr lang="ar-SA" dirty="0"/>
          </a:p>
        </p:txBody>
      </p:sp>
      <p:sp>
        <p:nvSpPr>
          <p:cNvPr id="27" name="TextBox 26"/>
          <p:cNvSpPr txBox="1"/>
          <p:nvPr/>
        </p:nvSpPr>
        <p:spPr>
          <a:xfrm>
            <a:off x="4451757" y="2381937"/>
            <a:ext cx="12894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Computer Science</a:t>
            </a:r>
            <a:endParaRPr lang="ar-SA" dirty="0"/>
          </a:p>
        </p:txBody>
      </p:sp>
      <p:sp>
        <p:nvSpPr>
          <p:cNvPr id="28" name="TextBox 27"/>
          <p:cNvSpPr txBox="1"/>
          <p:nvPr/>
        </p:nvSpPr>
        <p:spPr>
          <a:xfrm>
            <a:off x="3616955" y="3792542"/>
            <a:ext cx="1473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Management Science</a:t>
            </a:r>
            <a:endParaRPr lang="ar-SA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1" y="5340235"/>
            <a:ext cx="14454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Psychology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31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9684"/>
            <a:ext cx="10331981" cy="5081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ويمكن تعريف كل مدخل من هذه المداخل:</a:t>
            </a:r>
          </a:p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1- مدخل علوم الحاسب( المدخل التقني – </a:t>
            </a:r>
            <a:r>
              <a:rPr lang="en-US" sz="2500" dirty="0" smtClean="0">
                <a:cs typeface="AL-Mohanad Bold" pitchFamily="2" charset="-78"/>
              </a:rPr>
              <a:t>Technical Approach</a:t>
            </a:r>
            <a:r>
              <a:rPr lang="ar-SA" sz="2500" dirty="0" smtClean="0">
                <a:cs typeface="AL-Mohanad Bold" pitchFamily="2" charset="-78"/>
              </a:rPr>
              <a:t>) : </a:t>
            </a:r>
          </a:p>
          <a:p>
            <a:pPr marL="457200" lvl="1" indent="0">
              <a:buNone/>
            </a:pPr>
            <a:r>
              <a:rPr lang="ar-SA" sz="2500" dirty="0" smtClean="0">
                <a:cs typeface="AL-Mohanad Bold" pitchFamily="2" charset="-78"/>
              </a:rPr>
              <a:t>يتم التركيز في دراسة نظم المعلومات الإدارية على الجوانب التقنية الصرفة كعتاد الحاسوب , برامج الحاسوب , وشبكات الحاسوب ولنظم تشغيلها وصيانتها وحماية موارد المعلومات.</a:t>
            </a:r>
          </a:p>
          <a:p>
            <a:pPr marL="0" indent="0">
              <a:buNone/>
            </a:pPr>
            <a:endParaRPr lang="ar-SA" sz="2500" dirty="0" smtClean="0">
              <a:cs typeface="AL-Mohanad Bold" pitchFamily="2" charset="-78"/>
            </a:endParaRPr>
          </a:p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2- مدخل علم الإدارة ( المدخل الإداري):</a:t>
            </a:r>
          </a:p>
          <a:p>
            <a:pPr marL="457200" lvl="1" indent="0" algn="just">
              <a:buNone/>
            </a:pPr>
            <a:r>
              <a:rPr lang="ar-SA" sz="2500" dirty="0" smtClean="0">
                <a:cs typeface="AL-Mohanad Bold" pitchFamily="2" charset="-78"/>
              </a:rPr>
              <a:t>يهتم بتحليل المكونات الإدارية والتنظيمية لهذه النظم وتأثيرها الجوهري على الإدارة والتنظيم مع التركيز على فهم وتحليل علاقة التأثير المتبادلة بين النظام والبيئة التنظيمية , وبين النظام والأداء</a:t>
            </a:r>
            <a:r>
              <a:rPr lang="ar-SA" sz="2300" dirty="0" smtClean="0">
                <a:cs typeface="AL-Mohanad Bold" pitchFamily="2" charset="-78"/>
              </a:rPr>
              <a:t>.</a:t>
            </a:r>
            <a:endParaRPr lang="ar-SA" sz="23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6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64276"/>
            <a:ext cx="9867958" cy="502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3- مدخل علم الاقتصاد ( المدخل الاقتصادي) :</a:t>
            </a:r>
          </a:p>
          <a:p>
            <a:pPr marL="457200" lvl="1" indent="0">
              <a:buNone/>
            </a:pPr>
            <a:r>
              <a:rPr lang="ar-SA" sz="2500" dirty="0" smtClean="0">
                <a:cs typeface="AL-Mohanad Bold" pitchFamily="2" charset="-78"/>
              </a:rPr>
              <a:t>يهتم بتحليل قيمة وتكلفة المعلومات وكلفة المعلومات الناقصة, ودراسات الجدوى الاقتصادية لمشروعات نظم المعلومات. </a:t>
            </a:r>
          </a:p>
          <a:p>
            <a:pPr marL="0" indent="0">
              <a:buNone/>
            </a:pPr>
            <a:r>
              <a:rPr lang="ar-SA" sz="2500" dirty="0" smtClean="0">
                <a:cs typeface="AL-Mohanad Bold" pitchFamily="2" charset="-78"/>
              </a:rPr>
              <a:t>4- مدخل علم النفس وعلم الاجتماع ( المدخل السلوكي والاجتماعي):</a:t>
            </a:r>
          </a:p>
          <a:p>
            <a:pPr marL="457200" lvl="1" indent="0" algn="just">
              <a:buNone/>
            </a:pPr>
            <a:r>
              <a:rPr lang="ar-SA" sz="2500" dirty="0" smtClean="0">
                <a:cs typeface="AL-Mohanad Bold" pitchFamily="2" charset="-78"/>
              </a:rPr>
              <a:t>دراسة القضايا السلوكية المرتبطة بتكنولوجيا المعلومات وتأثير هذه التكنولوجيا على الأنماط</a:t>
            </a:r>
          </a:p>
          <a:p>
            <a:pPr marL="457200" lvl="1" indent="0" algn="just">
              <a:buNone/>
            </a:pPr>
            <a:r>
              <a:rPr lang="ar-SA" sz="2500" dirty="0" smtClean="0">
                <a:cs typeface="AL-Mohanad Bold" pitchFamily="2" charset="-78"/>
              </a:rPr>
              <a:t>السلوكية الفردية والجمعية في التنظيم وتأثير هذه الأنماط السلوكية على مستوى أداء نظم المعلومات الإدارية في المنظمة.</a:t>
            </a:r>
          </a:p>
          <a:p>
            <a:pPr marL="457200" lvl="1" indent="0" algn="just">
              <a:buNone/>
            </a:pPr>
            <a:r>
              <a:rPr lang="ar-SA" sz="2500" dirty="0" smtClean="0">
                <a:cs typeface="AL-Mohanad Bold" pitchFamily="2" charset="-78"/>
              </a:rPr>
              <a:t>كما يهتم المدخل بأنماط الجماعات وتأثير القيم الاجتماعية والتحولات المجتمعية مع استخدام تكنولوجيا المعلومات.</a:t>
            </a:r>
          </a:p>
          <a:p>
            <a:pPr marL="0" indent="0">
              <a:buNone/>
            </a:pP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13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3555"/>
          </a:xfrm>
        </p:spPr>
        <p:txBody>
          <a:bodyPr/>
          <a:lstStyle/>
          <a:p>
            <a:pPr algn="r"/>
            <a:r>
              <a:rPr lang="ar-SA" dirty="0" smtClean="0">
                <a:cs typeface="AL-Mohanad Bold" pitchFamily="2" charset="-78"/>
              </a:rPr>
              <a:t>2-2- نظم المعلومات الإدارية في منظمات الاعمال </a:t>
            </a:r>
            <a:endParaRPr lang="ar-SA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392072"/>
            <a:ext cx="10363826" cy="44764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لا</a:t>
            </a:r>
            <a:r>
              <a:rPr lang="ar-SA" sz="2500" dirty="0" smtClean="0">
                <a:cs typeface="AL-Mohanad Bold" pitchFamily="2" charset="-78"/>
              </a:rPr>
              <a:t> </a:t>
            </a:r>
            <a:r>
              <a:rPr lang="ar-JO" sz="2500" dirty="0" smtClean="0">
                <a:cs typeface="AL-Mohanad Bold" pitchFamily="2" charset="-78"/>
              </a:rPr>
              <a:t>تعمل </a:t>
            </a:r>
            <a:r>
              <a:rPr lang="ar-JO" sz="2500" dirty="0">
                <a:cs typeface="AL-Mohanad Bold" pitchFamily="2" charset="-78"/>
              </a:rPr>
              <a:t>نظم المعلومات في فراغ وانما هي جزء من بنية تنظيمية متكاملة تضم الى جانب نظم المعلومات مكونات تتبادل علاقات التأثير </a:t>
            </a:r>
            <a:r>
              <a:rPr lang="ar-JO" sz="2500" dirty="0" smtClean="0">
                <a:cs typeface="AL-Mohanad Bold" pitchFamily="2" charset="-78"/>
              </a:rPr>
              <a:t>والت</a:t>
            </a:r>
            <a:r>
              <a:rPr lang="ar-SA" sz="2500" dirty="0" smtClean="0">
                <a:cs typeface="AL-Mohanad Bold" pitchFamily="2" charset="-78"/>
              </a:rPr>
              <a:t>أث</a:t>
            </a:r>
            <a:r>
              <a:rPr lang="ar-JO" sz="2500" dirty="0" smtClean="0">
                <a:cs typeface="AL-Mohanad Bold" pitchFamily="2" charset="-78"/>
              </a:rPr>
              <a:t>ر </a:t>
            </a:r>
            <a:r>
              <a:rPr lang="ar-JO" sz="2500" dirty="0">
                <a:cs typeface="AL-Mohanad Bold" pitchFamily="2" charset="-78"/>
              </a:rPr>
              <a:t>مع أنماط  تكنولوجية المعلومات المستخدمة. وتتمثل هذه المكونات والعناصر بكل </a:t>
            </a:r>
            <a:r>
              <a:rPr lang="ar-JO" sz="2500" dirty="0" smtClean="0">
                <a:cs typeface="AL-Mohanad Bold" pitchFamily="2" charset="-78"/>
              </a:rPr>
              <a:t>من</a:t>
            </a:r>
            <a:r>
              <a:rPr lang="en-US" sz="2500" dirty="0" smtClean="0">
                <a:cs typeface="AL-Mohanad Bold" pitchFamily="2" charset="-78"/>
              </a:rPr>
              <a:t>:</a:t>
            </a:r>
          </a:p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البناء </a:t>
            </a:r>
            <a:r>
              <a:rPr lang="ar-JO" sz="2500" dirty="0">
                <a:cs typeface="AL-Mohanad Bold" pitchFamily="2" charset="-78"/>
              </a:rPr>
              <a:t>التنظيمي </a:t>
            </a:r>
            <a:r>
              <a:rPr lang="en-US" sz="2500" dirty="0">
                <a:cs typeface="AL-Mohanad Bold" pitchFamily="2" charset="-78"/>
              </a:rPr>
              <a:t>Organizational </a:t>
            </a:r>
            <a:r>
              <a:rPr lang="en-US" sz="2500" dirty="0" smtClean="0">
                <a:cs typeface="AL-Mohanad Bold" pitchFamily="2" charset="-78"/>
              </a:rPr>
              <a:t>Structure</a:t>
            </a:r>
            <a:endParaRPr lang="en-US" sz="2500" dirty="0">
              <a:cs typeface="AL-Mohanad Bold" pitchFamily="2" charset="-78"/>
            </a:endParaRPr>
          </a:p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القيادة </a:t>
            </a:r>
            <a:r>
              <a:rPr lang="ar-JO" sz="2500" dirty="0">
                <a:cs typeface="AL-Mohanad Bold" pitchFamily="2" charset="-78"/>
              </a:rPr>
              <a:t>الإدارية </a:t>
            </a:r>
            <a:r>
              <a:rPr lang="en-US" sz="2500" dirty="0">
                <a:cs typeface="AL-Mohanad Bold" pitchFamily="2" charset="-78"/>
              </a:rPr>
              <a:t>Managerial Leadership </a:t>
            </a:r>
          </a:p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استراتيجية الأعما</a:t>
            </a:r>
            <a:r>
              <a:rPr lang="ar-SA" sz="2500" dirty="0" smtClean="0">
                <a:cs typeface="AL-Mohanad Bold" pitchFamily="2" charset="-78"/>
              </a:rPr>
              <a:t>ل </a:t>
            </a:r>
            <a:r>
              <a:rPr lang="en-US" sz="2500" dirty="0">
                <a:cs typeface="AL-Mohanad Bold" pitchFamily="2" charset="-78"/>
              </a:rPr>
              <a:t>Business Strategies</a:t>
            </a:r>
            <a:endParaRPr lang="ar-SA" sz="2500" dirty="0" smtClean="0">
              <a:cs typeface="AL-Mohanad Bold" pitchFamily="2" charset="-78"/>
            </a:endParaRPr>
          </a:p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الثقافة </a:t>
            </a:r>
            <a:r>
              <a:rPr lang="ar-JO" sz="2500" dirty="0">
                <a:cs typeface="AL-Mohanad Bold" pitchFamily="2" charset="-78"/>
              </a:rPr>
              <a:t>التنظيمية </a:t>
            </a:r>
            <a:r>
              <a:rPr lang="en-US" sz="2500" dirty="0">
                <a:cs typeface="AL-Mohanad Bold" pitchFamily="2" charset="-78"/>
              </a:rPr>
              <a:t>Culture </a:t>
            </a:r>
            <a:r>
              <a:rPr lang="en-US" sz="2500" dirty="0" smtClean="0">
                <a:cs typeface="AL-Mohanad Bold" pitchFamily="2" charset="-78"/>
              </a:rPr>
              <a:t>Organizational</a:t>
            </a:r>
          </a:p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الموارد </a:t>
            </a:r>
            <a:r>
              <a:rPr lang="ar-JO" sz="2500" dirty="0">
                <a:cs typeface="AL-Mohanad Bold" pitchFamily="2" charset="-78"/>
              </a:rPr>
              <a:t>الانسانية </a:t>
            </a:r>
            <a:r>
              <a:rPr lang="en-US" sz="2500" dirty="0">
                <a:cs typeface="AL-Mohanad Bold" pitchFamily="2" charset="-78"/>
              </a:rPr>
              <a:t>Human Resources </a:t>
            </a: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0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696036"/>
            <a:ext cx="8789159" cy="61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0158"/>
          </a:xfrm>
        </p:spPr>
        <p:txBody>
          <a:bodyPr/>
          <a:lstStyle/>
          <a:p>
            <a:pPr lvl="0" algn="r"/>
            <a:r>
              <a:rPr lang="ar-SA" b="1" dirty="0" smtClean="0">
                <a:cs typeface="AL-Mohanad Bold" pitchFamily="2" charset="-78"/>
              </a:rPr>
              <a:t>3-2- </a:t>
            </a:r>
            <a:r>
              <a:rPr lang="ar-JO" b="1" dirty="0" smtClean="0">
                <a:cs typeface="AL-Mohanad Bold" pitchFamily="2" charset="-78"/>
              </a:rPr>
              <a:t>نظم </a:t>
            </a:r>
            <a:r>
              <a:rPr lang="ar-JO" b="1" dirty="0">
                <a:cs typeface="AL-Mohanad Bold" pitchFamily="2" charset="-78"/>
              </a:rPr>
              <a:t>المعلومات والمستويات </a:t>
            </a:r>
            <a:r>
              <a:rPr lang="ar-JO" b="1" dirty="0" smtClean="0">
                <a:cs typeface="AL-Mohanad Bold" pitchFamily="2" charset="-78"/>
              </a:rPr>
              <a:t>الادارية</a:t>
            </a:r>
            <a:endParaRPr lang="ar-SA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JO" sz="2500" dirty="0" smtClean="0">
                <a:cs typeface="AL-Mohanad Bold" pitchFamily="2" charset="-78"/>
              </a:rPr>
              <a:t>تتشكل </a:t>
            </a:r>
            <a:r>
              <a:rPr lang="ar-JO" sz="2500" dirty="0">
                <a:cs typeface="AL-Mohanad Bold" pitchFamily="2" charset="-78"/>
              </a:rPr>
              <a:t>بنية التنظيم في منظمات الاعمال من عدة مستويات ادارية ، ويكن القول انه كلما ازداد حجم المنظمة وتنوعت انشطتها وتعقدت اعمالها كلما دعت الحاجة الى تطوير وتطبيق انماط متنوعة من نظم المعلومات الادارية المتكاملة في تقنياتها ووظائفها ، وبالتالي يمكن القول ان البنية التنظيمية للمنظمات تتكون من عدة مستويات ادارية تقابلها انواع من نظم المعلومات الادارية كما موضح بالشكل التالي</a:t>
            </a: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20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682389"/>
            <a:ext cx="7387718" cy="66055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55343" y="682389"/>
            <a:ext cx="23474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b="1" u="sng" dirty="0" smtClean="0">
                <a:cs typeface="AL-Mohanad Bold" pitchFamily="2" charset="-78"/>
              </a:rPr>
              <a:t>المستوى التنظيمي</a:t>
            </a:r>
            <a:endParaRPr lang="ar-SA" sz="2500" b="1" u="sng" dirty="0">
              <a:cs typeface="AL-Mohanad Bold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3186" y="682389"/>
            <a:ext cx="29026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b="1" u="sng" dirty="0" smtClean="0">
                <a:cs typeface="AL-Mohanad Bold" pitchFamily="2" charset="-78"/>
              </a:rPr>
              <a:t>نوع نظام المعلومات الاداري</a:t>
            </a:r>
            <a:endParaRPr lang="ar-SA" sz="2500" b="1" u="sng" dirty="0">
              <a:cs typeface="AL-Mohanad Bold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9712" y="1945400"/>
            <a:ext cx="18015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dirty="0" smtClean="0">
                <a:cs typeface="AL-Mohanad Bold" pitchFamily="2" charset="-78"/>
              </a:rPr>
              <a:t>الاستراتيجي</a:t>
            </a:r>
            <a:endParaRPr lang="ar-SA" sz="2500" dirty="0">
              <a:cs typeface="AL-Mohanad Bold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2197" y="3319779"/>
            <a:ext cx="14739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dirty="0" smtClean="0">
                <a:cs typeface="AL-Mohanad Bold" pitchFamily="2" charset="-78"/>
              </a:rPr>
              <a:t>التكتيكي</a:t>
            </a:r>
            <a:endParaRPr lang="ar-SA" sz="2500" dirty="0">
              <a:cs typeface="AL-Mohanad Bold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8674" y="4386578"/>
            <a:ext cx="13238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cs typeface="AL-Mohanad Bold" pitchFamily="2" charset="-78"/>
              </a:rPr>
              <a:t>المعلوماتي</a:t>
            </a:r>
            <a:endParaRPr lang="ar-SA" sz="2400" dirty="0">
              <a:cs typeface="AL-Mohanad Bold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8424" y="5544193"/>
            <a:ext cx="162408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dirty="0" smtClean="0">
                <a:cs typeface="AL-Mohanad Bold" pitchFamily="2" charset="-78"/>
              </a:rPr>
              <a:t>العملياتي</a:t>
            </a:r>
            <a:endParaRPr lang="ar-SA" sz="2500" dirty="0">
              <a:cs typeface="AL-Mohanad Bold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0549" y="1990411"/>
            <a:ext cx="23747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المعلومات الإدارية </a:t>
            </a:r>
            <a:r>
              <a:rPr lang="en-US" sz="2000" dirty="0" smtClean="0">
                <a:cs typeface="AL-Mohanad Bold" pitchFamily="2" charset="-78"/>
              </a:rPr>
              <a:t>MIS</a:t>
            </a:r>
            <a:endParaRPr lang="ar-SA" sz="2000" dirty="0">
              <a:cs typeface="AL-Mohanad Bold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70294" y="1463955"/>
            <a:ext cx="35549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المعلومات الاستراتيجية </a:t>
            </a:r>
            <a:r>
              <a:rPr lang="en-US" sz="2000" dirty="0" smtClean="0">
                <a:cs typeface="AL-Mohanad Bold" pitchFamily="2" charset="-78"/>
              </a:rPr>
              <a:t>SIS (EIS) </a:t>
            </a:r>
            <a:endParaRPr lang="ar-SA" sz="2000" dirty="0">
              <a:cs typeface="AL-Mohanad Bold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73570" y="2381310"/>
            <a:ext cx="23747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إدارة المعرفة </a:t>
            </a:r>
            <a:r>
              <a:rPr lang="en-US" sz="2000" dirty="0" smtClean="0">
                <a:cs typeface="AL-Mohanad Bold" pitchFamily="2" charset="-78"/>
              </a:rPr>
              <a:t>KMS</a:t>
            </a:r>
            <a:endParaRPr lang="ar-SA" sz="2000" dirty="0">
              <a:cs typeface="AL-Mohanad Bold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50551" y="3294817"/>
            <a:ext cx="23747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مساندة القرارات </a:t>
            </a:r>
            <a:r>
              <a:rPr lang="en-US" sz="2000" dirty="0" smtClean="0">
                <a:cs typeface="AL-Mohanad Bold" pitchFamily="2" charset="-78"/>
              </a:rPr>
              <a:t>DSS</a:t>
            </a:r>
            <a:endParaRPr lang="ar-SA" sz="2000" dirty="0">
              <a:cs typeface="AL-Mohanad Bold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47713" y="4234442"/>
            <a:ext cx="33775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المعالجة التحليلية الفورية </a:t>
            </a:r>
            <a:r>
              <a:rPr lang="en-US" sz="2000" dirty="0" smtClean="0">
                <a:cs typeface="AL-Mohanad Bold" pitchFamily="2" charset="-78"/>
              </a:rPr>
              <a:t>OLAP</a:t>
            </a:r>
            <a:endParaRPr lang="ar-SA" sz="2000" dirty="0">
              <a:cs typeface="AL-Mohanad Bold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50553" y="4643987"/>
            <a:ext cx="23747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أتمته المكاتب </a:t>
            </a:r>
            <a:r>
              <a:rPr lang="en-US" sz="2000" dirty="0" smtClean="0">
                <a:cs typeface="AL-Mohanad Bold" pitchFamily="2" charset="-78"/>
              </a:rPr>
              <a:t>OAS</a:t>
            </a:r>
            <a:endParaRPr lang="ar-SA" sz="2000" dirty="0">
              <a:cs typeface="AL-Mohanad Bold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50552" y="5408654"/>
            <a:ext cx="23747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cs typeface="AL-Mohanad Bold" pitchFamily="2" charset="-78"/>
              </a:rPr>
              <a:t>نظم معالجة المعاملات </a:t>
            </a:r>
            <a:r>
              <a:rPr lang="en-US" sz="2000" dirty="0" smtClean="0">
                <a:cs typeface="AL-Mohanad Bold" pitchFamily="2" charset="-78"/>
              </a:rPr>
              <a:t>TPS</a:t>
            </a:r>
            <a:endParaRPr lang="ar-SA" sz="20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3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86822" cy="637077"/>
          </a:xfrm>
        </p:spPr>
        <p:txBody>
          <a:bodyPr>
            <a:noAutofit/>
          </a:bodyPr>
          <a:lstStyle/>
          <a:p>
            <a:pPr algn="r"/>
            <a:r>
              <a:rPr lang="ar-SA" sz="3000" b="1" dirty="0" smtClean="0">
                <a:cs typeface="AL-Mohanad Bold" pitchFamily="2" charset="-78"/>
              </a:rPr>
              <a:t>2-4- </a:t>
            </a:r>
            <a:r>
              <a:rPr lang="ar-JO" sz="3000" b="1" dirty="0" smtClean="0">
                <a:cs typeface="AL-Mohanad Bold" pitchFamily="2" charset="-78"/>
              </a:rPr>
              <a:t>الدور </a:t>
            </a:r>
            <a:r>
              <a:rPr lang="ar-JO" sz="3000" b="1" dirty="0">
                <a:cs typeface="AL-Mohanad Bold" pitchFamily="2" charset="-78"/>
              </a:rPr>
              <a:t>الاستراتيجي لنظم المعلومات الإدارية </a:t>
            </a:r>
            <a:r>
              <a:rPr lang="en-US" sz="3000" b="1" dirty="0">
                <a:cs typeface="AL-Mohanad Bold" pitchFamily="2" charset="-78"/>
              </a:rPr>
              <a:t>The Strategic Role Of </a:t>
            </a:r>
            <a:r>
              <a:rPr lang="en-US" sz="3000" b="1" dirty="0" smtClean="0">
                <a:cs typeface="AL-Mohanad Bold" pitchFamily="2" charset="-78"/>
              </a:rPr>
              <a:t>MIS</a:t>
            </a:r>
            <a:endParaRPr lang="ar-SA" sz="3000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15152"/>
            <a:ext cx="10363826" cy="4421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JO" sz="2500" b="1" dirty="0">
                <a:cs typeface="AL-Mohanad Bold" pitchFamily="2" charset="-78"/>
              </a:rPr>
              <a:t>أبعاد الدور </a:t>
            </a:r>
            <a:r>
              <a:rPr lang="ar-JO" sz="2500" b="1" dirty="0" smtClean="0">
                <a:cs typeface="AL-Mohanad Bold" pitchFamily="2" charset="-78"/>
              </a:rPr>
              <a:t>الاستراتيجي</a:t>
            </a:r>
            <a:r>
              <a:rPr lang="en-US" sz="2500" b="1" dirty="0">
                <a:cs typeface="AL-Mohanad Bold" pitchFamily="2" charset="-78"/>
              </a:rPr>
              <a:t> </a:t>
            </a:r>
            <a:r>
              <a:rPr lang="en-US" sz="2500" dirty="0">
                <a:cs typeface="AL-Mohanad Bold" pitchFamily="2" charset="-78"/>
              </a:rPr>
              <a:t/>
            </a:r>
            <a:br>
              <a:rPr lang="en-US" sz="2500" dirty="0">
                <a:cs typeface="AL-Mohanad Bold" pitchFamily="2" charset="-78"/>
              </a:rPr>
            </a:br>
            <a:r>
              <a:rPr lang="ar-JO" sz="2500" dirty="0">
                <a:cs typeface="AL-Mohanad Bold" pitchFamily="2" charset="-78"/>
              </a:rPr>
              <a:t>لنظم المعلومات </a:t>
            </a:r>
            <a:r>
              <a:rPr lang="ar-JO" sz="2500" dirty="0" smtClean="0">
                <a:cs typeface="AL-Mohanad Bold" pitchFamily="2" charset="-78"/>
              </a:rPr>
              <a:t>الإدارية وظائف </a:t>
            </a:r>
            <a:r>
              <a:rPr lang="ar-JO" sz="2500" dirty="0">
                <a:cs typeface="AL-Mohanad Bold" pitchFamily="2" charset="-78"/>
              </a:rPr>
              <a:t>تقليدية تتمثل بجمع و تحليل و تخزين و معالجة البيانات و استرجاع المعلومات و إعداد التقارير المفيدة للإدارة و الضرورية </a:t>
            </a:r>
            <a:r>
              <a:rPr lang="ar-JO" sz="2500" dirty="0" smtClean="0">
                <a:cs typeface="AL-Mohanad Bold" pitchFamily="2" charset="-78"/>
              </a:rPr>
              <a:t>لاتخاذ </a:t>
            </a:r>
            <a:r>
              <a:rPr lang="ar-JO" sz="2500" dirty="0">
                <a:cs typeface="AL-Mohanad Bold" pitchFamily="2" charset="-78"/>
              </a:rPr>
              <a:t>القرارات غير الهيكلية و شبه الهيكلية ناهيك عن دعم و إسناد وظائف الإدارة الأخرى من تخطيط التنظيم ،تنسيق ، توجيه ، رقابة و سيطرة على الأنشطة و العمليات .و بالإضافة الى هذه الوظائف المهمة المتاحة في جميع أنماط نظم المعلومات الإدارية فإن بعض نظم المعلومات الإدارية الذكية و ذات البنية الشبكية التي تستند على قواعد البيانات و النماذج تقوم بتنفيذ أدوار استراتيجية للإدارة و المنظمة </a:t>
            </a:r>
            <a:r>
              <a:rPr lang="ar-JO" sz="2500" dirty="0" smtClean="0">
                <a:cs typeface="AL-Mohanad Bold" pitchFamily="2" charset="-78"/>
              </a:rPr>
              <a:t>.</a:t>
            </a:r>
            <a:endParaRPr lang="ar-SA" sz="25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5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81</TotalTime>
  <Words>877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AL-Mohanad Bold</vt:lpstr>
      <vt:lpstr>Arial</vt:lpstr>
      <vt:lpstr>Tw Cen MT</vt:lpstr>
      <vt:lpstr>Droplet</vt:lpstr>
      <vt:lpstr>الفصل الثاني مفهوم نظم المعلومات الادارية</vt:lpstr>
      <vt:lpstr>2-1- مفهوم وأهمية نظم المعلومات الادارية</vt:lpstr>
      <vt:lpstr>PowerPoint Presentation</vt:lpstr>
      <vt:lpstr>PowerPoint Presentation</vt:lpstr>
      <vt:lpstr>2-2- نظم المعلومات الإدارية في منظمات الاعمال </vt:lpstr>
      <vt:lpstr>PowerPoint Presentation</vt:lpstr>
      <vt:lpstr>3-2- نظم المعلومات والمستويات الادارية</vt:lpstr>
      <vt:lpstr>PowerPoint Presentation</vt:lpstr>
      <vt:lpstr>2-4- الدور الاستراتيجي لنظم المعلومات الإدارية The Strategic Role Of MIS</vt:lpstr>
      <vt:lpstr>PowerPoint Presentation</vt:lpstr>
      <vt:lpstr>PowerPoint Presentation</vt:lpstr>
      <vt:lpstr>2-5- نظم المعلومات والاستراتيجيات التنافسية العامة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sharshabeil _</dc:creator>
  <cp:lastModifiedBy>sharshabeil _</cp:lastModifiedBy>
  <cp:revision>15</cp:revision>
  <dcterms:created xsi:type="dcterms:W3CDTF">2014-09-20T09:05:39Z</dcterms:created>
  <dcterms:modified xsi:type="dcterms:W3CDTF">2014-10-11T19:50:01Z</dcterms:modified>
</cp:coreProperties>
</file>