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8" r:id="rId2"/>
    <p:sldId id="259" r:id="rId3"/>
    <p:sldId id="260" r:id="rId4"/>
    <p:sldId id="265" r:id="rId5"/>
    <p:sldId id="261" r:id="rId6"/>
    <p:sldId id="262" r:id="rId7"/>
    <p:sldId id="263" r:id="rId8"/>
    <p:sldId id="264" r:id="rId9"/>
    <p:sldId id="266" r:id="rId10"/>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82941" autoAdjust="0"/>
    <p:restoredTop sz="94660"/>
  </p:normalViewPr>
  <p:slideViewPr>
    <p:cSldViewPr>
      <p:cViewPr varScale="1">
        <p:scale>
          <a:sx n="66" d="100"/>
          <a:sy n="66" d="100"/>
        </p:scale>
        <p:origin x="-900"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SA"/>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SA"/>
          </a:p>
        </p:txBody>
      </p:sp>
      <p:sp>
        <p:nvSpPr>
          <p:cNvPr id="4" name="عنصر نائب للتاريخ 3"/>
          <p:cNvSpPr>
            <a:spLocks noGrp="1"/>
          </p:cNvSpPr>
          <p:nvPr>
            <p:ph type="dt" sz="half" idx="10"/>
          </p:nvPr>
        </p:nvSpPr>
        <p:spPr/>
        <p:txBody>
          <a:bodyPr/>
          <a:lstStyle/>
          <a:p>
            <a:fld id="{C755110C-616C-4FF1-B1F2-79B16183BCAF}" type="datetimeFigureOut">
              <a:rPr lang="ar-SA" smtClean="0"/>
              <a:pPr/>
              <a:t>26/06/33</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9425166D-2FB6-40B4-9165-81ED3B483922}" type="slidenum">
              <a:rPr lang="ar-SA" smtClean="0"/>
              <a:pPr/>
              <a:t>‹#›</a:t>
            </a:fld>
            <a:endParaRPr lang="ar-SA"/>
          </a:p>
        </p:txBody>
      </p:sp>
    </p:spTree>
  </p:cSld>
  <p:clrMapOvr>
    <a:masterClrMapping/>
  </p:clrMapOvr>
  <p:transition>
    <p:wipe dir="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C755110C-616C-4FF1-B1F2-79B16183BCAF}" type="datetimeFigureOut">
              <a:rPr lang="ar-SA" smtClean="0"/>
              <a:pPr/>
              <a:t>26/06/33</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9425166D-2FB6-40B4-9165-81ED3B483922}" type="slidenum">
              <a:rPr lang="ar-SA" smtClean="0"/>
              <a:pPr/>
              <a:t>‹#›</a:t>
            </a:fld>
            <a:endParaRPr lang="ar-SA"/>
          </a:p>
        </p:txBody>
      </p:sp>
    </p:spTree>
  </p:cSld>
  <p:clrMapOvr>
    <a:masterClrMapping/>
  </p:clrMapOvr>
  <p:transition>
    <p:wipe dir="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C755110C-616C-4FF1-B1F2-79B16183BCAF}" type="datetimeFigureOut">
              <a:rPr lang="ar-SA" smtClean="0"/>
              <a:pPr/>
              <a:t>26/06/33</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9425166D-2FB6-40B4-9165-81ED3B483922}" type="slidenum">
              <a:rPr lang="ar-SA" smtClean="0"/>
              <a:pPr/>
              <a:t>‹#›</a:t>
            </a:fld>
            <a:endParaRPr lang="ar-SA"/>
          </a:p>
        </p:txBody>
      </p:sp>
    </p:spTree>
  </p:cSld>
  <p:clrMapOvr>
    <a:masterClrMapping/>
  </p:clrMapOvr>
  <p:transition>
    <p:wipe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C755110C-616C-4FF1-B1F2-79B16183BCAF}" type="datetimeFigureOut">
              <a:rPr lang="ar-SA" smtClean="0"/>
              <a:pPr/>
              <a:t>26/06/33</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9425166D-2FB6-40B4-9165-81ED3B483922}" type="slidenum">
              <a:rPr lang="ar-SA" smtClean="0"/>
              <a:pPr/>
              <a:t>‹#›</a:t>
            </a:fld>
            <a:endParaRPr lang="ar-SA"/>
          </a:p>
        </p:txBody>
      </p:sp>
    </p:spTree>
  </p:cSld>
  <p:clrMapOvr>
    <a:masterClrMapping/>
  </p:clrMapOvr>
  <p:transition>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C755110C-616C-4FF1-B1F2-79B16183BCAF}" type="datetimeFigureOut">
              <a:rPr lang="ar-SA" smtClean="0"/>
              <a:pPr/>
              <a:t>26/06/33</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9425166D-2FB6-40B4-9165-81ED3B483922}" type="slidenum">
              <a:rPr lang="ar-SA" smtClean="0"/>
              <a:pPr/>
              <a:t>‹#›</a:t>
            </a:fld>
            <a:endParaRPr lang="ar-SA"/>
          </a:p>
        </p:txBody>
      </p:sp>
    </p:spTree>
  </p:cSld>
  <p:clrMapOvr>
    <a:masterClrMapping/>
  </p:clrMapOvr>
  <p:transition>
    <p:wipe dir="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4"/>
          <p:cNvSpPr>
            <a:spLocks noGrp="1"/>
          </p:cNvSpPr>
          <p:nvPr>
            <p:ph type="dt" sz="half" idx="10"/>
          </p:nvPr>
        </p:nvSpPr>
        <p:spPr/>
        <p:txBody>
          <a:bodyPr/>
          <a:lstStyle/>
          <a:p>
            <a:fld id="{C755110C-616C-4FF1-B1F2-79B16183BCAF}" type="datetimeFigureOut">
              <a:rPr lang="ar-SA" smtClean="0"/>
              <a:pPr/>
              <a:t>26/06/33</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9425166D-2FB6-40B4-9165-81ED3B483922}" type="slidenum">
              <a:rPr lang="ar-SA" smtClean="0"/>
              <a:pPr/>
              <a:t>‹#›</a:t>
            </a:fld>
            <a:endParaRPr lang="ar-SA"/>
          </a:p>
        </p:txBody>
      </p:sp>
    </p:spTree>
  </p:cSld>
  <p:clrMapOvr>
    <a:masterClrMapping/>
  </p:clrMapOvr>
  <p:transition>
    <p:wipe dir="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اريخ 6"/>
          <p:cNvSpPr>
            <a:spLocks noGrp="1"/>
          </p:cNvSpPr>
          <p:nvPr>
            <p:ph type="dt" sz="half" idx="10"/>
          </p:nvPr>
        </p:nvSpPr>
        <p:spPr/>
        <p:txBody>
          <a:bodyPr/>
          <a:lstStyle/>
          <a:p>
            <a:fld id="{C755110C-616C-4FF1-B1F2-79B16183BCAF}" type="datetimeFigureOut">
              <a:rPr lang="ar-SA" smtClean="0"/>
              <a:pPr/>
              <a:t>26/06/33</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9425166D-2FB6-40B4-9165-81ED3B483922}" type="slidenum">
              <a:rPr lang="ar-SA" smtClean="0"/>
              <a:pPr/>
              <a:t>‹#›</a:t>
            </a:fld>
            <a:endParaRPr lang="ar-SA"/>
          </a:p>
        </p:txBody>
      </p:sp>
    </p:spTree>
  </p:cSld>
  <p:clrMapOvr>
    <a:masterClrMapping/>
  </p:clrMapOvr>
  <p:transition>
    <p:wipe dir="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تاريخ 2"/>
          <p:cNvSpPr>
            <a:spLocks noGrp="1"/>
          </p:cNvSpPr>
          <p:nvPr>
            <p:ph type="dt" sz="half" idx="10"/>
          </p:nvPr>
        </p:nvSpPr>
        <p:spPr/>
        <p:txBody>
          <a:bodyPr/>
          <a:lstStyle/>
          <a:p>
            <a:fld id="{C755110C-616C-4FF1-B1F2-79B16183BCAF}" type="datetimeFigureOut">
              <a:rPr lang="ar-SA" smtClean="0"/>
              <a:pPr/>
              <a:t>26/06/33</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9425166D-2FB6-40B4-9165-81ED3B483922}" type="slidenum">
              <a:rPr lang="ar-SA" smtClean="0"/>
              <a:pPr/>
              <a:t>‹#›</a:t>
            </a:fld>
            <a:endParaRPr lang="ar-SA"/>
          </a:p>
        </p:txBody>
      </p:sp>
    </p:spTree>
  </p:cSld>
  <p:clrMapOvr>
    <a:masterClrMapping/>
  </p:clrMapOvr>
  <p:transition>
    <p:wipe dir="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C755110C-616C-4FF1-B1F2-79B16183BCAF}" type="datetimeFigureOut">
              <a:rPr lang="ar-SA" smtClean="0"/>
              <a:pPr/>
              <a:t>26/06/33</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9425166D-2FB6-40B4-9165-81ED3B483922}" type="slidenum">
              <a:rPr lang="ar-SA" smtClean="0"/>
              <a:pPr/>
              <a:t>‹#›</a:t>
            </a:fld>
            <a:endParaRPr lang="ar-SA"/>
          </a:p>
        </p:txBody>
      </p:sp>
    </p:spTree>
  </p:cSld>
  <p:clrMapOvr>
    <a:masterClrMapping/>
  </p:clrMapOvr>
  <p:transition>
    <p:wipe dir="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C755110C-616C-4FF1-B1F2-79B16183BCAF}" type="datetimeFigureOut">
              <a:rPr lang="ar-SA" smtClean="0"/>
              <a:pPr/>
              <a:t>26/06/33</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9425166D-2FB6-40B4-9165-81ED3B483922}" type="slidenum">
              <a:rPr lang="ar-SA" smtClean="0"/>
              <a:pPr/>
              <a:t>‹#›</a:t>
            </a:fld>
            <a:endParaRPr lang="ar-SA"/>
          </a:p>
        </p:txBody>
      </p:sp>
    </p:spTree>
  </p:cSld>
  <p:clrMapOvr>
    <a:masterClrMapping/>
  </p:clrMapOvr>
  <p:transition>
    <p:wipe dir="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C755110C-616C-4FF1-B1F2-79B16183BCAF}" type="datetimeFigureOut">
              <a:rPr lang="ar-SA" smtClean="0"/>
              <a:pPr/>
              <a:t>26/06/33</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9425166D-2FB6-40B4-9165-81ED3B483922}" type="slidenum">
              <a:rPr lang="ar-SA" smtClean="0"/>
              <a:pPr/>
              <a:t>‹#›</a:t>
            </a:fld>
            <a:endParaRPr lang="ar-SA"/>
          </a:p>
        </p:txBody>
      </p:sp>
    </p:spTree>
  </p:cSld>
  <p:clrMapOvr>
    <a:masterClrMapping/>
  </p:clrMapOvr>
  <p:transition>
    <p:wipe dir="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C755110C-616C-4FF1-B1F2-79B16183BCAF}" type="datetimeFigureOut">
              <a:rPr lang="ar-SA" smtClean="0"/>
              <a:pPr/>
              <a:t>26/06/33</a:t>
            </a:fld>
            <a:endParaRPr lang="ar-SA"/>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9425166D-2FB6-40B4-9165-81ED3B483922}" type="slidenum">
              <a:rPr lang="ar-SA" smtClean="0"/>
              <a:pPr/>
              <a:t>‹#›</a:t>
            </a:fld>
            <a:endParaRPr lang="ar-S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wipe dir="r"/>
  </p:transition>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صورة 10" descr="Knowledge-economy.jpg"/>
          <p:cNvPicPr>
            <a:picLocks noChangeAspect="1"/>
          </p:cNvPicPr>
          <p:nvPr/>
        </p:nvPicPr>
        <p:blipFill>
          <a:blip r:embed="rId2">
            <a:lum bright="20000"/>
          </a:blip>
          <a:stretch>
            <a:fillRect/>
          </a:stretch>
        </p:blipFill>
        <p:spPr>
          <a:xfrm>
            <a:off x="1142976" y="0"/>
            <a:ext cx="8001024" cy="6858000"/>
          </a:xfrm>
          <a:prstGeom prst="rect">
            <a:avLst/>
          </a:prstGeom>
        </p:spPr>
      </p:pic>
      <p:pic>
        <p:nvPicPr>
          <p:cNvPr id="13" name="صورة 12" descr="apple-logo150120120900.jpg"/>
          <p:cNvPicPr>
            <a:picLocks noChangeAspect="1"/>
          </p:cNvPicPr>
          <p:nvPr/>
        </p:nvPicPr>
        <p:blipFill>
          <a:blip r:embed="rId3" cstate="print"/>
          <a:stretch>
            <a:fillRect/>
          </a:stretch>
        </p:blipFill>
        <p:spPr>
          <a:xfrm>
            <a:off x="0" y="71439"/>
            <a:ext cx="2377943" cy="2786057"/>
          </a:xfrm>
          <a:prstGeom prst="rect">
            <a:avLst/>
          </a:prstGeom>
        </p:spPr>
      </p:pic>
      <p:sp>
        <p:nvSpPr>
          <p:cNvPr id="14" name="مستطيل 13"/>
          <p:cNvSpPr/>
          <p:nvPr/>
        </p:nvSpPr>
        <p:spPr>
          <a:xfrm>
            <a:off x="0" y="0"/>
            <a:ext cx="9144000" cy="6858000"/>
          </a:xfrm>
          <a:prstGeom prst="rect">
            <a:avLst/>
          </a:prstGeom>
          <a:noFill/>
          <a:ln w="7620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5" name="مربع نص 4"/>
          <p:cNvSpPr txBox="1"/>
          <p:nvPr/>
        </p:nvSpPr>
        <p:spPr>
          <a:xfrm>
            <a:off x="3143240" y="1785926"/>
            <a:ext cx="5786478" cy="1938992"/>
          </a:xfrm>
          <a:prstGeom prst="rect">
            <a:avLst/>
          </a:prstGeom>
          <a:noFill/>
        </p:spPr>
        <p:txBody>
          <a:bodyPr wrap="square" rtlCol="1">
            <a:spAutoFit/>
          </a:bodyPr>
          <a:lstStyle/>
          <a:p>
            <a:pPr algn="ctr"/>
            <a:r>
              <a:rPr lang="ar-SA" sz="4000" b="1" dirty="0" smtClean="0">
                <a:solidFill>
                  <a:schemeClr val="tx1">
                    <a:lumMod val="95000"/>
                    <a:lumOff val="5000"/>
                  </a:schemeClr>
                </a:solidFill>
                <a:latin typeface="Andalus" pitchFamily="18" charset="-78"/>
                <a:cs typeface="Andalus" pitchFamily="18" charset="-78"/>
              </a:rPr>
              <a:t>الاقتــصاد المعرفـــي</a:t>
            </a:r>
          </a:p>
          <a:p>
            <a:pPr algn="ctr"/>
            <a:r>
              <a:rPr lang="ar-SA" sz="4000" b="1" dirty="0" smtClean="0">
                <a:solidFill>
                  <a:schemeClr val="tx1">
                    <a:lumMod val="95000"/>
                    <a:lumOff val="5000"/>
                  </a:schemeClr>
                </a:solidFill>
                <a:latin typeface="Andalus" pitchFamily="18" charset="-78"/>
                <a:cs typeface="Andalus" pitchFamily="18" charset="-78"/>
              </a:rPr>
              <a:t>دراسة تطبيقيه على شركة </a:t>
            </a:r>
          </a:p>
          <a:p>
            <a:pPr algn="ctr"/>
            <a:r>
              <a:rPr lang="ar-SA" sz="4000" b="1" dirty="0" smtClean="0">
                <a:solidFill>
                  <a:schemeClr val="tx1">
                    <a:lumMod val="95000"/>
                    <a:lumOff val="5000"/>
                  </a:schemeClr>
                </a:solidFill>
                <a:latin typeface="Andalus" pitchFamily="18" charset="-78"/>
                <a:cs typeface="Andalus" pitchFamily="18" charset="-78"/>
              </a:rPr>
              <a:t>”</a:t>
            </a:r>
            <a:r>
              <a:rPr lang="en-US" sz="4000" b="1" dirty="0" smtClean="0">
                <a:solidFill>
                  <a:schemeClr val="tx1">
                    <a:lumMod val="95000"/>
                    <a:lumOff val="5000"/>
                  </a:schemeClr>
                </a:solidFill>
                <a:latin typeface="Andalus" pitchFamily="18" charset="-78"/>
                <a:cs typeface="Andalus" pitchFamily="18" charset="-78"/>
              </a:rPr>
              <a:t>”apple</a:t>
            </a:r>
            <a:endParaRPr lang="ar-SA" sz="4000" b="1" dirty="0">
              <a:solidFill>
                <a:schemeClr val="tx1">
                  <a:lumMod val="95000"/>
                  <a:lumOff val="5000"/>
                </a:schemeClr>
              </a:solidFill>
              <a:latin typeface="Andalus" pitchFamily="18" charset="-78"/>
              <a:cs typeface="Andalus" pitchFamily="18" charset="-78"/>
            </a:endParaRPr>
          </a:p>
        </p:txBody>
      </p:sp>
      <p:sp>
        <p:nvSpPr>
          <p:cNvPr id="6" name="مربع نص 5"/>
          <p:cNvSpPr txBox="1"/>
          <p:nvPr/>
        </p:nvSpPr>
        <p:spPr>
          <a:xfrm>
            <a:off x="1428728" y="4357694"/>
            <a:ext cx="7072362" cy="1508105"/>
          </a:xfrm>
          <a:prstGeom prst="rect">
            <a:avLst/>
          </a:prstGeom>
          <a:noFill/>
        </p:spPr>
        <p:txBody>
          <a:bodyPr wrap="square" rtlCol="1">
            <a:spAutoFit/>
          </a:bodyPr>
          <a:lstStyle/>
          <a:p>
            <a:pPr algn="ctr"/>
            <a:r>
              <a:rPr lang="en-US" sz="2800" b="1" dirty="0" smtClean="0">
                <a:latin typeface="Bauhaus 93" pitchFamily="82" charset="0"/>
              </a:rPr>
              <a:t>Group :</a:t>
            </a:r>
            <a:endParaRPr lang="ar-SA" sz="2800" b="1" dirty="0" smtClean="0">
              <a:latin typeface="Bauhaus 93" pitchFamily="82" charset="0"/>
            </a:endParaRPr>
          </a:p>
          <a:p>
            <a:pPr algn="ctr"/>
            <a:r>
              <a:rPr lang="ar-SA" sz="3200" dirty="0" smtClean="0">
                <a:latin typeface="Andalus" pitchFamily="18" charset="-78"/>
                <a:cs typeface="Andalus" pitchFamily="18" charset="-78"/>
              </a:rPr>
              <a:t>نـورة فراج .. شيخه صقر  .. شيخه مطلق </a:t>
            </a:r>
          </a:p>
          <a:p>
            <a:pPr algn="ctr"/>
            <a:r>
              <a:rPr lang="ar-SA" sz="3200" dirty="0" smtClean="0">
                <a:latin typeface="Andalus" pitchFamily="18" charset="-78"/>
                <a:cs typeface="Andalus" pitchFamily="18" charset="-78"/>
              </a:rPr>
              <a:t>عاليــه عبدالله .. ماجدة جعفـر ..</a:t>
            </a:r>
            <a:endParaRPr lang="ar-SA" sz="3200" dirty="0">
              <a:latin typeface="Andalus" pitchFamily="18" charset="-78"/>
              <a:cs typeface="Andalus" pitchFamily="18" charset="-78"/>
            </a:endParaRP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16" fill="hold" nodeType="with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box(in)">
                                      <p:cBhvr>
                                        <p:cTn id="7" dur="500"/>
                                        <p:tgtEl>
                                          <p:spTgt spid="11"/>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blinds(horizontal)">
                                      <p:cBhvr>
                                        <p:cTn id="10" dur="500"/>
                                        <p:tgtEl>
                                          <p:spTgt spid="5"/>
                                        </p:tgtEl>
                                      </p:cBhvr>
                                    </p:animEffect>
                                  </p:childTnLst>
                                </p:cTn>
                              </p:par>
                              <p:par>
                                <p:cTn id="11" presetID="3" presetClass="entr" presetSubtype="10" fill="hold" grpId="0" nodeType="with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blinds(horizontal)">
                                      <p:cBhvr>
                                        <p:cTn id="13"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8" name="تمرير عمودي 7"/>
          <p:cNvSpPr/>
          <p:nvPr/>
        </p:nvSpPr>
        <p:spPr>
          <a:xfrm>
            <a:off x="214282" y="428604"/>
            <a:ext cx="8929718" cy="6143668"/>
          </a:xfrm>
          <a:prstGeom prst="verticalScroll">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6145" name="Rectangle 1"/>
          <p:cNvSpPr>
            <a:spLocks noChangeArrowheads="1"/>
          </p:cNvSpPr>
          <p:nvPr/>
        </p:nvSpPr>
        <p:spPr bwMode="auto">
          <a:xfrm>
            <a:off x="1000100" y="714356"/>
            <a:ext cx="7429520" cy="526297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IQ" altLang="zh-CN" sz="2800" i="0" u="none" strike="noStrike" cap="none" normalizeH="0" baseline="0" dirty="0" smtClean="0">
                <a:ln>
                  <a:noFill/>
                </a:ln>
                <a:solidFill>
                  <a:schemeClr val="tx1"/>
                </a:solidFill>
                <a:effectLst/>
                <a:latin typeface="Andalus" pitchFamily="18" charset="-78"/>
                <a:ea typeface="SimSun" pitchFamily="2" charset="-122"/>
                <a:cs typeface="Andalus" pitchFamily="18" charset="-78"/>
              </a:rPr>
              <a:t>المقدمة </a:t>
            </a:r>
            <a:endParaRPr kumimoji="0" lang="en-US" altLang="zh-CN" sz="2800" i="0" u="none" strike="noStrike" cap="none" normalizeH="0" baseline="0" dirty="0" smtClean="0">
              <a:ln>
                <a:noFill/>
              </a:ln>
              <a:solidFill>
                <a:schemeClr val="tx1"/>
              </a:solidFill>
              <a:effectLst/>
              <a:latin typeface="Andalus" pitchFamily="18" charset="-78"/>
              <a:cs typeface="Andalus" pitchFamily="18" charset="-78"/>
            </a:endParaRPr>
          </a:p>
          <a:p>
            <a:pPr marL="0" marR="0" lvl="0" indent="0" algn="ctr" defTabSz="914400" rtl="1" eaLnBrk="0" fontAlgn="base" latinLnBrk="0" hangingPunct="0">
              <a:lnSpc>
                <a:spcPct val="100000"/>
              </a:lnSpc>
              <a:spcBef>
                <a:spcPct val="0"/>
              </a:spcBef>
              <a:spcAft>
                <a:spcPct val="0"/>
              </a:spcAft>
              <a:buClrTx/>
              <a:buSzTx/>
              <a:buFontTx/>
              <a:buNone/>
              <a:tabLst/>
            </a:pPr>
            <a:r>
              <a:rPr kumimoji="0" lang="ar-IQ" altLang="zh-CN" sz="2800" i="0" u="none" strike="noStrike" cap="none" normalizeH="0" baseline="0" dirty="0" smtClean="0">
                <a:ln>
                  <a:noFill/>
                </a:ln>
                <a:solidFill>
                  <a:schemeClr val="tx1"/>
                </a:solidFill>
                <a:effectLst/>
                <a:latin typeface="Andalus" pitchFamily="18" charset="-78"/>
                <a:ea typeface="SimSun" pitchFamily="2" charset="-122"/>
                <a:cs typeface="Andalus" pitchFamily="18" charset="-78"/>
              </a:rPr>
              <a:t>إن أفضل استثمار يمكن أن تقوم </a:t>
            </a:r>
            <a:r>
              <a:rPr kumimoji="0" lang="ar-IQ" altLang="zh-CN" sz="2800" i="0" u="none" strike="noStrike" cap="none" normalizeH="0" baseline="0" dirty="0" err="1" smtClean="0">
                <a:ln>
                  <a:noFill/>
                </a:ln>
                <a:solidFill>
                  <a:schemeClr val="tx1"/>
                </a:solidFill>
                <a:effectLst/>
                <a:latin typeface="Andalus" pitchFamily="18" charset="-78"/>
                <a:ea typeface="SimSun" pitchFamily="2" charset="-122"/>
                <a:cs typeface="Andalus" pitchFamily="18" charset="-78"/>
              </a:rPr>
              <a:t>به</a:t>
            </a:r>
            <a:r>
              <a:rPr kumimoji="0" lang="ar-IQ" altLang="zh-CN" sz="2800" i="0" u="none" strike="noStrike" cap="none" normalizeH="0" baseline="0" dirty="0" smtClean="0">
                <a:ln>
                  <a:noFill/>
                </a:ln>
                <a:solidFill>
                  <a:schemeClr val="tx1"/>
                </a:solidFill>
                <a:effectLst/>
                <a:latin typeface="Andalus" pitchFamily="18" charset="-78"/>
                <a:ea typeface="SimSun" pitchFamily="2" charset="-122"/>
                <a:cs typeface="Andalus" pitchFamily="18" charset="-78"/>
              </a:rPr>
              <a:t> أية مؤسسة اقتصادية هو بناء العنصر البشري العامل في تلك المؤسسة بحيث يتم أعداده ذهنيا ونفسيا بالقدر الذي يمكنه من قيادة عجلة الإنتاج والنماء </a:t>
            </a:r>
            <a:endParaRPr kumimoji="0" lang="en-US" altLang="zh-CN" sz="2800" i="0" u="none" strike="noStrike" cap="none" normalizeH="0" baseline="0" dirty="0" smtClean="0">
              <a:ln>
                <a:noFill/>
              </a:ln>
              <a:solidFill>
                <a:schemeClr val="tx1"/>
              </a:solidFill>
              <a:effectLst/>
              <a:latin typeface="Andalus" pitchFamily="18" charset="-78"/>
              <a:cs typeface="Andalus" pitchFamily="18" charset="-78"/>
            </a:endParaRPr>
          </a:p>
          <a:p>
            <a:pPr marL="0" marR="0" lvl="0" indent="0" algn="ctr" defTabSz="914400" rtl="1" eaLnBrk="0" fontAlgn="base" latinLnBrk="0" hangingPunct="0">
              <a:lnSpc>
                <a:spcPct val="100000"/>
              </a:lnSpc>
              <a:spcBef>
                <a:spcPct val="0"/>
              </a:spcBef>
              <a:spcAft>
                <a:spcPct val="0"/>
              </a:spcAft>
              <a:buClrTx/>
              <a:buSzTx/>
              <a:buFontTx/>
              <a:buNone/>
              <a:tabLst/>
            </a:pPr>
            <a:r>
              <a:rPr kumimoji="0" lang="ar-IQ" altLang="zh-CN" sz="2800" i="0" u="none" strike="noStrike" cap="none" normalizeH="0" baseline="0" dirty="0" smtClean="0">
                <a:ln>
                  <a:noFill/>
                </a:ln>
                <a:solidFill>
                  <a:schemeClr val="tx1"/>
                </a:solidFill>
                <a:effectLst/>
                <a:latin typeface="Andalus" pitchFamily="18" charset="-78"/>
                <a:ea typeface="SimSun" pitchFamily="2" charset="-122"/>
                <a:cs typeface="Andalus" pitchFamily="18" charset="-78"/>
              </a:rPr>
              <a:t>يشهد العالم ازدياداً مضطرداً لدور المعرفة والمعلومات في الاقتصاد : فالمعرفة أصبحت محرك الإنتاج والنمو الاقتصادي كما أصبح مبدأ التركيز على المعلومات والتكنولوجيا كعامل من العوامل الأساسية  في الاقتصاد من الأمور المسلم </a:t>
            </a:r>
            <a:r>
              <a:rPr kumimoji="0" lang="ar-IQ" altLang="zh-CN" sz="2800" i="0" u="none" strike="noStrike" cap="none" normalizeH="0" baseline="0" dirty="0" err="1" smtClean="0">
                <a:ln>
                  <a:noFill/>
                </a:ln>
                <a:solidFill>
                  <a:schemeClr val="tx1"/>
                </a:solidFill>
                <a:effectLst/>
                <a:latin typeface="Andalus" pitchFamily="18" charset="-78"/>
                <a:ea typeface="SimSun" pitchFamily="2" charset="-122"/>
                <a:cs typeface="Andalus" pitchFamily="18" charset="-78"/>
              </a:rPr>
              <a:t>بها</a:t>
            </a:r>
            <a:r>
              <a:rPr kumimoji="0" lang="ar-IQ" altLang="zh-CN" sz="2800" i="0" u="none" strike="noStrike" cap="none" normalizeH="0" baseline="0" dirty="0" smtClean="0">
                <a:ln>
                  <a:noFill/>
                </a:ln>
                <a:solidFill>
                  <a:schemeClr val="tx1"/>
                </a:solidFill>
                <a:effectLst/>
                <a:latin typeface="Andalus" pitchFamily="18" charset="-78"/>
                <a:ea typeface="SimSun" pitchFamily="2" charset="-122"/>
                <a:cs typeface="Andalus" pitchFamily="18" charset="-78"/>
              </a:rPr>
              <a:t>. وبدأنا نسمع بمصطلحات تعكس هذه التوجهات مثل "مجتمع المعلومات "وثورة المعلومات" </a:t>
            </a:r>
            <a:r>
              <a:rPr kumimoji="0" lang="ar-IQ" altLang="zh-CN" sz="2800" i="0" u="none" strike="noStrike" cap="none" normalizeH="0" baseline="0" dirty="0" err="1" smtClean="0">
                <a:ln>
                  <a:noFill/>
                </a:ln>
                <a:solidFill>
                  <a:schemeClr val="tx1"/>
                </a:solidFill>
                <a:effectLst/>
                <a:latin typeface="Andalus" pitchFamily="18" charset="-78"/>
                <a:ea typeface="SimSun" pitchFamily="2" charset="-122"/>
                <a:cs typeface="Andalus" pitchFamily="18" charset="-78"/>
              </a:rPr>
              <a:t>و</a:t>
            </a:r>
            <a:r>
              <a:rPr kumimoji="0" lang="ar-IQ" altLang="zh-CN" sz="2800" i="0" u="none" strike="noStrike" cap="none" normalizeH="0" baseline="0" dirty="0" smtClean="0">
                <a:ln>
                  <a:noFill/>
                </a:ln>
                <a:solidFill>
                  <a:schemeClr val="tx1"/>
                </a:solidFill>
                <a:effectLst/>
                <a:latin typeface="Andalus" pitchFamily="18" charset="-78"/>
                <a:ea typeface="SimSun" pitchFamily="2" charset="-122"/>
                <a:cs typeface="Andalus" pitchFamily="18" charset="-78"/>
              </a:rPr>
              <a:t> " اقتصاد المعرفة" </a:t>
            </a:r>
            <a:r>
              <a:rPr kumimoji="0" lang="ar-IQ" altLang="zh-CN" sz="2800" i="0" u="none" strike="noStrike" cap="none" normalizeH="0" baseline="0" dirty="0" err="1" smtClean="0">
                <a:ln>
                  <a:noFill/>
                </a:ln>
                <a:solidFill>
                  <a:schemeClr val="tx1"/>
                </a:solidFill>
                <a:effectLst/>
                <a:latin typeface="Andalus" pitchFamily="18" charset="-78"/>
                <a:ea typeface="SimSun" pitchFamily="2" charset="-122"/>
                <a:cs typeface="Andalus" pitchFamily="18" charset="-78"/>
              </a:rPr>
              <a:t>و</a:t>
            </a:r>
            <a:r>
              <a:rPr kumimoji="0" lang="ar-IQ" altLang="zh-CN" sz="2800" i="0" u="none" strike="noStrike" cap="none" normalizeH="0" baseline="0" dirty="0" smtClean="0">
                <a:ln>
                  <a:noFill/>
                </a:ln>
                <a:solidFill>
                  <a:schemeClr val="tx1"/>
                </a:solidFill>
                <a:effectLst/>
                <a:latin typeface="Andalus" pitchFamily="18" charset="-78"/>
                <a:ea typeface="SimSun" pitchFamily="2" charset="-122"/>
                <a:cs typeface="Andalus" pitchFamily="18" charset="-78"/>
              </a:rPr>
              <a:t>"اقتصاد التعليم"   وغيرها.ويزداد استثمار الدول في المعرفة والمعلومات من خلال الصرف على التعليم والتدريب والتطوير في القطاعين العام والخاص.</a:t>
            </a:r>
            <a:endParaRPr kumimoji="0" lang="ar-IQ" altLang="zh-CN" sz="2800" i="0" u="none" strike="noStrike" cap="none" normalizeH="0" baseline="0" dirty="0" smtClean="0">
              <a:ln>
                <a:noFill/>
              </a:ln>
              <a:solidFill>
                <a:schemeClr val="tx1"/>
              </a:solidFill>
              <a:effectLst/>
              <a:latin typeface="Andalus" pitchFamily="18" charset="-78"/>
              <a:cs typeface="Andalus" pitchFamily="18" charset="-78"/>
            </a:endParaRP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checkerboard(across)">
                                      <p:cBhvr>
                                        <p:cTn id="7" dur="2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18" name="تمرير عمودي 17"/>
          <p:cNvSpPr/>
          <p:nvPr/>
        </p:nvSpPr>
        <p:spPr>
          <a:xfrm>
            <a:off x="214282" y="428604"/>
            <a:ext cx="8929718" cy="6143668"/>
          </a:xfrm>
          <a:prstGeom prst="verticalScroll">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16" name="مربع نص 15"/>
          <p:cNvSpPr txBox="1"/>
          <p:nvPr/>
        </p:nvSpPr>
        <p:spPr>
          <a:xfrm>
            <a:off x="1142976" y="1214422"/>
            <a:ext cx="7072362" cy="4985980"/>
          </a:xfrm>
          <a:prstGeom prst="rect">
            <a:avLst/>
          </a:prstGeom>
          <a:noFill/>
        </p:spPr>
        <p:txBody>
          <a:bodyPr wrap="square" rtlCol="1">
            <a:spAutoFit/>
          </a:bodyPr>
          <a:lstStyle/>
          <a:p>
            <a:r>
              <a:rPr lang="ar-IQ" sz="2000" dirty="0" smtClean="0">
                <a:solidFill>
                  <a:schemeClr val="tx1">
                    <a:lumMod val="85000"/>
                    <a:lumOff val="15000"/>
                  </a:schemeClr>
                </a:solidFill>
              </a:rPr>
              <a:t>الاقتصاد</a:t>
            </a:r>
            <a:r>
              <a:rPr lang="ar-IQ" sz="2000" b="1" dirty="0" smtClean="0">
                <a:solidFill>
                  <a:schemeClr val="tx1">
                    <a:lumMod val="85000"/>
                    <a:lumOff val="15000"/>
                  </a:schemeClr>
                </a:solidFill>
              </a:rPr>
              <a:t> المعرفي يهتم بالجوانب التالية (</a:t>
            </a:r>
            <a:r>
              <a:rPr lang="en-US" sz="2000" b="1" dirty="0" smtClean="0">
                <a:solidFill>
                  <a:schemeClr val="tx1">
                    <a:lumMod val="85000"/>
                    <a:lumOff val="15000"/>
                  </a:schemeClr>
                </a:solidFill>
              </a:rPr>
              <a:t>Edwards, 2001</a:t>
            </a:r>
            <a:r>
              <a:rPr lang="ar-IQ" sz="2000" b="1" dirty="0" smtClean="0">
                <a:solidFill>
                  <a:schemeClr val="tx1">
                    <a:lumMod val="85000"/>
                    <a:lumOff val="15000"/>
                  </a:schemeClr>
                </a:solidFill>
              </a:rPr>
              <a:t>):</a:t>
            </a:r>
            <a:endParaRPr lang="en-US" sz="2000" dirty="0" smtClean="0">
              <a:solidFill>
                <a:schemeClr val="tx1">
                  <a:lumMod val="85000"/>
                  <a:lumOff val="15000"/>
                </a:schemeClr>
              </a:solidFill>
            </a:endParaRPr>
          </a:p>
          <a:p>
            <a:pPr lvl="0"/>
            <a:r>
              <a:rPr lang="ar-IQ" sz="2000" b="1" dirty="0" smtClean="0">
                <a:solidFill>
                  <a:schemeClr val="tx1">
                    <a:lumMod val="85000"/>
                    <a:lumOff val="15000"/>
                  </a:schemeClr>
                </a:solidFill>
              </a:rPr>
              <a:t>توليد المعرفة </a:t>
            </a:r>
            <a:r>
              <a:rPr lang="ar-IQ" sz="2000" b="1" dirty="0" smtClean="0">
                <a:solidFill>
                  <a:schemeClr val="tx1">
                    <a:lumMod val="85000"/>
                    <a:lumOff val="15000"/>
                  </a:schemeClr>
                </a:solidFill>
              </a:rPr>
              <a:t> </a:t>
            </a:r>
            <a:r>
              <a:rPr lang="ar-IQ" sz="2000" b="1" dirty="0" smtClean="0">
                <a:solidFill>
                  <a:schemeClr val="tx1">
                    <a:lumMod val="85000"/>
                    <a:lumOff val="15000"/>
                  </a:schemeClr>
                </a:solidFill>
              </a:rPr>
              <a:t>وذلك في مؤسسات البحث والتطوير وفي الجامعات، وهذا يتطلب قيام كافة الدول برفع معدلات تمويلها ودعمها لهذه المؤسسات. </a:t>
            </a:r>
            <a:endParaRPr lang="en-US" sz="2000" dirty="0" smtClean="0">
              <a:solidFill>
                <a:schemeClr val="tx1">
                  <a:lumMod val="85000"/>
                  <a:lumOff val="15000"/>
                </a:schemeClr>
              </a:solidFill>
            </a:endParaRPr>
          </a:p>
          <a:p>
            <a:pPr lvl="0"/>
            <a:r>
              <a:rPr lang="ar-IQ" sz="2000" b="1" dirty="0" smtClean="0">
                <a:solidFill>
                  <a:schemeClr val="tx1">
                    <a:lumMod val="85000"/>
                    <a:lumOff val="15000"/>
                  </a:schemeClr>
                </a:solidFill>
              </a:rPr>
              <a:t>نقل </a:t>
            </a:r>
            <a:r>
              <a:rPr lang="ar-IQ" sz="2000" b="1" dirty="0" smtClean="0">
                <a:solidFill>
                  <a:schemeClr val="tx1">
                    <a:lumMod val="85000"/>
                    <a:lumOff val="15000"/>
                  </a:schemeClr>
                </a:solidFill>
              </a:rPr>
              <a:t>المعرفة </a:t>
            </a:r>
            <a:r>
              <a:rPr lang="ar-IQ" sz="2000" b="1" dirty="0" smtClean="0">
                <a:solidFill>
                  <a:schemeClr val="tx1">
                    <a:lumMod val="85000"/>
                    <a:lumOff val="15000"/>
                  </a:schemeClr>
                </a:solidFill>
              </a:rPr>
              <a:t>وذلك من خلال الشركات المتقدمة، وكذلك مؤسسات التوثيق العلمي وشبكات نقل المعلومات ومؤسسات الترجمة، وكذلك عن طريق البعثات للاختصاصات المختلفة بقصد نقل المعرفة وتوطينها، يضاف إلى ذلك جهود التعاون الإقليمي والدولي بهذا الشأن. </a:t>
            </a:r>
            <a:endParaRPr lang="en-US" sz="2000" dirty="0" smtClean="0">
              <a:solidFill>
                <a:schemeClr val="tx1">
                  <a:lumMod val="85000"/>
                  <a:lumOff val="15000"/>
                </a:schemeClr>
              </a:solidFill>
            </a:endParaRPr>
          </a:p>
          <a:p>
            <a:pPr lvl="0"/>
            <a:r>
              <a:rPr lang="ar-IQ" sz="2000" b="1" dirty="0" smtClean="0">
                <a:solidFill>
                  <a:schemeClr val="tx1">
                    <a:lumMod val="85000"/>
                    <a:lumOff val="15000"/>
                  </a:schemeClr>
                </a:solidFill>
              </a:rPr>
              <a:t>نشر المعرفة        </a:t>
            </a:r>
            <a:r>
              <a:rPr lang="ar-IQ" sz="2000" b="1" dirty="0" err="1" smtClean="0">
                <a:solidFill>
                  <a:schemeClr val="tx1">
                    <a:lumMod val="85000"/>
                    <a:lumOff val="15000"/>
                  </a:schemeClr>
                </a:solidFill>
              </a:rPr>
              <a:t>و</a:t>
            </a:r>
            <a:r>
              <a:rPr lang="ar-EG" sz="2000" b="1" dirty="0" smtClean="0">
                <a:solidFill>
                  <a:schemeClr val="tx1">
                    <a:lumMod val="85000"/>
                    <a:lumOff val="15000"/>
                  </a:schemeClr>
                </a:solidFill>
              </a:rPr>
              <a:t>ذلك </a:t>
            </a:r>
            <a:r>
              <a:rPr lang="ar-IQ" sz="2000" b="1" dirty="0" smtClean="0">
                <a:solidFill>
                  <a:schemeClr val="tx1">
                    <a:lumMod val="85000"/>
                    <a:lumOff val="15000"/>
                  </a:schemeClr>
                </a:solidFill>
              </a:rPr>
              <a:t>بدعم دور التوثيق والإعلام العلمي إضافة إلى برامج التوعية العلمية المختلفة، وتوفير مراكز تقديم المعلومات العلمية والتكنولوجية والتجارية، وتوسيع استثمار شبكات المعلومات، وكذلك تشجيع انتقال العاملين من الجامعات ومراكز البحوث إلى الصناعة والعكس. </a:t>
            </a:r>
            <a:endParaRPr lang="en-US" sz="2000" dirty="0" smtClean="0">
              <a:solidFill>
                <a:schemeClr val="tx1">
                  <a:lumMod val="85000"/>
                  <a:lumOff val="15000"/>
                </a:schemeClr>
              </a:solidFill>
            </a:endParaRPr>
          </a:p>
          <a:p>
            <a:pPr lvl="0"/>
            <a:r>
              <a:rPr lang="ar-IQ" sz="2000" b="1" dirty="0" smtClean="0">
                <a:solidFill>
                  <a:schemeClr val="tx1">
                    <a:lumMod val="85000"/>
                    <a:lumOff val="15000"/>
                  </a:schemeClr>
                </a:solidFill>
              </a:rPr>
              <a:t>استثمار المعرفة </a:t>
            </a:r>
            <a:r>
              <a:rPr lang="ar-IQ" sz="2000" b="1" dirty="0" smtClean="0">
                <a:solidFill>
                  <a:schemeClr val="tx1">
                    <a:lumMod val="85000"/>
                    <a:lumOff val="15000"/>
                  </a:schemeClr>
                </a:solidFill>
              </a:rPr>
              <a:t>وهي </a:t>
            </a:r>
            <a:r>
              <a:rPr lang="ar-IQ" sz="2000" b="1" dirty="0" smtClean="0">
                <a:solidFill>
                  <a:schemeClr val="tx1">
                    <a:lumMod val="85000"/>
                    <a:lumOff val="15000"/>
                  </a:schemeClr>
                </a:solidFill>
              </a:rPr>
              <a:t>من أهم الوظائف التي يجب الاعتناء </a:t>
            </a:r>
            <a:r>
              <a:rPr lang="ar-IQ" sz="2000" b="1" dirty="0" err="1" smtClean="0">
                <a:solidFill>
                  <a:schemeClr val="tx1">
                    <a:lumMod val="85000"/>
                    <a:lumOff val="15000"/>
                  </a:schemeClr>
                </a:solidFill>
              </a:rPr>
              <a:t>بها</a:t>
            </a:r>
            <a:r>
              <a:rPr lang="ar-IQ" sz="2000" b="1" dirty="0" smtClean="0">
                <a:solidFill>
                  <a:schemeClr val="tx1">
                    <a:lumMod val="85000"/>
                    <a:lumOff val="15000"/>
                  </a:schemeClr>
                </a:solidFill>
              </a:rPr>
              <a:t> وذلك بتوفير المؤسسات الوسيطة بين جهات توليد المعرفة وفعاليات الإنتاج والخدمات مثل المؤسسات التكنولوجية والمؤسسات الهندسية والمختبرات العلمية، وكذلك محاولة توثيق ودعم براءات الاختراع وحماية حقوق الملكية الفكرية وغيرها من الإجراءات.</a:t>
            </a:r>
            <a:endParaRPr lang="en-US" sz="2000" dirty="0" smtClean="0">
              <a:solidFill>
                <a:schemeClr val="tx1">
                  <a:lumMod val="85000"/>
                  <a:lumOff val="15000"/>
                </a:schemeClr>
              </a:solidFill>
            </a:endParaRPr>
          </a:p>
          <a:p>
            <a:pPr algn="ctr"/>
            <a:endParaRPr lang="ar-SA" dirty="0"/>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checkerboard(across)">
                                      <p:cBhvr>
                                        <p:cTn id="7" dur="20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صورة 3" descr="knowledge-economy-2.jpg"/>
          <p:cNvPicPr>
            <a:picLocks noChangeAspect="1"/>
          </p:cNvPicPr>
          <p:nvPr/>
        </p:nvPicPr>
        <p:blipFill>
          <a:blip r:embed="rId2"/>
          <a:stretch>
            <a:fillRect/>
          </a:stretch>
        </p:blipFill>
        <p:spPr>
          <a:xfrm>
            <a:off x="0" y="0"/>
            <a:ext cx="9176395" cy="6858000"/>
          </a:xfrm>
          <a:prstGeom prst="rect">
            <a:avLst/>
          </a:prstGeom>
        </p:spPr>
      </p:pic>
      <p:sp>
        <p:nvSpPr>
          <p:cNvPr id="3" name="عنصر نائب للمحتوى 2"/>
          <p:cNvSpPr>
            <a:spLocks noGrp="1"/>
          </p:cNvSpPr>
          <p:nvPr>
            <p:ph idx="1"/>
          </p:nvPr>
        </p:nvSpPr>
        <p:spPr>
          <a:xfrm>
            <a:off x="0" y="285776"/>
            <a:ext cx="4929222" cy="6858000"/>
          </a:xfrm>
        </p:spPr>
        <p:txBody>
          <a:bodyPr>
            <a:normAutofit fontScale="25000" lnSpcReduction="20000"/>
          </a:bodyPr>
          <a:lstStyle/>
          <a:p>
            <a:pPr algn="ctr">
              <a:buNone/>
            </a:pPr>
            <a:r>
              <a:rPr lang="ar-IQ" sz="8000" u="sng" dirty="0" smtClean="0">
                <a:solidFill>
                  <a:schemeClr val="tx1">
                    <a:lumMod val="85000"/>
                    <a:lumOff val="15000"/>
                  </a:schemeClr>
                </a:solidFill>
                <a:latin typeface="Andalus" pitchFamily="18" charset="-78"/>
                <a:cs typeface="Andalus" pitchFamily="18" charset="-78"/>
              </a:rPr>
              <a:t>خصائص </a:t>
            </a:r>
            <a:r>
              <a:rPr lang="ar-IQ" sz="8000" u="sng" dirty="0" smtClean="0">
                <a:solidFill>
                  <a:schemeClr val="tx1">
                    <a:lumMod val="85000"/>
                    <a:lumOff val="15000"/>
                  </a:schemeClr>
                </a:solidFill>
                <a:latin typeface="Andalus" pitchFamily="18" charset="-78"/>
                <a:cs typeface="Andalus" pitchFamily="18" charset="-78"/>
              </a:rPr>
              <a:t>اقتصاد المعرفة:</a:t>
            </a:r>
            <a:endParaRPr lang="en-US" sz="8000" u="sng" dirty="0" smtClean="0">
              <a:solidFill>
                <a:schemeClr val="tx1">
                  <a:lumMod val="85000"/>
                  <a:lumOff val="15000"/>
                </a:schemeClr>
              </a:solidFill>
              <a:latin typeface="Andalus" pitchFamily="18" charset="-78"/>
              <a:cs typeface="Andalus" pitchFamily="18" charset="-78"/>
            </a:endParaRPr>
          </a:p>
          <a:p>
            <a:pPr lvl="0"/>
            <a:r>
              <a:rPr lang="ar-IQ" sz="8000" dirty="0" smtClean="0">
                <a:solidFill>
                  <a:schemeClr val="tx1">
                    <a:lumMod val="85000"/>
                    <a:lumOff val="15000"/>
                  </a:schemeClr>
                </a:solidFill>
                <a:latin typeface="Andalus" pitchFamily="18" charset="-78"/>
                <a:cs typeface="Andalus" pitchFamily="18" charset="-78"/>
              </a:rPr>
              <a:t>الفعال </a:t>
            </a:r>
            <a:r>
              <a:rPr lang="ar-IQ" sz="8000" dirty="0" smtClean="0">
                <a:solidFill>
                  <a:schemeClr val="tx1">
                    <a:lumMod val="85000"/>
                    <a:lumOff val="15000"/>
                  </a:schemeClr>
                </a:solidFill>
                <a:latin typeface="Andalus" pitchFamily="18" charset="-78"/>
                <a:cs typeface="Andalus" pitchFamily="18" charset="-78"/>
              </a:rPr>
              <a:t>للابتكارات من الروابط التجارية مع المؤسسات الأكاديمية وغيرها من </a:t>
            </a:r>
            <a:r>
              <a:rPr lang="ar-IQ" sz="8000" dirty="0" smtClean="0">
                <a:solidFill>
                  <a:schemeClr val="tx1">
                    <a:lumMod val="85000"/>
                    <a:lumOff val="15000"/>
                  </a:schemeClr>
                </a:solidFill>
                <a:latin typeface="Andalus" pitchFamily="18" charset="-78"/>
                <a:cs typeface="Andalus" pitchFamily="18" charset="-78"/>
              </a:rPr>
              <a:t>المنظمات</a:t>
            </a:r>
            <a:r>
              <a:rPr lang="ar-SA" sz="8000" dirty="0" smtClean="0">
                <a:solidFill>
                  <a:schemeClr val="tx1">
                    <a:lumMod val="85000"/>
                    <a:lumOff val="15000"/>
                  </a:schemeClr>
                </a:solidFill>
                <a:latin typeface="Andalus" pitchFamily="18" charset="-78"/>
                <a:cs typeface="Andalus" pitchFamily="18" charset="-78"/>
              </a:rPr>
              <a:t>.</a:t>
            </a:r>
            <a:endParaRPr lang="en-US" sz="8000" dirty="0" smtClean="0">
              <a:solidFill>
                <a:schemeClr val="tx1">
                  <a:lumMod val="85000"/>
                  <a:lumOff val="15000"/>
                </a:schemeClr>
              </a:solidFill>
              <a:latin typeface="Andalus" pitchFamily="18" charset="-78"/>
              <a:cs typeface="Andalus" pitchFamily="18" charset="-78"/>
            </a:endParaRPr>
          </a:p>
          <a:p>
            <a:pPr lvl="0"/>
            <a:r>
              <a:rPr lang="ar-IQ" sz="8000" dirty="0" smtClean="0">
                <a:solidFill>
                  <a:schemeClr val="tx1">
                    <a:lumMod val="85000"/>
                    <a:lumOff val="15000"/>
                  </a:schemeClr>
                </a:solidFill>
                <a:latin typeface="Andalus" pitchFamily="18" charset="-78"/>
                <a:cs typeface="Andalus" pitchFamily="18" charset="-78"/>
              </a:rPr>
              <a:t>ظهور قطاع المعلومات كقطاع رئيسي من قطاعات الاقتصاد، وذلك منذ الستينيات من القرن الماضي, </a:t>
            </a:r>
            <a:endParaRPr lang="en-US" sz="8000" dirty="0" smtClean="0">
              <a:solidFill>
                <a:schemeClr val="tx1">
                  <a:lumMod val="85000"/>
                  <a:lumOff val="15000"/>
                </a:schemeClr>
              </a:solidFill>
              <a:latin typeface="Andalus" pitchFamily="18" charset="-78"/>
              <a:cs typeface="Andalus" pitchFamily="18" charset="-78"/>
            </a:endParaRPr>
          </a:p>
          <a:p>
            <a:pPr lvl="0"/>
            <a:r>
              <a:rPr lang="ar-IQ" sz="8000" dirty="0" smtClean="0">
                <a:solidFill>
                  <a:schemeClr val="tx1">
                    <a:lumMod val="85000"/>
                    <a:lumOff val="15000"/>
                  </a:schemeClr>
                </a:solidFill>
                <a:latin typeface="Andalus" pitchFamily="18" charset="-78"/>
                <a:cs typeface="Andalus" pitchFamily="18" charset="-78"/>
              </a:rPr>
              <a:t>استخدام المعلومات كمورد اقتصادي حيث تعمل المؤسسات والشركات على استغلال المعلومات والانتفاع </a:t>
            </a:r>
            <a:r>
              <a:rPr lang="ar-IQ" sz="8000" dirty="0" err="1" smtClean="0">
                <a:solidFill>
                  <a:schemeClr val="tx1">
                    <a:lumMod val="85000"/>
                    <a:lumOff val="15000"/>
                  </a:schemeClr>
                </a:solidFill>
                <a:latin typeface="Andalus" pitchFamily="18" charset="-78"/>
                <a:cs typeface="Andalus" pitchFamily="18" charset="-78"/>
              </a:rPr>
              <a:t>بها</a:t>
            </a:r>
            <a:r>
              <a:rPr lang="ar-IQ" sz="8000" dirty="0" smtClean="0">
                <a:solidFill>
                  <a:schemeClr val="tx1">
                    <a:lumMod val="85000"/>
                    <a:lumOff val="15000"/>
                  </a:schemeClr>
                </a:solidFill>
                <a:latin typeface="Andalus" pitchFamily="18" charset="-78"/>
                <a:cs typeface="Andalus" pitchFamily="18" charset="-78"/>
              </a:rPr>
              <a:t> في زيادة كفاءتها، </a:t>
            </a:r>
            <a:endParaRPr lang="en-US" sz="8000" dirty="0" smtClean="0">
              <a:solidFill>
                <a:schemeClr val="tx1">
                  <a:lumMod val="85000"/>
                  <a:lumOff val="15000"/>
                </a:schemeClr>
              </a:solidFill>
              <a:latin typeface="Andalus" pitchFamily="18" charset="-78"/>
              <a:cs typeface="Andalus" pitchFamily="18" charset="-78"/>
            </a:endParaRPr>
          </a:p>
          <a:p>
            <a:pPr lvl="0"/>
            <a:r>
              <a:rPr lang="ar-IQ" sz="8000" dirty="0" smtClean="0">
                <a:solidFill>
                  <a:schemeClr val="tx1">
                    <a:lumMod val="85000"/>
                    <a:lumOff val="15000"/>
                  </a:schemeClr>
                </a:solidFill>
                <a:latin typeface="Andalus" pitchFamily="18" charset="-78"/>
                <a:cs typeface="Andalus" pitchFamily="18" charset="-78"/>
              </a:rPr>
              <a:t>البنية التحتية المبنية على تكنولوجيا المعلومات والاتصالات: وهو ما يسهل نشر وتجهيز المعلومات والمعارف وتكييفه مع الاحتياجات المحلية. </a:t>
            </a:r>
            <a:endParaRPr lang="en-US" sz="8000" dirty="0" smtClean="0">
              <a:solidFill>
                <a:schemeClr val="tx1">
                  <a:lumMod val="85000"/>
                  <a:lumOff val="15000"/>
                </a:schemeClr>
              </a:solidFill>
              <a:latin typeface="Andalus" pitchFamily="18" charset="-78"/>
              <a:cs typeface="Andalus" pitchFamily="18" charset="-78"/>
            </a:endParaRPr>
          </a:p>
          <a:p>
            <a:pPr lvl="0"/>
            <a:r>
              <a:rPr lang="ar-IQ" sz="8000" dirty="0" smtClean="0">
                <a:solidFill>
                  <a:schemeClr val="tx1">
                    <a:lumMod val="85000"/>
                    <a:lumOff val="15000"/>
                  </a:schemeClr>
                </a:solidFill>
                <a:latin typeface="Andalus" pitchFamily="18" charset="-78"/>
                <a:cs typeface="Andalus" pitchFamily="18" charset="-78"/>
              </a:rPr>
              <a:t>اتجاه معدلات النمو الاقتصادي والعائد على الاستثمار إلى الزيادة </a:t>
            </a:r>
            <a:r>
              <a:rPr lang="ar-IQ" sz="8000" dirty="0" err="1" smtClean="0">
                <a:solidFill>
                  <a:schemeClr val="tx1">
                    <a:lumMod val="85000"/>
                    <a:lumOff val="15000"/>
                  </a:schemeClr>
                </a:solidFill>
                <a:latin typeface="Andalus" pitchFamily="18" charset="-78"/>
                <a:cs typeface="Andalus" pitchFamily="18" charset="-78"/>
              </a:rPr>
              <a:t>ـ</a:t>
            </a:r>
            <a:r>
              <a:rPr lang="ar-IQ" sz="8000" dirty="0" smtClean="0">
                <a:solidFill>
                  <a:schemeClr val="tx1">
                    <a:lumMod val="85000"/>
                    <a:lumOff val="15000"/>
                  </a:schemeClr>
                </a:solidFill>
                <a:latin typeface="Andalus" pitchFamily="18" charset="-78"/>
                <a:cs typeface="Andalus" pitchFamily="18" charset="-78"/>
              </a:rPr>
              <a:t> بعكس الاقتصاد التقليدي </a:t>
            </a:r>
            <a:r>
              <a:rPr lang="ar-IQ" sz="8000" dirty="0" err="1" smtClean="0">
                <a:solidFill>
                  <a:schemeClr val="tx1">
                    <a:lumMod val="85000"/>
                    <a:lumOff val="15000"/>
                  </a:schemeClr>
                </a:solidFill>
                <a:latin typeface="Andalus" pitchFamily="18" charset="-78"/>
                <a:cs typeface="Andalus" pitchFamily="18" charset="-78"/>
              </a:rPr>
              <a:t>ـ</a:t>
            </a:r>
            <a:r>
              <a:rPr lang="ar-IQ" sz="8000" dirty="0" smtClean="0">
                <a:solidFill>
                  <a:schemeClr val="tx1">
                    <a:lumMod val="85000"/>
                    <a:lumOff val="15000"/>
                  </a:schemeClr>
                </a:solidFill>
                <a:latin typeface="Andalus" pitchFamily="18" charset="-78"/>
                <a:cs typeface="Andalus" pitchFamily="18" charset="-78"/>
              </a:rPr>
              <a:t> حيث تعمل وسائل الاتصالات الحديثة على تقليل الوقت وخفض تكلفة نقل </a:t>
            </a:r>
            <a:r>
              <a:rPr lang="ar-IQ" sz="8000" dirty="0" smtClean="0">
                <a:solidFill>
                  <a:schemeClr val="tx1">
                    <a:lumMod val="85000"/>
                    <a:lumOff val="15000"/>
                  </a:schemeClr>
                </a:solidFill>
                <a:latin typeface="Andalus" pitchFamily="18" charset="-78"/>
                <a:cs typeface="Andalus" pitchFamily="18" charset="-78"/>
              </a:rPr>
              <a:t>المعلومات</a:t>
            </a:r>
            <a:r>
              <a:rPr lang="ar-SA" sz="8000" dirty="0" smtClean="0">
                <a:solidFill>
                  <a:schemeClr val="tx1">
                    <a:lumMod val="85000"/>
                    <a:lumOff val="15000"/>
                  </a:schemeClr>
                </a:solidFill>
                <a:latin typeface="Andalus" pitchFamily="18" charset="-78"/>
                <a:cs typeface="Andalus" pitchFamily="18" charset="-78"/>
              </a:rPr>
              <a:t>.</a:t>
            </a:r>
            <a:endParaRPr lang="en-US" sz="8000" dirty="0" smtClean="0">
              <a:solidFill>
                <a:schemeClr val="tx1">
                  <a:lumMod val="85000"/>
                  <a:lumOff val="15000"/>
                </a:schemeClr>
              </a:solidFill>
              <a:latin typeface="Andalus" pitchFamily="18" charset="-78"/>
              <a:cs typeface="Andalus" pitchFamily="18" charset="-78"/>
            </a:endParaRPr>
          </a:p>
          <a:p>
            <a:pPr lvl="0"/>
            <a:r>
              <a:rPr lang="ar-IQ" sz="8000" dirty="0" smtClean="0">
                <a:solidFill>
                  <a:schemeClr val="tx1">
                    <a:lumMod val="85000"/>
                    <a:lumOff val="15000"/>
                  </a:schemeClr>
                </a:solidFill>
                <a:latin typeface="Andalus" pitchFamily="18" charset="-78"/>
                <a:cs typeface="Andalus" pitchFamily="18" charset="-78"/>
              </a:rPr>
              <a:t>أسواق اقتصاد المعرفة تميل نحو المنافسة الاحتكارية، </a:t>
            </a:r>
            <a:endParaRPr lang="en-US" sz="8000" dirty="0" smtClean="0">
              <a:solidFill>
                <a:schemeClr val="tx1">
                  <a:lumMod val="85000"/>
                  <a:lumOff val="15000"/>
                </a:schemeClr>
              </a:solidFill>
              <a:latin typeface="Andalus" pitchFamily="18" charset="-78"/>
              <a:cs typeface="Andalus" pitchFamily="18" charset="-78"/>
            </a:endParaRPr>
          </a:p>
          <a:p>
            <a:pPr lvl="0"/>
            <a:r>
              <a:rPr lang="ar-IQ" sz="8000" dirty="0" smtClean="0">
                <a:solidFill>
                  <a:schemeClr val="tx1">
                    <a:lumMod val="85000"/>
                    <a:lumOff val="15000"/>
                  </a:schemeClr>
                </a:solidFill>
                <a:latin typeface="Andalus" pitchFamily="18" charset="-78"/>
                <a:cs typeface="Andalus" pitchFamily="18" charset="-78"/>
              </a:rPr>
              <a:t>نظم التعليم أساسية للإنتاجية والتنافسية الاقتصادية: ويتعين على الحكومات أن توفر اليد العاملة الماهرة والإبداعية أو رأس المال البشري القادر على إدماج التكنولوجيات الحديثة في العمل، </a:t>
            </a:r>
            <a:endParaRPr lang="en-US" sz="8000" dirty="0" smtClean="0">
              <a:solidFill>
                <a:schemeClr val="tx1">
                  <a:lumMod val="85000"/>
                  <a:lumOff val="15000"/>
                </a:schemeClr>
              </a:solidFill>
              <a:latin typeface="Andalus" pitchFamily="18" charset="-78"/>
              <a:cs typeface="Andalus" pitchFamily="18" charset="-78"/>
            </a:endParaRPr>
          </a:p>
          <a:p>
            <a:pPr lvl="0"/>
            <a:r>
              <a:rPr lang="ar-IQ" sz="8000" dirty="0" smtClean="0">
                <a:solidFill>
                  <a:schemeClr val="tx1">
                    <a:lumMod val="85000"/>
                    <a:lumOff val="15000"/>
                  </a:schemeClr>
                </a:solidFill>
                <a:latin typeface="Andalus" pitchFamily="18" charset="-78"/>
                <a:cs typeface="Andalus" pitchFamily="18" charset="-78"/>
              </a:rPr>
              <a:t>أدى ترسيخ اقتصاد المعرفـة، والذي كان في أساسه ناتج عن ظاهرة العولمة الاقتصادية (وهي الظاهرة التي حولت اقتصاد العالم إلى سوق اقتصادية واحدة) </a:t>
            </a:r>
            <a:endParaRPr lang="en-US" sz="8000" dirty="0" smtClean="0">
              <a:solidFill>
                <a:schemeClr val="tx1">
                  <a:lumMod val="85000"/>
                  <a:lumOff val="15000"/>
                </a:schemeClr>
              </a:solidFill>
              <a:latin typeface="Andalus" pitchFamily="18" charset="-78"/>
              <a:cs typeface="Andalus" pitchFamily="18" charset="-78"/>
            </a:endParaRPr>
          </a:p>
          <a:p>
            <a:pPr>
              <a:buNone/>
            </a:pPr>
            <a:endParaRPr lang="en-US" sz="8000" b="1" dirty="0" smtClean="0">
              <a:solidFill>
                <a:schemeClr val="tx1">
                  <a:lumMod val="85000"/>
                  <a:lumOff val="15000"/>
                </a:schemeClr>
              </a:solidFill>
              <a:latin typeface="Andalus" pitchFamily="18" charset="-78"/>
              <a:cs typeface="Andalus" pitchFamily="18" charset="-78"/>
            </a:endParaRPr>
          </a:p>
        </p:txBody>
      </p:sp>
    </p:spTree>
  </p:cSld>
  <p:clrMapOvr>
    <a:masterClrMapping/>
  </p:clrMapOvr>
  <p:transition>
    <p:wipe dir="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صورة 5" descr="steve-jobs-main.jpg"/>
          <p:cNvPicPr>
            <a:picLocks noChangeAspect="1"/>
          </p:cNvPicPr>
          <p:nvPr/>
        </p:nvPicPr>
        <p:blipFill>
          <a:blip r:embed="rId2"/>
          <a:stretch>
            <a:fillRect/>
          </a:stretch>
        </p:blipFill>
        <p:spPr>
          <a:xfrm>
            <a:off x="0" y="0"/>
            <a:ext cx="9144000" cy="6858000"/>
          </a:xfrm>
          <a:prstGeom prst="rect">
            <a:avLst/>
          </a:prstGeom>
          <a:ln>
            <a:noFill/>
          </a:ln>
          <a:effectLst>
            <a:softEdge rad="112500"/>
          </a:effectLst>
        </p:spPr>
      </p:pic>
      <p:sp>
        <p:nvSpPr>
          <p:cNvPr id="7" name="مربع نص 6"/>
          <p:cNvSpPr txBox="1"/>
          <p:nvPr/>
        </p:nvSpPr>
        <p:spPr>
          <a:xfrm>
            <a:off x="357158" y="285728"/>
            <a:ext cx="3000396" cy="5693866"/>
          </a:xfrm>
          <a:prstGeom prst="rect">
            <a:avLst/>
          </a:prstGeom>
          <a:noFill/>
        </p:spPr>
        <p:txBody>
          <a:bodyPr wrap="square" rtlCol="1">
            <a:spAutoFit/>
          </a:bodyPr>
          <a:lstStyle/>
          <a:p>
            <a:pPr algn="ctr"/>
            <a:r>
              <a:rPr lang="ar-IQ" sz="2800" dirty="0" smtClean="0">
                <a:solidFill>
                  <a:schemeClr val="tx2">
                    <a:lumMod val="60000"/>
                    <a:lumOff val="40000"/>
                  </a:schemeClr>
                </a:solidFill>
                <a:latin typeface="Andalus" pitchFamily="18" charset="-78"/>
                <a:cs typeface="Andalus" pitchFamily="18" charset="-78"/>
              </a:rPr>
              <a:t>تتعدد قصص النجاح، وتتنوع أسبابها، ولكن قليل منها يستحق التوقف عنده، خاصة وإذا كانت قصة النجاح تجمع بين العبقرية والمثابرة. فقد تتوافر العبقرية لدى أناس، ولكن بلا مثابرة، وقد توجد المثابرة ولكن بلا عبقرية، أما أن يتوافر الاثنان في قصة نجاح، فلن تكون هذه القصة سوى قصة نجاح </a:t>
            </a:r>
            <a:endParaRPr lang="ar-SA" sz="2800" dirty="0" smtClean="0">
              <a:solidFill>
                <a:schemeClr val="tx2">
                  <a:lumMod val="60000"/>
                  <a:lumOff val="40000"/>
                </a:schemeClr>
              </a:solidFill>
              <a:latin typeface="Andalus" pitchFamily="18" charset="-78"/>
              <a:cs typeface="Andalus" pitchFamily="18" charset="-78"/>
            </a:endParaRPr>
          </a:p>
          <a:p>
            <a:pPr algn="ctr"/>
            <a:r>
              <a:rPr lang="ar-SA" sz="2800" dirty="0" smtClean="0">
                <a:solidFill>
                  <a:schemeClr val="tx2">
                    <a:lumMod val="60000"/>
                    <a:lumOff val="40000"/>
                  </a:schemeClr>
                </a:solidFill>
                <a:latin typeface="Andalus" pitchFamily="18" charset="-78"/>
                <a:cs typeface="Andalus" pitchFamily="18" charset="-78"/>
              </a:rPr>
              <a:t>”ستيف جوبز“</a:t>
            </a:r>
            <a:endParaRPr lang="ar-SA" sz="2800" dirty="0">
              <a:solidFill>
                <a:schemeClr val="tx2">
                  <a:lumMod val="60000"/>
                  <a:lumOff val="40000"/>
                </a:schemeClr>
              </a:solidFill>
              <a:latin typeface="Andalus" pitchFamily="18" charset="-78"/>
              <a:cs typeface="Andalus" pitchFamily="18" charset="-78"/>
            </a:endParaRPr>
          </a:p>
        </p:txBody>
      </p:sp>
    </p:spTree>
  </p:cSld>
  <p:clrMapOvr>
    <a:masterClrMapping/>
  </p:clrMapOvr>
  <p:transition>
    <p:wipe dir="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dirty="0" smtClean="0"/>
              <a:t>`</a:t>
            </a:r>
            <a:endParaRPr lang="ar-SA" dirty="0"/>
          </a:p>
        </p:txBody>
      </p:sp>
      <p:pic>
        <p:nvPicPr>
          <p:cNvPr id="6" name="صورة 5" descr="steve-jobs-undead.jpg"/>
          <p:cNvPicPr>
            <a:picLocks noChangeAspect="1"/>
          </p:cNvPicPr>
          <p:nvPr/>
        </p:nvPicPr>
        <p:blipFill>
          <a:blip r:embed="rId2"/>
          <a:stretch>
            <a:fillRect/>
          </a:stretch>
        </p:blipFill>
        <p:spPr>
          <a:xfrm flipH="1">
            <a:off x="0" y="0"/>
            <a:ext cx="9144000" cy="6858000"/>
          </a:xfrm>
          <a:prstGeom prst="rect">
            <a:avLst/>
          </a:prstGeom>
          <a:ln>
            <a:noFill/>
          </a:ln>
          <a:effectLst>
            <a:softEdge rad="112500"/>
          </a:effectLst>
        </p:spPr>
      </p:pic>
      <p:sp>
        <p:nvSpPr>
          <p:cNvPr id="7" name="مربع نص 6"/>
          <p:cNvSpPr txBox="1"/>
          <p:nvPr/>
        </p:nvSpPr>
        <p:spPr>
          <a:xfrm>
            <a:off x="1785918" y="357166"/>
            <a:ext cx="3786214" cy="369332"/>
          </a:xfrm>
          <a:prstGeom prst="rect">
            <a:avLst/>
          </a:prstGeom>
          <a:noFill/>
        </p:spPr>
        <p:txBody>
          <a:bodyPr wrap="square" rtlCol="1">
            <a:spAutoFit/>
          </a:bodyPr>
          <a:lstStyle/>
          <a:p>
            <a:pPr algn="ctr"/>
            <a:endParaRPr lang="ar-SA" dirty="0"/>
          </a:p>
        </p:txBody>
      </p:sp>
      <p:sp>
        <p:nvSpPr>
          <p:cNvPr id="3074" name="Rectangle 2"/>
          <p:cNvSpPr>
            <a:spLocks noChangeArrowheads="1"/>
          </p:cNvSpPr>
          <p:nvPr/>
        </p:nvSpPr>
        <p:spPr bwMode="auto">
          <a:xfrm>
            <a:off x="357158" y="571480"/>
            <a:ext cx="4286280" cy="563231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IQ" b="1" i="0" u="sng"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بدايات العمل </a:t>
            </a:r>
            <a:r>
              <a:rPr kumimoji="0" lang="ar-IQ" b="1" i="0" u="sng" strike="noStrike" cap="none" normalizeH="0" baseline="0" dirty="0" err="1" smtClean="0">
                <a:ln>
                  <a:noFill/>
                </a:ln>
                <a:solidFill>
                  <a:schemeClr val="bg1"/>
                </a:solidFill>
                <a:effectLst/>
                <a:latin typeface="Times New Roman" pitchFamily="18" charset="0"/>
                <a:ea typeface="Times New Roman" pitchFamily="18" charset="0"/>
                <a:cs typeface="Times New Roman" pitchFamily="18" charset="0"/>
              </a:rPr>
              <a:t>و</a:t>
            </a:r>
            <a:r>
              <a:rPr kumimoji="0" lang="ar-IQ" b="1" i="0" u="sng"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 إطلاق شركة </a:t>
            </a:r>
            <a:r>
              <a:rPr kumimoji="0" lang="ar-IQ" b="1" i="0" u="sng" strike="noStrike" cap="none" normalizeH="0" baseline="0" dirty="0" err="1" smtClean="0">
                <a:ln>
                  <a:noFill/>
                </a:ln>
                <a:solidFill>
                  <a:schemeClr val="bg1"/>
                </a:solidFill>
                <a:effectLst/>
                <a:latin typeface="Times New Roman" pitchFamily="18" charset="0"/>
                <a:ea typeface="Times New Roman" pitchFamily="18" charset="0"/>
                <a:cs typeface="Times New Roman" pitchFamily="18" charset="0"/>
              </a:rPr>
              <a:t>آبل</a:t>
            </a:r>
            <a:endParaRPr kumimoji="0" lang="en-US" b="1" i="0" u="none" strike="noStrike" cap="none" normalizeH="0" baseline="0" dirty="0" smtClean="0">
              <a:ln>
                <a:noFill/>
              </a:ln>
              <a:solidFill>
                <a:schemeClr val="bg1"/>
              </a:solidFill>
              <a:effectLst/>
              <a:latin typeface="Arial" pitchFamily="34" charset="0"/>
              <a:cs typeface="Arial" pitchFamily="34" charset="0"/>
            </a:endParaRPr>
          </a:p>
          <a:p>
            <a:pPr marL="0" marR="0" lvl="0" indent="0" algn="ctr" defTabSz="914400" rtl="1" eaLnBrk="0" fontAlgn="base" latinLnBrk="0" hangingPunct="0">
              <a:lnSpc>
                <a:spcPct val="100000"/>
              </a:lnSpc>
              <a:spcBef>
                <a:spcPct val="0"/>
              </a:spcBef>
              <a:spcAft>
                <a:spcPct val="0"/>
              </a:spcAft>
              <a:buClrTx/>
              <a:buSzTx/>
              <a:buFontTx/>
              <a:buNone/>
              <a:tabLst/>
            </a:pPr>
            <a:r>
              <a:rPr kumimoji="0" lang="ar-IQ"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وبعد عام تقريبا، قدم ‘المبتكر الصغير’ ورقة عن أفكاره في قطاع الالكترونيات إلى شركة </a:t>
            </a:r>
            <a:r>
              <a:rPr kumimoji="0" lang="ar-IQ" b="1" i="0" u="none" strike="noStrike" cap="none" normalizeH="0" baseline="0" dirty="0" err="1" smtClean="0">
                <a:ln>
                  <a:noFill/>
                </a:ln>
                <a:solidFill>
                  <a:schemeClr val="bg1"/>
                </a:solidFill>
                <a:effectLst/>
                <a:latin typeface="Times New Roman" pitchFamily="18" charset="0"/>
                <a:ea typeface="Times New Roman" pitchFamily="18" charset="0"/>
                <a:cs typeface="Times New Roman" pitchFamily="18" charset="0"/>
              </a:rPr>
              <a:t>أتاري</a:t>
            </a:r>
            <a:r>
              <a:rPr kumimoji="0" lang="en-US"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Atari</a:t>
            </a:r>
            <a:r>
              <a:rPr kumimoji="0" lang="ar-IQ"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 ، الرائدة في صناعة ألعاب الفيديو. وما لبث أن حصل على وظيفة فيها. وقضى </a:t>
            </a:r>
            <a:r>
              <a:rPr kumimoji="0" lang="ar-IQ" b="1" i="0" u="none" strike="noStrike" cap="none" normalizeH="0" baseline="0" dirty="0" err="1" smtClean="0">
                <a:ln>
                  <a:noFill/>
                </a:ln>
                <a:solidFill>
                  <a:schemeClr val="bg1"/>
                </a:solidFill>
                <a:effectLst/>
                <a:latin typeface="Times New Roman" pitchFamily="18" charset="0"/>
                <a:ea typeface="Times New Roman" pitchFamily="18" charset="0"/>
                <a:cs typeface="Times New Roman" pitchFamily="18" charset="0"/>
              </a:rPr>
              <a:t>جوبز</a:t>
            </a:r>
            <a:r>
              <a:rPr kumimoji="0" lang="ar-IQ"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 جزءً من عام 1974 كمصمم لألعاب.</a:t>
            </a:r>
            <a:endParaRPr kumimoji="0" lang="en-US" b="1" i="0" u="none" strike="noStrike" cap="none" normalizeH="0" baseline="0" dirty="0" smtClean="0">
              <a:ln>
                <a:noFill/>
              </a:ln>
              <a:solidFill>
                <a:schemeClr val="bg1"/>
              </a:solidFill>
              <a:effectLst/>
              <a:latin typeface="Arial" pitchFamily="34" charset="0"/>
              <a:cs typeface="Arial" pitchFamily="34" charset="0"/>
            </a:endParaRPr>
          </a:p>
          <a:p>
            <a:pPr marL="0" marR="0" lvl="0" indent="0" algn="ctr" defTabSz="914400" rtl="1" eaLnBrk="0" fontAlgn="base" latinLnBrk="0" hangingPunct="0">
              <a:lnSpc>
                <a:spcPct val="100000"/>
              </a:lnSpc>
              <a:spcBef>
                <a:spcPct val="0"/>
              </a:spcBef>
              <a:spcAft>
                <a:spcPct val="0"/>
              </a:spcAft>
              <a:buClrTx/>
              <a:buSzTx/>
              <a:buFontTx/>
              <a:buNone/>
              <a:tabLst/>
            </a:pPr>
            <a:r>
              <a:rPr kumimoji="0" lang="ar-IQ"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في عام 1975، انضم </a:t>
            </a:r>
            <a:r>
              <a:rPr kumimoji="0" lang="ar-IQ" b="1" i="0" u="none" strike="noStrike" cap="none" normalizeH="0" baseline="0" dirty="0" err="1" smtClean="0">
                <a:ln>
                  <a:noFill/>
                </a:ln>
                <a:solidFill>
                  <a:schemeClr val="bg1"/>
                </a:solidFill>
                <a:effectLst/>
                <a:latin typeface="Times New Roman" pitchFamily="18" charset="0"/>
                <a:ea typeface="Times New Roman" pitchFamily="18" charset="0"/>
                <a:cs typeface="Times New Roman" pitchFamily="18" charset="0"/>
              </a:rPr>
              <a:t>جوبز</a:t>
            </a:r>
            <a:r>
              <a:rPr kumimoji="0" lang="ar-IQ"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 إلى ‘</a:t>
            </a:r>
            <a:r>
              <a:rPr kumimoji="0" lang="ar-IQ" b="1" i="0" u="none" strike="noStrike" cap="none" normalizeH="0" baseline="0" dirty="0" err="1" smtClean="0">
                <a:ln>
                  <a:noFill/>
                </a:ln>
                <a:solidFill>
                  <a:schemeClr val="bg1"/>
                </a:solidFill>
                <a:effectLst/>
                <a:latin typeface="Times New Roman" pitchFamily="18" charset="0"/>
                <a:ea typeface="Times New Roman" pitchFamily="18" charset="0"/>
                <a:cs typeface="Times New Roman" pitchFamily="18" charset="0"/>
              </a:rPr>
              <a:t>هومبرو</a:t>
            </a:r>
            <a:r>
              <a:rPr kumimoji="0" lang="ar-IQ"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 كمبيوتر’ </a:t>
            </a:r>
            <a:r>
              <a:rPr kumimoji="0" lang="en-US"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Homebrew Computer Club</a:t>
            </a:r>
            <a:r>
              <a:rPr kumimoji="0" lang="ar-IQ"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 وهو ناد لمطوري أجهزة الكمبيوترات </a:t>
            </a:r>
            <a:r>
              <a:rPr kumimoji="0" lang="ar-IQ" b="1" i="0" u="none" strike="noStrike" cap="none" normalizeH="0" baseline="0" dirty="0" smtClean="0">
                <a:ln>
                  <a:noFill/>
                </a:ln>
                <a:solidFill>
                  <a:schemeClr val="tx1">
                    <a:lumMod val="95000"/>
                    <a:lumOff val="5000"/>
                  </a:schemeClr>
                </a:solidFill>
                <a:effectLst/>
                <a:latin typeface="Times New Roman" pitchFamily="18" charset="0"/>
                <a:ea typeface="Times New Roman" pitchFamily="18" charset="0"/>
                <a:cs typeface="Times New Roman" pitchFamily="18" charset="0"/>
              </a:rPr>
              <a:t>الشخصية، من بين </a:t>
            </a:r>
            <a:r>
              <a:rPr kumimoji="0" lang="ar-IQ"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أعضائه </a:t>
            </a:r>
            <a:r>
              <a:rPr kumimoji="0" lang="ar-IQ" b="1" i="0" u="none" strike="noStrike" cap="none" normalizeH="0" baseline="0" dirty="0" err="1" smtClean="0">
                <a:ln>
                  <a:noFill/>
                </a:ln>
                <a:solidFill>
                  <a:schemeClr val="bg1"/>
                </a:solidFill>
                <a:effectLst/>
                <a:latin typeface="Times New Roman" pitchFamily="18" charset="0"/>
                <a:ea typeface="Times New Roman" pitchFamily="18" charset="0"/>
                <a:cs typeface="Times New Roman" pitchFamily="18" charset="0"/>
              </a:rPr>
              <a:t>وزنياك</a:t>
            </a:r>
            <a:r>
              <a:rPr kumimoji="0" lang="ar-IQ"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 </a:t>
            </a:r>
            <a:r>
              <a:rPr kumimoji="0" lang="en-US"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Steve Wozniak</a:t>
            </a:r>
            <a:r>
              <a:rPr kumimoji="0" lang="ar-IQ"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 </a:t>
            </a:r>
            <a:r>
              <a:rPr kumimoji="0" lang="ar-IQ" b="1" i="0" u="none" strike="noStrike" cap="none" normalizeH="0" baseline="0" dirty="0" smtClean="0">
                <a:ln>
                  <a:noFill/>
                </a:ln>
                <a:solidFill>
                  <a:schemeClr val="tx1">
                    <a:lumMod val="95000"/>
                    <a:lumOff val="5000"/>
                  </a:schemeClr>
                </a:solidFill>
                <a:effectLst/>
                <a:latin typeface="Times New Roman" pitchFamily="18" charset="0"/>
                <a:ea typeface="Times New Roman" pitchFamily="18" charset="0"/>
                <a:cs typeface="Times New Roman" pitchFamily="18" charset="0"/>
              </a:rPr>
              <a:t>الذي تعرف عليه في </a:t>
            </a:r>
            <a:r>
              <a:rPr kumimoji="0" lang="ar-IQ"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a:t>
            </a:r>
            <a:r>
              <a:rPr kumimoji="0" lang="ar-IQ" b="1" i="0" u="none" strike="noStrike" cap="none" normalizeH="0" baseline="0" dirty="0" err="1" smtClean="0">
                <a:ln>
                  <a:noFill/>
                </a:ln>
                <a:solidFill>
                  <a:schemeClr val="bg1"/>
                </a:solidFill>
                <a:effectLst/>
                <a:latin typeface="Times New Roman" pitchFamily="18" charset="0"/>
                <a:ea typeface="Times New Roman" pitchFamily="18" charset="0"/>
                <a:cs typeface="Times New Roman" pitchFamily="18" charset="0"/>
              </a:rPr>
              <a:t>أتش</a:t>
            </a:r>
            <a:r>
              <a:rPr kumimoji="0" lang="ar-IQ"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 </a:t>
            </a:r>
            <a:r>
              <a:rPr kumimoji="0" lang="ar-IQ" b="1" i="0" u="none" strike="noStrike" cap="none" normalizeH="0" baseline="0" dirty="0" err="1" smtClean="0">
                <a:ln>
                  <a:noFill/>
                </a:ln>
                <a:solidFill>
                  <a:schemeClr val="bg1"/>
                </a:solidFill>
                <a:effectLst/>
                <a:latin typeface="Times New Roman" pitchFamily="18" charset="0"/>
                <a:ea typeface="Times New Roman" pitchFamily="18" charset="0"/>
                <a:cs typeface="Times New Roman" pitchFamily="18" charset="0"/>
              </a:rPr>
              <a:t>بي</a:t>
            </a:r>
            <a:r>
              <a:rPr kumimoji="0" lang="ar-IQ"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 </a:t>
            </a:r>
            <a:r>
              <a:rPr kumimoji="0" lang="en-US"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HP</a:t>
            </a:r>
            <a:r>
              <a:rPr kumimoji="0" lang="ar-IQ"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 فشجع </a:t>
            </a:r>
            <a:r>
              <a:rPr kumimoji="0" lang="ar-IQ" b="1" i="0" u="none" strike="noStrike" cap="none" normalizeH="0" baseline="0" dirty="0" err="1" smtClean="0">
                <a:ln>
                  <a:noFill/>
                </a:ln>
                <a:solidFill>
                  <a:schemeClr val="bg1"/>
                </a:solidFill>
                <a:effectLst/>
                <a:latin typeface="Times New Roman" pitchFamily="18" charset="0"/>
                <a:ea typeface="Times New Roman" pitchFamily="18" charset="0"/>
                <a:cs typeface="Times New Roman" pitchFamily="18" charset="0"/>
              </a:rPr>
              <a:t>جوبز</a:t>
            </a:r>
            <a:r>
              <a:rPr kumimoji="0" lang="ar-IQ"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 صديقه </a:t>
            </a:r>
            <a:r>
              <a:rPr kumimoji="0" lang="ar-IQ" b="1" i="0" u="none" strike="noStrike" cap="none" normalizeH="0" baseline="0" dirty="0" smtClean="0">
                <a:ln>
                  <a:noFill/>
                </a:ln>
                <a:solidFill>
                  <a:schemeClr val="tx1">
                    <a:lumMod val="95000"/>
                    <a:lumOff val="5000"/>
                  </a:schemeClr>
                </a:solidFill>
                <a:effectLst/>
                <a:latin typeface="Times New Roman" pitchFamily="18" charset="0"/>
                <a:ea typeface="Times New Roman" pitchFamily="18" charset="0"/>
                <a:cs typeface="Times New Roman" pitchFamily="18" charset="0"/>
              </a:rPr>
              <a:t>على ترك وظيفته كمهندس </a:t>
            </a:r>
            <a:r>
              <a:rPr kumimoji="0" lang="ar-IQ"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في ‘</a:t>
            </a:r>
            <a:r>
              <a:rPr kumimoji="0" lang="ar-IQ" b="1" i="0" u="none" strike="noStrike" cap="none" normalizeH="0" baseline="0" dirty="0" err="1" smtClean="0">
                <a:ln>
                  <a:noFill/>
                </a:ln>
                <a:solidFill>
                  <a:schemeClr val="bg1"/>
                </a:solidFill>
                <a:effectLst/>
                <a:latin typeface="Times New Roman" pitchFamily="18" charset="0"/>
                <a:ea typeface="Times New Roman" pitchFamily="18" charset="0"/>
                <a:cs typeface="Times New Roman" pitchFamily="18" charset="0"/>
              </a:rPr>
              <a:t>أتش</a:t>
            </a:r>
            <a:r>
              <a:rPr kumimoji="0" lang="ar-IQ"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 </a:t>
            </a:r>
            <a:r>
              <a:rPr kumimoji="0" lang="ar-IQ" b="1" i="0" u="none" strike="noStrike" cap="none" normalizeH="0" baseline="0" dirty="0" err="1" smtClean="0">
                <a:ln>
                  <a:noFill/>
                </a:ln>
                <a:solidFill>
                  <a:schemeClr val="bg1"/>
                </a:solidFill>
                <a:effectLst/>
                <a:latin typeface="Times New Roman" pitchFamily="18" charset="0"/>
                <a:ea typeface="Times New Roman" pitchFamily="18" charset="0"/>
                <a:cs typeface="Times New Roman" pitchFamily="18" charset="0"/>
              </a:rPr>
              <a:t>بي</a:t>
            </a:r>
            <a:r>
              <a:rPr kumimoji="0" lang="ar-IQ"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 لينضم إليه في </a:t>
            </a:r>
            <a:r>
              <a:rPr kumimoji="0" lang="ar-IQ" b="1" i="0" u="none" strike="noStrike" cap="none" normalizeH="0" baseline="0" dirty="0" smtClean="0">
                <a:ln>
                  <a:noFill/>
                </a:ln>
                <a:solidFill>
                  <a:schemeClr val="tx1">
                    <a:lumMod val="95000"/>
                    <a:lumOff val="5000"/>
                  </a:schemeClr>
                </a:solidFill>
                <a:effectLst/>
                <a:latin typeface="Times New Roman" pitchFamily="18" charset="0"/>
                <a:ea typeface="Times New Roman" pitchFamily="18" charset="0"/>
                <a:cs typeface="Times New Roman" pitchFamily="18" charset="0"/>
              </a:rPr>
              <a:t>مغامرة تتعلق بالكمبيوت</a:t>
            </a:r>
            <a:r>
              <a:rPr kumimoji="0" lang="ar-IQ"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ر الشخصي.</a:t>
            </a:r>
            <a:endParaRPr kumimoji="0" lang="en-US" b="1" i="0" u="none" strike="noStrike" cap="none" normalizeH="0" baseline="0" dirty="0" smtClean="0">
              <a:ln>
                <a:noFill/>
              </a:ln>
              <a:solidFill>
                <a:schemeClr val="bg1"/>
              </a:solidFill>
              <a:effectLst/>
              <a:latin typeface="Arial" pitchFamily="34" charset="0"/>
              <a:cs typeface="Arial" pitchFamily="34" charset="0"/>
            </a:endParaRPr>
          </a:p>
          <a:p>
            <a:pPr marL="0" marR="0" lvl="0" indent="0" algn="ctr" defTabSz="914400" rtl="1" eaLnBrk="0" fontAlgn="base" latinLnBrk="0" hangingPunct="0">
              <a:lnSpc>
                <a:spcPct val="100000"/>
              </a:lnSpc>
              <a:spcBef>
                <a:spcPct val="0"/>
              </a:spcBef>
              <a:spcAft>
                <a:spcPct val="0"/>
              </a:spcAft>
              <a:buClrTx/>
              <a:buSzTx/>
              <a:buFontTx/>
              <a:buNone/>
              <a:tabLst/>
            </a:pPr>
            <a:r>
              <a:rPr kumimoji="0" lang="ar-IQ"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وسجل التاريخ عام </a:t>
            </a:r>
            <a:r>
              <a:rPr kumimoji="0" lang="ar-IQ" b="1" i="0" u="none" strike="noStrike" cap="none" normalizeH="0" baseline="0" dirty="0" smtClean="0">
                <a:ln>
                  <a:noFill/>
                </a:ln>
                <a:solidFill>
                  <a:schemeClr val="tx1">
                    <a:lumMod val="95000"/>
                    <a:lumOff val="5000"/>
                  </a:schemeClr>
                </a:solidFill>
                <a:effectLst/>
                <a:latin typeface="Times New Roman" pitchFamily="18" charset="0"/>
                <a:ea typeface="Times New Roman" pitchFamily="18" charset="0"/>
                <a:cs typeface="Times New Roman" pitchFamily="18" charset="0"/>
              </a:rPr>
              <a:t>1976 بداية انطلاق </a:t>
            </a:r>
            <a:r>
              <a:rPr kumimoji="0" lang="ar-IQ"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شركة </a:t>
            </a:r>
            <a:r>
              <a:rPr kumimoji="0" lang="ar-IQ" b="1" i="0" u="none" strike="noStrike" cap="none" normalizeH="0" baseline="0" dirty="0" err="1" smtClean="0">
                <a:ln>
                  <a:noFill/>
                </a:ln>
                <a:solidFill>
                  <a:schemeClr val="bg1"/>
                </a:solidFill>
                <a:effectLst/>
                <a:latin typeface="Times New Roman" pitchFamily="18" charset="0"/>
                <a:ea typeface="Times New Roman" pitchFamily="18" charset="0"/>
                <a:cs typeface="Times New Roman" pitchFamily="18" charset="0"/>
              </a:rPr>
              <a:t>آبل</a:t>
            </a:r>
            <a:r>
              <a:rPr kumimoji="0" lang="ar-IQ"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 </a:t>
            </a:r>
            <a:r>
              <a:rPr kumimoji="0" lang="en-US"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Apple</a:t>
            </a:r>
            <a:r>
              <a:rPr kumimoji="0" lang="ar-IQ"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 </a:t>
            </a:r>
            <a:r>
              <a:rPr kumimoji="0" lang="ar-IQ" b="1" i="0" u="none" strike="noStrike" cap="none" normalizeH="0" baseline="0" dirty="0" err="1" smtClean="0">
                <a:ln>
                  <a:noFill/>
                </a:ln>
                <a:solidFill>
                  <a:schemeClr val="bg1"/>
                </a:solidFill>
                <a:effectLst/>
                <a:latin typeface="Times New Roman" pitchFamily="18" charset="0"/>
                <a:ea typeface="Times New Roman" pitchFamily="18" charset="0"/>
                <a:cs typeface="Times New Roman" pitchFamily="18" charset="0"/>
              </a:rPr>
              <a:t>فجوبز</a:t>
            </a:r>
            <a:r>
              <a:rPr kumimoji="0" lang="ar-IQ"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 ابن </a:t>
            </a:r>
            <a:r>
              <a:rPr kumimoji="0" lang="ar-IQ" b="1" i="0" u="none" strike="noStrike" cap="none" normalizeH="0" baseline="0" dirty="0" smtClean="0">
                <a:ln>
                  <a:noFill/>
                </a:ln>
                <a:solidFill>
                  <a:schemeClr val="tx1">
                    <a:lumMod val="95000"/>
                    <a:lumOff val="5000"/>
                  </a:schemeClr>
                </a:solidFill>
                <a:effectLst/>
                <a:latin typeface="Times New Roman" pitchFamily="18" charset="0"/>
                <a:ea typeface="Times New Roman" pitchFamily="18" charset="0"/>
                <a:cs typeface="Times New Roman" pitchFamily="18" charset="0"/>
              </a:rPr>
              <a:t>ال21 ربيعا، </a:t>
            </a:r>
            <a:r>
              <a:rPr kumimoji="0" lang="ar-IQ" b="1" i="0" u="none" strike="noStrike" cap="none" normalizeH="0" baseline="0" dirty="0" err="1" smtClean="0">
                <a:ln>
                  <a:noFill/>
                </a:ln>
                <a:solidFill>
                  <a:schemeClr val="tx1">
                    <a:lumMod val="95000"/>
                    <a:lumOff val="5000"/>
                  </a:schemeClr>
                </a:solidFill>
                <a:effectLst/>
                <a:latin typeface="Times New Roman" pitchFamily="18" charset="0"/>
                <a:ea typeface="Times New Roman" pitchFamily="18" charset="0"/>
                <a:cs typeface="Times New Roman" pitchFamily="18" charset="0"/>
              </a:rPr>
              <a:t>ووزنياك</a:t>
            </a:r>
            <a:r>
              <a:rPr kumimoji="0" lang="ar-IQ" b="1" i="0" u="none" strike="noStrike" cap="none" normalizeH="0" baseline="0" dirty="0" smtClean="0">
                <a:ln>
                  <a:noFill/>
                </a:ln>
                <a:solidFill>
                  <a:schemeClr val="tx1">
                    <a:lumMod val="95000"/>
                    <a:lumOff val="5000"/>
                  </a:schemeClr>
                </a:solidFill>
                <a:effectLst/>
                <a:latin typeface="Times New Roman" pitchFamily="18" charset="0"/>
                <a:ea typeface="Times New Roman" pitchFamily="18" charset="0"/>
                <a:cs typeface="Times New Roman" pitchFamily="18" charset="0"/>
              </a:rPr>
              <a:t>، </a:t>
            </a:r>
            <a:r>
              <a:rPr kumimoji="0" lang="ar-IQ"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الذي يكبره بأربع سنوات، صنعا أول نموذج لكمبيوتر شخصي وحمل الاختراع الجديد اسم ‘</a:t>
            </a:r>
            <a:r>
              <a:rPr kumimoji="0" lang="ar-IQ" b="1" i="0" u="none" strike="noStrike" cap="none" normalizeH="0" baseline="0" dirty="0" err="1" smtClean="0">
                <a:ln>
                  <a:noFill/>
                </a:ln>
                <a:solidFill>
                  <a:schemeClr val="bg1"/>
                </a:solidFill>
                <a:effectLst/>
                <a:latin typeface="Times New Roman" pitchFamily="18" charset="0"/>
                <a:ea typeface="Times New Roman" pitchFamily="18" charset="0"/>
                <a:cs typeface="Times New Roman" pitchFamily="18" charset="0"/>
              </a:rPr>
              <a:t>آبل</a:t>
            </a:r>
            <a:r>
              <a:rPr kumimoji="0" lang="ar-IQ"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 1′ </a:t>
            </a:r>
            <a:r>
              <a:rPr kumimoji="0" lang="en-US"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Apple I</a:t>
            </a:r>
            <a:r>
              <a:rPr kumimoji="0" lang="ar-IQ"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 وأول ما بدأ </a:t>
            </a:r>
            <a:r>
              <a:rPr kumimoji="0" lang="ar-IQ" b="1" i="0" u="none" strike="noStrike" cap="none" normalizeH="0" baseline="0" dirty="0" err="1" smtClean="0">
                <a:ln>
                  <a:noFill/>
                </a:ln>
                <a:solidFill>
                  <a:schemeClr val="bg1"/>
                </a:solidFill>
                <a:effectLst/>
                <a:latin typeface="Times New Roman" pitchFamily="18" charset="0"/>
                <a:ea typeface="Times New Roman" pitchFamily="18" charset="0"/>
                <a:cs typeface="Times New Roman" pitchFamily="18" charset="0"/>
              </a:rPr>
              <a:t>جوبز</a:t>
            </a:r>
            <a:r>
              <a:rPr kumimoji="0" lang="ar-IQ"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 بيع كمبيوتره، أقنع متجرا للالكترونيات بشراء 50 كمبيوترا شخصيا ليبيعها لتلاميذ المدرسة، وبسعر 666.6 دولارا للجهاز، انتهى </a:t>
            </a:r>
            <a:r>
              <a:rPr kumimoji="0" lang="ar-IQ" b="1" i="0" u="none" strike="noStrike" cap="none" normalizeH="0" baseline="0" dirty="0" err="1" smtClean="0">
                <a:ln>
                  <a:noFill/>
                </a:ln>
                <a:solidFill>
                  <a:schemeClr val="bg1"/>
                </a:solidFill>
                <a:effectLst/>
                <a:latin typeface="Times New Roman" pitchFamily="18" charset="0"/>
                <a:ea typeface="Times New Roman" pitchFamily="18" charset="0"/>
                <a:cs typeface="Times New Roman" pitchFamily="18" charset="0"/>
              </a:rPr>
              <a:t>جوبز</a:t>
            </a:r>
            <a:r>
              <a:rPr kumimoji="0" lang="ar-IQ"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 </a:t>
            </a:r>
            <a:r>
              <a:rPr kumimoji="0" lang="ar-IQ" b="1" i="0" u="none" strike="noStrike" cap="none" normalizeH="0" baseline="0" dirty="0" err="1" smtClean="0">
                <a:ln>
                  <a:noFill/>
                </a:ln>
                <a:solidFill>
                  <a:schemeClr val="bg1"/>
                </a:solidFill>
                <a:effectLst/>
                <a:latin typeface="Times New Roman" pitchFamily="18" charset="0"/>
                <a:ea typeface="Times New Roman" pitchFamily="18" charset="0"/>
                <a:cs typeface="Times New Roman" pitchFamily="18" charset="0"/>
              </a:rPr>
              <a:t>ووزنياك</a:t>
            </a:r>
            <a:r>
              <a:rPr kumimoji="0" lang="ar-IQ"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 ببيع أكثر من 600 كمبيوتر محققين ثروة تقدر بنحو 774 ألف دولار.</a:t>
            </a:r>
            <a:endParaRPr kumimoji="0" lang="ar-IQ" b="1" i="0" u="none" strike="noStrike" cap="none" normalizeH="0" baseline="0" dirty="0" smtClean="0">
              <a:ln>
                <a:noFill/>
              </a:ln>
              <a:solidFill>
                <a:schemeClr val="bg1"/>
              </a:solidFill>
              <a:effectLst/>
              <a:latin typeface="Arial" pitchFamily="34" charset="0"/>
              <a:cs typeface="Arial" pitchFamily="34" charset="0"/>
            </a:endParaRPr>
          </a:p>
        </p:txBody>
      </p:sp>
    </p:spTree>
  </p:cSld>
  <p:clrMapOvr>
    <a:masterClrMapping/>
  </p:clrMapOvr>
  <p:transition>
    <p:wipe dir="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صورة 5" descr="Steve-Jobs.jpg"/>
          <p:cNvPicPr>
            <a:picLocks noChangeAspect="1"/>
          </p:cNvPicPr>
          <p:nvPr/>
        </p:nvPicPr>
        <p:blipFill>
          <a:blip r:embed="rId2"/>
          <a:stretch>
            <a:fillRect/>
          </a:stretch>
        </p:blipFill>
        <p:spPr>
          <a:xfrm>
            <a:off x="0" y="0"/>
            <a:ext cx="9177398" cy="6858000"/>
          </a:xfrm>
          <a:prstGeom prst="rect">
            <a:avLst/>
          </a:prstGeom>
          <a:ln>
            <a:noFill/>
          </a:ln>
          <a:effectLst>
            <a:softEdge rad="112500"/>
          </a:effectLst>
        </p:spPr>
      </p:pic>
      <p:sp>
        <p:nvSpPr>
          <p:cNvPr id="8" name="مربع نص 7"/>
          <p:cNvSpPr txBox="1"/>
          <p:nvPr/>
        </p:nvSpPr>
        <p:spPr>
          <a:xfrm>
            <a:off x="152400" y="581004"/>
            <a:ext cx="5786446" cy="369332"/>
          </a:xfrm>
          <a:prstGeom prst="rect">
            <a:avLst/>
          </a:prstGeom>
          <a:noFill/>
        </p:spPr>
        <p:txBody>
          <a:bodyPr wrap="square" rtlCol="1">
            <a:spAutoFit/>
          </a:bodyPr>
          <a:lstStyle/>
          <a:p>
            <a:endParaRPr lang="ar-SA" dirty="0"/>
          </a:p>
        </p:txBody>
      </p:sp>
      <p:sp>
        <p:nvSpPr>
          <p:cNvPr id="2049" name="Rectangle 1"/>
          <p:cNvSpPr>
            <a:spLocks noChangeArrowheads="1"/>
          </p:cNvSpPr>
          <p:nvPr/>
        </p:nvSpPr>
        <p:spPr bwMode="auto">
          <a:xfrm>
            <a:off x="0" y="285728"/>
            <a:ext cx="5143504" cy="6586322"/>
          </a:xfrm>
          <a:prstGeom prst="rect">
            <a:avLst/>
          </a:prstGeom>
          <a:noFill/>
          <a:ln w="9525">
            <a:noFill/>
            <a:miter lim="800000"/>
            <a:headEnd/>
            <a:tailEnd/>
          </a:ln>
          <a:effectLst/>
        </p:spPr>
        <p:txBody>
          <a:bodyPr vert="horz" wrap="square" lIns="91440" tIns="304704" rIns="91440" bIns="0" numCol="1" anchor="ctr" anchorCtr="0" compatLnSpc="1">
            <a:prstTxWarp prst="textNoShape">
              <a:avLst/>
            </a:prstTxWarp>
            <a:spAutoFi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IQ" altLang="zh-CN" b="1" i="0" u="none" strike="noStrike" cap="none" normalizeH="0" baseline="0" dirty="0" smtClean="0">
                <a:ln>
                  <a:noFill/>
                </a:ln>
                <a:solidFill>
                  <a:schemeClr val="bg1"/>
                </a:solidFill>
                <a:effectLst/>
                <a:latin typeface="Arial" pitchFamily="34" charset="0"/>
                <a:ea typeface="Times New Roman" pitchFamily="18" charset="0"/>
                <a:cs typeface="Arial" pitchFamily="34" charset="0"/>
              </a:rPr>
              <a:t>سهم </a:t>
            </a:r>
            <a:r>
              <a:rPr kumimoji="0" lang="ar-IQ" altLang="zh-CN" b="1" i="0" u="none" strike="noStrike" cap="none" normalizeH="0" baseline="0" dirty="0" err="1" smtClean="0">
                <a:ln>
                  <a:noFill/>
                </a:ln>
                <a:solidFill>
                  <a:schemeClr val="bg1"/>
                </a:solidFill>
                <a:effectLst/>
                <a:latin typeface="Arial" pitchFamily="34" charset="0"/>
                <a:ea typeface="Times New Roman" pitchFamily="18" charset="0"/>
                <a:cs typeface="Arial" pitchFamily="34" charset="0"/>
              </a:rPr>
              <a:t>آبل</a:t>
            </a:r>
            <a:r>
              <a:rPr kumimoji="0" lang="ar-IQ" altLang="zh-CN" b="1" i="0" u="none" strike="noStrike" cap="none" normalizeH="0" baseline="0" dirty="0" smtClean="0">
                <a:ln>
                  <a:noFill/>
                </a:ln>
                <a:solidFill>
                  <a:schemeClr val="bg1"/>
                </a:solidFill>
                <a:effectLst/>
                <a:latin typeface="Arial" pitchFamily="34" charset="0"/>
                <a:ea typeface="Times New Roman" pitchFamily="18" charset="0"/>
                <a:cs typeface="Arial" pitchFamily="34" charset="0"/>
              </a:rPr>
              <a:t> يسجل مستوى تاريخي جديد إثر أرباح الربع الثاني التي فاقت التوقعات</a:t>
            </a:r>
            <a:endParaRPr kumimoji="0" lang="en-US" altLang="zh-CN" b="1" i="0" u="none" strike="noStrike" cap="none" normalizeH="0" baseline="0" dirty="0" smtClean="0">
              <a:ln>
                <a:noFill/>
              </a:ln>
              <a:solidFill>
                <a:schemeClr val="bg1"/>
              </a:solidFill>
              <a:effectLst/>
              <a:latin typeface="Cambria" pitchFamily="18" charset="0"/>
              <a:ea typeface="Times New Roman" pitchFamily="18" charset="0"/>
              <a:cs typeface="Times New Roman" pitchFamily="18" charset="0"/>
            </a:endParaRPr>
          </a:p>
          <a:p>
            <a:pPr marL="0" marR="0" lvl="0" indent="0" algn="ctr" defTabSz="914400" rtl="1" eaLnBrk="0" fontAlgn="base" latinLnBrk="0" hangingPunct="0">
              <a:lnSpc>
                <a:spcPct val="100000"/>
              </a:lnSpc>
              <a:spcBef>
                <a:spcPct val="0"/>
              </a:spcBef>
              <a:spcAft>
                <a:spcPct val="0"/>
              </a:spcAft>
              <a:buClrTx/>
              <a:buSzTx/>
              <a:buFontTx/>
              <a:buNone/>
              <a:tabLst/>
            </a:pPr>
            <a:r>
              <a:rPr kumimoji="0" lang="ar-SA" altLang="zh-CN"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أعلنت شركة </a:t>
            </a:r>
            <a:r>
              <a:rPr kumimoji="0" lang="ar-SA" altLang="zh-CN" b="1" i="0" u="none" strike="noStrike" cap="none" normalizeH="0" baseline="0" dirty="0" err="1" smtClean="0">
                <a:ln>
                  <a:noFill/>
                </a:ln>
                <a:solidFill>
                  <a:schemeClr val="bg1"/>
                </a:solidFill>
                <a:effectLst/>
                <a:latin typeface="Times New Roman" pitchFamily="18" charset="0"/>
                <a:ea typeface="Times New Roman" pitchFamily="18" charset="0"/>
                <a:cs typeface="Times New Roman" pitchFamily="18" charset="0"/>
              </a:rPr>
              <a:t>آبل</a:t>
            </a:r>
            <a:r>
              <a:rPr kumimoji="0" lang="ar-SA" altLang="zh-CN"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 </a:t>
            </a:r>
            <a:r>
              <a:rPr kumimoji="0" lang="en-US" altLang="zh-CN"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NASDAQ:APPL</a:t>
            </a:r>
            <a:r>
              <a:rPr kumimoji="0" lang="ar-SA" altLang="zh-CN"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 الأمريكية عن نتائجها المالية الخاصة بالربع الثاني من العام المالي 2012 لتظهر ارتفاع </a:t>
            </a:r>
            <a:r>
              <a:rPr kumimoji="0" lang="ar-SA" altLang="zh-CN" b="1" i="0" u="none" strike="noStrike" cap="none" normalizeH="0" baseline="0" dirty="0" err="1" smtClean="0">
                <a:ln>
                  <a:noFill/>
                </a:ln>
                <a:solidFill>
                  <a:schemeClr val="bg1"/>
                </a:solidFill>
                <a:effectLst/>
                <a:latin typeface="Times New Roman" pitchFamily="18" charset="0"/>
                <a:ea typeface="Times New Roman" pitchFamily="18" charset="0"/>
                <a:cs typeface="Times New Roman" pitchFamily="18" charset="0"/>
              </a:rPr>
              <a:t>ارباحها</a:t>
            </a:r>
            <a:r>
              <a:rPr kumimoji="0" lang="ar-SA" altLang="zh-CN"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 بنسبة 93% وتصل إلى 11.622 مليار دولار أو 12.30 دولار للسهم </a:t>
            </a:r>
            <a:r>
              <a:rPr kumimoji="0" lang="ar-SA" altLang="zh-CN"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الواحد مقارنة بأرباح الشركة السابقة </a:t>
            </a:r>
            <a:r>
              <a:rPr kumimoji="0" lang="ar-SA" altLang="zh-CN"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التي بلغت 5.987 مليار د</a:t>
            </a:r>
            <a:r>
              <a:rPr kumimoji="0" lang="ar-SA" altLang="zh-CN"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ولار أو 6.40 دولار للسهم خلال الربع </a:t>
            </a:r>
            <a:r>
              <a:rPr kumimoji="0" lang="ar-SA" altLang="zh-CN"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نفسه من العام الماضي، كما </a:t>
            </a:r>
            <a:r>
              <a:rPr kumimoji="0" lang="ar-SA" altLang="zh-CN"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وتفوقت الشركة على توقعات الأسواق </a:t>
            </a:r>
            <a:r>
              <a:rPr kumimoji="0" lang="ar-SA" altLang="zh-CN"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التي بلغت </a:t>
            </a:r>
            <a:r>
              <a:rPr kumimoji="0" lang="ar-SA" altLang="zh-CN"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10.025 دولار للسهم.</a:t>
            </a:r>
            <a:endParaRPr kumimoji="0" lang="en-US" altLang="zh-CN"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0" fontAlgn="base" latinLnBrk="0" hangingPunct="0">
              <a:lnSpc>
                <a:spcPct val="100000"/>
              </a:lnSpc>
              <a:spcBef>
                <a:spcPct val="0"/>
              </a:spcBef>
              <a:spcAft>
                <a:spcPct val="0"/>
              </a:spcAft>
              <a:buClrTx/>
              <a:buSzTx/>
              <a:buFontTx/>
              <a:buNone/>
              <a:tabLst/>
            </a:pPr>
            <a:r>
              <a:rPr kumimoji="0" lang="ar-SA" altLang="zh-CN"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في حين أعلنت الشركة </a:t>
            </a:r>
            <a:r>
              <a:rPr kumimoji="0" lang="ar-SA" altLang="zh-CN"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عن ارتفاع صافي مبيعاتها الإجم</a:t>
            </a:r>
            <a:r>
              <a:rPr kumimoji="0" lang="ar-SA" altLang="zh-CN"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الية الربع سنوية لتصل إلى </a:t>
            </a:r>
            <a:r>
              <a:rPr kumimoji="0" lang="ar-SA" altLang="zh-CN"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39.186 مليار دولار أفضل مما سجل</a:t>
            </a:r>
            <a:r>
              <a:rPr kumimoji="0" lang="ar-SA" altLang="zh-CN"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ته الشركة من مبيعات خلال</a:t>
            </a:r>
            <a:r>
              <a:rPr kumimoji="0" lang="ar-SA" altLang="zh-CN"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الربع نفسه من العام الماضي عند </a:t>
            </a:r>
            <a:r>
              <a:rPr kumimoji="0" lang="ar-SA" altLang="zh-CN"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24.667 مليار دولار، بينما </a:t>
            </a:r>
            <a:r>
              <a:rPr kumimoji="0" lang="ar-SA" altLang="zh-CN"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ارتفعت نفقات الشركة التشغيلية خلال </a:t>
            </a:r>
            <a:r>
              <a:rPr kumimoji="0" lang="ar-SA" altLang="zh-CN"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الربع الأول إلى 3.180 مليار </a:t>
            </a:r>
            <a:r>
              <a:rPr kumimoji="0" lang="ar-SA" altLang="zh-CN"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دولار مقابل 2.344 مليار دولار </a:t>
            </a:r>
            <a:r>
              <a:rPr kumimoji="0" lang="ar-SA" altLang="zh-CN"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أمريكي، ولكن ارتفعت تكاليف </a:t>
            </a:r>
            <a:r>
              <a:rPr kumimoji="0" lang="ar-SA" altLang="zh-CN"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المبيعات إلى 20.622 مليار دولار </a:t>
            </a:r>
            <a:r>
              <a:rPr kumimoji="0" lang="ar-SA" altLang="zh-CN"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مقابل 14.449</a:t>
            </a:r>
            <a:r>
              <a:rPr kumimoji="0" lang="ar-SA" altLang="zh-CN"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مليار دولار أمريكي.</a:t>
            </a:r>
            <a:endParaRPr kumimoji="0" lang="en-US" altLang="zh-CN"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0" fontAlgn="base" latinLnBrk="0" hangingPunct="0">
              <a:lnSpc>
                <a:spcPct val="100000"/>
              </a:lnSpc>
              <a:spcBef>
                <a:spcPct val="0"/>
              </a:spcBef>
              <a:spcAft>
                <a:spcPct val="0"/>
              </a:spcAft>
              <a:buClrTx/>
              <a:buSzTx/>
              <a:buFontTx/>
              <a:buNone/>
              <a:tabLst/>
            </a:pPr>
            <a:r>
              <a:rPr kumimoji="0" lang="ar-SA" altLang="zh-CN" sz="2000" i="0" u="none" strike="noStrike" cap="none" normalizeH="0" baseline="0" dirty="0" smtClean="0">
                <a:ln>
                  <a:noFill/>
                </a:ln>
                <a:solidFill>
                  <a:schemeClr val="bg1"/>
                </a:solidFill>
                <a:effectLst/>
                <a:latin typeface="Andalus" pitchFamily="18" charset="-78"/>
                <a:ea typeface="Times New Roman" pitchFamily="18" charset="0"/>
                <a:cs typeface="Andalus" pitchFamily="18" charset="-78"/>
              </a:rPr>
              <a:t>في حين أشار بيتر </a:t>
            </a:r>
            <a:r>
              <a:rPr kumimoji="0" lang="ar-SA" altLang="zh-CN" sz="2000" i="0" u="none" strike="noStrike" cap="none" normalizeH="0" baseline="0" dirty="0" err="1" smtClean="0">
                <a:ln>
                  <a:noFill/>
                </a:ln>
                <a:solidFill>
                  <a:schemeClr val="bg1"/>
                </a:solidFill>
                <a:effectLst/>
                <a:latin typeface="Andalus" pitchFamily="18" charset="-78"/>
                <a:ea typeface="Times New Roman" pitchFamily="18" charset="0"/>
                <a:cs typeface="Andalus" pitchFamily="18" charset="-78"/>
              </a:rPr>
              <a:t>أوبينهيمر</a:t>
            </a:r>
            <a:r>
              <a:rPr kumimoji="0" lang="ar-SA" altLang="zh-CN" sz="2000" i="0" u="none" strike="noStrike" cap="none" normalizeH="0" baseline="0" dirty="0" smtClean="0">
                <a:ln>
                  <a:noFill/>
                </a:ln>
                <a:solidFill>
                  <a:schemeClr val="bg1"/>
                </a:solidFill>
                <a:effectLst/>
                <a:latin typeface="Andalus" pitchFamily="18" charset="-78"/>
                <a:ea typeface="Times New Roman" pitchFamily="18" charset="0"/>
                <a:cs typeface="Andalus" pitchFamily="18" charset="-78"/>
              </a:rPr>
              <a:t>، الرئيس التنفيذي لشركة </a:t>
            </a:r>
            <a:r>
              <a:rPr kumimoji="0" lang="ar-SA" altLang="zh-CN" sz="2000" i="0" u="none" strike="noStrike" cap="none" normalizeH="0" baseline="0" dirty="0" err="1" smtClean="0">
                <a:ln>
                  <a:noFill/>
                </a:ln>
                <a:solidFill>
                  <a:schemeClr val="bg1"/>
                </a:solidFill>
                <a:effectLst/>
                <a:latin typeface="Andalus" pitchFamily="18" charset="-78"/>
                <a:ea typeface="Times New Roman" pitchFamily="18" charset="0"/>
                <a:cs typeface="Andalus" pitchFamily="18" charset="-78"/>
              </a:rPr>
              <a:t>آبل</a:t>
            </a:r>
            <a:r>
              <a:rPr kumimoji="0" lang="ar-SA" altLang="zh-CN" sz="2000" i="0" u="none" strike="noStrike" cap="none" normalizeH="0" baseline="0" dirty="0" smtClean="0">
                <a:ln>
                  <a:noFill/>
                </a:ln>
                <a:solidFill>
                  <a:schemeClr val="bg1"/>
                </a:solidFill>
                <a:effectLst/>
                <a:latin typeface="Andalus" pitchFamily="18" charset="-78"/>
                <a:ea typeface="Times New Roman" pitchFamily="18" charset="0"/>
                <a:cs typeface="Andalus" pitchFamily="18" charset="-78"/>
              </a:rPr>
              <a:t> بأن أداء الربع الثاني أسهم في ارتفاع التدفقات النقدية المرتبطة بالأرباح التشغيلية بمقدار 14 مليار دولار، مضيفاً من ناحيته "ما حققّناه خلال الربع الثاني دفع توقعاتها للربع الثالث للارتفاع، حيث نتوقّع نمو الإيرادات إلى 34 مليار دولار وأن أرباح السهم الواحد قد تصل إلى 8.68 دولار للسهم الواحد".</a:t>
            </a:r>
            <a:endParaRPr kumimoji="0" lang="ar-SA" altLang="zh-CN" sz="2000" i="0" u="none" strike="noStrike" cap="none" normalizeH="0" baseline="0" dirty="0" smtClean="0">
              <a:ln>
                <a:noFill/>
              </a:ln>
              <a:solidFill>
                <a:schemeClr val="bg1"/>
              </a:solidFill>
              <a:effectLst/>
              <a:latin typeface="Andalus" pitchFamily="18" charset="-78"/>
              <a:cs typeface="Andalus" pitchFamily="18" charset="-78"/>
            </a:endParaRPr>
          </a:p>
        </p:txBody>
      </p:sp>
    </p:spTree>
  </p:cSld>
  <p:clrMapOvr>
    <a:masterClrMapping/>
  </p:clrMapOvr>
  <p:transition>
    <p:wipe dir="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صورة 5" descr="apple.jpg"/>
          <p:cNvPicPr>
            <a:picLocks noChangeAspect="1"/>
          </p:cNvPicPr>
          <p:nvPr/>
        </p:nvPicPr>
        <p:blipFill>
          <a:blip r:embed="rId2"/>
          <a:stretch>
            <a:fillRect/>
          </a:stretch>
        </p:blipFill>
        <p:spPr>
          <a:xfrm>
            <a:off x="0" y="0"/>
            <a:ext cx="9144000" cy="6858000"/>
          </a:xfrm>
          <a:prstGeom prst="rect">
            <a:avLst/>
          </a:prstGeom>
          <a:ln w="190500" cap="sq">
            <a:solidFill>
              <a:srgbClr val="C8C6BD"/>
            </a:solidFill>
            <a:prstDash val="solid"/>
            <a:miter lim="800000"/>
          </a:ln>
          <a:effectLst>
            <a:outerShdw blurRad="254000" algn="bl" rotWithShape="0">
              <a:srgbClr val="000000">
                <a:alpha val="43000"/>
              </a:srgbClr>
            </a:outerShdw>
          </a:effectLst>
          <a:scene3d>
            <a:camera prst="perspectiveFront" fov="5400000"/>
            <a:lightRig rig="threePt" dir="t">
              <a:rot lat="0" lon="0" rev="2100000"/>
            </a:lightRig>
          </a:scene3d>
          <a:sp3d extrusionH="25400">
            <a:bevelT w="304800" h="152400" prst="hardEdge"/>
            <a:extrusionClr>
              <a:srgbClr val="000000"/>
            </a:extrusionClr>
          </a:sp3d>
        </p:spPr>
      </p:pic>
    </p:spTree>
  </p:cSld>
  <p:clrMapOvr>
    <a:masterClrMapping/>
  </p:clrMapOvr>
  <p:transition>
    <p:wipe dir="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صورة 3" descr="iphone.jpg"/>
          <p:cNvPicPr>
            <a:picLocks noChangeAspect="1"/>
          </p:cNvPicPr>
          <p:nvPr/>
        </p:nvPicPr>
        <p:blipFill>
          <a:blip r:embed="rId2"/>
          <a:stretch>
            <a:fillRect/>
          </a:stretch>
        </p:blipFill>
        <p:spPr>
          <a:xfrm>
            <a:off x="0" y="0"/>
            <a:ext cx="9144000" cy="6858000"/>
          </a:xfrm>
          <a:prstGeom prst="rect">
            <a:avLst/>
          </a:prstGeom>
        </p:spPr>
      </p:pic>
      <p:sp>
        <p:nvSpPr>
          <p:cNvPr id="5" name="مربع نص 4"/>
          <p:cNvSpPr txBox="1"/>
          <p:nvPr/>
        </p:nvSpPr>
        <p:spPr>
          <a:xfrm rot="20282512">
            <a:off x="2055122" y="1196566"/>
            <a:ext cx="2176205" cy="1862048"/>
          </a:xfrm>
          <a:prstGeom prst="rect">
            <a:avLst/>
          </a:prstGeom>
          <a:noFill/>
        </p:spPr>
        <p:txBody>
          <a:bodyPr wrap="square" rtlCol="1">
            <a:spAutoFit/>
          </a:bodyPr>
          <a:lstStyle/>
          <a:p>
            <a:pPr algn="ctr"/>
            <a:r>
              <a:rPr lang="en-US" sz="11500" b="1" dirty="0" smtClean="0">
                <a:latin typeface="Kunstler Script" pitchFamily="66" charset="0"/>
              </a:rPr>
              <a:t>The</a:t>
            </a:r>
            <a:endParaRPr lang="ar-SA" sz="11500" b="1" dirty="0">
              <a:latin typeface="Kunstler Script" pitchFamily="66" charset="0"/>
            </a:endParaRPr>
          </a:p>
        </p:txBody>
      </p:sp>
      <p:sp>
        <p:nvSpPr>
          <p:cNvPr id="6" name="مربع نص 5"/>
          <p:cNvSpPr txBox="1"/>
          <p:nvPr/>
        </p:nvSpPr>
        <p:spPr>
          <a:xfrm rot="20768621">
            <a:off x="1669844" y="2918110"/>
            <a:ext cx="2643206" cy="1569660"/>
          </a:xfrm>
          <a:prstGeom prst="rect">
            <a:avLst/>
          </a:prstGeom>
          <a:noFill/>
        </p:spPr>
        <p:txBody>
          <a:bodyPr wrap="square" rtlCol="1">
            <a:spAutoFit/>
          </a:bodyPr>
          <a:lstStyle/>
          <a:p>
            <a:pPr algn="ctr"/>
            <a:r>
              <a:rPr lang="en-US" sz="9600" b="1" dirty="0" smtClean="0">
                <a:latin typeface="Kunstler Script" pitchFamily="66" charset="0"/>
              </a:rPr>
              <a:t>End</a:t>
            </a:r>
            <a:endParaRPr lang="ar-SA" sz="9600" b="1" dirty="0">
              <a:latin typeface="Kunstler Script" pitchFamily="66" charset="0"/>
            </a:endParaRPr>
          </a:p>
        </p:txBody>
      </p:sp>
    </p:spTree>
  </p:cSld>
  <p:clrMapOvr>
    <a:masterClrMapping/>
  </p:clrMapOvr>
  <p:transition>
    <p:wipe dir="r"/>
  </p:transition>
  <p:timing>
    <p:tnLst>
      <p:par>
        <p:cTn id="1" dur="indefinite" restart="never" nodeType="tmRoot"/>
      </p:par>
    </p:tnLst>
  </p:timing>
</p:sld>
</file>

<file path=ppt/theme/theme1.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222</TotalTime>
  <Words>893</Words>
  <Application>Microsoft Office PowerPoint</Application>
  <PresentationFormat>عرض على الشاشة (3:4)‏</PresentationFormat>
  <Paragraphs>36</Paragraphs>
  <Slides>9</Slides>
  <Notes>0</Notes>
  <HiddenSlides>0</HiddenSlides>
  <MMClips>0</MMClips>
  <ScaleCrop>false</ScaleCrop>
  <HeadingPairs>
    <vt:vector size="4" baseType="variant">
      <vt:variant>
        <vt:lpstr>سمة</vt:lpstr>
      </vt:variant>
      <vt:variant>
        <vt:i4>1</vt:i4>
      </vt:variant>
      <vt:variant>
        <vt:lpstr>عناوين الشرائح</vt:lpstr>
      </vt:variant>
      <vt:variant>
        <vt:i4>9</vt:i4>
      </vt:variant>
    </vt:vector>
  </HeadingPairs>
  <TitlesOfParts>
    <vt:vector size="10" baseType="lpstr">
      <vt:lpstr>سمة Office</vt:lpstr>
      <vt:lpstr>الشريحة 1</vt:lpstr>
      <vt:lpstr>الشريحة 2</vt:lpstr>
      <vt:lpstr>الشريحة 3</vt:lpstr>
      <vt:lpstr>الشريحة 4</vt:lpstr>
      <vt:lpstr>الشريحة 5</vt:lpstr>
      <vt:lpstr>`</vt:lpstr>
      <vt:lpstr>الشريحة 7</vt:lpstr>
      <vt:lpstr>الشريحة 8</vt:lpstr>
      <vt:lpstr>الشريحة 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الشريحة 1</dc:title>
  <dc:creator>DELL</dc:creator>
  <cp:lastModifiedBy>aim</cp:lastModifiedBy>
  <cp:revision>24</cp:revision>
  <dcterms:created xsi:type="dcterms:W3CDTF">2012-05-10T14:14:37Z</dcterms:created>
  <dcterms:modified xsi:type="dcterms:W3CDTF">2012-05-17T23:08:37Z</dcterms:modified>
</cp:coreProperties>
</file>