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2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4A6FFD2-0C7A-4550-BFC3-4C276F1DEF97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0E4304-A9A6-40B1-9B48-9B619D517A8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03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E4304-A9A6-40B1-9B48-9B619D517A8F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E4304-A9A6-40B1-9B48-9B619D517A8F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3B689-0FBF-4FDB-9274-D2FC2FA30C29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9854-BBC7-45B4-B15B-23B4BC9C4B6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548680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sz="6000" dirty="0" smtClean="0"/>
          </a:p>
          <a:p>
            <a:endParaRPr lang="ar-SA" sz="6000" dirty="0" smtClean="0"/>
          </a:p>
          <a:p>
            <a:r>
              <a:rPr lang="ar-SA" sz="6000" dirty="0" smtClean="0">
                <a:latin typeface="Arial Black" pitchFamily="34" charset="0"/>
              </a:rPr>
              <a:t>نظريات العلاج والإرشاد النفسي</a:t>
            </a:r>
            <a:endParaRPr lang="en-US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-121273"/>
            <a:ext cx="8640960" cy="6532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دبلوم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التوجية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والارشاد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مادة اسس التوجيه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والارشاد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المجموعة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 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نظريات  العلاج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والارشاد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النفسي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قام بالعمل كل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:ـ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حمدان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عبدالله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العدواني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تركي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عبدالله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الحمد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فهد عتيق الغامدي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ثامر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محمد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العبداللطيف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سعيد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عبدالله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الزهراني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نواف سعد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العتيبي</a:t>
            </a:r>
            <a:endParaRPr lang="ar-SA" sz="36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SA" sz="2800" dirty="0" smtClean="0">
                <a:solidFill>
                  <a:srgbClr val="FF0000"/>
                </a:solidFill>
                <a:cs typeface="PT Bold Dusky" pitchFamily="2" charset="-78"/>
              </a:rPr>
              <a:t>اشراف </a:t>
            </a:r>
            <a:r>
              <a:rPr lang="ar-SA" sz="2800" dirty="0" err="1" smtClean="0">
                <a:solidFill>
                  <a:srgbClr val="FF0000"/>
                </a:solidFill>
                <a:cs typeface="PT Bold Dusky" pitchFamily="2" charset="-78"/>
              </a:rPr>
              <a:t>الدكتور </a:t>
            </a:r>
            <a:r>
              <a:rPr lang="ar-SA" sz="2800" dirty="0" smtClean="0">
                <a:solidFill>
                  <a:srgbClr val="FF0000"/>
                </a:solidFill>
                <a:cs typeface="PT Bold Dusky" pitchFamily="2" charset="-78"/>
              </a:rPr>
              <a:t>/ </a:t>
            </a:r>
            <a:r>
              <a:rPr lang="ar-SA" sz="2800" dirty="0" err="1" smtClean="0">
                <a:solidFill>
                  <a:srgbClr val="FF0000"/>
                </a:solidFill>
                <a:cs typeface="PT Bold Dusky" pitchFamily="2" charset="-78"/>
              </a:rPr>
              <a:t>عبدالله</a:t>
            </a:r>
            <a:r>
              <a:rPr lang="ar-SA" sz="2800" dirty="0" smtClean="0">
                <a:solidFill>
                  <a:srgbClr val="FF0000"/>
                </a:solidFill>
                <a:cs typeface="PT Bold Dusky" pitchFamily="2" charset="-78"/>
              </a:rPr>
              <a:t>  عواد الحربي</a:t>
            </a:r>
            <a:endParaRPr lang="en-US" sz="2800" dirty="0" smtClean="0">
              <a:solidFill>
                <a:srgbClr val="FF0000"/>
              </a:solidFill>
              <a:cs typeface="PT Bold Dusky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72400" cy="1196752"/>
          </a:xfrm>
        </p:spPr>
        <p:txBody>
          <a:bodyPr/>
          <a:lstStyle/>
          <a:p>
            <a:r>
              <a:rPr lang="ar-SA" b="1" u="sng" dirty="0" smtClean="0"/>
              <a:t>نظريات العلاج </a:t>
            </a:r>
            <a:r>
              <a:rPr lang="ar-SA" b="1" u="sng" dirty="0" err="1" smtClean="0"/>
              <a:t>والارشاد</a:t>
            </a:r>
            <a:r>
              <a:rPr lang="ar-SA" b="1" u="sng" dirty="0" smtClean="0"/>
              <a:t> النفسي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616624"/>
          </a:xfrm>
        </p:spPr>
        <p:txBody>
          <a:bodyPr>
            <a:normAutofit lnSpcReduction="10000"/>
          </a:bodyPr>
          <a:lstStyle/>
          <a:p>
            <a:r>
              <a:rPr lang="ar-SA" sz="4400" u="sng" dirty="0" smtClean="0">
                <a:solidFill>
                  <a:schemeClr val="tx1"/>
                </a:solidFill>
                <a:latin typeface="Estrangelo Edessa" pitchFamily="66" charset="0"/>
                <a:cs typeface="Estrangelo Edessa" pitchFamily="66" charset="0"/>
              </a:rPr>
              <a:t>مفهوم </a:t>
            </a:r>
            <a:r>
              <a:rPr lang="ar-SA" sz="4400" u="sng" dirty="0" err="1" smtClean="0">
                <a:solidFill>
                  <a:schemeClr val="tx1"/>
                </a:solidFill>
                <a:latin typeface="Estrangelo Edessa" pitchFamily="66" charset="0"/>
                <a:cs typeface="Estrangelo Edessa" pitchFamily="66" charset="0"/>
              </a:rPr>
              <a:t>النظرية </a:t>
            </a:r>
            <a:r>
              <a:rPr lang="ar-SA" u="sng" dirty="0" err="1" smtClean="0"/>
              <a:t>‏</a:t>
            </a:r>
            <a:r>
              <a:rPr lang="ar-SA" u="sng" dirty="0" smtClean="0"/>
              <a:t/>
            </a:r>
            <a:br>
              <a:rPr lang="ar-SA" u="sng" dirty="0" smtClean="0"/>
            </a:br>
            <a:r>
              <a:rPr lang="ar-SA" u="sng" dirty="0" err="1" smtClean="0">
                <a:solidFill>
                  <a:schemeClr val="tx1"/>
                </a:solidFill>
              </a:rPr>
              <a:t>يعرف ‏</a:t>
            </a:r>
            <a:r>
              <a:rPr lang="en-US" u="sng" dirty="0" smtClean="0">
                <a:solidFill>
                  <a:schemeClr val="tx1"/>
                </a:solidFill>
              </a:rPr>
              <a:t>Hall &amp; </a:t>
            </a:r>
            <a:r>
              <a:rPr lang="en-US" u="sng" dirty="0" err="1" smtClean="0">
                <a:solidFill>
                  <a:schemeClr val="tx1"/>
                </a:solidFill>
              </a:rPr>
              <a:t>Lindzy</a:t>
            </a:r>
            <a:r>
              <a:rPr lang="en-US" u="sng" dirty="0" smtClean="0">
                <a:solidFill>
                  <a:schemeClr val="tx1"/>
                </a:solidFill>
              </a:rPr>
              <a:t> ‎‏ </a:t>
            </a:r>
            <a:r>
              <a:rPr lang="ar-SA" u="sng" dirty="0" smtClean="0">
                <a:solidFill>
                  <a:schemeClr val="tx1"/>
                </a:solidFill>
              </a:rPr>
              <a:t>النظرية </a:t>
            </a:r>
            <a:r>
              <a:rPr lang="ar-SA" b="1" u="sng" dirty="0" smtClean="0">
                <a:solidFill>
                  <a:srgbClr val="FF0000"/>
                </a:solidFill>
              </a:rPr>
              <a:t>بأنها مجموعة من </a:t>
            </a:r>
            <a:r>
              <a:rPr lang="ar-SA" b="1" u="sng" dirty="0" err="1" smtClean="0">
                <a:solidFill>
                  <a:srgbClr val="FF0000"/>
                </a:solidFill>
              </a:rPr>
              <a:t>الإفتراضات</a:t>
            </a:r>
            <a:r>
              <a:rPr lang="ar-SA" b="1" u="sng" dirty="0" smtClean="0">
                <a:solidFill>
                  <a:srgbClr val="FF0000"/>
                </a:solidFill>
              </a:rPr>
              <a:t> ‏يضعها أصحاب </a:t>
            </a:r>
            <a:r>
              <a:rPr lang="ar-SA" b="1" u="sng" dirty="0" err="1" smtClean="0">
                <a:solidFill>
                  <a:srgbClr val="FF0000"/>
                </a:solidFill>
              </a:rPr>
              <a:t>النظرية </a:t>
            </a:r>
            <a:r>
              <a:rPr lang="ar-SA" b="1" u="sng" dirty="0" smtClean="0">
                <a:solidFill>
                  <a:srgbClr val="FF0000"/>
                </a:solidFill>
              </a:rPr>
              <a:t>, وتكون مناسبة وترتبط مع بعضها في </a:t>
            </a:r>
            <a:r>
              <a:rPr lang="ar-SA" b="1" u="sng" dirty="0" err="1" smtClean="0">
                <a:solidFill>
                  <a:srgbClr val="FF0000"/>
                </a:solidFill>
              </a:rPr>
              <a:t>شكل ‏نسقي .‏</a:t>
            </a:r>
            <a:r>
              <a:rPr lang="ar-SA" u="sng" dirty="0" smtClean="0"/>
              <a:t/>
            </a:r>
            <a:br>
              <a:rPr lang="ar-SA" u="sng" dirty="0" smtClean="0"/>
            </a:br>
            <a:r>
              <a:rPr lang="ar-SA" u="sng" dirty="0" smtClean="0">
                <a:solidFill>
                  <a:srgbClr val="002060"/>
                </a:solidFill>
              </a:rPr>
              <a:t>والنظرية في مجال الإرشاد والعلاج النفسي كما يرى </a:t>
            </a:r>
            <a:r>
              <a:rPr lang="ar-SA" u="sng" dirty="0" err="1" smtClean="0">
                <a:solidFill>
                  <a:srgbClr val="002060"/>
                </a:solidFill>
              </a:rPr>
              <a:t>فطيم</a:t>
            </a:r>
            <a:r>
              <a:rPr lang="ar-SA" u="sng" dirty="0" smtClean="0">
                <a:solidFill>
                  <a:srgbClr val="002060"/>
                </a:solidFill>
              </a:rPr>
              <a:t> </a:t>
            </a:r>
            <a:r>
              <a:rPr lang="ar-SA" u="sng" dirty="0" err="1" smtClean="0">
                <a:solidFill>
                  <a:srgbClr val="002060"/>
                </a:solidFill>
              </a:rPr>
              <a:t>وزملائه :‏</a:t>
            </a:r>
            <a:r>
              <a:rPr lang="ar-SA" u="sng" dirty="0" smtClean="0">
                <a:solidFill>
                  <a:srgbClr val="002060"/>
                </a:solidFill>
              </a:rPr>
              <a:t/>
            </a:r>
            <a:br>
              <a:rPr lang="ar-SA" u="sng" dirty="0" smtClean="0">
                <a:solidFill>
                  <a:srgbClr val="002060"/>
                </a:solidFill>
              </a:rPr>
            </a:br>
            <a:r>
              <a:rPr lang="ar-SA" u="sng" dirty="0" smtClean="0">
                <a:solidFill>
                  <a:srgbClr val="002060"/>
                </a:solidFill>
              </a:rPr>
              <a:t>بأنها خلاصة جهد الباحثين في فهم السلوك البشري وكيفية </a:t>
            </a:r>
            <a:r>
              <a:rPr lang="ar-SA" u="sng" dirty="0" err="1" smtClean="0">
                <a:solidFill>
                  <a:srgbClr val="002060"/>
                </a:solidFill>
              </a:rPr>
              <a:t>انحرافه </a:t>
            </a:r>
            <a:r>
              <a:rPr lang="ar-SA" u="sng" dirty="0" smtClean="0">
                <a:solidFill>
                  <a:srgbClr val="002060"/>
                </a:solidFill>
              </a:rPr>
              <a:t>‏والعوامل المؤثرة </a:t>
            </a:r>
            <a:r>
              <a:rPr lang="ar-SA" u="sng" dirty="0" err="1" smtClean="0">
                <a:solidFill>
                  <a:srgbClr val="002060"/>
                </a:solidFill>
              </a:rPr>
              <a:t>فيه </a:t>
            </a:r>
            <a:r>
              <a:rPr lang="ar-SA" u="sng" dirty="0" smtClean="0">
                <a:solidFill>
                  <a:srgbClr val="002060"/>
                </a:solidFill>
              </a:rPr>
              <a:t>, ورسم الإستراتيجيات لتعديل ذلك </a:t>
            </a:r>
            <a:r>
              <a:rPr lang="ar-SA" u="sng" dirty="0" err="1" smtClean="0">
                <a:solidFill>
                  <a:srgbClr val="002060"/>
                </a:solidFill>
              </a:rPr>
              <a:t>السلوك </a:t>
            </a:r>
            <a:r>
              <a:rPr lang="ar-SA" u="sng" dirty="0" smtClean="0">
                <a:solidFill>
                  <a:srgbClr val="002060"/>
                </a:solidFill>
              </a:rPr>
              <a:t>‏والطرق التي يتبعها المرشد أول المعالج لتحقيق أهداف الإرشاد </a:t>
            </a:r>
            <a:r>
              <a:rPr lang="ar-SA" u="sng" dirty="0" err="1" smtClean="0">
                <a:solidFill>
                  <a:srgbClr val="002060"/>
                </a:solidFill>
              </a:rPr>
              <a:t>في </a:t>
            </a:r>
            <a:r>
              <a:rPr lang="ar-SA" u="sng" dirty="0" smtClean="0">
                <a:solidFill>
                  <a:srgbClr val="002060"/>
                </a:solidFill>
              </a:rPr>
              <a:t>‏ضوء هذه النظرية أو </a:t>
            </a:r>
            <a:r>
              <a:rPr lang="ar-SA" u="sng" dirty="0" err="1" smtClean="0">
                <a:solidFill>
                  <a:srgbClr val="002060"/>
                </a:solidFill>
              </a:rPr>
              <a:t>تلك .‏</a:t>
            </a:r>
            <a:r>
              <a:rPr lang="ar-SA" u="sng" dirty="0" smtClean="0">
                <a:solidFill>
                  <a:srgbClr val="002060"/>
                </a:solidFill>
              </a:rPr>
              <a:t/>
            </a:r>
            <a:br>
              <a:rPr lang="ar-SA" u="sng" dirty="0" smtClean="0">
                <a:solidFill>
                  <a:srgbClr val="002060"/>
                </a:solidFill>
              </a:rPr>
            </a:br>
            <a:endParaRPr lang="ar-SA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0"/>
            <a:ext cx="8589640" cy="6408712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ar-SA" sz="800" u="sng" dirty="0" smtClean="0"/>
              <a:t>             </a:t>
            </a:r>
          </a:p>
          <a:p>
            <a:pPr lvl="2">
              <a:buNone/>
            </a:pPr>
            <a:r>
              <a:rPr lang="ar-SA" sz="800" u="sng" dirty="0" smtClean="0"/>
              <a:t>             </a:t>
            </a:r>
            <a:r>
              <a:rPr lang="ar-SA" sz="2800" b="1" u="sng" dirty="0" smtClean="0">
                <a:solidFill>
                  <a:srgbClr val="002060"/>
                </a:solidFill>
                <a:latin typeface="Bell MT" pitchFamily="18" charset="0"/>
              </a:rPr>
              <a:t>دور النظرية في الإرشاد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b="1" dirty="0" smtClean="0"/>
              <a:t>تلعب النظرية دوراً هاما في </a:t>
            </a:r>
            <a:r>
              <a:rPr lang="ar-SA" sz="2800" b="1" dirty="0" err="1" smtClean="0"/>
              <a:t>الإرشاد </a:t>
            </a:r>
            <a:r>
              <a:rPr lang="ar-SA" sz="2800" b="1" dirty="0" smtClean="0"/>
              <a:t>, فهي تمدنا بفهم ملائم </a:t>
            </a:r>
            <a:r>
              <a:rPr lang="ar-SA" sz="2800" b="1" dirty="0" err="1" smtClean="0"/>
              <a:t>عن </a:t>
            </a:r>
            <a:r>
              <a:rPr lang="ar-SA" sz="2800" b="1" dirty="0" smtClean="0"/>
              <a:t>‏الطبيعة </a:t>
            </a:r>
            <a:r>
              <a:rPr lang="ar-SA" sz="2800" b="1" dirty="0" err="1" smtClean="0"/>
              <a:t>الإنسانية </a:t>
            </a:r>
            <a:r>
              <a:rPr lang="ar-SA" sz="2800" b="1" dirty="0" smtClean="0"/>
              <a:t>, وفهم السلوك السوي والسلوك المضطرب </a:t>
            </a:r>
            <a:r>
              <a:rPr lang="ar-SA" sz="2800" b="1" dirty="0" err="1" smtClean="0"/>
              <a:t>وأساس ‏اضطرابه </a:t>
            </a:r>
            <a:r>
              <a:rPr lang="ar-SA" sz="2800" b="1" dirty="0" smtClean="0"/>
              <a:t>, كما تمنحنا طرقاً وأساليب لتعديل السلوك </a:t>
            </a:r>
            <a:r>
              <a:rPr lang="ar-SA" sz="2800" b="1" dirty="0" err="1" smtClean="0"/>
              <a:t>المضطرب ‏وعلاجه </a:t>
            </a:r>
            <a:r>
              <a:rPr lang="ar-SA" sz="2800" b="1" dirty="0" smtClean="0"/>
              <a:t>, والتنبؤ بإمكانية </a:t>
            </a:r>
            <a:r>
              <a:rPr lang="ar-SA" sz="2800" b="1" dirty="0" err="1" smtClean="0"/>
              <a:t>علاجه ‏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800" b="1" dirty="0" smtClean="0"/>
              <a:t> </a:t>
            </a:r>
            <a:r>
              <a:rPr lang="ar-SA" sz="2800" b="1" u="sng" dirty="0" smtClean="0">
                <a:solidFill>
                  <a:srgbClr val="002060"/>
                </a:solidFill>
                <a:latin typeface="AGA Arabesque" pitchFamily="2" charset="2"/>
              </a:rPr>
              <a:t>خصائص النظرية الجيدة </a:t>
            </a:r>
          </a:p>
          <a:p>
            <a:pPr lvl="2"/>
            <a:r>
              <a:rPr lang="ar-SA" sz="2800" b="1" dirty="0" smtClean="0"/>
              <a:t>‏1- </a:t>
            </a:r>
            <a:r>
              <a:rPr lang="ar-SA" sz="2800" b="1" dirty="0" err="1" smtClean="0">
                <a:solidFill>
                  <a:srgbClr val="FF0000"/>
                </a:solidFill>
              </a:rPr>
              <a:t>الوضوح </a:t>
            </a:r>
            <a:r>
              <a:rPr lang="ar-SA" sz="2800" b="1" dirty="0" smtClean="0"/>
              <a:t>:وهي مجموعة من الإجراءات التي تكفل وضوح </a:t>
            </a:r>
            <a:r>
              <a:rPr lang="ar-SA" sz="2800" b="1" dirty="0" err="1" smtClean="0"/>
              <a:t>النظرية </a:t>
            </a:r>
            <a:r>
              <a:rPr lang="ar-SA" sz="2800" b="1" dirty="0" smtClean="0"/>
              <a:t>‏وعدم </a:t>
            </a:r>
            <a:r>
              <a:rPr lang="ar-SA" sz="2800" b="1" dirty="0" err="1" smtClean="0"/>
              <a:t>غموضها .‏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‏2- </a:t>
            </a:r>
            <a:r>
              <a:rPr lang="ar-SA" sz="2800" b="1" dirty="0" err="1" smtClean="0"/>
              <a:t>ا</a:t>
            </a:r>
            <a:r>
              <a:rPr lang="ar-SA" sz="2800" b="1" dirty="0" err="1" smtClean="0">
                <a:solidFill>
                  <a:srgbClr val="FF0000"/>
                </a:solidFill>
              </a:rPr>
              <a:t>لشمولية</a:t>
            </a:r>
            <a:r>
              <a:rPr lang="ar-SA" sz="2800" b="1" dirty="0" err="1" smtClean="0"/>
              <a:t> </a:t>
            </a:r>
            <a:r>
              <a:rPr lang="ar-SA" sz="2800" b="1" dirty="0" smtClean="0"/>
              <a:t>: وهي القدرة على تفسير مختلف الظواهر </a:t>
            </a:r>
            <a:r>
              <a:rPr lang="ar-SA" sz="2800" b="1" dirty="0" err="1" smtClean="0"/>
              <a:t>السلوكية </a:t>
            </a:r>
            <a:br>
              <a:rPr lang="ar-SA" sz="2800" b="1" dirty="0" err="1" smtClean="0"/>
            </a:br>
            <a:r>
              <a:rPr lang="ar-SA" sz="2800" b="1" dirty="0" smtClean="0"/>
              <a:t>‏3- </a:t>
            </a:r>
            <a:r>
              <a:rPr lang="ar-SA" sz="2800" b="1" dirty="0" smtClean="0">
                <a:solidFill>
                  <a:srgbClr val="FF0000"/>
                </a:solidFill>
              </a:rPr>
              <a:t>قابليتها للبحث </a:t>
            </a:r>
            <a:r>
              <a:rPr lang="ar-SA" sz="2800" b="1" dirty="0" err="1" smtClean="0">
                <a:solidFill>
                  <a:srgbClr val="FF0000"/>
                </a:solidFill>
              </a:rPr>
              <a:t>والتحقق </a:t>
            </a:r>
            <a:r>
              <a:rPr lang="ar-SA" sz="2800" b="1" dirty="0" err="1" smtClean="0"/>
              <a:t>.‏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‏4- </a:t>
            </a:r>
            <a:r>
              <a:rPr lang="ar-SA" sz="2800" b="1" dirty="0" smtClean="0">
                <a:solidFill>
                  <a:srgbClr val="FF0000"/>
                </a:solidFill>
              </a:rPr>
              <a:t>القابلية للتطبيق </a:t>
            </a:r>
            <a:r>
              <a:rPr lang="ar-SA" sz="2800" b="1" dirty="0" err="1" smtClean="0">
                <a:solidFill>
                  <a:srgbClr val="FF0000"/>
                </a:solidFill>
              </a:rPr>
              <a:t>والدراسة .‏</a:t>
            </a:r>
            <a:r>
              <a:rPr lang="ar-SA" sz="2800" b="1" dirty="0" smtClean="0">
                <a:solidFill>
                  <a:srgbClr val="FF0000"/>
                </a:solidFill>
              </a:rPr>
              <a:t/>
            </a:r>
            <a:br>
              <a:rPr lang="ar-SA" sz="2800" b="1" dirty="0" smtClean="0">
                <a:solidFill>
                  <a:srgbClr val="FF0000"/>
                </a:solidFill>
              </a:rPr>
            </a:br>
            <a:r>
              <a:rPr lang="ar-SA" sz="2800" b="1" dirty="0" smtClean="0">
                <a:solidFill>
                  <a:srgbClr val="FF0000"/>
                </a:solidFill>
              </a:rPr>
              <a:t>‏</a:t>
            </a:r>
            <a:r>
              <a:rPr lang="ar-SA" sz="2800" b="1" dirty="0" smtClean="0"/>
              <a:t>5-</a:t>
            </a:r>
            <a:r>
              <a:rPr lang="ar-SA" sz="2800" b="1" dirty="0" smtClean="0">
                <a:solidFill>
                  <a:srgbClr val="FF0000"/>
                </a:solidFill>
              </a:rPr>
              <a:t> تحقيق الفائدة </a:t>
            </a:r>
            <a:r>
              <a:rPr lang="ar-SA" sz="2800" b="1" dirty="0" err="1" smtClean="0">
                <a:solidFill>
                  <a:srgbClr val="FF0000"/>
                </a:solidFill>
              </a:rPr>
              <a:t>العلمية ”الأثمار</a:t>
            </a:r>
            <a:r>
              <a:rPr lang="ar-SA" sz="2800" b="1" dirty="0" err="1" smtClean="0"/>
              <a:t>“‏</a:t>
            </a:r>
            <a:r>
              <a:rPr lang="ar-SA" sz="1400" b="1" dirty="0" smtClean="0"/>
              <a:t/>
            </a:r>
            <a:br>
              <a:rPr lang="ar-SA" sz="1400" b="1" dirty="0" smtClean="0"/>
            </a:br>
            <a:r>
              <a:rPr lang="ar-SA" sz="1400" b="1" dirty="0" smtClean="0"/>
              <a:t/>
            </a:r>
            <a:br>
              <a:rPr lang="ar-SA" sz="1400" b="1" dirty="0" smtClean="0"/>
            </a:br>
            <a:endParaRPr lang="ar-SA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88640"/>
            <a:ext cx="853244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200" u="sng" dirty="0" smtClean="0"/>
              <a:t>   </a:t>
            </a:r>
            <a:r>
              <a:rPr lang="ar-SA" sz="3200" b="1" u="sng" dirty="0" smtClean="0"/>
              <a:t>النظرية </a:t>
            </a:r>
            <a:r>
              <a:rPr lang="ar-SA" sz="3200" b="1" u="sng" dirty="0" err="1" smtClean="0"/>
              <a:t>السلوكية </a:t>
            </a:r>
            <a:r>
              <a:rPr lang="ar-SA" sz="3200" u="sng" dirty="0" err="1" smtClean="0"/>
              <a:t>‏</a:t>
            </a:r>
            <a:endParaRPr lang="ar-SA" sz="800" u="sng" dirty="0" smtClean="0"/>
          </a:p>
          <a:p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تشكل النظرية السلوكية أحد الأساليب العلاجية التي تستخدم </a:t>
            </a:r>
            <a:r>
              <a:rPr lang="ar-SA" sz="3200" dirty="0" err="1" smtClean="0"/>
              <a:t>مبادئ </a:t>
            </a:r>
            <a:r>
              <a:rPr lang="ar-SA" sz="3200" dirty="0" smtClean="0"/>
              <a:t>‏ونظريات التعلم التي تم إثباتها تجريبياً في علاج المشكلات </a:t>
            </a:r>
            <a:r>
              <a:rPr lang="ar-SA" sz="3200" dirty="0" err="1" smtClean="0"/>
              <a:t>السلوكية </a:t>
            </a:r>
            <a:r>
              <a:rPr lang="ar-SA" sz="3200" dirty="0" smtClean="0"/>
              <a:t>‏والاضطرابات النفسية بطريقة موضوعية وسريعة وفق أساليب </a:t>
            </a:r>
            <a:r>
              <a:rPr lang="ar-SA" sz="3200" dirty="0" err="1" smtClean="0"/>
              <a:t>خاصة </a:t>
            </a:r>
            <a:r>
              <a:rPr lang="ar-SA" sz="3200" dirty="0" smtClean="0"/>
              <a:t>‏بهذه </a:t>
            </a:r>
            <a:r>
              <a:rPr lang="ar-SA" sz="3200" dirty="0" err="1" smtClean="0"/>
              <a:t>النظرية .</a:t>
            </a:r>
            <a:r>
              <a:rPr lang="ar-SA" sz="3200" dirty="0" smtClean="0"/>
              <a:t> </a:t>
            </a:r>
            <a:r>
              <a:rPr lang="ar-SA" sz="3200" dirty="0" err="1" smtClean="0"/>
              <a:t>‏</a:t>
            </a: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وهذه النظرية هي ثمرة دراسات قام </a:t>
            </a:r>
            <a:r>
              <a:rPr lang="ar-SA" sz="3200" dirty="0" err="1" smtClean="0"/>
              <a:t>بها</a:t>
            </a:r>
            <a:r>
              <a:rPr lang="ar-SA" sz="3200" dirty="0" smtClean="0"/>
              <a:t> في البداية </a:t>
            </a:r>
            <a:r>
              <a:rPr lang="ar-SA" sz="3200" dirty="0" err="1" smtClean="0"/>
              <a:t>بافلوف</a:t>
            </a:r>
            <a:r>
              <a:rPr lang="ar-SA" sz="3200" dirty="0" smtClean="0"/>
              <a:t> </a:t>
            </a:r>
            <a:r>
              <a:rPr lang="ar-SA" sz="3200" dirty="0" err="1" smtClean="0"/>
              <a:t>وواطسن</a:t>
            </a:r>
            <a:r>
              <a:rPr lang="ar-SA" sz="3200" dirty="0" smtClean="0"/>
              <a:t> ‏</a:t>
            </a:r>
            <a:r>
              <a:rPr lang="ar-SA" sz="3200" dirty="0" err="1" smtClean="0"/>
              <a:t>وسكنر</a:t>
            </a:r>
            <a:r>
              <a:rPr lang="ar-SA" sz="3200" dirty="0" smtClean="0"/>
              <a:t> ثم تبع ذلك وليي </a:t>
            </a:r>
            <a:r>
              <a:rPr lang="ar-SA" sz="3200" dirty="0" err="1" smtClean="0"/>
              <a:t>وايزنك</a:t>
            </a:r>
            <a:r>
              <a:rPr lang="ar-SA" sz="3200" dirty="0" smtClean="0"/>
              <a:t> </a:t>
            </a:r>
            <a:r>
              <a:rPr lang="ar-SA" sz="3200" dirty="0" err="1" smtClean="0"/>
              <a:t>وشابيرو</a:t>
            </a:r>
            <a:r>
              <a:rPr lang="ar-SA" sz="3200" dirty="0" smtClean="0"/>
              <a:t> </a:t>
            </a:r>
            <a:r>
              <a:rPr lang="ar-SA" sz="3200" dirty="0" err="1" smtClean="0"/>
              <a:t>غيرهم .‏</a:t>
            </a: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ومن النظريات السلوكية الرئيسية نظرية </a:t>
            </a:r>
            <a:r>
              <a:rPr lang="ar-SA" sz="3200" dirty="0" err="1" smtClean="0"/>
              <a:t>الإشتراط</a:t>
            </a:r>
            <a:r>
              <a:rPr lang="ar-SA" sz="3200" dirty="0" smtClean="0"/>
              <a:t> الكلاسيكي </a:t>
            </a:r>
            <a:r>
              <a:rPr lang="ar-SA" sz="3200" dirty="0" err="1" smtClean="0"/>
              <a:t>بريادة </a:t>
            </a:r>
            <a:r>
              <a:rPr lang="ar-SA" sz="3200" dirty="0" smtClean="0"/>
              <a:t>‏</a:t>
            </a:r>
            <a:r>
              <a:rPr lang="ar-SA" sz="3200" dirty="0" err="1" smtClean="0"/>
              <a:t>بافلوف</a:t>
            </a:r>
            <a:r>
              <a:rPr lang="ar-SA" sz="3200" dirty="0" smtClean="0"/>
              <a:t> ونظرية </a:t>
            </a:r>
            <a:r>
              <a:rPr lang="ar-SA" sz="3200" dirty="0" err="1" smtClean="0"/>
              <a:t>الإشتراط</a:t>
            </a:r>
            <a:r>
              <a:rPr lang="ar-SA" sz="3200" dirty="0" smtClean="0"/>
              <a:t> الإجرائي بريادة </a:t>
            </a:r>
            <a:r>
              <a:rPr lang="ar-SA" sz="3200" dirty="0" err="1" smtClean="0"/>
              <a:t>سكنر.‏</a:t>
            </a: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endParaRPr lang="ar-SA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u="sng" dirty="0" smtClean="0"/>
              <a:t>مسلمات النظرية </a:t>
            </a:r>
            <a:r>
              <a:rPr lang="ar-SA" sz="2800" b="1" u="sng" dirty="0" err="1" smtClean="0"/>
              <a:t>السلوكية </a:t>
            </a:r>
            <a:r>
              <a:rPr lang="ar-SA" sz="2800" u="sng" dirty="0" err="1" smtClean="0"/>
              <a:t>‏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‏1- ترى أن شخصية الفرد </a:t>
            </a:r>
            <a:r>
              <a:rPr lang="ar-SA" sz="2800" dirty="0" err="1" smtClean="0"/>
              <a:t>ماهي</a:t>
            </a:r>
            <a:r>
              <a:rPr lang="ar-SA" sz="2800" dirty="0" smtClean="0"/>
              <a:t> إلا تنظيم من العادات </a:t>
            </a:r>
            <a:r>
              <a:rPr lang="ar-SA" sz="2800" dirty="0" err="1" smtClean="0"/>
              <a:t>والأساليب </a:t>
            </a:r>
            <a:r>
              <a:rPr lang="ar-SA" sz="2800" dirty="0" smtClean="0"/>
              <a:t>‏السلوكية يكتسبها الفرد خلال نموه عن طريق عملية </a:t>
            </a:r>
            <a:r>
              <a:rPr lang="ar-SA" sz="2800" dirty="0" err="1" smtClean="0"/>
              <a:t>التعلم .</a:t>
            </a:r>
            <a:r>
              <a:rPr lang="ar-SA" sz="2800" dirty="0" smtClean="0"/>
              <a:t> </a:t>
            </a:r>
            <a:r>
              <a:rPr lang="ar-SA" sz="2800" dirty="0" err="1" smtClean="0"/>
              <a:t>‏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‏2- أن </a:t>
            </a:r>
            <a:r>
              <a:rPr lang="ar-SA" sz="2800" dirty="0" err="1" smtClean="0"/>
              <a:t>الإضطرابات</a:t>
            </a:r>
            <a:r>
              <a:rPr lang="ar-SA" sz="2800" dirty="0" smtClean="0"/>
              <a:t> النفسية </a:t>
            </a:r>
            <a:r>
              <a:rPr lang="ar-SA" sz="2800" dirty="0" err="1" smtClean="0"/>
              <a:t>والإنحرافات</a:t>
            </a:r>
            <a:r>
              <a:rPr lang="ar-SA" sz="2800" dirty="0" smtClean="0"/>
              <a:t> السلوكية ما هي إلا </a:t>
            </a:r>
            <a:r>
              <a:rPr lang="ar-SA" sz="2800" dirty="0" err="1" smtClean="0"/>
              <a:t>عادات </a:t>
            </a:r>
            <a:r>
              <a:rPr lang="ar-SA" sz="2800" dirty="0" smtClean="0"/>
              <a:t>‏متعلمة أو خاطئة أو سلوك تكيفي يتعلمها الفرد ليقلل من </a:t>
            </a:r>
            <a:r>
              <a:rPr lang="ar-SA" sz="2800" dirty="0" err="1" smtClean="0"/>
              <a:t>قلقه ‏وتوتراته .‏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‏3- يركز العلاج السلوكي بوجه عام على مشكلة المريض </a:t>
            </a:r>
            <a:r>
              <a:rPr lang="ar-SA" sz="2800" dirty="0" err="1" smtClean="0"/>
              <a:t>الحالية </a:t>
            </a:r>
            <a:r>
              <a:rPr lang="ar-SA" sz="2800" dirty="0" smtClean="0"/>
              <a:t>‏وعلى الأعراض المرضية وكيف تبدو ولا تبحث في الأسباب </a:t>
            </a:r>
            <a:r>
              <a:rPr lang="ar-SA" sz="2800" dirty="0" err="1" smtClean="0"/>
              <a:t>الكامنة </a:t>
            </a:r>
            <a:r>
              <a:rPr lang="ar-SA" sz="2800" dirty="0" smtClean="0"/>
              <a:t>‏وراء </a:t>
            </a:r>
            <a:r>
              <a:rPr lang="ar-SA" sz="2800" dirty="0" err="1" smtClean="0"/>
              <a:t>الأعراض.</a:t>
            </a:r>
            <a:r>
              <a:rPr lang="ar-SA" sz="2800" dirty="0" smtClean="0"/>
              <a:t> </a:t>
            </a:r>
            <a:r>
              <a:rPr lang="ar-SA" sz="2800" dirty="0" err="1" smtClean="0"/>
              <a:t>‏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‏5- يرفض السلوكيون مفاهيم التحليل النفسي مثل اللاشعور </a:t>
            </a:r>
            <a:r>
              <a:rPr lang="ar-SA" sz="2800" dirty="0" err="1" smtClean="0"/>
              <a:t>والخبرة </a:t>
            </a:r>
            <a:r>
              <a:rPr lang="ar-SA" sz="2800" dirty="0" smtClean="0"/>
              <a:t>‏الذاتية والصراعات الداخلية لأنها غير قابلة للدراسة </a:t>
            </a:r>
            <a:r>
              <a:rPr lang="ar-SA" sz="2800" dirty="0" err="1" smtClean="0"/>
              <a:t>والتحقق .</a:t>
            </a:r>
            <a:r>
              <a:rPr lang="ar-SA" sz="2800" dirty="0" smtClean="0"/>
              <a:t> </a:t>
            </a:r>
            <a:r>
              <a:rPr lang="ar-SA" sz="2800" dirty="0" err="1" smtClean="0"/>
              <a:t>‏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‏6- يرى السلوكيون في طبيعة </a:t>
            </a:r>
            <a:r>
              <a:rPr lang="ar-SA" sz="2800" dirty="0" err="1" smtClean="0"/>
              <a:t>الإنسان </a:t>
            </a:r>
            <a:r>
              <a:rPr lang="ar-SA" sz="2800" dirty="0" smtClean="0"/>
              <a:t>, أنه خالٍ من الخير والشر </a:t>
            </a:r>
            <a:r>
              <a:rPr lang="ar-SA" sz="2800" dirty="0" err="1" smtClean="0"/>
              <a:t>في ‏طبيعته </a:t>
            </a:r>
            <a:r>
              <a:rPr lang="ar-SA" sz="2800" dirty="0" smtClean="0"/>
              <a:t>, وإن السلوك هو نتاج البيئة </a:t>
            </a:r>
            <a:r>
              <a:rPr lang="ar-SA" sz="2800" dirty="0" err="1" smtClean="0"/>
              <a:t>خبراتها .‏</a:t>
            </a:r>
            <a:r>
              <a:rPr lang="ar-SA" sz="2800" dirty="0" smtClean="0"/>
              <a:t/>
            </a:r>
            <a:br>
              <a:rPr lang="ar-SA" sz="2800" dirty="0" smtClean="0"/>
            </a:br>
            <a:endParaRPr lang="ar-SA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88640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u="sng" dirty="0" smtClean="0"/>
              <a:t>نظرية العلاج المتمركز حول </a:t>
            </a:r>
            <a:r>
              <a:rPr lang="ar-SA" sz="2400" b="1" u="sng" dirty="0" err="1" smtClean="0"/>
              <a:t>العميل </a:t>
            </a:r>
            <a:r>
              <a:rPr lang="ar-SA" sz="2400" u="sng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تنتمي هذه النظرية إلى مجموعة نظريات </a:t>
            </a:r>
            <a:r>
              <a:rPr lang="ar-SA" sz="2400" dirty="0" err="1" smtClean="0"/>
              <a:t>الذات </a:t>
            </a:r>
            <a:r>
              <a:rPr lang="ar-SA" sz="2400" dirty="0" smtClean="0"/>
              <a:t>, وهي أحدث </a:t>
            </a:r>
            <a:r>
              <a:rPr lang="ar-SA" sz="2400" dirty="0" err="1" smtClean="0"/>
              <a:t>وأشمل </a:t>
            </a:r>
            <a:r>
              <a:rPr lang="ar-SA" sz="2400" dirty="0" smtClean="0"/>
              <a:t>‏النظريات وذلك </a:t>
            </a:r>
            <a:r>
              <a:rPr lang="ar-SA" sz="2400" dirty="0" err="1" smtClean="0"/>
              <a:t>لإرتباطها</a:t>
            </a:r>
            <a:r>
              <a:rPr lang="ar-SA" sz="2400" dirty="0" smtClean="0"/>
              <a:t> بطريقة من أشهر طرق الإرشاد </a:t>
            </a:r>
            <a:r>
              <a:rPr lang="ar-SA" sz="2400" dirty="0" err="1" smtClean="0"/>
              <a:t>النفسي .</a:t>
            </a:r>
            <a:r>
              <a:rPr lang="ar-SA" sz="2400" dirty="0" smtClean="0"/>
              <a:t> ‏ويعتبر كارل روجرز المؤسس الفعلي لهذا </a:t>
            </a:r>
            <a:r>
              <a:rPr lang="ar-SA" sz="2400" dirty="0" err="1" smtClean="0"/>
              <a:t>الإتجاه</a:t>
            </a:r>
            <a:r>
              <a:rPr lang="ar-SA" sz="2400" dirty="0" smtClean="0"/>
              <a:t> </a:t>
            </a:r>
            <a:r>
              <a:rPr lang="ar-SA" sz="2400" dirty="0" err="1" smtClean="0"/>
              <a:t>العلاجي </a:t>
            </a:r>
            <a:r>
              <a:rPr lang="ar-SA" sz="2400" dirty="0" smtClean="0"/>
              <a:t>, حيث </a:t>
            </a:r>
            <a:r>
              <a:rPr lang="ar-SA" sz="2400" dirty="0" err="1" smtClean="0"/>
              <a:t>تقف </a:t>
            </a:r>
            <a:r>
              <a:rPr lang="ar-SA" sz="2400" dirty="0" smtClean="0"/>
              <a:t>‏نظريته في مقدمة صفوف القوة الثالثة في علم النفس بعد </a:t>
            </a:r>
            <a:r>
              <a:rPr lang="ar-SA" sz="2400" dirty="0" err="1" smtClean="0"/>
              <a:t>المدرسة </a:t>
            </a:r>
            <a:r>
              <a:rPr lang="ar-SA" sz="2400" dirty="0" smtClean="0"/>
              <a:t>‏</a:t>
            </a:r>
            <a:r>
              <a:rPr lang="ar-SA" sz="2400" dirty="0" err="1" smtClean="0"/>
              <a:t>التحليلة</a:t>
            </a:r>
            <a:r>
              <a:rPr lang="ar-SA" sz="2400" dirty="0" smtClean="0"/>
              <a:t> </a:t>
            </a:r>
            <a:r>
              <a:rPr lang="ar-SA" sz="2400" dirty="0" err="1" smtClean="0"/>
              <a:t>والسلوكية .</a:t>
            </a:r>
            <a:r>
              <a:rPr lang="ar-SA" sz="2400" dirty="0" smtClean="0"/>
              <a:t> </a:t>
            </a:r>
            <a:r>
              <a:rPr lang="ar-SA" sz="2400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u="sng" dirty="0" smtClean="0"/>
              <a:t>مسلمات نظرية العلاج المتمركز حول </a:t>
            </a:r>
            <a:r>
              <a:rPr lang="ar-SA" sz="2400" b="1" u="sng" dirty="0" err="1" smtClean="0"/>
              <a:t>العميل </a:t>
            </a:r>
            <a:r>
              <a:rPr lang="ar-SA" sz="2400" u="sng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‏1- تفترض هذه النظرية أن الكائنات الإنسانية عقلانية </a:t>
            </a:r>
            <a:r>
              <a:rPr lang="ar-SA" sz="2400" dirty="0" err="1" smtClean="0"/>
              <a:t>واجتماعية </a:t>
            </a:r>
            <a:r>
              <a:rPr lang="ar-SA" sz="2400" dirty="0" smtClean="0"/>
              <a:t>‏وواقعية ولها دوافع تحركها نحو تحقيق اهدافها وإنها تكافح من </a:t>
            </a:r>
            <a:r>
              <a:rPr lang="ar-SA" sz="2400" dirty="0" err="1" smtClean="0"/>
              <a:t>أجل </a:t>
            </a:r>
            <a:r>
              <a:rPr lang="ar-SA" sz="2400" dirty="0" smtClean="0"/>
              <a:t>‏التقدم نحو الأفضل وبذلك ترفض هذه النظرية </a:t>
            </a:r>
            <a:r>
              <a:rPr lang="ar-SA" sz="2400" dirty="0" err="1" smtClean="0"/>
              <a:t>الإعتقاد</a:t>
            </a:r>
            <a:r>
              <a:rPr lang="ar-SA" sz="2400" dirty="0" smtClean="0"/>
              <a:t> بأن </a:t>
            </a:r>
            <a:r>
              <a:rPr lang="ar-SA" sz="2400" dirty="0" err="1" smtClean="0"/>
              <a:t>طبيعة </a:t>
            </a:r>
            <a:r>
              <a:rPr lang="ar-SA" sz="2400" dirty="0" smtClean="0"/>
              <a:t>‏الإنسان غير معقولة وإنها </a:t>
            </a:r>
            <a:r>
              <a:rPr lang="ar-SA" sz="2400" dirty="0" err="1" smtClean="0"/>
              <a:t>تدميرية</a:t>
            </a:r>
            <a:r>
              <a:rPr lang="ar-SA" sz="2400" dirty="0" smtClean="0"/>
              <a:t> </a:t>
            </a:r>
            <a:r>
              <a:rPr lang="ar-SA" sz="2400" dirty="0" err="1" smtClean="0"/>
              <a:t>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‏2- ترى أن للإنسان ميل فطري على أن ينمي ذاته ويرتقي </a:t>
            </a:r>
            <a:r>
              <a:rPr lang="ar-SA" sz="2400" dirty="0" err="1" smtClean="0"/>
              <a:t>بها</a:t>
            </a:r>
            <a:r>
              <a:rPr lang="ar-SA" sz="2400" dirty="0" smtClean="0"/>
              <a:t> </a:t>
            </a:r>
            <a:r>
              <a:rPr lang="ar-SA" sz="2400" dirty="0" err="1" smtClean="0"/>
              <a:t>ويحقق </a:t>
            </a:r>
            <a:r>
              <a:rPr lang="ar-SA" sz="2400" dirty="0" smtClean="0"/>
              <a:t>‏ذاته وأن يسعى جاهداً مهما صادفته المتاعب إلى </a:t>
            </a:r>
            <a:r>
              <a:rPr lang="ar-SA" sz="2400" dirty="0" err="1" smtClean="0"/>
              <a:t>ذلك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‏3- يقيم روجرز نظريته في الشخصية على أساس المفاهيم </a:t>
            </a:r>
            <a:r>
              <a:rPr lang="ar-SA" sz="2400" dirty="0" err="1" smtClean="0"/>
              <a:t>التالية :‏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 أ-مفهوم الكائن العضوي ب-مفهوم المجال الظاهري </a:t>
            </a:r>
            <a:r>
              <a:rPr lang="ar-SA" sz="2400" dirty="0" err="1" smtClean="0"/>
              <a:t>ج-مفهوم </a:t>
            </a:r>
            <a:r>
              <a:rPr lang="ar-SA" sz="2400" dirty="0" smtClean="0"/>
              <a:t>‏الذات</a:t>
            </a:r>
            <a:br>
              <a:rPr lang="ar-SA" sz="2400" dirty="0" smtClean="0"/>
            </a:br>
            <a:endParaRPr lang="ar-SA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u="sng" dirty="0" smtClean="0"/>
              <a:t>نظرية العلاج العقلاني </a:t>
            </a:r>
            <a:r>
              <a:rPr lang="ar-SA" sz="2400" b="1" u="sng" dirty="0" err="1" smtClean="0"/>
              <a:t>العاطفي </a:t>
            </a:r>
            <a:r>
              <a:rPr lang="ar-SA" sz="2400" u="sng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لقد استقطبت نظرية العلاج العقلاني العاطفي اهتمام علماء </a:t>
            </a:r>
            <a:r>
              <a:rPr lang="ar-SA" sz="2400" dirty="0" err="1" smtClean="0"/>
              <a:t>النفس </a:t>
            </a:r>
            <a:r>
              <a:rPr lang="ar-SA" sz="2400" dirty="0" smtClean="0"/>
              <a:t>‏بوجه عام وعلم النفس الإرشادي والعلاجي </a:t>
            </a:r>
            <a:r>
              <a:rPr lang="ar-SA" sz="2400" dirty="0" err="1" smtClean="0"/>
              <a:t>بإعتبارها</a:t>
            </a:r>
            <a:r>
              <a:rPr lang="ar-SA" sz="2400" dirty="0" smtClean="0"/>
              <a:t> نظرية </a:t>
            </a:r>
            <a:r>
              <a:rPr lang="ar-SA" sz="2400" dirty="0" err="1" smtClean="0"/>
              <a:t>في </a:t>
            </a:r>
            <a:r>
              <a:rPr lang="ar-SA" sz="2400" dirty="0" smtClean="0"/>
              <a:t>‏الشخصية وطريقة في الإرشاد والعلاج </a:t>
            </a:r>
            <a:r>
              <a:rPr lang="ar-SA" sz="2400" dirty="0" err="1" smtClean="0"/>
              <a:t>النفسي.‏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 وتكمن بذور هذه النظرية في كتابات الفلاسفة والعلماء </a:t>
            </a:r>
            <a:r>
              <a:rPr lang="ar-SA" sz="2400" dirty="0" err="1" smtClean="0"/>
              <a:t>اليونانيين </a:t>
            </a:r>
            <a:r>
              <a:rPr lang="ar-SA" sz="2400" dirty="0" smtClean="0"/>
              <a:t>‏الذين رأوا أن الطريقة التي ندرك </a:t>
            </a:r>
            <a:r>
              <a:rPr lang="ar-SA" sz="2400" dirty="0" err="1" smtClean="0"/>
              <a:t>بها</a:t>
            </a:r>
            <a:r>
              <a:rPr lang="ar-SA" sz="2400" dirty="0" smtClean="0"/>
              <a:t> الأشياء وليس الأشياء نفسها </a:t>
            </a:r>
            <a:r>
              <a:rPr lang="ar-SA" sz="2400" dirty="0" err="1" smtClean="0"/>
              <a:t>هي </a:t>
            </a:r>
            <a:r>
              <a:rPr lang="ar-SA" sz="2400" dirty="0" smtClean="0"/>
              <a:t>‏التي تسم سلوكنا بالاضطراب او </a:t>
            </a:r>
            <a:r>
              <a:rPr lang="ar-SA" sz="2400" dirty="0" err="1" smtClean="0"/>
              <a:t>السواء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يعتبر ألبرت أليس مؤسس هذه </a:t>
            </a:r>
            <a:r>
              <a:rPr lang="ar-SA" sz="2400" dirty="0" err="1" smtClean="0"/>
              <a:t>النظرية </a:t>
            </a:r>
            <a:r>
              <a:rPr lang="ar-SA" sz="2400" dirty="0" smtClean="0"/>
              <a:t>, فقد حصل على </a:t>
            </a:r>
            <a:r>
              <a:rPr lang="ar-SA" sz="2400" dirty="0" err="1" smtClean="0"/>
              <a:t>درجة </a:t>
            </a:r>
            <a:r>
              <a:rPr lang="ar-SA" sz="2400" dirty="0" smtClean="0"/>
              <a:t>‏الماجستير والدكتوراه في علم النفس </a:t>
            </a:r>
            <a:r>
              <a:rPr lang="ar-SA" sz="2400" dirty="0" err="1" smtClean="0"/>
              <a:t>الإكلينيكي .</a:t>
            </a:r>
            <a:r>
              <a:rPr lang="ar-SA" sz="2400" dirty="0" smtClean="0"/>
              <a:t> </a:t>
            </a:r>
            <a:r>
              <a:rPr lang="ar-SA" sz="2400" dirty="0" err="1" smtClean="0"/>
              <a:t>‏</a:t>
            </a:r>
            <a:r>
              <a:rPr lang="ar-SA" sz="2400" smtClean="0"/>
              <a:t/>
            </a:r>
            <a:br>
              <a:rPr lang="ar-SA" sz="2400" smtClean="0"/>
            </a:br>
            <a:r>
              <a:rPr lang="ar-SA" sz="2400" b="1" u="sng" smtClean="0"/>
              <a:t>مسلمات </a:t>
            </a:r>
            <a:r>
              <a:rPr lang="ar-SA" sz="2400" b="1" u="sng" dirty="0" smtClean="0"/>
              <a:t>نظرية العلاج العقلاني </a:t>
            </a:r>
            <a:r>
              <a:rPr lang="ar-SA" sz="2400" b="1" u="sng" dirty="0" err="1" smtClean="0"/>
              <a:t>العاطفي </a:t>
            </a:r>
            <a:r>
              <a:rPr lang="ar-SA" sz="2400" u="sng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‏1- إن الإنسان يولد ولديه على القدرة على التفكير العقلاني </a:t>
            </a:r>
            <a:r>
              <a:rPr lang="ar-SA" sz="2400" dirty="0" err="1" smtClean="0"/>
              <a:t>المستقيم </a:t>
            </a:r>
            <a:r>
              <a:rPr lang="ar-SA" sz="2400" dirty="0" smtClean="0"/>
              <a:t>‏وغير </a:t>
            </a:r>
            <a:r>
              <a:rPr lang="ar-SA" sz="2400" dirty="0" err="1" smtClean="0"/>
              <a:t>العقلاني </a:t>
            </a:r>
            <a:r>
              <a:rPr lang="ar-SA" sz="2400" dirty="0" smtClean="0"/>
              <a:t>, بمعنى أن الإنسان كائن عقلاني ولا عقلاني في </a:t>
            </a:r>
            <a:r>
              <a:rPr lang="ar-SA" sz="2400" dirty="0" err="1" smtClean="0"/>
              <a:t>آن ‏واحد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‏2- ترى هذه النظرية أن أساليب تفكيرنا ومعتقداتنا اللاعقلانية </a:t>
            </a:r>
            <a:r>
              <a:rPr lang="ar-SA" sz="2400" dirty="0" err="1" smtClean="0"/>
              <a:t>تكمن </a:t>
            </a:r>
            <a:r>
              <a:rPr lang="ar-SA" sz="2400" dirty="0" smtClean="0"/>
              <a:t>‏وراء اضطراباتنا </a:t>
            </a:r>
            <a:r>
              <a:rPr lang="ar-SA" sz="2400" dirty="0" err="1" smtClean="0"/>
              <a:t>النفسية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‏3-أن الأفراد مهيئون بيولوجياً على أن يفكروا بطريقة ملتوية </a:t>
            </a:r>
            <a:r>
              <a:rPr lang="ar-SA" sz="2400" dirty="0" err="1" smtClean="0"/>
              <a:t>في </a:t>
            </a:r>
            <a:r>
              <a:rPr lang="ar-SA" sz="2400" dirty="0" smtClean="0"/>
              <a:t>‏مناسباتٍ عديدة أو أن يهزموا أنفسهم وأن يبالغوا في كل </a:t>
            </a:r>
            <a:r>
              <a:rPr lang="ar-SA" sz="2400" dirty="0" err="1" smtClean="0"/>
              <a:t>شي </a:t>
            </a:r>
            <a:r>
              <a:rPr lang="ar-SA" sz="2400" dirty="0" smtClean="0"/>
              <a:t>, </a:t>
            </a:r>
            <a:r>
              <a:rPr lang="ar-SA" sz="2400" dirty="0" err="1" smtClean="0"/>
              <a:t>وأن </a:t>
            </a:r>
            <a:r>
              <a:rPr lang="ar-SA" sz="2400" dirty="0" smtClean="0"/>
              <a:t>‏يشعروا بالإثارة الشديدة ويتصرفوا بغرابة لأتفه </a:t>
            </a:r>
            <a:r>
              <a:rPr lang="ar-SA" sz="2400" dirty="0" err="1" smtClean="0"/>
              <a:t>الإسباب.‏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‏4- يفترض أن هناك تفاعلاً بين تفكير الإنسان </a:t>
            </a:r>
            <a:r>
              <a:rPr lang="ar-SA" sz="2400" dirty="0" err="1" smtClean="0"/>
              <a:t>وإنفعاله</a:t>
            </a:r>
            <a:r>
              <a:rPr lang="ar-SA" sz="2400" dirty="0" smtClean="0"/>
              <a:t> </a:t>
            </a:r>
            <a:r>
              <a:rPr lang="ar-SA" sz="2400" dirty="0" err="1" smtClean="0"/>
              <a:t>وسلوكه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endParaRPr lang="ar-S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u="sng" dirty="0" smtClean="0"/>
              <a:t>النموذج الإسلامي للإرشاد </a:t>
            </a:r>
            <a:r>
              <a:rPr lang="ar-SA" sz="2400" b="1" u="sng" dirty="0" err="1" smtClean="0"/>
              <a:t>النفسي </a:t>
            </a:r>
            <a:r>
              <a:rPr lang="ar-SA" sz="2400" u="sng" dirty="0" err="1" smtClean="0"/>
              <a:t>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كانت هناك محاولات لبعض الباحثين العرب لوضع تصور </a:t>
            </a:r>
            <a:r>
              <a:rPr lang="ar-SA" sz="2400" dirty="0" err="1" smtClean="0"/>
              <a:t>للإتجاه</a:t>
            </a:r>
            <a:r>
              <a:rPr lang="ar-SA" sz="2400" dirty="0" smtClean="0"/>
              <a:t> ‏الإسلامي في الإرشاد بوجه عام والإرشاد النفسي بوجه خاص </a:t>
            </a:r>
            <a:r>
              <a:rPr lang="ar-SA" sz="2400" dirty="0" err="1" smtClean="0"/>
              <a:t>ومنهم </a:t>
            </a:r>
            <a:r>
              <a:rPr lang="ar-SA" sz="2400" dirty="0" smtClean="0"/>
              <a:t>‏عمر ونجاتي والشناوي </a:t>
            </a:r>
            <a:r>
              <a:rPr lang="ar-SA" sz="2400" dirty="0" err="1" smtClean="0"/>
              <a:t>وغيرهم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err="1" smtClean="0"/>
              <a:t>‏ 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u="sng" dirty="0" smtClean="0"/>
              <a:t>مسلمات النموذج الإسلامي للإرشاد النفسي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‏1- يولد الإنسان في طبيعته خيّراً ويقبل الشر في </a:t>
            </a:r>
            <a:r>
              <a:rPr lang="ar-SA" sz="2400" dirty="0" err="1" smtClean="0"/>
              <a:t>طبيعته .</a:t>
            </a:r>
            <a:r>
              <a:rPr lang="ar-SA" sz="2400" dirty="0" smtClean="0"/>
              <a:t> وفي </a:t>
            </a:r>
            <a:r>
              <a:rPr lang="ar-SA" sz="2400" dirty="0" err="1" smtClean="0"/>
              <a:t>هذا </a:t>
            </a:r>
            <a:r>
              <a:rPr lang="ar-SA" sz="2400" dirty="0" smtClean="0"/>
              <a:t>‏يقول الرسول </a:t>
            </a:r>
            <a:r>
              <a:rPr lang="ar-SA" sz="2400" dirty="0" err="1" smtClean="0"/>
              <a:t>الكريم </a:t>
            </a:r>
            <a:r>
              <a:rPr lang="ar-SA" sz="2400" dirty="0" smtClean="0"/>
              <a:t>”كل مولود يولد على الفطرة فأبواه يهودانه </a:t>
            </a:r>
            <a:r>
              <a:rPr lang="ar-SA" sz="2400" dirty="0" err="1" smtClean="0"/>
              <a:t>أو </a:t>
            </a:r>
            <a:r>
              <a:rPr lang="ar-SA" sz="2400" dirty="0" smtClean="0"/>
              <a:t>‏ينصرانه أو </a:t>
            </a:r>
            <a:r>
              <a:rPr lang="ar-SA" sz="2400" dirty="0" err="1" smtClean="0"/>
              <a:t>يمجسانه“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‏2- أن الإنسان أفضل الكائنات الحية </a:t>
            </a:r>
            <a:r>
              <a:rPr lang="ar-SA" sz="2400" dirty="0" err="1" smtClean="0"/>
              <a:t>خلقاً </a:t>
            </a:r>
            <a:r>
              <a:rPr lang="ar-SA" sz="2400" dirty="0" smtClean="0"/>
              <a:t>, خلقه الله في أحسن </a:t>
            </a:r>
            <a:r>
              <a:rPr lang="ar-SA" sz="2400" dirty="0" err="1" smtClean="0"/>
              <a:t>تقويم , </a:t>
            </a:r>
            <a:r>
              <a:rPr lang="ar-SA" sz="2400" dirty="0" smtClean="0"/>
              <a:t>‏جعله الله خليفته في </a:t>
            </a:r>
            <a:r>
              <a:rPr lang="ar-SA" sz="2400" dirty="0" err="1" smtClean="0"/>
              <a:t>الأرض.‏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قال تعالى:“لقد خلقنا الإنسان في أحسن </a:t>
            </a:r>
            <a:r>
              <a:rPr lang="ar-SA" sz="2400" dirty="0" err="1" smtClean="0"/>
              <a:t>تقويم ”‏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‏3-الإنسان مخلوق واعٍ وقادر على </a:t>
            </a:r>
            <a:r>
              <a:rPr lang="ar-SA" sz="2400" dirty="0" err="1" smtClean="0"/>
              <a:t>التمييز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قال </a:t>
            </a:r>
            <a:r>
              <a:rPr lang="ar-SA" sz="2400" dirty="0" err="1" smtClean="0"/>
              <a:t>تعالى </a:t>
            </a:r>
            <a:r>
              <a:rPr lang="ar-SA" sz="2400" dirty="0" smtClean="0"/>
              <a:t>” كل امرئ بما كسب </a:t>
            </a:r>
            <a:r>
              <a:rPr lang="ar-SA" sz="2400" dirty="0" err="1" smtClean="0"/>
              <a:t>رهين</a:t>
            </a:r>
            <a:r>
              <a:rPr lang="ar-SA" sz="2400" dirty="0" smtClean="0"/>
              <a:t> </a:t>
            </a:r>
            <a:r>
              <a:rPr lang="ar-SA" sz="2400" dirty="0" err="1" smtClean="0"/>
              <a:t>”‏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‏4- أن الإنسان يحمل معه عنصر الضعف </a:t>
            </a:r>
            <a:r>
              <a:rPr lang="ar-SA" sz="2400" dirty="0" err="1" smtClean="0"/>
              <a:t>البشري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قال تعالى“ زين للناس حب الشهوات من النساء والبنين والقناطير </a:t>
            </a:r>
            <a:r>
              <a:rPr lang="ar-SA" sz="2400" dirty="0" err="1" smtClean="0"/>
              <a:t>المقنطرة </a:t>
            </a:r>
            <a:r>
              <a:rPr lang="ar-SA" sz="2400" dirty="0" smtClean="0"/>
              <a:t>‏من الذهب والفضة والخيل المسومة والأنعام والحرث ذلك متاع </a:t>
            </a:r>
            <a:r>
              <a:rPr lang="ar-SA" sz="2400" dirty="0" err="1" smtClean="0"/>
              <a:t>الحياة </a:t>
            </a:r>
            <a:r>
              <a:rPr lang="ar-SA" sz="2400" dirty="0" smtClean="0"/>
              <a:t>‏الدنيا والله عنده حسن </a:t>
            </a:r>
            <a:r>
              <a:rPr lang="ar-SA" sz="2400" dirty="0" err="1" smtClean="0"/>
              <a:t>المآب“‏</a:t>
            </a:r>
            <a:endParaRPr lang="ar-SA" sz="2400" dirty="0" smtClean="0"/>
          </a:p>
          <a:p>
            <a:pPr algn="ctr"/>
            <a:r>
              <a:rPr lang="ar-SA" sz="2400" dirty="0" smtClean="0"/>
              <a:t>ال عمران الاية 14</a:t>
            </a:r>
            <a:br>
              <a:rPr lang="ar-SA" sz="2400" dirty="0" smtClean="0"/>
            </a:br>
            <a:endParaRPr lang="ar-SA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u="sng" dirty="0" smtClean="0"/>
              <a:t>العلاج متعدد الأبعاد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مما سبق نلحظ أن كل نظرية انطلقت من مسلمات معينة وقد </a:t>
            </a:r>
            <a:r>
              <a:rPr lang="ar-SA" sz="2400" dirty="0" err="1" smtClean="0"/>
              <a:t>رأى </a:t>
            </a:r>
            <a:r>
              <a:rPr lang="ar-SA" sz="2400" dirty="0" smtClean="0"/>
              <a:t>‏بعض الباحثين تبني وتجميع نواحي القوة في النظريات </a:t>
            </a:r>
            <a:r>
              <a:rPr lang="ar-SA" sz="2400" dirty="0" err="1" smtClean="0"/>
              <a:t>السابقة </a:t>
            </a:r>
            <a:r>
              <a:rPr lang="ar-SA" sz="2400" dirty="0" smtClean="0"/>
              <a:t>‏والجمع بينها بطريقة متكاملة </a:t>
            </a:r>
            <a:r>
              <a:rPr lang="ar-SA" sz="2400" dirty="0" err="1" smtClean="0"/>
              <a:t>ومتسقة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يعتبر انولد </a:t>
            </a:r>
            <a:r>
              <a:rPr lang="ar-SA" sz="2400" dirty="0" err="1" smtClean="0"/>
              <a:t>لازاروس</a:t>
            </a:r>
            <a:r>
              <a:rPr lang="ar-SA" sz="2400" dirty="0" smtClean="0"/>
              <a:t> من أوائل من تبنى هذا الأسلوب وهو عالم </a:t>
            </a:r>
            <a:r>
              <a:rPr lang="ar-SA" sz="2400" dirty="0" err="1" smtClean="0"/>
              <a:t>نفس </a:t>
            </a:r>
            <a:r>
              <a:rPr lang="ar-SA" sz="2400" dirty="0" smtClean="0"/>
              <a:t>‏إكلينيكي كان من مؤيدي العلاج السلوكي إلا أنه </a:t>
            </a:r>
            <a:r>
              <a:rPr lang="ar-SA" sz="2400" dirty="0" err="1" smtClean="0"/>
              <a:t>إنفصل</a:t>
            </a:r>
            <a:r>
              <a:rPr lang="ar-SA" sz="2400" dirty="0" smtClean="0"/>
              <a:t> </a:t>
            </a:r>
            <a:r>
              <a:rPr lang="ar-SA" sz="2400" dirty="0" err="1" smtClean="0"/>
              <a:t>عنه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u="sng" dirty="0" smtClean="0"/>
              <a:t>مسلمات العلاج متعدد </a:t>
            </a:r>
            <a:r>
              <a:rPr lang="ar-SA" sz="2400" b="1" u="sng" dirty="0" err="1" smtClean="0"/>
              <a:t>الإبعاد‏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1- إن سلوك الإنسان يتأثر بعوامل وراثية وبيولوجية وبيئية تتمثل </a:t>
            </a:r>
            <a:r>
              <a:rPr lang="ar-SA" sz="2400" dirty="0" err="1" smtClean="0"/>
              <a:t>في </a:t>
            </a:r>
            <a:r>
              <a:rPr lang="ar-SA" sz="2400" dirty="0" smtClean="0"/>
              <a:t>‏العلاقات الشخصية مع الآخرين وفي الظروف البيئية </a:t>
            </a:r>
            <a:r>
              <a:rPr lang="ar-SA" sz="2400" dirty="0" err="1" smtClean="0"/>
              <a:t>الثقافية </a:t>
            </a:r>
            <a:r>
              <a:rPr lang="ar-SA" sz="2400" dirty="0" smtClean="0"/>
              <a:t>‏</a:t>
            </a:r>
            <a:r>
              <a:rPr lang="ar-SA" sz="2400" dirty="0" err="1" smtClean="0"/>
              <a:t>والإجتماعية</a:t>
            </a:r>
            <a:r>
              <a:rPr lang="ar-SA" sz="2400" dirty="0" smtClean="0"/>
              <a:t> المحيطة </a:t>
            </a:r>
            <a:r>
              <a:rPr lang="ar-SA" sz="2400" dirty="0" err="1" smtClean="0"/>
              <a:t>به</a:t>
            </a:r>
            <a:r>
              <a:rPr lang="ar-SA" sz="2400" dirty="0" smtClean="0"/>
              <a:t> , وفي عملية التعلم من خلال </a:t>
            </a:r>
            <a:r>
              <a:rPr lang="ar-SA" sz="2400" dirty="0" err="1" smtClean="0"/>
              <a:t>الآخرين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‏2- إن </a:t>
            </a:r>
            <a:r>
              <a:rPr lang="ar-SA" sz="2400" dirty="0" err="1" smtClean="0"/>
              <a:t>الإضطراب</a:t>
            </a:r>
            <a:r>
              <a:rPr lang="ar-SA" sz="2400" dirty="0" smtClean="0"/>
              <a:t> النفسي يرجع إلى تعلم غير مناسب وإدراك </a:t>
            </a:r>
            <a:r>
              <a:rPr lang="ar-SA" sz="2400" dirty="0" err="1" smtClean="0"/>
              <a:t>لنماذج </a:t>
            </a:r>
            <a:r>
              <a:rPr lang="ar-SA" sz="2400" dirty="0" smtClean="0"/>
              <a:t>‏سلوكية غير سوية ونقص في المعلومات او </a:t>
            </a:r>
            <a:r>
              <a:rPr lang="ar-SA" sz="2400" dirty="0" err="1" smtClean="0"/>
              <a:t>الخبرات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‏3-كل مريض فريد من نوعه فقد تصلح طريقة علاجية لشخص ما </a:t>
            </a:r>
            <a:r>
              <a:rPr lang="ar-SA" sz="2400" dirty="0" err="1" smtClean="0"/>
              <a:t>ولا </a:t>
            </a:r>
            <a:r>
              <a:rPr lang="ar-SA" sz="2400" dirty="0" smtClean="0"/>
              <a:t>‏تصلح لشخص آخر يعاني نفس </a:t>
            </a:r>
            <a:r>
              <a:rPr lang="ar-SA" sz="2400" dirty="0" err="1" smtClean="0"/>
              <a:t>المرض .‏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سبحانك اللهم وبحمدك أشهد أن لا إله إلا أنت أستغفرك وأتوب إليك </a:t>
            </a:r>
            <a:endParaRPr lang="ar-S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92</Words>
  <Application>Microsoft Office PowerPoint</Application>
  <PresentationFormat>عرض على الشاشة (3:4)‏</PresentationFormat>
  <Paragraphs>30</Paragraphs>
  <Slides>10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نظريات العلاج والارشاد النفسي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نظريات العلاج والارشاد النفسي</dc:title>
  <dc:creator>ابو محمد</dc:creator>
  <cp:lastModifiedBy>MAX</cp:lastModifiedBy>
  <cp:revision>34</cp:revision>
  <dcterms:created xsi:type="dcterms:W3CDTF">2012-11-04T19:48:48Z</dcterms:created>
  <dcterms:modified xsi:type="dcterms:W3CDTF">2015-03-12T10:36:04Z</dcterms:modified>
</cp:coreProperties>
</file>