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60" r:id="rId3"/>
    <p:sldId id="257" r:id="rId4"/>
    <p:sldId id="268" r:id="rId5"/>
    <p:sldId id="259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9" r:id="rId14"/>
    <p:sldId id="270" r:id="rId15"/>
    <p:sldId id="271" r:id="rId16"/>
    <p:sldId id="272" r:id="rId17"/>
  </p:sldIdLst>
  <p:sldSz cx="9144000" cy="6858000" type="screen4x3"/>
  <p:notesSz cx="6858000" cy="994727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FFB9D4-7379-4081-A163-D7AE2448238C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32918A-2C5D-43AF-BFFE-3ADFED3F8687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1988840"/>
            <a:ext cx="7851648" cy="3456384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ar-SA" sz="7000" dirty="0" smtClean="0">
                <a:solidFill>
                  <a:schemeClr val="tx1"/>
                </a:solidFill>
                <a:cs typeface="+mn-cs"/>
              </a:rPr>
              <a:t>أسس الاشراف الناجح وأنماطه ومجالاته</a:t>
            </a:r>
            <a:endParaRPr lang="ar-SA" sz="7000" dirty="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9750" y="1124744"/>
            <a:ext cx="8229600" cy="539988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ar-SA" sz="4000" b="1" dirty="0" smtClean="0">
                <a:solidFill>
                  <a:srgbClr val="000099"/>
                </a:solidFill>
                <a:cs typeface="Monotype Koufi" pitchFamily="2" charset="-78"/>
              </a:rPr>
              <a:t>2 ـ الإشراف </a:t>
            </a:r>
            <a:r>
              <a:rPr lang="ar-SA" sz="4000" b="1" dirty="0" err="1" smtClean="0">
                <a:solidFill>
                  <a:srgbClr val="000099"/>
                </a:solidFill>
                <a:cs typeface="Monotype Koufi" pitchFamily="2" charset="-78"/>
              </a:rPr>
              <a:t>الوقائي :</a:t>
            </a:r>
            <a:endParaRPr lang="ar-SA" sz="4000" b="1" dirty="0" smtClean="0">
              <a:solidFill>
                <a:srgbClr val="000099"/>
              </a:solidFill>
              <a:cs typeface="Monotype Koufi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ar-SA" sz="3600" b="1" dirty="0" smtClean="0">
                <a:solidFill>
                  <a:schemeClr val="accent2">
                    <a:lumMod val="50000"/>
                  </a:schemeClr>
                </a:solidFill>
                <a:cs typeface="Arabic Transparent" pitchFamily="2" charset="0"/>
              </a:rPr>
              <a:t>المشرف التربوي رجل اكتسب خبرة في أثناء ممارسته للتعليم ولديه القدرة في أن يتنبأ بالصعوبات التي قد تواجه المعلم الجديد</a:t>
            </a:r>
          </a:p>
          <a:p>
            <a:pPr marL="274320" marR="0" lvl="0" indent="-27432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ar-SA" sz="3600" b="1" dirty="0" smtClean="0">
                <a:solidFill>
                  <a:schemeClr val="accent2">
                    <a:lumMod val="50000"/>
                  </a:schemeClr>
                </a:solidFill>
                <a:cs typeface="Arabic Transparent" pitchFamily="2" charset="0"/>
              </a:rPr>
              <a:t>فمن خير ما يفعله المشرف التربوي هو العمل </a:t>
            </a:r>
            <a:r>
              <a:rPr lang="ar-SA" sz="3600" b="1" dirty="0" err="1" smtClean="0">
                <a:solidFill>
                  <a:schemeClr val="accent2">
                    <a:lumMod val="50000"/>
                  </a:schemeClr>
                </a:solidFill>
                <a:cs typeface="Arabic Transparent" pitchFamily="2" charset="0"/>
              </a:rPr>
              <a:t>على :</a:t>
            </a:r>
            <a:endParaRPr lang="ar-SA" sz="3600" b="1" dirty="0" smtClean="0">
              <a:solidFill>
                <a:schemeClr val="accent2">
                  <a:lumMod val="50000"/>
                </a:schemeClr>
              </a:solidFill>
              <a:cs typeface="Arabic Transparent" pitchFamily="2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ar-SA" sz="3600" b="1" dirty="0" smtClean="0">
                <a:solidFill>
                  <a:schemeClr val="accent5">
                    <a:lumMod val="50000"/>
                  </a:schemeClr>
                </a:solidFill>
                <a:cs typeface="Arabic Transparent" pitchFamily="2" charset="0"/>
              </a:rPr>
              <a:t>أ- أن يغرس في نفوس المعلمين بعض المبادئ التربوية التي تعينهم على أن يتلافوا الوقوع فيما يمكن أن يعترضهم من متاعب.</a:t>
            </a:r>
          </a:p>
          <a:p>
            <a:pPr marL="274320" marR="0" lvl="0" indent="-274320" algn="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ar-SA" sz="3600" b="1" dirty="0" smtClean="0">
                <a:solidFill>
                  <a:schemeClr val="accent5">
                    <a:lumMod val="50000"/>
                  </a:schemeClr>
                </a:solidFill>
                <a:cs typeface="Arabic Transparent" pitchFamily="2" charset="0"/>
              </a:rPr>
              <a:t>ب- أن يقيم بينه وبينهم جسورا من الثقة والمحبة بحيث تزول الشكوك وترسخ الطمأنينة في نفوسهم</a:t>
            </a:r>
            <a:endParaRPr lang="en-US" sz="3600" b="1" dirty="0" smtClean="0">
              <a:solidFill>
                <a:schemeClr val="accent5">
                  <a:lumMod val="50000"/>
                </a:schemeClr>
              </a:solidFill>
              <a:cs typeface="Arabic Transparent" pitchFamily="2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528" y="980728"/>
            <a:ext cx="8568952" cy="5544939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ar-SA" sz="4000" b="1" dirty="0" smtClean="0">
                <a:solidFill>
                  <a:srgbClr val="000099"/>
                </a:solidFill>
                <a:cs typeface="Monotype Koufi" pitchFamily="2" charset="-78"/>
              </a:rPr>
              <a:t>3 ـ الإشراف البنائي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ar-SA" sz="4300" b="1" dirty="0" smtClean="0">
                <a:solidFill>
                  <a:schemeClr val="accent2">
                    <a:lumMod val="50000"/>
                  </a:schemeClr>
                </a:solidFill>
                <a:cs typeface="Arabic Transparent" pitchFamily="2" charset="0"/>
              </a:rPr>
              <a:t>يتعدى الإشراف التربوي هنا مرحلة التصحيح إلى مرحلة البناء، وإحلال الجديد الصالح محل القديم الخاطئ.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ar-SA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0"/>
              </a:rPr>
              <a:t>ويمكن تلخيص مهمة الإشراف البنائي في النقاط </a:t>
            </a:r>
            <a:r>
              <a:rPr kumimoji="0" lang="ar-SA" sz="3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0"/>
              </a:rPr>
              <a:t>الآنية :</a:t>
            </a:r>
            <a:endParaRPr kumimoji="0" lang="ar-SA" sz="3500" b="1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Arabic Transparent" pitchFamily="2" charset="0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ar-SA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0"/>
              </a:rPr>
              <a:t>أ- استخدام أفضل الإمكانات المدرسية والبيئية في خدمة التدريس.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ar-SA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0"/>
              </a:rPr>
              <a:t>ب-  العمل على تشجيع النشاطات الإيجابية وتطوير الممارسات القدامى.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ar-SA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0"/>
              </a:rPr>
              <a:t>ج- إشراك المعلمين في رؤية ما يجب أن يكون عليه التدريس الجيد.</a:t>
            </a:r>
          </a:p>
          <a:p>
            <a:pPr marL="274320" marR="0" lvl="0" indent="-274320" algn="r" defTabSz="9144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ar-SA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0"/>
              </a:rPr>
              <a:t>د- تشجيع النمو المهني للمعلمين وإثارة روح المنافسة الشريفة بينهم.</a:t>
            </a:r>
            <a:endParaRPr kumimoji="0" 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abic Transpare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74032"/>
            <a:ext cx="8229600" cy="1143000"/>
          </a:xfrm>
          <a:noFill/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ar-SA" sz="6000" b="1" dirty="0" smtClean="0">
                <a:solidFill>
                  <a:srgbClr val="000099"/>
                </a:solidFill>
                <a:cs typeface="Monotype Koufi" pitchFamily="2" charset="-78"/>
              </a:rPr>
              <a:t>مجالات الإشراف التربوي</a:t>
            </a:r>
            <a:r>
              <a:rPr lang="en-US" sz="6000" b="1" dirty="0" smtClean="0">
                <a:solidFill>
                  <a:srgbClr val="000099"/>
                </a:solidFill>
                <a:cs typeface="Monotype Koufi" pitchFamily="2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200" b="1" dirty="0" smtClean="0">
                <a:cs typeface="Arabic Transparent" pitchFamily="2" charset="0"/>
              </a:rPr>
              <a:t>العاملين  في المؤسسات التعليمية أقدر الناس على إدراك الظروف المحيطة بهم لذلك لابد من أن يهتم المشرفون بهم</a:t>
            </a:r>
          </a:p>
          <a:p>
            <a:pPr>
              <a:buNone/>
            </a:pPr>
            <a:r>
              <a:rPr lang="ar-SA" sz="3200" b="1" dirty="0" err="1" smtClean="0">
                <a:cs typeface="Arabic Transparent" pitchFamily="2" charset="0"/>
              </a:rPr>
              <a:t>فيلاحظ :</a:t>
            </a:r>
            <a:r>
              <a:rPr lang="ar-SA" sz="3200" b="1" dirty="0" smtClean="0">
                <a:cs typeface="Arabic Transparent" pitchFamily="2" charset="0"/>
              </a:rPr>
              <a:t> </a:t>
            </a:r>
          </a:p>
          <a:p>
            <a:r>
              <a:rPr lang="ar-SA" sz="3200" b="1" dirty="0" smtClean="0">
                <a:cs typeface="Arabic Transparent" pitchFamily="2" charset="0"/>
              </a:rPr>
              <a:t>معرفتهم بما يقدمونه من أساليب التدريس</a:t>
            </a:r>
          </a:p>
          <a:p>
            <a:r>
              <a:rPr lang="ar-SA" sz="3200" b="1" dirty="0" smtClean="0">
                <a:cs typeface="Arabic Transparent" pitchFamily="2" charset="0"/>
              </a:rPr>
              <a:t>استخدام الوسائل التعليمية المناسبة</a:t>
            </a:r>
          </a:p>
          <a:p>
            <a:r>
              <a:rPr lang="ar-SA" sz="3200" b="1" dirty="0" smtClean="0">
                <a:cs typeface="Arabic Transparent" pitchFamily="2" charset="0"/>
              </a:rPr>
              <a:t>التعرف على </a:t>
            </a:r>
            <a:r>
              <a:rPr lang="ar-SA" sz="3200" b="1" dirty="0" err="1" smtClean="0">
                <a:cs typeface="Arabic Transparent" pitchFamily="2" charset="0"/>
              </a:rPr>
              <a:t>كفايات</a:t>
            </a:r>
            <a:r>
              <a:rPr lang="ar-SA" sz="3200" b="1" dirty="0" smtClean="0">
                <a:cs typeface="Arabic Transparent" pitchFamily="2" charset="0"/>
              </a:rPr>
              <a:t> العاملين في التعليم</a:t>
            </a:r>
          </a:p>
          <a:p>
            <a:r>
              <a:rPr lang="ar-SA" sz="3200" b="1" dirty="0" smtClean="0">
                <a:cs typeface="Arabic Transparent" pitchFamily="2" charset="0"/>
              </a:rPr>
              <a:t>إدراكهم لأهدافه</a:t>
            </a:r>
            <a:endParaRPr lang="ar-SA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4000" b="1" dirty="0" smtClean="0">
                <a:solidFill>
                  <a:srgbClr val="000099"/>
                </a:solidFill>
                <a:cs typeface="Monotype Koufi" pitchFamily="2" charset="-78"/>
              </a:rPr>
              <a:t>1-العاملين</a:t>
            </a:r>
            <a:endParaRPr lang="en-US" sz="4000" dirty="0" smtClean="0">
              <a:cs typeface="Monotype Koufi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>
                <a:cs typeface="Arabic Transparent" pitchFamily="2" charset="0"/>
              </a:rPr>
              <a:t>أصبح المنهج بمفهومه الحديث يعني بجميع الخبرات التربوية التي تخطط لها المدرسة داخل جدرانها وخارجها</a:t>
            </a:r>
          </a:p>
          <a:p>
            <a:pPr>
              <a:buNone/>
            </a:pPr>
            <a:r>
              <a:rPr lang="ar-SA" sz="3600" b="1" dirty="0" smtClean="0">
                <a:cs typeface="Arabic Transparent" pitchFamily="2" charset="0"/>
              </a:rPr>
              <a:t>والمنهج تبعاً لذلك يتضمن:المواد الدراسية العلمية والنظرية والفنية وسائر أوجه النشاط، كما يتضمن القيم والاتجاهات وطرق </a:t>
            </a:r>
            <a:r>
              <a:rPr lang="ar-SA" sz="3600" b="1" dirty="0" err="1" smtClean="0">
                <a:cs typeface="Arabic Transparent" pitchFamily="2" charset="0"/>
              </a:rPr>
              <a:t>التفكير،</a:t>
            </a:r>
            <a:endParaRPr lang="ar-SA" sz="3600" b="1" dirty="0" smtClean="0">
              <a:cs typeface="Arabic Transparent" pitchFamily="2" charset="0"/>
            </a:endParaRPr>
          </a:p>
          <a:p>
            <a:pPr>
              <a:buNone/>
            </a:pPr>
            <a:endParaRPr lang="ar-SA" sz="32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sz="4400" b="1" dirty="0" smtClean="0">
                <a:solidFill>
                  <a:srgbClr val="000099"/>
                </a:solidFill>
                <a:cs typeface="Monotype Koufi" pitchFamily="2" charset="-78"/>
              </a:rPr>
              <a:t>2-المنهج</a:t>
            </a:r>
            <a:endParaRPr lang="en-US" sz="4400" dirty="0" smtClean="0">
              <a:cs typeface="Monotype Koufi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4400" b="1" dirty="0" smtClean="0">
                <a:cs typeface="Arabic Transparent" pitchFamily="2" charset="0"/>
              </a:rPr>
              <a:t>ويتضمن دور المشرف متابعة ما </a:t>
            </a:r>
            <a:r>
              <a:rPr lang="ar-SA" sz="4400" b="1" dirty="0" err="1" smtClean="0">
                <a:cs typeface="Arabic Transparent" pitchFamily="2" charset="0"/>
              </a:rPr>
              <a:t>يأتي :</a:t>
            </a:r>
            <a:endParaRPr lang="ar-SA" sz="4400" b="1" dirty="0" smtClean="0">
              <a:solidFill>
                <a:srgbClr val="000099"/>
              </a:solidFill>
              <a:cs typeface="Monotype Koufi" pitchFamily="2" charset="-78"/>
            </a:endParaRPr>
          </a:p>
          <a:p>
            <a:pPr>
              <a:buNone/>
            </a:pPr>
            <a:r>
              <a:rPr lang="ar-SA" sz="4400" b="1" dirty="0" smtClean="0">
                <a:solidFill>
                  <a:srgbClr val="000099"/>
                </a:solidFill>
                <a:cs typeface="Monotype Koufi" pitchFamily="2" charset="-78"/>
              </a:rPr>
              <a:t>أ-طرق التدريس</a:t>
            </a:r>
          </a:p>
          <a:p>
            <a:pPr>
              <a:buNone/>
            </a:pPr>
            <a:r>
              <a:rPr lang="ar-SA" sz="4400" b="1" dirty="0" smtClean="0">
                <a:solidFill>
                  <a:srgbClr val="000099"/>
                </a:solidFill>
                <a:cs typeface="Monotype Koufi" pitchFamily="2" charset="-78"/>
              </a:rPr>
              <a:t>ب-النشاط الطلابي</a:t>
            </a:r>
          </a:p>
          <a:p>
            <a:pPr>
              <a:buNone/>
            </a:pPr>
            <a:r>
              <a:rPr lang="ar-SA" sz="4400" b="1" dirty="0" smtClean="0">
                <a:solidFill>
                  <a:srgbClr val="000099"/>
                </a:solidFill>
                <a:cs typeface="Monotype Koufi" pitchFamily="2" charset="-78"/>
              </a:rPr>
              <a:t>ج-تقنيات التعليم</a:t>
            </a:r>
          </a:p>
          <a:p>
            <a:pPr>
              <a:buNone/>
            </a:pPr>
            <a:r>
              <a:rPr lang="ar-SA" sz="4400" b="1" dirty="0" smtClean="0">
                <a:solidFill>
                  <a:srgbClr val="000099"/>
                </a:solidFill>
                <a:cs typeface="Monotype Koufi" pitchFamily="2" charset="-78"/>
              </a:rPr>
              <a:t>د-الكتاب المدرسي</a:t>
            </a:r>
          </a:p>
          <a:p>
            <a:pPr>
              <a:buNone/>
            </a:pPr>
            <a:r>
              <a:rPr lang="ar-SA" sz="4400" b="1" dirty="0" smtClean="0">
                <a:solidFill>
                  <a:srgbClr val="000099"/>
                </a:solidFill>
                <a:cs typeface="Monotype Koufi" pitchFamily="2" charset="-78"/>
              </a:rPr>
              <a:t>هـ-التخطيط للتدريس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5400" b="1" dirty="0" smtClean="0">
                <a:solidFill>
                  <a:srgbClr val="000099"/>
                </a:solidFill>
                <a:cs typeface="Monotype Koufi" pitchFamily="2" charset="-78"/>
              </a:rPr>
              <a:t>3-البيئة المدرسية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ar-SA" sz="3600" b="1" dirty="0" smtClean="0">
                <a:cs typeface="Arabic Transparent" pitchFamily="2" charset="0"/>
              </a:rPr>
              <a:t>من المجالات التي يهتم بها المشرف التربوي واقع البناء المدرسي ومدى </a:t>
            </a:r>
            <a:r>
              <a:rPr lang="ar-SA" sz="3600" b="1" dirty="0" err="1" smtClean="0">
                <a:cs typeface="Arabic Transparent" pitchFamily="2" charset="0"/>
              </a:rPr>
              <a:t>ملاءمته</a:t>
            </a:r>
            <a:r>
              <a:rPr lang="ar-SA" sz="3600" b="1" dirty="0" smtClean="0">
                <a:cs typeface="Arabic Transparent" pitchFamily="2" charset="0"/>
              </a:rPr>
              <a:t> بحيث يكون هناك توازن بين قاعات الصفوف والقاعات العلمية، وملاعب ومسارح ومختبرات</a:t>
            </a:r>
            <a:r>
              <a:rPr lang="en-US" sz="3600" dirty="0" smtClean="0"/>
              <a:t>. </a:t>
            </a:r>
          </a:p>
          <a:p>
            <a:pPr algn="just"/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SA" sz="4000" b="1" dirty="0" smtClean="0">
                <a:solidFill>
                  <a:srgbClr val="FF0000"/>
                </a:solidFill>
                <a:cs typeface="Arabic Transparent" pitchFamily="2" charset="0"/>
              </a:rPr>
              <a:t>اعداد </a:t>
            </a:r>
          </a:p>
          <a:p>
            <a:pPr algn="ctr">
              <a:buNone/>
            </a:pPr>
            <a:r>
              <a:rPr lang="ar-SA" sz="2800" b="1" dirty="0" smtClean="0">
                <a:cs typeface="Arabic Transparent" pitchFamily="2" charset="0"/>
              </a:rPr>
              <a:t>  </a:t>
            </a:r>
            <a:r>
              <a:rPr lang="ar-SA" sz="3600" b="1" dirty="0" smtClean="0">
                <a:solidFill>
                  <a:srgbClr val="0070C0"/>
                </a:solidFill>
                <a:cs typeface="Arabic Transparent" pitchFamily="2" charset="0"/>
              </a:rPr>
              <a:t>الأستاذ/ شقـــير بن سليمان الشــــقير</a:t>
            </a:r>
          </a:p>
          <a:p>
            <a:pPr algn="ctr">
              <a:buNone/>
            </a:pPr>
            <a:r>
              <a:rPr lang="ar-SA" sz="3600" b="1" dirty="0" smtClean="0">
                <a:solidFill>
                  <a:srgbClr val="0070C0"/>
                </a:solidFill>
                <a:cs typeface="Arabic Transparent" pitchFamily="2" charset="0"/>
              </a:rPr>
              <a:t>الأستاذ/ نايف بن عبدالعزيز السويد</a:t>
            </a:r>
          </a:p>
          <a:p>
            <a:pPr algn="ctr">
              <a:buNone/>
            </a:pPr>
            <a:r>
              <a:rPr lang="ar-SA" sz="3600" b="1" dirty="0" smtClean="0">
                <a:solidFill>
                  <a:srgbClr val="0070C0"/>
                </a:solidFill>
                <a:cs typeface="Arabic Transparent" pitchFamily="2" charset="0"/>
              </a:rPr>
              <a:t>   الأستاذ/ محمد  بن راشد الثنيان</a:t>
            </a:r>
          </a:p>
          <a:p>
            <a:pPr algn="ctr">
              <a:buNone/>
            </a:pPr>
            <a:r>
              <a:rPr lang="ar-SA" sz="3600" b="1" dirty="0" smtClean="0">
                <a:solidFill>
                  <a:srgbClr val="0070C0"/>
                </a:solidFill>
                <a:cs typeface="Arabic Transparent" pitchFamily="2" charset="0"/>
              </a:rPr>
              <a:t>   الأستاذ/عمر بن سليمان السليمان </a:t>
            </a:r>
          </a:p>
          <a:p>
            <a:pPr algn="ctr">
              <a:buNone/>
            </a:pPr>
            <a:r>
              <a:rPr lang="ar-SA" sz="4000" b="1" dirty="0" smtClean="0">
                <a:solidFill>
                  <a:srgbClr val="FF0000"/>
                </a:solidFill>
                <a:cs typeface="Arabic Transparent" pitchFamily="2" charset="0"/>
              </a:rPr>
              <a:t>إشراف </a:t>
            </a:r>
          </a:p>
          <a:p>
            <a:pPr algn="ctr">
              <a:buNone/>
            </a:pPr>
            <a:r>
              <a:rPr lang="ar-SA" sz="3600" b="1" dirty="0" smtClean="0">
                <a:latin typeface="Aharoni" pitchFamily="2" charset="-79"/>
                <a:cs typeface="Arabic Transparent" pitchFamily="2" charset="0"/>
              </a:rPr>
              <a:t>الدكتور/ </a:t>
            </a:r>
            <a:r>
              <a:rPr lang="ar-SA" sz="3600" b="1" smtClean="0">
                <a:latin typeface="Aharoni" pitchFamily="2" charset="-79"/>
                <a:cs typeface="Arabic Transparent" pitchFamily="2" charset="0"/>
              </a:rPr>
              <a:t>عبدالله </a:t>
            </a:r>
            <a:r>
              <a:rPr lang="ar-SA" sz="3600" b="1" smtClean="0">
                <a:latin typeface="Aharoni" pitchFamily="2" charset="-79"/>
                <a:cs typeface="Arabic Transparent" pitchFamily="2" charset="0"/>
              </a:rPr>
              <a:t>عواد الحربـــــــــي</a:t>
            </a:r>
            <a:endParaRPr lang="ar-SA" sz="3600" b="1" dirty="0" smtClean="0">
              <a:latin typeface="Aharoni" pitchFamily="2" charset="-79"/>
              <a:cs typeface="Arabic Transparent" pitchFamily="2" charset="0"/>
            </a:endParaRPr>
          </a:p>
          <a:p>
            <a:endParaRPr lang="ar-SA" dirty="0" smtClean="0"/>
          </a:p>
          <a:p>
            <a:endParaRPr lang="en-US" dirty="0" smtClean="0"/>
          </a:p>
          <a:p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043608" y="972017"/>
            <a:ext cx="763284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cs typeface="Monotype Koufi" pitchFamily="2" charset="-78"/>
              </a:rPr>
              <a:t>اسس الاشراف التربوي الناجح</a:t>
            </a:r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6600" b="1" dirty="0" smtClean="0">
                <a:solidFill>
                  <a:srgbClr val="C00000"/>
                </a:solidFill>
              </a:rPr>
              <a:t>مقدمة</a:t>
            </a:r>
            <a:endParaRPr lang="ar-SA" sz="66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OM" sz="4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مر</a:t>
            </a:r>
            <a:r>
              <a:rPr lang="ar-SA" sz="4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ّ</a:t>
            </a:r>
            <a:r>
              <a:rPr lang="ar-OM" sz="4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 الإشراف التربوي خلال تاريخه، بوصفه عملية مساندة لعمل المعلم والمدرسة</a:t>
            </a:r>
            <a:r>
              <a:rPr lang="ar-SA" sz="44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.</a:t>
            </a:r>
            <a:endParaRPr lang="ar-SA" sz="44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</a:endParaRPr>
          </a:p>
          <a:p>
            <a:r>
              <a:rPr lang="ar-OM" sz="4400" b="1" dirty="0" smtClean="0">
                <a:solidFill>
                  <a:srgbClr val="C00000"/>
                </a:solidFill>
                <a:latin typeface="Arial" pitchFamily="34" charset="0"/>
              </a:rPr>
              <a:t>ومع ظهور مفاهيم تربوية جديدة  </a:t>
            </a:r>
            <a:r>
              <a:rPr lang="ar-SA" sz="4400" b="1" dirty="0" smtClean="0">
                <a:solidFill>
                  <a:srgbClr val="C00000"/>
                </a:solidFill>
                <a:latin typeface="Arial" pitchFamily="34" charset="0"/>
              </a:rPr>
              <a:t>ب</a:t>
            </a:r>
            <a:r>
              <a:rPr lang="ar-OM" sz="4400" b="1" dirty="0" smtClean="0">
                <a:solidFill>
                  <a:srgbClr val="C00000"/>
                </a:solidFill>
                <a:latin typeface="Arial" pitchFamily="34" charset="0"/>
              </a:rPr>
              <a:t>النظر إلى عملية التعليم وطرق التدريس</a:t>
            </a:r>
            <a:r>
              <a:rPr lang="ar-SA" sz="4400" b="1" dirty="0" smtClean="0">
                <a:solidFill>
                  <a:srgbClr val="C00000"/>
                </a:solidFill>
                <a:latin typeface="Arial" pitchFamily="34" charset="0"/>
              </a:rPr>
              <a:t> </a:t>
            </a:r>
            <a:r>
              <a:rPr lang="ar-OM" sz="4400" b="1" dirty="0" smtClean="0">
                <a:solidFill>
                  <a:srgbClr val="C00000"/>
                </a:solidFill>
                <a:latin typeface="Arial" pitchFamily="34" charset="0"/>
              </a:rPr>
              <a:t>وظيفة المعلم، تأثر مفهوم الإشراف التربوي بها</a:t>
            </a:r>
            <a:r>
              <a:rPr lang="ar-SA" sz="4400" b="1" dirty="0" err="1" smtClean="0">
                <a:solidFill>
                  <a:srgbClr val="C00000"/>
                </a:solidFill>
                <a:latin typeface="Arial" pitchFamily="34" charset="0"/>
              </a:rPr>
              <a:t>.</a:t>
            </a:r>
            <a:endParaRPr lang="ar-SA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5536" y="279005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Monotype Koufi" pitchFamily="2" charset="-78"/>
              </a:rPr>
              <a:t>أسس الإشراف الناجح</a:t>
            </a:r>
            <a:endParaRPr kumimoji="0" lang="en-US" sz="72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Monotype Koufi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ar-SA" sz="3600" b="1" dirty="0" smtClean="0">
                <a:solidFill>
                  <a:srgbClr val="002060"/>
                </a:solidFill>
                <a:cs typeface="Arabic Transparent" pitchFamily="2" charset="0"/>
              </a:rPr>
              <a:t>     أولاً/  التعاون الإيجابي </a:t>
            </a:r>
            <a:r>
              <a:rPr lang="ar-SA" sz="3600" b="1" dirty="0" err="1" smtClean="0">
                <a:solidFill>
                  <a:srgbClr val="002060"/>
                </a:solidFill>
                <a:cs typeface="Arabic Transparent" pitchFamily="2" charset="0"/>
              </a:rPr>
              <a:t>الديمقراطي :</a:t>
            </a:r>
            <a:endParaRPr lang="ar-SA" sz="3600" b="1" dirty="0" smtClean="0">
              <a:solidFill>
                <a:srgbClr val="002060"/>
              </a:solidFill>
              <a:cs typeface="Arabic Transparent" pitchFamily="2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ar-SA" sz="3600" b="1" dirty="0" smtClean="0">
                <a:solidFill>
                  <a:srgbClr val="002060"/>
                </a:solidFill>
                <a:cs typeface="Arabic Transparent" pitchFamily="2" charset="0"/>
              </a:rPr>
              <a:t> </a:t>
            </a:r>
            <a:r>
              <a:rPr lang="ar-SA" sz="3600" b="1" dirty="0" smtClean="0">
                <a:solidFill>
                  <a:srgbClr val="C00000"/>
                </a:solidFill>
                <a:cs typeface="Arabic Transparent" pitchFamily="2" charset="0"/>
              </a:rPr>
              <a:t>القائم على قناعة أعضاء الفريق الواحد بأهمية العمل الذي يسعون لإنجازه</a:t>
            </a:r>
            <a:r>
              <a:rPr lang="en-US" sz="3600" b="1" dirty="0" smtClean="0">
                <a:solidFill>
                  <a:srgbClr val="C00000"/>
                </a:solidFill>
                <a:cs typeface="Arabic Transparent" pitchFamily="2" charset="0"/>
              </a:rPr>
              <a:t>. </a:t>
            </a:r>
            <a:endParaRPr lang="ar-SA" sz="3600" b="1" dirty="0" smtClean="0">
              <a:solidFill>
                <a:srgbClr val="C00000"/>
              </a:solidFill>
              <a:cs typeface="Arabic Transparent" pitchFamily="2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C00000"/>
                </a:solidFill>
                <a:cs typeface="Arabic Transparent" pitchFamily="2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cs typeface="Arabic Transparent" pitchFamily="2" charset="0"/>
              </a:rPr>
            </a:br>
            <a:r>
              <a:rPr lang="ar-SA" sz="3600" b="1" dirty="0" smtClean="0">
                <a:solidFill>
                  <a:srgbClr val="002060"/>
                </a:solidFill>
                <a:cs typeface="Arabic Transparent" pitchFamily="2" charset="0"/>
              </a:rPr>
              <a:t>ثانياً/ المنهجية العلمية في </a:t>
            </a:r>
            <a:r>
              <a:rPr lang="ar-SA" sz="3600" b="1" dirty="0" err="1" smtClean="0">
                <a:solidFill>
                  <a:srgbClr val="002060"/>
                </a:solidFill>
                <a:cs typeface="Arabic Transparent" pitchFamily="2" charset="0"/>
              </a:rPr>
              <a:t>التفكير:</a:t>
            </a:r>
            <a:endParaRPr lang="ar-SA" sz="3600" b="1" dirty="0" smtClean="0">
              <a:solidFill>
                <a:srgbClr val="002060"/>
              </a:solidFill>
              <a:cs typeface="Arabic Transparent" pitchFamily="2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ar-SA" sz="3600" b="1" dirty="0" smtClean="0">
                <a:solidFill>
                  <a:srgbClr val="C00000"/>
                </a:solidFill>
                <a:cs typeface="Arabic Transparent" pitchFamily="2" charset="0"/>
              </a:rPr>
              <a:t>من خلال توظيف الأسلوب العلمي لمواجهة المشكلات وتذليلها وتخطيها وفق خطوات محددة و تجريب أساليب وطرائق جديدة</a:t>
            </a:r>
            <a:r>
              <a:rPr lang="en-US" sz="3600" b="1" dirty="0" smtClean="0">
                <a:solidFill>
                  <a:srgbClr val="C00000"/>
                </a:solidFill>
                <a:cs typeface="Arabic Transparent" pitchFamily="2" charset="0"/>
              </a:rPr>
              <a:t>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C00000"/>
                </a:solidFill>
                <a:cs typeface="Arabic Transparent" pitchFamily="2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C00000"/>
                </a:solidFill>
                <a:cs typeface="Arabic Transparent" pitchFamily="2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cs typeface="Arabic Transparent" pitchFamily="2" charset="0"/>
              </a:rPr>
            </a:br>
            <a:r>
              <a:rPr lang="ar-SA" sz="3600" b="1" dirty="0" smtClean="0">
                <a:solidFill>
                  <a:srgbClr val="C00000"/>
                </a:solidFill>
                <a:cs typeface="Arabic Transparent" pitchFamily="2" charset="0"/>
              </a:rPr>
              <a:t>   </a:t>
            </a:r>
            <a:endParaRPr lang="en-US" sz="3600" b="1" dirty="0" smtClean="0">
              <a:solidFill>
                <a:srgbClr val="C00000"/>
              </a:solidFill>
              <a:cs typeface="Arabic Transpare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476250" indent="-476250" eaLnBrk="1" hangingPunct="1">
              <a:buFont typeface="Wingdings" pitchFamily="2" charset="2"/>
              <a:buNone/>
            </a:pPr>
            <a:r>
              <a:rPr lang="ar-SA" sz="4600" b="1" dirty="0" err="1" smtClean="0">
                <a:solidFill>
                  <a:srgbClr val="002060"/>
                </a:solidFill>
                <a:cs typeface="Arabic Transparent" pitchFamily="2" charset="0"/>
              </a:rPr>
              <a:t>3 </a:t>
            </a:r>
            <a:r>
              <a:rPr lang="ar-SA" sz="4600" b="1" dirty="0" smtClean="0">
                <a:solidFill>
                  <a:srgbClr val="002060"/>
                </a:solidFill>
                <a:cs typeface="Arabic Transparent" pitchFamily="2" charset="0"/>
              </a:rPr>
              <a:t>/ المرونة وملائمة الظروف </a:t>
            </a:r>
            <a:r>
              <a:rPr lang="ar-SA" sz="4600" b="1" dirty="0" err="1" smtClean="0">
                <a:solidFill>
                  <a:srgbClr val="002060"/>
                </a:solidFill>
                <a:cs typeface="Arabic Transparent" pitchFamily="2" charset="0"/>
              </a:rPr>
              <a:t>المتغيرة :</a:t>
            </a:r>
            <a:endParaRPr lang="ar-SA" sz="4600" b="1" dirty="0" smtClean="0">
              <a:solidFill>
                <a:srgbClr val="002060"/>
              </a:solidFill>
              <a:cs typeface="Arabic Transparent" pitchFamily="2" charset="0"/>
            </a:endParaRPr>
          </a:p>
          <a:p>
            <a:pPr marL="476250" indent="-476250" eaLnBrk="1" hangingPunct="1">
              <a:buFont typeface="Wingdings" pitchFamily="2" charset="2"/>
              <a:buNone/>
            </a:pPr>
            <a:r>
              <a:rPr lang="ar-SA" sz="4600" b="1" dirty="0" smtClean="0">
                <a:solidFill>
                  <a:srgbClr val="C00000"/>
                </a:solidFill>
                <a:cs typeface="Arabic Transparent" pitchFamily="2" charset="0"/>
              </a:rPr>
              <a:t>بحيث يضطر المشرف أحياناً لإجراء تعديلات في خطته لمعالجة موقف طارئ.</a:t>
            </a:r>
            <a:endParaRPr lang="en-US" sz="4600" b="1" dirty="0" smtClean="0">
              <a:solidFill>
                <a:srgbClr val="C00000"/>
              </a:solidFill>
              <a:cs typeface="Arabic Transparent" pitchFamily="2" charset="0"/>
            </a:endParaRPr>
          </a:p>
          <a:p>
            <a:pPr marL="476250" indent="-476250" eaLnBrk="1" hangingPunct="1">
              <a:buFont typeface="Wingdings" pitchFamily="2" charset="2"/>
              <a:buNone/>
            </a:pPr>
            <a:endParaRPr lang="en-US" sz="3100" b="1" dirty="0" smtClean="0">
              <a:cs typeface="Arabic Transparent" pitchFamily="2" charset="0"/>
            </a:endParaRPr>
          </a:p>
          <a:p>
            <a:pPr marL="476250" indent="-476250" eaLnBrk="1" hangingPunct="1">
              <a:buFont typeface="Wingdings" pitchFamily="2" charset="2"/>
              <a:buNone/>
            </a:pPr>
            <a:r>
              <a:rPr lang="ar-SA" sz="4600" b="1" dirty="0" err="1" smtClean="0">
                <a:solidFill>
                  <a:srgbClr val="002060"/>
                </a:solidFill>
                <a:cs typeface="Arabic Transparent" pitchFamily="2" charset="0"/>
              </a:rPr>
              <a:t>4 </a:t>
            </a:r>
            <a:r>
              <a:rPr lang="ar-SA" sz="4600" b="1" dirty="0" smtClean="0">
                <a:solidFill>
                  <a:srgbClr val="002060"/>
                </a:solidFill>
                <a:cs typeface="Arabic Transparent" pitchFamily="2" charset="0"/>
              </a:rPr>
              <a:t>/ التجديد </a:t>
            </a:r>
            <a:r>
              <a:rPr lang="ar-SA" sz="4600" b="1" dirty="0" err="1" smtClean="0">
                <a:solidFill>
                  <a:srgbClr val="002060"/>
                </a:solidFill>
                <a:cs typeface="Arabic Transparent" pitchFamily="2" charset="0"/>
              </a:rPr>
              <a:t>والابتكار :</a:t>
            </a:r>
            <a:endParaRPr lang="ar-SA" sz="4600" b="1" dirty="0" smtClean="0">
              <a:solidFill>
                <a:srgbClr val="002060"/>
              </a:solidFill>
              <a:cs typeface="Arabic Transparent" pitchFamily="2" charset="0"/>
            </a:endParaRPr>
          </a:p>
          <a:p>
            <a:pPr marL="476250" indent="-476250" eaLnBrk="1" hangingPunct="1">
              <a:buFont typeface="Wingdings" pitchFamily="2" charset="2"/>
              <a:buNone/>
            </a:pPr>
            <a:r>
              <a:rPr lang="ar-SA" sz="4600" b="1" dirty="0" smtClean="0">
                <a:solidFill>
                  <a:srgbClr val="C00000"/>
                </a:solidFill>
                <a:cs typeface="Arabic Transparent" pitchFamily="2" charset="0"/>
              </a:rPr>
              <a:t>من أجل تحقيق التطوير في العملية التعليمية و تطوير المناهج التعليمية وطرائق تدريسها والوسائل المعينة العصرية</a:t>
            </a:r>
            <a:r>
              <a:rPr lang="en-US" sz="4600" b="1" dirty="0" smtClean="0">
                <a:solidFill>
                  <a:srgbClr val="C00000"/>
                </a:solidFill>
                <a:cs typeface="Arabic Transparent" pitchFamily="2" charset="0"/>
              </a:rPr>
              <a:t>. </a:t>
            </a:r>
            <a:br>
              <a:rPr lang="en-US" sz="4600" b="1" dirty="0" smtClean="0">
                <a:solidFill>
                  <a:srgbClr val="C00000"/>
                </a:solidFill>
                <a:cs typeface="Arabic Transparent" pitchFamily="2" charset="0"/>
              </a:rPr>
            </a:br>
            <a:endParaRPr lang="ar-SA" sz="4600" b="1" dirty="0" smtClean="0">
              <a:solidFill>
                <a:srgbClr val="C00000"/>
              </a:solidFill>
              <a:cs typeface="Arabic Transparent" pitchFamily="2" charset="0"/>
            </a:endParaRPr>
          </a:p>
          <a:p>
            <a:pPr marL="476250" indent="-476250" eaLnBrk="1" hangingPunct="1">
              <a:buFont typeface="Wingdings" pitchFamily="2" charset="2"/>
              <a:buNone/>
            </a:pPr>
            <a:r>
              <a:rPr lang="ar-SA" sz="3100" b="1" dirty="0" smtClean="0">
                <a:cs typeface="Arabic Transparent" pitchFamily="2" charset="0"/>
              </a:rPr>
              <a:t> </a:t>
            </a:r>
            <a:r>
              <a:rPr lang="ar-SA" sz="4600" b="1" dirty="0" err="1" smtClean="0">
                <a:solidFill>
                  <a:srgbClr val="002060"/>
                </a:solidFill>
                <a:cs typeface="Arabic Transparent" pitchFamily="2" charset="0"/>
              </a:rPr>
              <a:t>5 </a:t>
            </a:r>
            <a:r>
              <a:rPr lang="ar-SA" sz="4600" b="1" dirty="0" smtClean="0">
                <a:solidFill>
                  <a:srgbClr val="002060"/>
                </a:solidFill>
                <a:cs typeface="Arabic Transparent" pitchFamily="2" charset="0"/>
              </a:rPr>
              <a:t>/  استشراف </a:t>
            </a:r>
            <a:r>
              <a:rPr lang="ar-SA" sz="4600" b="1" dirty="0" err="1" smtClean="0">
                <a:solidFill>
                  <a:srgbClr val="002060"/>
                </a:solidFill>
                <a:cs typeface="Arabic Transparent" pitchFamily="2" charset="0"/>
              </a:rPr>
              <a:t>المستقبل :</a:t>
            </a:r>
            <a:endParaRPr lang="ar-SA" sz="4600" b="1" dirty="0" smtClean="0">
              <a:solidFill>
                <a:srgbClr val="002060"/>
              </a:solidFill>
              <a:cs typeface="Arabic Transparent" pitchFamily="2" charset="0"/>
            </a:endParaRPr>
          </a:p>
          <a:p>
            <a:pPr marL="476250" indent="-476250" eaLnBrk="1" hangingPunct="1">
              <a:buFont typeface="Wingdings" pitchFamily="2" charset="2"/>
              <a:buNone/>
            </a:pPr>
            <a:r>
              <a:rPr lang="ar-SA" sz="3100" b="1" dirty="0" smtClean="0">
                <a:cs typeface="Arabic Transparent" pitchFamily="2" charset="0"/>
              </a:rPr>
              <a:t> </a:t>
            </a:r>
            <a:r>
              <a:rPr lang="ar-SA" sz="4600" b="1" dirty="0" smtClean="0">
                <a:solidFill>
                  <a:srgbClr val="C00000"/>
                </a:solidFill>
                <a:cs typeface="Arabic Transparent" pitchFamily="2" charset="0"/>
              </a:rPr>
              <a:t>فمن خلال خبرة المشرف في الحياة يمكنه الابداع عبر دراسته العلمية للماضي والحاضر </a:t>
            </a:r>
            <a:r>
              <a:rPr lang="en-US" sz="2400" b="1" dirty="0" smtClean="0">
                <a:cs typeface="Arabic Transparent" pitchFamily="2" charset="0"/>
              </a:rPr>
              <a:t/>
            </a:r>
            <a:br>
              <a:rPr lang="en-US" sz="2400" b="1" dirty="0" smtClean="0">
                <a:cs typeface="Arabic Transparent" pitchFamily="2" charset="0"/>
              </a:rPr>
            </a:br>
            <a:endParaRPr lang="en-US" sz="2400" b="1" dirty="0" smtClean="0">
              <a:cs typeface="Arabic Transpare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400" b="1" dirty="0" smtClean="0">
                <a:cs typeface="Arabic Transparent" pitchFamily="2" charset="0"/>
              </a:rPr>
              <a:t> </a:t>
            </a:r>
            <a:r>
              <a:rPr lang="ar-SA" sz="2800" b="1" dirty="0" err="1" smtClean="0">
                <a:solidFill>
                  <a:srgbClr val="002060"/>
                </a:solidFill>
                <a:cs typeface="Arabic Transparent" pitchFamily="2" charset="0"/>
              </a:rPr>
              <a:t>6 </a:t>
            </a:r>
            <a:r>
              <a:rPr lang="ar-SA" sz="2800" b="1" dirty="0" smtClean="0">
                <a:solidFill>
                  <a:srgbClr val="002060"/>
                </a:solidFill>
                <a:cs typeface="Arabic Transparent" pitchFamily="2" charset="0"/>
              </a:rPr>
              <a:t>/ التواصل </a:t>
            </a:r>
            <a:r>
              <a:rPr lang="ar-SA" sz="2800" b="1" dirty="0" err="1" smtClean="0">
                <a:solidFill>
                  <a:srgbClr val="002060"/>
                </a:solidFill>
                <a:cs typeface="Arabic Transparent" pitchFamily="2" charset="0"/>
              </a:rPr>
              <a:t>والاستمرارية:</a:t>
            </a:r>
            <a:endParaRPr lang="ar-SA" sz="2800" b="1" dirty="0" smtClean="0">
              <a:solidFill>
                <a:srgbClr val="002060"/>
              </a:solidFill>
              <a:cs typeface="Arabic Transparent" pitchFamily="2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3000" b="1" dirty="0" smtClean="0">
                <a:solidFill>
                  <a:srgbClr val="C00000"/>
                </a:solidFill>
                <a:cs typeface="Arabic Transparent" pitchFamily="2" charset="0"/>
              </a:rPr>
              <a:t>فالنجاح يقود إلى نجاح آخر ويستمر النشاط والعمل لتحقيق الأهداف</a:t>
            </a:r>
            <a:r>
              <a:rPr lang="en-US" sz="3000" b="1" dirty="0" smtClean="0">
                <a:solidFill>
                  <a:srgbClr val="C00000"/>
                </a:solidFill>
                <a:cs typeface="Arabic Transparent" pitchFamily="2" charset="0"/>
              </a:rPr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>
              <a:cs typeface="Arabic Transparent" pitchFamily="2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400" b="1" dirty="0" smtClean="0">
                <a:cs typeface="Arabic Transparent" pitchFamily="2" charset="0"/>
              </a:rPr>
              <a:t> </a:t>
            </a:r>
            <a:r>
              <a:rPr lang="ar-SA" sz="2800" b="1" dirty="0" err="1" smtClean="0">
                <a:solidFill>
                  <a:srgbClr val="002060"/>
                </a:solidFill>
                <a:cs typeface="Arabic Transparent" pitchFamily="2" charset="0"/>
              </a:rPr>
              <a:t>7 </a:t>
            </a:r>
            <a:r>
              <a:rPr lang="ar-SA" sz="2800" b="1" dirty="0" smtClean="0">
                <a:solidFill>
                  <a:srgbClr val="002060"/>
                </a:solidFill>
                <a:cs typeface="Arabic Transparent" pitchFamily="2" charset="0"/>
              </a:rPr>
              <a:t>/  الشمولية</a:t>
            </a:r>
            <a:endParaRPr lang="en-US" sz="2400" b="1" dirty="0" smtClean="0">
              <a:cs typeface="Arabic Transparent" pitchFamily="2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>
              <a:cs typeface="Arabic Transparent" pitchFamily="2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400" b="1" dirty="0" smtClean="0">
                <a:cs typeface="Arabic Transparent" pitchFamily="2" charset="0"/>
              </a:rPr>
              <a:t> </a:t>
            </a:r>
            <a:r>
              <a:rPr lang="ar-SA" sz="2800" b="1" dirty="0" err="1" smtClean="0">
                <a:solidFill>
                  <a:srgbClr val="002060"/>
                </a:solidFill>
                <a:cs typeface="Arabic Transparent" pitchFamily="2" charset="0"/>
              </a:rPr>
              <a:t>8  </a:t>
            </a:r>
            <a:r>
              <a:rPr lang="ar-SA" sz="2800" b="1" dirty="0" smtClean="0">
                <a:solidFill>
                  <a:srgbClr val="002060"/>
                </a:solidFill>
                <a:cs typeface="Arabic Transparent" pitchFamily="2" charset="0"/>
              </a:rPr>
              <a:t>/ النقد والنقد </a:t>
            </a:r>
            <a:r>
              <a:rPr lang="ar-SA" sz="2800" b="1" dirty="0" err="1" smtClean="0">
                <a:solidFill>
                  <a:srgbClr val="002060"/>
                </a:solidFill>
                <a:cs typeface="Arabic Transparent" pitchFamily="2" charset="0"/>
              </a:rPr>
              <a:t>الذاتي:</a:t>
            </a:r>
            <a:endParaRPr lang="ar-SA" sz="2800" b="1" dirty="0" smtClean="0">
              <a:solidFill>
                <a:srgbClr val="002060"/>
              </a:solidFill>
              <a:cs typeface="Arabic Transparent" pitchFamily="2" charset="0"/>
            </a:endParaRPr>
          </a:p>
          <a:p>
            <a:pPr>
              <a:lnSpc>
                <a:spcPct val="80000"/>
              </a:lnSpc>
              <a:buNone/>
            </a:pPr>
            <a:r>
              <a:rPr lang="ar-SA" sz="3000" b="1" dirty="0" smtClean="0">
                <a:solidFill>
                  <a:srgbClr val="C00000"/>
                </a:solidFill>
                <a:cs typeface="Arabic Transparent" pitchFamily="2" charset="0"/>
              </a:rPr>
              <a:t>والنقد في الاتجاهين يجب أن يكون نقداً علمياً منزهاً عن الأهواء الشخصية ومبنيا على الحرية </a:t>
            </a:r>
            <a:r>
              <a:rPr lang="ar-SA" sz="3000" b="1" dirty="0" err="1" smtClean="0">
                <a:solidFill>
                  <a:srgbClr val="C00000"/>
                </a:solidFill>
                <a:cs typeface="Arabic Transparent" pitchFamily="2" charset="0"/>
              </a:rPr>
              <a:t>التامة .</a:t>
            </a:r>
            <a:endParaRPr lang="en-US" sz="3000" b="1" dirty="0" smtClean="0">
              <a:solidFill>
                <a:srgbClr val="C00000"/>
              </a:solidFill>
              <a:cs typeface="Arabic Transpare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18048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ar-SA" sz="6600" b="1" dirty="0" smtClean="0">
                <a:solidFill>
                  <a:srgbClr val="000099"/>
                </a:solidFill>
                <a:cs typeface="Monotype Koufi" pitchFamily="2" charset="-78"/>
              </a:rPr>
              <a:t>أنماط الإشراف الناجح</a:t>
            </a:r>
            <a:endParaRPr lang="en-US" sz="6600" b="1" dirty="0" smtClean="0">
              <a:solidFill>
                <a:srgbClr val="000099"/>
              </a:solidFill>
              <a:cs typeface="Monotype Koufi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lang="ar-SA" sz="4000" b="1" dirty="0" smtClean="0">
                <a:solidFill>
                  <a:srgbClr val="000099"/>
                </a:solidFill>
                <a:cs typeface="Monotype Koufi" pitchFamily="2" charset="-78"/>
              </a:rPr>
              <a:t>1- الإشراف </a:t>
            </a:r>
            <a:r>
              <a:rPr lang="ar-SA" sz="4000" b="1" dirty="0" err="1" smtClean="0">
                <a:solidFill>
                  <a:srgbClr val="000099"/>
                </a:solidFill>
                <a:cs typeface="Monotype Koufi" pitchFamily="2" charset="-78"/>
              </a:rPr>
              <a:t>التصحيحي</a:t>
            </a:r>
            <a:r>
              <a:rPr lang="ar-SA" sz="4000" b="1" dirty="0" err="1" smtClean="0"/>
              <a:t>:</a:t>
            </a:r>
            <a:endParaRPr lang="ar-SA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400" b="1" dirty="0" smtClean="0"/>
              <a:t>     </a:t>
            </a:r>
            <a:r>
              <a:rPr lang="ar-SA" sz="3600" b="1" dirty="0" smtClean="0">
                <a:solidFill>
                  <a:schemeClr val="accent2">
                    <a:lumMod val="50000"/>
                  </a:schemeClr>
                </a:solidFill>
                <a:cs typeface="Arabic Transparent" pitchFamily="2" charset="0"/>
              </a:rPr>
              <a:t>إذا دخل المشرف التربوي صفاً، وفي نيته اكتشاف أخطاء المعلم فسوف يعثر عليها؛ فالخطأ من سمة الإنسان.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3600" b="1" dirty="0" smtClean="0">
                <a:solidFill>
                  <a:schemeClr val="accent5">
                    <a:lumMod val="50000"/>
                  </a:schemeClr>
                </a:solidFill>
                <a:cs typeface="Arabic Transparent" pitchFamily="2" charset="0"/>
              </a:rPr>
              <a:t>- إلا أن من واجب المشرف التربوي إذا كان الخطأ لا تترتب عليه أثار كبيرة بالعملية التعليمية أن يتجاوز عن هذا الخطأ أو يشير إليه بلطف.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ar-SA" sz="3600" b="1" dirty="0" smtClean="0">
              <a:solidFill>
                <a:schemeClr val="accent5">
                  <a:lumMod val="50000"/>
                </a:schemeClr>
              </a:solidFill>
              <a:cs typeface="Arabic Transparent" pitchFamily="2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3600" b="1" dirty="0" smtClean="0">
                <a:solidFill>
                  <a:schemeClr val="accent5">
                    <a:lumMod val="50000"/>
                  </a:schemeClr>
                </a:solidFill>
                <a:cs typeface="Arabic Transparent" pitchFamily="2" charset="0"/>
              </a:rPr>
              <a:t>- أما إذا كان الخطأ جسيماً يؤدي إلى توجيه التلاميذ توجيهاً غير سليم تربويا او تعليميا، فالمشرف التربوي هنا يكون أحوج ما يكون إلى استخدام لباقته وقدراته في معالجة الموقف.</a:t>
            </a:r>
            <a:endParaRPr lang="en-US" sz="3600" b="1" dirty="0" smtClean="0">
              <a:solidFill>
                <a:schemeClr val="accent5">
                  <a:lumMod val="50000"/>
                </a:schemeClr>
              </a:solidFill>
              <a:cs typeface="Arabic Transpare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509</Words>
  <Application>Microsoft Office PowerPoint</Application>
  <PresentationFormat>عرض على الشاشة (3:4)‏</PresentationFormat>
  <Paragraphs>71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تدفق</vt:lpstr>
      <vt:lpstr>أسس الاشراف الناجح وأنماطه ومجالاته</vt:lpstr>
      <vt:lpstr>عرض تقديمي في PowerPoint</vt:lpstr>
      <vt:lpstr>مقدمة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أنماط الإشراف الناجح</vt:lpstr>
      <vt:lpstr>عرض تقديمي في PowerPoint</vt:lpstr>
      <vt:lpstr>عرض تقديمي في PowerPoint</vt:lpstr>
      <vt:lpstr>عرض تقديمي في PowerPoint</vt:lpstr>
      <vt:lpstr>مجالات الإشراف التربوي </vt:lpstr>
      <vt:lpstr>1-العاملين</vt:lpstr>
      <vt:lpstr>2-المنهج</vt:lpstr>
      <vt:lpstr>عرض تقديمي في PowerPoint</vt:lpstr>
      <vt:lpstr>3-البيئة المدرسية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k</dc:creator>
  <cp:lastModifiedBy>MAX</cp:lastModifiedBy>
  <cp:revision>19</cp:revision>
  <dcterms:created xsi:type="dcterms:W3CDTF">2012-11-04T09:23:28Z</dcterms:created>
  <dcterms:modified xsi:type="dcterms:W3CDTF">2015-03-12T10:35:45Z</dcterms:modified>
</cp:coreProperties>
</file>