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1760" y="1676400"/>
            <a:ext cx="5181600" cy="15240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1760" y="3203574"/>
            <a:ext cx="5181600" cy="1825625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 flipH="1">
            <a:off x="3054" y="5293518"/>
            <a:ext cx="12192124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 flipH="1">
            <a:off x="3054" y="5293518"/>
            <a:ext cx="12192124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 flipH="1">
            <a:off x="-101" y="5545933"/>
            <a:ext cx="12195177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10" name="Rectangle 9"/>
          <p:cNvSpPr/>
          <p:nvPr/>
        </p:nvSpPr>
        <p:spPr>
          <a:xfrm flipH="1">
            <a:off x="3076" y="5262466"/>
            <a:ext cx="12192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2815" y="5502670"/>
            <a:ext cx="12192088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DF5C-AA94-4065-B800-3335FB6D1AE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59094FF0-8724-48CF-A264-5EED02968CD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 flipH="1">
            <a:off x="2542913" y="5457826"/>
            <a:ext cx="9652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flipH="1">
            <a:off x="-259" y="6148043"/>
            <a:ext cx="978532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H="1">
            <a:off x="2054418" y="5412337"/>
            <a:ext cx="10140757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 flipH="1">
            <a:off x="-261" y="6116508"/>
            <a:ext cx="9954208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914400" y="1600201"/>
            <a:ext cx="10363200" cy="452596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DF5C-AA94-4065-B800-3335FB6D1AE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4FF0-8724-48CF-A264-5EED02968CD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 flipH="1">
            <a:off x="2542913" y="5457826"/>
            <a:ext cx="9652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flipH="1">
            <a:off x="-259" y="6148043"/>
            <a:ext cx="978532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H="1">
            <a:off x="2054418" y="5412337"/>
            <a:ext cx="10140757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 flipH="1">
            <a:off x="-261" y="6116508"/>
            <a:ext cx="9954208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501" y="274639"/>
            <a:ext cx="27432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0800000">
            <a:off x="3599723" y="274639"/>
            <a:ext cx="80264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DF5C-AA94-4065-B800-3335FB6D1AE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4FF0-8724-48CF-A264-5EED02968CD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10363200" cy="3733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Freeform 6"/>
          <p:cNvSpPr/>
          <p:nvPr/>
        </p:nvSpPr>
        <p:spPr>
          <a:xfrm flipH="1">
            <a:off x="2542913" y="5457826"/>
            <a:ext cx="9652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flipH="1">
            <a:off x="-259" y="6148043"/>
            <a:ext cx="978532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H="1">
            <a:off x="2054418" y="5412337"/>
            <a:ext cx="10140757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 flipH="1">
            <a:off x="-261" y="6116508"/>
            <a:ext cx="9954208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DF5C-AA94-4065-B800-3335FB6D1AE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4FF0-8724-48CF-A264-5EED02968CD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633788"/>
            <a:ext cx="10363200" cy="1362075"/>
          </a:xfrm>
        </p:spPr>
        <p:txBody>
          <a:bodyPr anchor="t"/>
          <a:lstStyle>
            <a:lvl1pPr algn="r">
              <a:defRPr sz="4000" b="0" i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133601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Freeform 6"/>
          <p:cNvSpPr/>
          <p:nvPr/>
        </p:nvSpPr>
        <p:spPr>
          <a:xfrm flipH="1">
            <a:off x="-101" y="5545933"/>
            <a:ext cx="12195177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 flipH="1">
            <a:off x="3054" y="5293518"/>
            <a:ext cx="12192124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 flipH="1">
            <a:off x="3054" y="5293518"/>
            <a:ext cx="12192124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3076" y="5262466"/>
            <a:ext cx="12192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2815" y="5502670"/>
            <a:ext cx="12192088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DF5C-AA94-4065-B800-3335FB6D1AE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4FF0-8724-48CF-A264-5EED02968CD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914400" y="1536192"/>
            <a:ext cx="4876800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6400800" y="1536192"/>
            <a:ext cx="4876800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2" name="Freeform 6"/>
          <p:cNvSpPr/>
          <p:nvPr/>
        </p:nvSpPr>
        <p:spPr>
          <a:xfrm flipH="1">
            <a:off x="2542913" y="5457826"/>
            <a:ext cx="9652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7"/>
          <p:cNvSpPr/>
          <p:nvPr/>
        </p:nvSpPr>
        <p:spPr>
          <a:xfrm flipH="1">
            <a:off x="-259" y="6148043"/>
            <a:ext cx="978532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8"/>
          <p:cNvSpPr/>
          <p:nvPr/>
        </p:nvSpPr>
        <p:spPr>
          <a:xfrm flipH="1">
            <a:off x="2054418" y="5412337"/>
            <a:ext cx="10140757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9"/>
          <p:cNvSpPr/>
          <p:nvPr/>
        </p:nvSpPr>
        <p:spPr>
          <a:xfrm flipH="1">
            <a:off x="-261" y="6116508"/>
            <a:ext cx="9954208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933795" y="6416676"/>
            <a:ext cx="2641600" cy="365125"/>
          </a:xfrm>
        </p:spPr>
        <p:txBody>
          <a:bodyPr/>
          <a:lstStyle/>
          <a:p>
            <a:fld id="{2AC2DF5C-AA94-4065-B800-3335FB6D1AE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16213" y="6416676"/>
            <a:ext cx="3860800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9349" y="6416676"/>
            <a:ext cx="609600" cy="365125"/>
          </a:xfrm>
        </p:spPr>
        <p:txBody>
          <a:bodyPr/>
          <a:lstStyle/>
          <a:p>
            <a:fld id="{59094FF0-8724-48CF-A264-5EED02968CD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535113"/>
            <a:ext cx="48768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1535113"/>
            <a:ext cx="48768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Freeform 9"/>
          <p:cNvSpPr/>
          <p:nvPr/>
        </p:nvSpPr>
        <p:spPr>
          <a:xfrm flipH="1">
            <a:off x="-259" y="6148043"/>
            <a:ext cx="978532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 flipH="1">
            <a:off x="2542913" y="5457826"/>
            <a:ext cx="9652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>
          <a:xfrm flipH="1">
            <a:off x="2054418" y="5412337"/>
            <a:ext cx="10140757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flipH="1">
            <a:off x="-261" y="6116508"/>
            <a:ext cx="9954208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DF5C-AA94-4065-B800-3335FB6D1AE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4FF0-8724-48CF-A264-5EED02968CDF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914400" y="2209800"/>
            <a:ext cx="4876800" cy="32004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6400800" y="2209800"/>
            <a:ext cx="4876800" cy="32004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2274361" y="5010152"/>
            <a:ext cx="9918700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 flipH="1">
            <a:off x="-3176" y="5731668"/>
            <a:ext cx="12196237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 flipH="1">
            <a:off x="1959906" y="4973411"/>
            <a:ext cx="10233156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H="1">
            <a:off x="1061" y="5696242"/>
            <a:ext cx="12195176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DF5C-AA94-4065-B800-3335FB6D1AE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4FF0-8724-48CF-A264-5EED02968CD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 flipH="1">
            <a:off x="-3176" y="5731668"/>
            <a:ext cx="12196237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 flipH="1">
            <a:off x="7811563" y="5381627"/>
            <a:ext cx="4381499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 flipH="1">
            <a:off x="1061" y="5696242"/>
            <a:ext cx="12195176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flipH="1">
            <a:off x="7625015" y="5347021"/>
            <a:ext cx="4568308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DF5C-AA94-4065-B800-3335FB6D1AE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4FF0-8724-48CF-A264-5EED02968CD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208" y="609600"/>
            <a:ext cx="4511040" cy="914400"/>
          </a:xfrm>
        </p:spPr>
        <p:txBody>
          <a:bodyPr anchor="b">
            <a:noAutofit/>
          </a:bodyPr>
          <a:lstStyle>
            <a:lvl1pPr algn="r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 flipH="1">
            <a:off x="2274361" y="5010152"/>
            <a:ext cx="9918700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H="1">
            <a:off x="-3176" y="5731668"/>
            <a:ext cx="12196237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>
          <a:xfrm flipH="1">
            <a:off x="1959906" y="4973411"/>
            <a:ext cx="10233156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1061" y="5696242"/>
            <a:ext cx="12195176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DF5C-AA94-4065-B800-3335FB6D1AE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4FF0-8724-48CF-A264-5EED02968CDF}" type="slidenum">
              <a:rPr lang="ar-SA" smtClean="0"/>
              <a:t>‹#›</a:t>
            </a:fld>
            <a:endParaRPr lang="ar-SA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096000" y="609600"/>
            <a:ext cx="5181600" cy="41910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901699" y="1527048"/>
            <a:ext cx="451104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0" y="609601"/>
            <a:ext cx="51816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 flipH="1">
            <a:off x="-259" y="6148043"/>
            <a:ext cx="978532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 flipH="1">
            <a:off x="2542913" y="5457826"/>
            <a:ext cx="9652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Freeform 9"/>
          <p:cNvSpPr/>
          <p:nvPr/>
        </p:nvSpPr>
        <p:spPr>
          <a:xfrm flipH="1">
            <a:off x="2054418" y="5412337"/>
            <a:ext cx="10140757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-261" y="6116508"/>
            <a:ext cx="9954208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DF5C-AA94-4065-B800-3335FB6D1AE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94FF0-8724-48CF-A264-5EED02968CDF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02208" y="609600"/>
            <a:ext cx="4511040" cy="914400"/>
          </a:xfrm>
        </p:spPr>
        <p:txBody>
          <a:bodyPr anchor="b">
            <a:noAutofit/>
          </a:bodyPr>
          <a:lstStyle>
            <a:lvl1pPr algn="r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902209" y="1524000"/>
            <a:ext cx="4508500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32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1"/>
            <a:ext cx="103632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795" y="6416676"/>
            <a:ext cx="2641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 rtl="1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AC2DF5C-AA94-4065-B800-3335FB6D1AE5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16213" y="6416676"/>
            <a:ext cx="38608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 rtl="1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9349" y="6416676"/>
            <a:ext cx="609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 rtl="1">
              <a:defRPr sz="1100" b="1" baseline="0">
                <a:solidFill>
                  <a:srgbClr val="4D4D4D"/>
                </a:solidFill>
              </a:defRPr>
            </a:lvl1pPr>
          </a:lstStyle>
          <a:p>
            <a:fld id="{59094FF0-8724-48CF-A264-5EED02968CDF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1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r" defTabSz="914400" rtl="1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207477" y="924445"/>
            <a:ext cx="10220178" cy="3765452"/>
          </a:xfrm>
          <a:noFill/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ar-EG" sz="1800" b="1" dirty="0" smtClean="0">
                <a:solidFill>
                  <a:schemeClr val="tx1"/>
                </a:solidFill>
                <a:cs typeface="A- Amir 1" pitchFamily="2" charset="-78"/>
              </a:rPr>
              <a:t>  </a:t>
            </a:r>
            <a:r>
              <a:rPr lang="ar-SA" sz="1800" b="1" dirty="0" smtClean="0">
                <a:solidFill>
                  <a:schemeClr val="tx1"/>
                </a:solidFill>
                <a:cs typeface="A- Amir 1" pitchFamily="2" charset="-78"/>
              </a:rPr>
              <a:t>قامت </a:t>
            </a:r>
            <a:r>
              <a:rPr lang="ar-SA" sz="1800" b="1" dirty="0">
                <a:solidFill>
                  <a:schemeClr val="tx1"/>
                </a:solidFill>
                <a:cs typeface="A- Amir 1" pitchFamily="2" charset="-78"/>
              </a:rPr>
              <a:t>الوحدة منذ انشائها بالعديد من المهام و المناشط  والتي  تم القيام بها على ضوء الاهداف المرسومة للوحدة  واسهمت  في رفع كفاءة مخرجات العملية التعليمية ومن ذلك </a:t>
            </a:r>
            <a:r>
              <a:rPr lang="ar-SA" sz="1800" b="1" dirty="0" smtClean="0">
                <a:solidFill>
                  <a:schemeClr val="tx1"/>
                </a:solidFill>
                <a:cs typeface="A- Amir 1" pitchFamily="2" charset="-78"/>
              </a:rPr>
              <a:t>ما </a:t>
            </a:r>
            <a:r>
              <a:rPr lang="ar-EG" sz="1800" b="1" dirty="0" smtClean="0">
                <a:solidFill>
                  <a:schemeClr val="tx1"/>
                </a:solidFill>
                <a:cs typeface="A- Amir 1" pitchFamily="2" charset="-78"/>
              </a:rPr>
              <a:t>ي</a:t>
            </a:r>
            <a:r>
              <a:rPr lang="ar-SA" sz="1800" b="1" dirty="0" smtClean="0">
                <a:solidFill>
                  <a:schemeClr val="tx1"/>
                </a:solidFill>
                <a:cs typeface="A- Amir 1" pitchFamily="2" charset="-78"/>
              </a:rPr>
              <a:t>لي </a:t>
            </a:r>
            <a:r>
              <a:rPr lang="ar-SA" sz="1800" b="1" dirty="0">
                <a:solidFill>
                  <a:schemeClr val="tx1"/>
                </a:solidFill>
                <a:cs typeface="A- Amir 1" pitchFamily="2" charset="-78"/>
              </a:rPr>
              <a:t>:</a:t>
            </a:r>
          </a:p>
          <a:p>
            <a:pPr marL="57150" indent="-342900" algn="just">
              <a:lnSpc>
                <a:spcPct val="150000"/>
              </a:lnSpc>
              <a:buClr>
                <a:schemeClr val="accent6"/>
              </a:buClr>
              <a:buFont typeface="+mj-lt"/>
              <a:buAutoNum type="arabicPeriod"/>
            </a:pPr>
            <a:r>
              <a:rPr lang="ar-EG" sz="1800" b="1" dirty="0" smtClean="0">
                <a:solidFill>
                  <a:schemeClr val="tx1"/>
                </a:solidFill>
                <a:cs typeface="A- Amir 1" pitchFamily="2" charset="-78"/>
              </a:rPr>
              <a:t>مصطلحات </a:t>
            </a:r>
            <a:r>
              <a:rPr lang="ar-EG" sz="1800" b="1" dirty="0">
                <a:solidFill>
                  <a:schemeClr val="tx1"/>
                </a:solidFill>
                <a:cs typeface="A- Amir 1" pitchFamily="2" charset="-78"/>
              </a:rPr>
              <a:t>في القياس والتقويم - « تقديم دورة بعنوان بناء وتطبيق استبانة خبرة الطالب بالحياة الجامعية تصميم وتطبيق استبانة حصر الحاجات التدريبية لطلاب وطالبات </a:t>
            </a:r>
            <a:r>
              <a:rPr lang="ar-EG" sz="1800" b="1" dirty="0" smtClean="0">
                <a:solidFill>
                  <a:schemeClr val="tx1"/>
                </a:solidFill>
                <a:cs typeface="A- Amir 1" pitchFamily="2" charset="-78"/>
              </a:rPr>
              <a:t>الكلية</a:t>
            </a:r>
            <a:endParaRPr lang="ar-SA" sz="1800" b="1" dirty="0" smtClean="0">
              <a:solidFill>
                <a:schemeClr val="tx1"/>
              </a:solidFill>
              <a:cs typeface="A- Amir 1" pitchFamily="2" charset="-78"/>
            </a:endParaRPr>
          </a:p>
          <a:p>
            <a:pPr marL="57150" indent="-342900" algn="just">
              <a:lnSpc>
                <a:spcPct val="150000"/>
              </a:lnSpc>
              <a:buClr>
                <a:schemeClr val="accent6"/>
              </a:buClr>
              <a:buFont typeface="+mj-lt"/>
              <a:buAutoNum type="arabicPeriod"/>
            </a:pPr>
            <a:r>
              <a:rPr lang="ar-EG" sz="1800" b="1" dirty="0" smtClean="0">
                <a:solidFill>
                  <a:schemeClr val="tx1"/>
                </a:solidFill>
                <a:cs typeface="A- Amir 1" pitchFamily="2" charset="-78"/>
              </a:rPr>
              <a:t>تقديم برنامج تدريبي بعنوان تقويم وتطوير الأداء التدريسي لأعضاء هيئة التدريس في ضوء جودة التعليم العالي</a:t>
            </a:r>
            <a:endParaRPr lang="ar-SA" sz="1800" b="1" dirty="0" smtClean="0">
              <a:solidFill>
                <a:schemeClr val="tx1"/>
              </a:solidFill>
              <a:cs typeface="A- Amir 1" pitchFamily="2" charset="-78"/>
            </a:endParaRPr>
          </a:p>
          <a:p>
            <a:pPr marL="57150" indent="-342900" algn="just">
              <a:lnSpc>
                <a:spcPct val="150000"/>
              </a:lnSpc>
              <a:buClr>
                <a:schemeClr val="accent6"/>
              </a:buClr>
              <a:buFont typeface="+mj-lt"/>
              <a:buAutoNum type="arabicPeriod"/>
            </a:pPr>
            <a:r>
              <a:rPr lang="ar-EG" sz="1800" b="1" dirty="0" smtClean="0">
                <a:solidFill>
                  <a:schemeClr val="tx1"/>
                </a:solidFill>
                <a:cs typeface="A- Amir 1" pitchFamily="2" charset="-78"/>
              </a:rPr>
              <a:t>تصميم </a:t>
            </a:r>
            <a:r>
              <a:rPr lang="ar-EG" sz="1800" b="1" dirty="0">
                <a:solidFill>
                  <a:schemeClr val="tx1"/>
                </a:solidFill>
                <a:cs typeface="A- Amir 1" pitchFamily="2" charset="-78"/>
              </a:rPr>
              <a:t>وتطبيق استبانة حصر المؤسسات والجمعيات والشركات التي تتعاون لد عم العملية التعليمية</a:t>
            </a:r>
            <a:endParaRPr lang="ar-SA" sz="1800" b="1" dirty="0">
              <a:solidFill>
                <a:schemeClr val="tx1"/>
              </a:solidFill>
              <a:cs typeface="A- Amir 1" pitchFamily="2" charset="-78"/>
            </a:endParaRPr>
          </a:p>
          <a:p>
            <a:pPr marL="57150" indent="-342900" algn="just">
              <a:lnSpc>
                <a:spcPct val="150000"/>
              </a:lnSpc>
              <a:buClr>
                <a:schemeClr val="accent6"/>
              </a:buClr>
              <a:buFont typeface="+mj-lt"/>
              <a:buAutoNum type="arabicPeriod"/>
            </a:pPr>
            <a:r>
              <a:rPr lang="ar-EG" sz="1800" b="1" dirty="0">
                <a:solidFill>
                  <a:schemeClr val="tx1"/>
                </a:solidFill>
                <a:cs typeface="A- Amir 1" pitchFamily="2" charset="-78"/>
              </a:rPr>
              <a:t>حصر احتياجات الأقسام الأكاديمية والقسم التربوي من احتياجات </a:t>
            </a:r>
            <a:r>
              <a:rPr lang="ar-EG" sz="1800" b="1" dirty="0" smtClean="0">
                <a:solidFill>
                  <a:schemeClr val="tx1"/>
                </a:solidFill>
                <a:cs typeface="A- Amir 1" pitchFamily="2" charset="-78"/>
              </a:rPr>
              <a:t>المكتبة</a:t>
            </a:r>
            <a:endParaRPr lang="ar-SA" sz="1800" b="1" dirty="0" smtClean="0">
              <a:solidFill>
                <a:schemeClr val="tx1"/>
              </a:solidFill>
              <a:cs typeface="A- Amir 1" pitchFamily="2" charset="-78"/>
            </a:endParaRPr>
          </a:p>
          <a:p>
            <a:pPr marL="57150" indent="-342900" algn="just">
              <a:lnSpc>
                <a:spcPct val="150000"/>
              </a:lnSpc>
              <a:buClr>
                <a:schemeClr val="accent6"/>
              </a:buClr>
              <a:buFont typeface="+mj-lt"/>
              <a:buAutoNum type="arabicPeriod"/>
            </a:pPr>
            <a:r>
              <a:rPr lang="ar-SA" sz="1800" b="1" dirty="0" smtClean="0">
                <a:solidFill>
                  <a:schemeClr val="tx1"/>
                </a:solidFill>
                <a:cs typeface="A- Amir 1" pitchFamily="2" charset="-78"/>
              </a:rPr>
              <a:t>تحليل </a:t>
            </a:r>
            <a:r>
              <a:rPr lang="ar-SA" sz="1800" b="1" dirty="0">
                <a:solidFill>
                  <a:schemeClr val="tx1"/>
                </a:solidFill>
                <a:cs typeface="A- Amir 1" pitchFamily="2" charset="-78"/>
              </a:rPr>
              <a:t>استبانة نتائج اختبارات الفصل الدراسي الاول لكل </a:t>
            </a:r>
            <a:r>
              <a:rPr lang="ar-SA" sz="1800" b="1" dirty="0" smtClean="0">
                <a:solidFill>
                  <a:schemeClr val="tx1"/>
                </a:solidFill>
                <a:cs typeface="A- Amir 1" pitchFamily="2" charset="-78"/>
              </a:rPr>
              <a:t>برنامج/قسم</a:t>
            </a:r>
          </a:p>
          <a:p>
            <a:pPr marL="57150" indent="-342900" algn="just">
              <a:lnSpc>
                <a:spcPct val="150000"/>
              </a:lnSpc>
              <a:buClr>
                <a:schemeClr val="accent6"/>
              </a:buClr>
              <a:buFont typeface="+mj-lt"/>
              <a:buAutoNum type="arabicPeriod"/>
            </a:pPr>
            <a:r>
              <a:rPr lang="ar-SA" sz="1800" b="1" dirty="0" smtClean="0">
                <a:solidFill>
                  <a:schemeClr val="tx1"/>
                </a:solidFill>
                <a:cs typeface="A- Amir 1" pitchFamily="2" charset="-78"/>
              </a:rPr>
              <a:t>تطبيق  </a:t>
            </a:r>
            <a:r>
              <a:rPr lang="ar-SA" sz="1800" b="1" dirty="0">
                <a:solidFill>
                  <a:schemeClr val="tx1"/>
                </a:solidFill>
                <a:cs typeface="A- Amir 1" pitchFamily="2" charset="-78"/>
              </a:rPr>
              <a:t>استبانة رضا </a:t>
            </a:r>
            <a:r>
              <a:rPr lang="ar-EG" sz="1800" b="1" dirty="0">
                <a:solidFill>
                  <a:schemeClr val="tx1"/>
                </a:solidFill>
                <a:cs typeface="A- Amir 1" pitchFamily="2" charset="-78"/>
              </a:rPr>
              <a:t> </a:t>
            </a:r>
            <a:r>
              <a:rPr lang="ar-SA" sz="1800" b="1" dirty="0">
                <a:solidFill>
                  <a:schemeClr val="tx1"/>
                </a:solidFill>
                <a:cs typeface="A- Amir 1" pitchFamily="2" charset="-78"/>
              </a:rPr>
              <a:t>الطلاب عن العملية التعليمية  </a:t>
            </a:r>
          </a:p>
          <a:p>
            <a:pPr marL="285750" indent="-285750" algn="r">
              <a:lnSpc>
                <a:spcPts val="2000"/>
              </a:lnSpc>
              <a:spcBef>
                <a:spcPts val="600"/>
              </a:spcBef>
              <a:buClr>
                <a:srgbClr val="F07F09"/>
              </a:buClr>
              <a:buSzPct val="80000"/>
              <a:buFontTx/>
              <a:buChar char="-"/>
            </a:pPr>
            <a:endParaRPr lang="ar-EG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- Amir 1" pitchFamily="2" charset="-78"/>
            </a:endParaRPr>
          </a:p>
          <a:p>
            <a:pPr marL="285750" indent="-285750" algn="r">
              <a:lnSpc>
                <a:spcPts val="2000"/>
              </a:lnSpc>
              <a:spcBef>
                <a:spcPts val="600"/>
              </a:spcBef>
              <a:buClr>
                <a:srgbClr val="F07F09"/>
              </a:buClr>
              <a:buSzPct val="80000"/>
              <a:buFontTx/>
              <a:buChar char="-"/>
            </a:pP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- Amir 1" pitchFamily="2" charset="-78"/>
            </a:endParaRPr>
          </a:p>
          <a:p>
            <a:pPr marL="265176" indent="-265176" algn="r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endParaRPr lang="ar-SA" sz="1400" u="sng" dirty="0">
              <a:solidFill>
                <a:schemeClr val="tx1"/>
              </a:solidFill>
              <a:latin typeface="Traditional Arabic" panose="02020603050405020304" pitchFamily="18" charset="-78"/>
              <a:cs typeface="A- Amir 1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85425" y="170392"/>
            <a:ext cx="5836854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ar-SA" sz="4300" b="1" dirty="0">
                <a:latin typeface="Andalus" panose="02020603050405020304" pitchFamily="18" charset="-78"/>
                <a:cs typeface="Andalus" panose="02020603050405020304" pitchFamily="18" charset="-78"/>
              </a:rPr>
              <a:t>أهم انجازات وحدة القياس والتقويم</a:t>
            </a:r>
            <a:endParaRPr lang="ar-EG" sz="43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003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409721" y="669701"/>
            <a:ext cx="11296356" cy="468229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500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+mj-lt"/>
              <a:buAutoNum type="arabicPeriod" startAt="7"/>
            </a:pPr>
            <a:r>
              <a:rPr lang="ar-SA" sz="2000" b="1" dirty="0" smtClean="0">
                <a:cs typeface="A- Amir 1" pitchFamily="2" charset="-78"/>
              </a:rPr>
              <a:t>تقديم تقرير إجمالي عن أعمال  الاختبارات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+mj-lt"/>
              <a:buAutoNum type="arabicPeriod" startAt="7"/>
            </a:pPr>
            <a:r>
              <a:rPr lang="ar-SA" sz="2000" b="1" dirty="0" err="1" smtClean="0">
                <a:cs typeface="A- Amir 1" pitchFamily="2" charset="-78"/>
              </a:rPr>
              <a:t>اعداد</a:t>
            </a:r>
            <a:r>
              <a:rPr lang="ar-SA" sz="2000" b="1" dirty="0" smtClean="0">
                <a:cs typeface="A- Amir 1" pitchFamily="2" charset="-78"/>
              </a:rPr>
              <a:t> دليل الكتر ونى  بأهم المصطلحات المستخدمة في  مجال القياس والتقويم  باللغتين العربية  </a:t>
            </a:r>
            <a:r>
              <a:rPr lang="ar-SA" sz="2000" b="1" dirty="0" err="1" smtClean="0">
                <a:cs typeface="A- Amir 1" pitchFamily="2" charset="-78"/>
              </a:rPr>
              <a:t>والانجليزية</a:t>
            </a:r>
            <a:endParaRPr lang="ar-SA" sz="2000" b="1" dirty="0" smtClean="0">
              <a:cs typeface="A- Amir 1" pitchFamily="2" charset="-78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+mj-lt"/>
              <a:buAutoNum type="arabicPeriod" startAt="7"/>
            </a:pPr>
            <a:r>
              <a:rPr lang="ar-SA" sz="2000" b="1" dirty="0" smtClean="0">
                <a:cs typeface="A- Amir 1" pitchFamily="2" charset="-78"/>
              </a:rPr>
              <a:t>عمل لجان المراجعة الداخلية  لكل برنامج وقسم للتحقق  من جودة الورقة الاختبارية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+mj-lt"/>
              <a:buAutoNum type="arabicPeriod" startAt="7"/>
            </a:pPr>
            <a:r>
              <a:rPr lang="ar-SA" sz="2000" b="1" dirty="0" err="1" smtClean="0">
                <a:cs typeface="A- Amir 1" pitchFamily="2" charset="-78"/>
              </a:rPr>
              <a:t>ارسال</a:t>
            </a:r>
            <a:r>
              <a:rPr lang="ar-SA" sz="2000" b="1" dirty="0" smtClean="0">
                <a:cs typeface="A- Amir 1" pitchFamily="2" charset="-78"/>
              </a:rPr>
              <a:t> الدليل الذى أعدته الوكالة للشئون التعليمية والخاص بأعمال الاختبارات والمقاييس (</a:t>
            </a:r>
            <a:r>
              <a:rPr lang="ar-SA" sz="2000" b="1" dirty="0" err="1" smtClean="0">
                <a:cs typeface="A- Amir 1" pitchFamily="2" charset="-78"/>
              </a:rPr>
              <a:t>اإلكترونيا</a:t>
            </a:r>
            <a:r>
              <a:rPr lang="ar-SA" sz="2000" b="1" dirty="0" smtClean="0">
                <a:cs typeface="A- Amir 1" pitchFamily="2" charset="-78"/>
              </a:rPr>
              <a:t>)  إلى أعضاء هيئة التدريس والالتزام بنموذج الورقة </a:t>
            </a:r>
            <a:r>
              <a:rPr lang="ar-SA" sz="2000" b="1" dirty="0" err="1" smtClean="0">
                <a:cs typeface="A- Amir 1" pitchFamily="2" charset="-78"/>
              </a:rPr>
              <a:t>الامتحانية</a:t>
            </a:r>
            <a:r>
              <a:rPr lang="ar-SA" sz="2000" b="1" dirty="0" smtClean="0">
                <a:cs typeface="A- Amir 1" pitchFamily="2" charset="-78"/>
              </a:rPr>
              <a:t> (1) (2)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+mj-lt"/>
              <a:buAutoNum type="arabicPeriod" startAt="7"/>
            </a:pPr>
            <a:r>
              <a:rPr lang="ar-SA" sz="2000" b="1" dirty="0" smtClean="0">
                <a:cs typeface="A- Amir 1" pitchFamily="2" charset="-78"/>
              </a:rPr>
              <a:t>تقديم دورة تدريبية لأعضاء هيئة التدريس بعنوان جودة  الاختبارات من تقديم د. مسفر القحطاني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+mj-lt"/>
              <a:buAutoNum type="arabicPeriod" startAt="7"/>
            </a:pPr>
            <a:r>
              <a:rPr lang="ar-SA" sz="2000" b="1" dirty="0" smtClean="0">
                <a:cs typeface="A- Amir 1" pitchFamily="2" charset="-78"/>
              </a:rPr>
              <a:t>شاركت الوحدة  في ملتقى القياس والتقويم  المقام في الفترة من 16-17 -5 /1435 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Clr>
                <a:schemeClr val="accent6"/>
              </a:buClr>
              <a:buSzPct val="80000"/>
              <a:buFont typeface="+mj-lt"/>
              <a:buAutoNum type="arabicPeriod" startAt="7"/>
            </a:pPr>
            <a:r>
              <a:rPr lang="ar-SA" sz="2000" b="1" dirty="0" smtClean="0">
                <a:cs typeface="A- Amir 1" pitchFamily="2" charset="-78"/>
              </a:rPr>
              <a:t>تقديم ورشة عمل بعنوان التقويم التكويني  من </a:t>
            </a:r>
            <a:r>
              <a:rPr lang="ar-SA" sz="2000" b="1" dirty="0" err="1" smtClean="0">
                <a:cs typeface="A- Amir 1" pitchFamily="2" charset="-78"/>
              </a:rPr>
              <a:t>اعداد</a:t>
            </a:r>
            <a:r>
              <a:rPr lang="ar-SA" sz="2000" b="1" dirty="0" smtClean="0">
                <a:cs typeface="A- Amir 1" pitchFamily="2" charset="-78"/>
              </a:rPr>
              <a:t> د. مسفر القحطاني </a:t>
            </a:r>
            <a:endParaRPr lang="ar-EG" sz="2000" b="1" dirty="0" smtClean="0">
              <a:cs typeface="A- Amir 1" pitchFamily="2" charset="-78"/>
            </a:endParaRPr>
          </a:p>
          <a:p>
            <a:pPr marL="457200" indent="-457200">
              <a:lnSpc>
                <a:spcPct val="300000"/>
              </a:lnSpc>
              <a:spcBef>
                <a:spcPts val="0"/>
              </a:spcBef>
              <a:buFont typeface="+mj-lt"/>
              <a:buAutoNum type="arabicPeriod" startAt="7"/>
            </a:pPr>
            <a:endParaRPr lang="ar-SA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93918493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_TP101859860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TM01859862[[fn=موسيقى البوب]]</Template>
  <TotalTime>2</TotalTime>
  <Words>218</Words>
  <Application>Microsoft Office PowerPoint</Application>
  <PresentationFormat>مخصص</PresentationFormat>
  <Paragraphs>16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urban pop_TP101859860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Boulbaba Ben Ammar</dc:creator>
  <cp:lastModifiedBy>7</cp:lastModifiedBy>
  <cp:revision>3</cp:revision>
  <dcterms:created xsi:type="dcterms:W3CDTF">2015-03-02T20:01:52Z</dcterms:created>
  <dcterms:modified xsi:type="dcterms:W3CDTF">2015-04-02T08:08:27Z</dcterms:modified>
</cp:coreProperties>
</file>