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notesMasterIdLst>
    <p:notesMasterId r:id="rId27"/>
  </p:notesMasterIdLst>
  <p:handoutMasterIdLst>
    <p:handoutMasterId r:id="rId28"/>
  </p:handoutMasterIdLst>
  <p:sldIdLst>
    <p:sldId id="282" r:id="rId2"/>
    <p:sldId id="27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83" r:id="rId11"/>
    <p:sldId id="266" r:id="rId12"/>
    <p:sldId id="267" r:id="rId13"/>
    <p:sldId id="284" r:id="rId14"/>
    <p:sldId id="268" r:id="rId15"/>
    <p:sldId id="269" r:id="rId16"/>
    <p:sldId id="270" r:id="rId17"/>
    <p:sldId id="271" r:id="rId18"/>
    <p:sldId id="274" r:id="rId19"/>
    <p:sldId id="275" r:id="rId20"/>
    <p:sldId id="289" r:id="rId21"/>
    <p:sldId id="290" r:id="rId22"/>
    <p:sldId id="278" r:id="rId23"/>
    <p:sldId id="279" r:id="rId24"/>
    <p:sldId id="285" r:id="rId25"/>
    <p:sldId id="286" r:id="rId2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مقطع افتراضي" id="{89F56EA9-A8EF-449A-BE57-839C95B9C008}">
          <p14:sldIdLst>
            <p14:sldId id="282"/>
            <p14:sldId id="276"/>
            <p14:sldId id="257"/>
            <p14:sldId id="258"/>
            <p14:sldId id="259"/>
            <p14:sldId id="261"/>
            <p14:sldId id="262"/>
            <p14:sldId id="263"/>
            <p14:sldId id="264"/>
            <p14:sldId id="283"/>
            <p14:sldId id="266"/>
            <p14:sldId id="267"/>
            <p14:sldId id="284"/>
            <p14:sldId id="268"/>
            <p14:sldId id="269"/>
            <p14:sldId id="270"/>
            <p14:sldId id="271"/>
            <p14:sldId id="274"/>
            <p14:sldId id="275"/>
            <p14:sldId id="289"/>
            <p14:sldId id="290"/>
            <p14:sldId id="278"/>
            <p14:sldId id="279"/>
            <p14:sldId id="285"/>
            <p14:sldId id="286"/>
            <p14:sldId id="287"/>
            <p14:sldId id="28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380"/>
    <p:restoredTop sz="92007" autoAdjust="0"/>
  </p:normalViewPr>
  <p:slideViewPr>
    <p:cSldViewPr>
      <p:cViewPr>
        <p:scale>
          <a:sx n="50" d="100"/>
          <a:sy n="50" d="100"/>
        </p:scale>
        <p:origin x="-1956" y="-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29184D-5806-4392-B8A1-D063224B16C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SA"/>
        </a:p>
      </dgm:t>
    </dgm:pt>
    <dgm:pt modelId="{BB1230D7-9EF1-4EDD-B17C-32DFB4B7C5B1}">
      <dgm:prSet/>
      <dgm:spPr/>
      <dgm:t>
        <a:bodyPr/>
        <a:lstStyle/>
        <a:p>
          <a:pPr rtl="1"/>
          <a:r>
            <a:rPr lang="ar-SA" b="1" dirty="0" smtClean="0">
              <a:solidFill>
                <a:srgbClr val="FF0000"/>
              </a:solidFill>
            </a:rPr>
            <a:t>الصدق.</a:t>
          </a:r>
          <a:endParaRPr lang="ar-SA" dirty="0">
            <a:solidFill>
              <a:srgbClr val="FF0000"/>
            </a:solidFill>
          </a:endParaRPr>
        </a:p>
      </dgm:t>
    </dgm:pt>
    <dgm:pt modelId="{48D177CD-BD1C-4BAB-B80C-F4AE868CD43D}" type="parTrans" cxnId="{DF04B24E-FD9F-47BD-BDEF-232B62F44B14}">
      <dgm:prSet/>
      <dgm:spPr/>
      <dgm:t>
        <a:bodyPr/>
        <a:lstStyle/>
        <a:p>
          <a:pPr rtl="1"/>
          <a:endParaRPr lang="ar-SA"/>
        </a:p>
      </dgm:t>
    </dgm:pt>
    <dgm:pt modelId="{DA76529A-1E24-4850-B309-FAAD54B77DCE}" type="sibTrans" cxnId="{DF04B24E-FD9F-47BD-BDEF-232B62F44B14}">
      <dgm:prSet/>
      <dgm:spPr/>
      <dgm:t>
        <a:bodyPr/>
        <a:lstStyle/>
        <a:p>
          <a:pPr rtl="1"/>
          <a:endParaRPr lang="ar-SA"/>
        </a:p>
      </dgm:t>
    </dgm:pt>
    <dgm:pt modelId="{8DAA2159-7F20-4477-AD93-07DA0C52AA22}">
      <dgm:prSet/>
      <dgm:spPr/>
      <dgm:t>
        <a:bodyPr/>
        <a:lstStyle/>
        <a:p>
          <a:pPr rtl="1"/>
          <a:r>
            <a:rPr lang="ar-SA" b="1" dirty="0" smtClean="0">
              <a:solidFill>
                <a:srgbClr val="FF0000"/>
              </a:solidFill>
            </a:rPr>
            <a:t>العدل والأمانة.</a:t>
          </a:r>
          <a:endParaRPr lang="ar-SA" dirty="0">
            <a:solidFill>
              <a:srgbClr val="FF0000"/>
            </a:solidFill>
          </a:endParaRPr>
        </a:p>
      </dgm:t>
    </dgm:pt>
    <dgm:pt modelId="{40FBEEB0-A3FC-4D8A-92DF-C8FA6C3D242C}" type="parTrans" cxnId="{E62AADAA-766A-4BE2-8AFB-3971021328AC}">
      <dgm:prSet/>
      <dgm:spPr/>
      <dgm:t>
        <a:bodyPr/>
        <a:lstStyle/>
        <a:p>
          <a:pPr rtl="1"/>
          <a:endParaRPr lang="ar-SA"/>
        </a:p>
      </dgm:t>
    </dgm:pt>
    <dgm:pt modelId="{49595F74-880F-48F2-A006-1BBB0F38B97D}" type="sibTrans" cxnId="{E62AADAA-766A-4BE2-8AFB-3971021328AC}">
      <dgm:prSet/>
      <dgm:spPr/>
      <dgm:t>
        <a:bodyPr/>
        <a:lstStyle/>
        <a:p>
          <a:pPr rtl="1"/>
          <a:endParaRPr lang="ar-SA"/>
        </a:p>
      </dgm:t>
    </dgm:pt>
    <dgm:pt modelId="{7047D732-69CA-426E-93EC-28DD5FA74631}">
      <dgm:prSet/>
      <dgm:spPr/>
      <dgm:t>
        <a:bodyPr/>
        <a:lstStyle/>
        <a:p>
          <a:pPr rtl="1"/>
          <a:r>
            <a:rPr lang="ar-SA" b="1" dirty="0" smtClean="0">
              <a:solidFill>
                <a:srgbClr val="FF0000"/>
              </a:solidFill>
            </a:rPr>
            <a:t>الرحمة .</a:t>
          </a:r>
          <a:endParaRPr lang="ar-SA" dirty="0">
            <a:solidFill>
              <a:srgbClr val="FF0000"/>
            </a:solidFill>
          </a:endParaRPr>
        </a:p>
      </dgm:t>
    </dgm:pt>
    <dgm:pt modelId="{6FDA8D25-EA09-4F34-9209-692C2A72F9D4}" type="parTrans" cxnId="{435D5AD2-B355-48A4-BA08-E5C6F69A433C}">
      <dgm:prSet/>
      <dgm:spPr/>
      <dgm:t>
        <a:bodyPr/>
        <a:lstStyle/>
        <a:p>
          <a:pPr rtl="1"/>
          <a:endParaRPr lang="ar-SA"/>
        </a:p>
      </dgm:t>
    </dgm:pt>
    <dgm:pt modelId="{5DE55EC5-ECCB-43D5-9B8E-7DDECF14A730}" type="sibTrans" cxnId="{435D5AD2-B355-48A4-BA08-E5C6F69A433C}">
      <dgm:prSet/>
      <dgm:spPr/>
      <dgm:t>
        <a:bodyPr/>
        <a:lstStyle/>
        <a:p>
          <a:pPr rtl="1"/>
          <a:endParaRPr lang="ar-SA"/>
        </a:p>
      </dgm:t>
    </dgm:pt>
    <dgm:pt modelId="{33EC53AC-B423-424F-9437-B5CFD8751E93}">
      <dgm:prSet/>
      <dgm:spPr/>
      <dgm:t>
        <a:bodyPr/>
        <a:lstStyle/>
        <a:p>
          <a:pPr rtl="1"/>
          <a:r>
            <a:rPr lang="ar-SA" b="1" dirty="0" smtClean="0">
              <a:solidFill>
                <a:srgbClr val="FF0000"/>
              </a:solidFill>
            </a:rPr>
            <a:t>التواضع.</a:t>
          </a:r>
          <a:endParaRPr lang="ar-SA" b="1" dirty="0">
            <a:solidFill>
              <a:srgbClr val="FF0000"/>
            </a:solidFill>
          </a:endParaRPr>
        </a:p>
      </dgm:t>
    </dgm:pt>
    <dgm:pt modelId="{DA79312E-85AA-438B-AA25-5B1416E28D25}" type="parTrans" cxnId="{F42D9F95-5911-4449-B8CD-FD0C80C3CB2D}">
      <dgm:prSet/>
      <dgm:spPr/>
      <dgm:t>
        <a:bodyPr/>
        <a:lstStyle/>
        <a:p>
          <a:pPr rtl="1"/>
          <a:endParaRPr lang="ar-SA"/>
        </a:p>
      </dgm:t>
    </dgm:pt>
    <dgm:pt modelId="{BEFCEE43-79F4-4448-A851-699DE19CA788}" type="sibTrans" cxnId="{F42D9F95-5911-4449-B8CD-FD0C80C3CB2D}">
      <dgm:prSet/>
      <dgm:spPr/>
      <dgm:t>
        <a:bodyPr/>
        <a:lstStyle/>
        <a:p>
          <a:pPr rtl="1"/>
          <a:endParaRPr lang="ar-SA"/>
        </a:p>
      </dgm:t>
    </dgm:pt>
    <dgm:pt modelId="{BB465D0D-DA63-418E-9638-C50639E6164B}">
      <dgm:prSet custT="1"/>
      <dgm:spPr/>
      <dgm:t>
        <a:bodyPr/>
        <a:lstStyle/>
        <a:p>
          <a:pPr rtl="1"/>
          <a:r>
            <a:rPr lang="ar-SA" sz="1600" b="1" dirty="0" smtClean="0">
              <a:solidFill>
                <a:srgbClr val="FF0000"/>
              </a:solidFill>
            </a:rPr>
            <a:t>الحلم والرفق.</a:t>
          </a:r>
          <a:endParaRPr lang="ar-SA" sz="1600" dirty="0">
            <a:solidFill>
              <a:srgbClr val="FF0000"/>
            </a:solidFill>
          </a:endParaRPr>
        </a:p>
      </dgm:t>
    </dgm:pt>
    <dgm:pt modelId="{6ACB620F-D3BD-47F8-879D-0C04B65223A4}" type="parTrans" cxnId="{047C42A9-D991-49A0-8360-1655CDCED87D}">
      <dgm:prSet/>
      <dgm:spPr/>
      <dgm:t>
        <a:bodyPr/>
        <a:lstStyle/>
        <a:p>
          <a:pPr rtl="1"/>
          <a:endParaRPr lang="ar-SA"/>
        </a:p>
      </dgm:t>
    </dgm:pt>
    <dgm:pt modelId="{2FF9D759-4EE7-4BF6-8E07-3FFCD9AC31F0}" type="sibTrans" cxnId="{047C42A9-D991-49A0-8360-1655CDCED87D}">
      <dgm:prSet/>
      <dgm:spPr/>
      <dgm:t>
        <a:bodyPr/>
        <a:lstStyle/>
        <a:p>
          <a:pPr rtl="1"/>
          <a:endParaRPr lang="ar-SA"/>
        </a:p>
      </dgm:t>
    </dgm:pt>
    <dgm:pt modelId="{D3620F1F-EF35-4E3B-B7D9-98D556F7866C}">
      <dgm:prSet custT="1"/>
      <dgm:spPr/>
      <dgm:t>
        <a:bodyPr/>
        <a:lstStyle/>
        <a:p>
          <a:pPr rtl="1"/>
          <a:r>
            <a:rPr lang="ar-SA" sz="1600" b="1" dirty="0" smtClean="0">
              <a:solidFill>
                <a:srgbClr val="FF0000"/>
              </a:solidFill>
            </a:rPr>
            <a:t>قبول الآخرين كما هم.</a:t>
          </a:r>
          <a:endParaRPr lang="ar-SA" sz="1600" b="1" dirty="0">
            <a:solidFill>
              <a:srgbClr val="FF0000"/>
            </a:solidFill>
          </a:endParaRPr>
        </a:p>
      </dgm:t>
    </dgm:pt>
    <dgm:pt modelId="{1874B09F-AEF2-4A97-A14D-2707B448E4D6}" type="parTrans" cxnId="{3A0CA2CD-7213-4515-8267-7FD91D9F8997}">
      <dgm:prSet/>
      <dgm:spPr/>
      <dgm:t>
        <a:bodyPr/>
        <a:lstStyle/>
        <a:p>
          <a:pPr rtl="1"/>
          <a:endParaRPr lang="ar-SA"/>
        </a:p>
      </dgm:t>
    </dgm:pt>
    <dgm:pt modelId="{61D1D0DA-F329-4906-B0F9-A98AC9CB4FFB}" type="sibTrans" cxnId="{3A0CA2CD-7213-4515-8267-7FD91D9F8997}">
      <dgm:prSet/>
      <dgm:spPr/>
      <dgm:t>
        <a:bodyPr/>
        <a:lstStyle/>
        <a:p>
          <a:pPr rtl="1"/>
          <a:endParaRPr lang="ar-SA"/>
        </a:p>
      </dgm:t>
    </dgm:pt>
    <dgm:pt modelId="{391E42D3-2A23-4367-B4E1-F657053EB0D7}" type="pres">
      <dgm:prSet presAssocID="{FE29184D-5806-4392-B8A1-D063224B16C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5F57C1EF-2B97-4AF1-B8C0-64117013A289}" type="pres">
      <dgm:prSet presAssocID="{FE29184D-5806-4392-B8A1-D063224B16C3}" presName="arrow" presStyleLbl="bgShp" presStyleIdx="0" presStyleCnt="1"/>
      <dgm:spPr/>
    </dgm:pt>
    <dgm:pt modelId="{F01B7136-858A-426D-AB71-A27485C168C7}" type="pres">
      <dgm:prSet presAssocID="{FE29184D-5806-4392-B8A1-D063224B16C3}" presName="linearProcess" presStyleCnt="0"/>
      <dgm:spPr/>
    </dgm:pt>
    <dgm:pt modelId="{3BC73070-9898-49AE-86D6-D61F3629049E}" type="pres">
      <dgm:prSet presAssocID="{BB1230D7-9EF1-4EDD-B17C-32DFB4B7C5B1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FEE7981-D5B1-4E24-B73B-13DD711671F7}" type="pres">
      <dgm:prSet presAssocID="{DA76529A-1E24-4850-B309-FAAD54B77DCE}" presName="sibTrans" presStyleCnt="0"/>
      <dgm:spPr/>
    </dgm:pt>
    <dgm:pt modelId="{4B794F7F-8834-4AEF-904A-88A5E526EC23}" type="pres">
      <dgm:prSet presAssocID="{8DAA2159-7F20-4477-AD93-07DA0C52AA22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D9FE2DD-BC61-45F0-B907-DBF42409EA41}" type="pres">
      <dgm:prSet presAssocID="{49595F74-880F-48F2-A006-1BBB0F38B97D}" presName="sibTrans" presStyleCnt="0"/>
      <dgm:spPr/>
    </dgm:pt>
    <dgm:pt modelId="{F8B8A3FB-B14B-4C41-B2CD-A5C09DAFC40B}" type="pres">
      <dgm:prSet presAssocID="{7047D732-69CA-426E-93EC-28DD5FA74631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7C35CDE-3929-4B5A-9D1D-DAEFBCBFA642}" type="pres">
      <dgm:prSet presAssocID="{5DE55EC5-ECCB-43D5-9B8E-7DDECF14A730}" presName="sibTrans" presStyleCnt="0"/>
      <dgm:spPr/>
    </dgm:pt>
    <dgm:pt modelId="{7ADAC61A-798E-4051-AF4A-59A1B0A28EAF}" type="pres">
      <dgm:prSet presAssocID="{33EC53AC-B423-424F-9437-B5CFD8751E93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4DE1179-F147-43E9-8D50-07F4A51C1A62}" type="pres">
      <dgm:prSet presAssocID="{BEFCEE43-79F4-4448-A851-699DE19CA788}" presName="sibTrans" presStyleCnt="0"/>
      <dgm:spPr/>
    </dgm:pt>
    <dgm:pt modelId="{93AD81BB-6364-483E-A7DD-F3BB854F3E9E}" type="pres">
      <dgm:prSet presAssocID="{BB465D0D-DA63-418E-9638-C50639E6164B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3720C4D-E1CD-47B4-9ECE-41C27B4B23E0}" type="pres">
      <dgm:prSet presAssocID="{2FF9D759-4EE7-4BF6-8E07-3FFCD9AC31F0}" presName="sibTrans" presStyleCnt="0"/>
      <dgm:spPr/>
    </dgm:pt>
    <dgm:pt modelId="{6D211DBB-6D32-4D9A-9149-820A4CAA35C3}" type="pres">
      <dgm:prSet presAssocID="{D3620F1F-EF35-4E3B-B7D9-98D556F7866C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435D5AD2-B355-48A4-BA08-E5C6F69A433C}" srcId="{FE29184D-5806-4392-B8A1-D063224B16C3}" destId="{7047D732-69CA-426E-93EC-28DD5FA74631}" srcOrd="2" destOrd="0" parTransId="{6FDA8D25-EA09-4F34-9209-692C2A72F9D4}" sibTransId="{5DE55EC5-ECCB-43D5-9B8E-7DDECF14A730}"/>
    <dgm:cxn modelId="{5019A544-9282-4E03-B92E-FD86DB774AB7}" type="presOf" srcId="{33EC53AC-B423-424F-9437-B5CFD8751E93}" destId="{7ADAC61A-798E-4051-AF4A-59A1B0A28EAF}" srcOrd="0" destOrd="0" presId="urn:microsoft.com/office/officeart/2005/8/layout/hProcess9"/>
    <dgm:cxn modelId="{DF04B24E-FD9F-47BD-BDEF-232B62F44B14}" srcId="{FE29184D-5806-4392-B8A1-D063224B16C3}" destId="{BB1230D7-9EF1-4EDD-B17C-32DFB4B7C5B1}" srcOrd="0" destOrd="0" parTransId="{48D177CD-BD1C-4BAB-B80C-F4AE868CD43D}" sibTransId="{DA76529A-1E24-4850-B309-FAAD54B77DCE}"/>
    <dgm:cxn modelId="{DFF4674C-0320-464E-A5D4-7718118F8D45}" type="presOf" srcId="{BB1230D7-9EF1-4EDD-B17C-32DFB4B7C5B1}" destId="{3BC73070-9898-49AE-86D6-D61F3629049E}" srcOrd="0" destOrd="0" presId="urn:microsoft.com/office/officeart/2005/8/layout/hProcess9"/>
    <dgm:cxn modelId="{047C42A9-D991-49A0-8360-1655CDCED87D}" srcId="{FE29184D-5806-4392-B8A1-D063224B16C3}" destId="{BB465D0D-DA63-418E-9638-C50639E6164B}" srcOrd="4" destOrd="0" parTransId="{6ACB620F-D3BD-47F8-879D-0C04B65223A4}" sibTransId="{2FF9D759-4EE7-4BF6-8E07-3FFCD9AC31F0}"/>
    <dgm:cxn modelId="{34B4A5ED-18DB-428D-A5EA-3C70B25401F4}" type="presOf" srcId="{7047D732-69CA-426E-93EC-28DD5FA74631}" destId="{F8B8A3FB-B14B-4C41-B2CD-A5C09DAFC40B}" srcOrd="0" destOrd="0" presId="urn:microsoft.com/office/officeart/2005/8/layout/hProcess9"/>
    <dgm:cxn modelId="{F42D9F95-5911-4449-B8CD-FD0C80C3CB2D}" srcId="{FE29184D-5806-4392-B8A1-D063224B16C3}" destId="{33EC53AC-B423-424F-9437-B5CFD8751E93}" srcOrd="3" destOrd="0" parTransId="{DA79312E-85AA-438B-AA25-5B1416E28D25}" sibTransId="{BEFCEE43-79F4-4448-A851-699DE19CA788}"/>
    <dgm:cxn modelId="{3A0CA2CD-7213-4515-8267-7FD91D9F8997}" srcId="{FE29184D-5806-4392-B8A1-D063224B16C3}" destId="{D3620F1F-EF35-4E3B-B7D9-98D556F7866C}" srcOrd="5" destOrd="0" parTransId="{1874B09F-AEF2-4A97-A14D-2707B448E4D6}" sibTransId="{61D1D0DA-F329-4906-B0F9-A98AC9CB4FFB}"/>
    <dgm:cxn modelId="{E62AADAA-766A-4BE2-8AFB-3971021328AC}" srcId="{FE29184D-5806-4392-B8A1-D063224B16C3}" destId="{8DAA2159-7F20-4477-AD93-07DA0C52AA22}" srcOrd="1" destOrd="0" parTransId="{40FBEEB0-A3FC-4D8A-92DF-C8FA6C3D242C}" sibTransId="{49595F74-880F-48F2-A006-1BBB0F38B97D}"/>
    <dgm:cxn modelId="{0D37BD0F-B182-497F-897C-20CF6A2C183D}" type="presOf" srcId="{8DAA2159-7F20-4477-AD93-07DA0C52AA22}" destId="{4B794F7F-8834-4AEF-904A-88A5E526EC23}" srcOrd="0" destOrd="0" presId="urn:microsoft.com/office/officeart/2005/8/layout/hProcess9"/>
    <dgm:cxn modelId="{05023A75-58D6-450A-BCDE-EE5996CE988C}" type="presOf" srcId="{FE29184D-5806-4392-B8A1-D063224B16C3}" destId="{391E42D3-2A23-4367-B4E1-F657053EB0D7}" srcOrd="0" destOrd="0" presId="urn:microsoft.com/office/officeart/2005/8/layout/hProcess9"/>
    <dgm:cxn modelId="{58AA9F59-C867-4113-AC5B-26019A1FEE35}" type="presOf" srcId="{BB465D0D-DA63-418E-9638-C50639E6164B}" destId="{93AD81BB-6364-483E-A7DD-F3BB854F3E9E}" srcOrd="0" destOrd="0" presId="urn:microsoft.com/office/officeart/2005/8/layout/hProcess9"/>
    <dgm:cxn modelId="{E0655C48-6CC4-4E8F-A1CF-AAA8073AE859}" type="presOf" srcId="{D3620F1F-EF35-4E3B-B7D9-98D556F7866C}" destId="{6D211DBB-6D32-4D9A-9149-820A4CAA35C3}" srcOrd="0" destOrd="0" presId="urn:microsoft.com/office/officeart/2005/8/layout/hProcess9"/>
    <dgm:cxn modelId="{3273BAC3-B1C9-4DBA-A4CE-B3E273908FE2}" type="presParOf" srcId="{391E42D3-2A23-4367-B4E1-F657053EB0D7}" destId="{5F57C1EF-2B97-4AF1-B8C0-64117013A289}" srcOrd="0" destOrd="0" presId="urn:microsoft.com/office/officeart/2005/8/layout/hProcess9"/>
    <dgm:cxn modelId="{A3DEFEA3-EC15-44A3-9DC8-39629E9D8DC9}" type="presParOf" srcId="{391E42D3-2A23-4367-B4E1-F657053EB0D7}" destId="{F01B7136-858A-426D-AB71-A27485C168C7}" srcOrd="1" destOrd="0" presId="urn:microsoft.com/office/officeart/2005/8/layout/hProcess9"/>
    <dgm:cxn modelId="{04B4AB06-CADC-4737-8374-6CBDE9BFD9EA}" type="presParOf" srcId="{F01B7136-858A-426D-AB71-A27485C168C7}" destId="{3BC73070-9898-49AE-86D6-D61F3629049E}" srcOrd="0" destOrd="0" presId="urn:microsoft.com/office/officeart/2005/8/layout/hProcess9"/>
    <dgm:cxn modelId="{97007023-8320-4315-9A01-FD8DA760FBE5}" type="presParOf" srcId="{F01B7136-858A-426D-AB71-A27485C168C7}" destId="{EFEE7981-D5B1-4E24-B73B-13DD711671F7}" srcOrd="1" destOrd="0" presId="urn:microsoft.com/office/officeart/2005/8/layout/hProcess9"/>
    <dgm:cxn modelId="{1EF5AC95-A218-4631-8F76-184F4484410A}" type="presParOf" srcId="{F01B7136-858A-426D-AB71-A27485C168C7}" destId="{4B794F7F-8834-4AEF-904A-88A5E526EC23}" srcOrd="2" destOrd="0" presId="urn:microsoft.com/office/officeart/2005/8/layout/hProcess9"/>
    <dgm:cxn modelId="{0C13B885-4290-4022-B0B5-27218EB8E541}" type="presParOf" srcId="{F01B7136-858A-426D-AB71-A27485C168C7}" destId="{AD9FE2DD-BC61-45F0-B907-DBF42409EA41}" srcOrd="3" destOrd="0" presId="urn:microsoft.com/office/officeart/2005/8/layout/hProcess9"/>
    <dgm:cxn modelId="{A707743B-76B1-4BA5-87A5-A13DFC835C55}" type="presParOf" srcId="{F01B7136-858A-426D-AB71-A27485C168C7}" destId="{F8B8A3FB-B14B-4C41-B2CD-A5C09DAFC40B}" srcOrd="4" destOrd="0" presId="urn:microsoft.com/office/officeart/2005/8/layout/hProcess9"/>
    <dgm:cxn modelId="{79A0BCD1-DCC6-449C-BBB6-70D0C221B35E}" type="presParOf" srcId="{F01B7136-858A-426D-AB71-A27485C168C7}" destId="{37C35CDE-3929-4B5A-9D1D-DAEFBCBFA642}" srcOrd="5" destOrd="0" presId="urn:microsoft.com/office/officeart/2005/8/layout/hProcess9"/>
    <dgm:cxn modelId="{2D4EF3A5-F6C9-4C41-9167-A44EF886A1A5}" type="presParOf" srcId="{F01B7136-858A-426D-AB71-A27485C168C7}" destId="{7ADAC61A-798E-4051-AF4A-59A1B0A28EAF}" srcOrd="6" destOrd="0" presId="urn:microsoft.com/office/officeart/2005/8/layout/hProcess9"/>
    <dgm:cxn modelId="{66A93D40-EE1C-4A74-A909-C37BFC5AFD63}" type="presParOf" srcId="{F01B7136-858A-426D-AB71-A27485C168C7}" destId="{A4DE1179-F147-43E9-8D50-07F4A51C1A62}" srcOrd="7" destOrd="0" presId="urn:microsoft.com/office/officeart/2005/8/layout/hProcess9"/>
    <dgm:cxn modelId="{E75E40CC-0672-46C9-BA36-9472BE1A8F23}" type="presParOf" srcId="{F01B7136-858A-426D-AB71-A27485C168C7}" destId="{93AD81BB-6364-483E-A7DD-F3BB854F3E9E}" srcOrd="8" destOrd="0" presId="urn:microsoft.com/office/officeart/2005/8/layout/hProcess9"/>
    <dgm:cxn modelId="{8006F3AB-B0AA-4FC1-A170-5196B9C85D4F}" type="presParOf" srcId="{F01B7136-858A-426D-AB71-A27485C168C7}" destId="{53720C4D-E1CD-47B4-9ECE-41C27B4B23E0}" srcOrd="9" destOrd="0" presId="urn:microsoft.com/office/officeart/2005/8/layout/hProcess9"/>
    <dgm:cxn modelId="{11AED9F5-DF21-4AE0-8750-F4B986CEDBC6}" type="presParOf" srcId="{F01B7136-858A-426D-AB71-A27485C168C7}" destId="{6D211DBB-6D32-4D9A-9149-820A4CAA35C3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66A3926-0657-405D-8BC6-142D4E05AC7B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947EC4F-F8B0-415B-BB26-85B4377D410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977491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B9E3F0-AC08-43A6-97D0-AF4BD3201C93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719EF8-4578-467C-950A-A2EDFEB0DA23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03340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19EF8-4578-467C-950A-A2EDFEB0DA23}" type="slidenum">
              <a:rPr lang="ar-SA" smtClean="0"/>
              <a:pPr/>
              <a:t>16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47125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9F1A2EE-61B7-43BE-B7E3-A6A6EBDD39C6}" type="datetimeFigureOut">
              <a:rPr lang="ar-SA" smtClean="0"/>
              <a:pPr/>
              <a:t>20/05/36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F29264-D51C-4B1D-BDBA-EDC35E33C12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عنصر نائب للمحتوى 18"/>
          <p:cNvSpPr>
            <a:spLocks noGrp="1"/>
          </p:cNvSpPr>
          <p:nvPr>
            <p:ph idx="1"/>
          </p:nvPr>
        </p:nvSpPr>
        <p:spPr>
          <a:xfrm>
            <a:off x="0" y="2852936"/>
            <a:ext cx="9144000" cy="4005064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ar-SA" sz="3200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تقديم</a:t>
            </a:r>
          </a:p>
          <a:p>
            <a:pPr marL="68580" indent="0" algn="ctr">
              <a:buNone/>
            </a:pPr>
            <a:r>
              <a:rPr lang="ar-SA" sz="3200" b="1" u="sng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د. </a:t>
            </a:r>
            <a:r>
              <a:rPr lang="ar-SA" sz="3200" b="1" u="sng" dirty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جيهان فريد صابر </a:t>
            </a:r>
            <a:r>
              <a:rPr lang="ar-SA" sz="3200" b="1" u="sng" dirty="0" err="1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اللقانى</a:t>
            </a:r>
            <a:r>
              <a:rPr lang="ar-SA" sz="3200" b="1" u="sng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ar-SA" sz="3200" b="1" dirty="0" smtClean="0">
              <a:solidFill>
                <a:srgbClr val="00206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68580" indent="0" algn="ctr">
              <a:buNone/>
            </a:pPr>
            <a:r>
              <a:rPr lang="ar-SA" sz="3200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أستاذ التربية الخاصة </a:t>
            </a:r>
          </a:p>
          <a:p>
            <a:pPr marL="68580" indent="0" algn="ctr">
              <a:buNone/>
            </a:pPr>
            <a:r>
              <a:rPr lang="ar-SA" sz="3200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شعب التربية الخاصة ورياض الأطفال -كلية التربية بالزلفى</a:t>
            </a:r>
          </a:p>
          <a:p>
            <a:pPr marL="68580" indent="0" algn="ctr">
              <a:buNone/>
            </a:pPr>
            <a:r>
              <a:rPr lang="ar-SA" sz="3200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قسم الطالبات</a:t>
            </a:r>
          </a:p>
          <a:p>
            <a:pPr marL="68580" indent="0" algn="ctr">
              <a:buNone/>
            </a:pPr>
            <a:r>
              <a:rPr lang="ar-SA" sz="3200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والدورة مقامه بالمدرج الساعة التاسعة والنصف</a:t>
            </a:r>
          </a:p>
          <a:p>
            <a:pPr marL="68580" indent="0" algn="ctr">
              <a:buNone/>
            </a:pPr>
            <a:r>
              <a:rPr lang="ar-SA" sz="3200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لكل أعضاء هيئة التدريس والاداريين</a:t>
            </a:r>
          </a:p>
          <a:p>
            <a:pPr marL="68580" indent="0">
              <a:buNone/>
            </a:pPr>
            <a:r>
              <a:rPr lang="ar-SA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68580" indent="0">
              <a:buNone/>
            </a:pPr>
            <a:endParaRPr lang="ar-SA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1043490" y="0"/>
            <a:ext cx="7416941" cy="28529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SA" b="1" u="sng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SA" b="1" u="sng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SA" b="1" u="sng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تسر شعب التربية الخاصة -ورياض الأطفال بالتعاون مع وحدة التميز تقديم</a:t>
            </a:r>
            <a:br>
              <a:rPr lang="ar-SA" b="1" u="sng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SA" b="1" u="sng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دورة بعنوان </a:t>
            </a:r>
            <a:br>
              <a:rPr lang="ar-SA" b="1" u="sng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SA" b="1" u="sng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مهارات التواصل وفن التعامل مع الأخرين</a:t>
            </a:r>
            <a:endParaRPr lang="ar-SA" b="1" u="sng" dirty="0">
              <a:solidFill>
                <a:srgbClr val="00206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20" name="صورة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0669" y="1"/>
            <a:ext cx="723331" cy="103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97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625008" y="1"/>
            <a:ext cx="4411487" cy="6957392"/>
          </a:xfrm>
        </p:spPr>
        <p:txBody>
          <a:bodyPr>
            <a:normAutofit/>
          </a:bodyPr>
          <a:lstStyle/>
          <a:p>
            <a:pPr algn="r"/>
            <a:r>
              <a:rPr lang="ar-SA" sz="3200" b="1" u="sng" dirty="0">
                <a:solidFill>
                  <a:srgbClr val="002060"/>
                </a:solidFill>
              </a:rPr>
              <a:t>القواعد المرتبطة ب</a:t>
            </a:r>
            <a:r>
              <a:rPr lang="ar-SA" sz="3200" b="1" u="sng" dirty="0" smtClean="0">
                <a:solidFill>
                  <a:srgbClr val="002060"/>
                </a:solidFill>
              </a:rPr>
              <a:t>فن </a:t>
            </a:r>
            <a:r>
              <a:rPr lang="ar-SA" sz="3200" b="1" u="sng" dirty="0">
                <a:solidFill>
                  <a:srgbClr val="002060"/>
                </a:solidFill>
              </a:rPr>
              <a:t>التعامل مع الأخرين</a:t>
            </a:r>
            <a:r>
              <a:rPr lang="ar-SA" sz="3200" b="1" u="sng" dirty="0" smtClean="0">
                <a:solidFill>
                  <a:srgbClr val="002060"/>
                </a:solidFill>
              </a:rPr>
              <a:t>:-</a:t>
            </a:r>
            <a:br>
              <a:rPr lang="ar-SA" sz="3200" b="1" u="sng" dirty="0" smtClean="0">
                <a:solidFill>
                  <a:srgbClr val="002060"/>
                </a:solidFill>
              </a:rPr>
            </a:br>
            <a:r>
              <a:rPr lang="ar-SA" sz="3200" b="1" dirty="0" smtClean="0">
                <a:solidFill>
                  <a:schemeClr val="accent3"/>
                </a:solidFill>
              </a:rPr>
              <a:t>1.قدر </a:t>
            </a:r>
            <a:r>
              <a:rPr lang="ar-SA" sz="3200" b="1" dirty="0">
                <a:solidFill>
                  <a:schemeClr val="accent3"/>
                </a:solidFill>
              </a:rPr>
              <a:t>الشخص</a:t>
            </a:r>
            <a:r>
              <a:rPr lang="ar-SA" sz="3200" b="1" dirty="0" smtClean="0">
                <a:solidFill>
                  <a:schemeClr val="accent3"/>
                </a:solidFill>
              </a:rPr>
              <a:t>.</a:t>
            </a:r>
            <a:r>
              <a:rPr lang="ar-SA" sz="3200" b="1" dirty="0">
                <a:solidFill>
                  <a:schemeClr val="accent3"/>
                </a:solidFill>
              </a:rPr>
              <a:t/>
            </a:r>
            <a:br>
              <a:rPr lang="ar-SA" sz="3200" b="1" dirty="0">
                <a:solidFill>
                  <a:schemeClr val="accent3"/>
                </a:solidFill>
              </a:rPr>
            </a:br>
            <a:r>
              <a:rPr lang="ar-SA" sz="3200" b="1" dirty="0" smtClean="0">
                <a:solidFill>
                  <a:schemeClr val="accent3"/>
                </a:solidFill>
              </a:rPr>
              <a:t>2.اظهرا </a:t>
            </a:r>
            <a:r>
              <a:rPr lang="ar-SA" sz="3200" b="1" dirty="0">
                <a:solidFill>
                  <a:schemeClr val="accent3"/>
                </a:solidFill>
              </a:rPr>
              <a:t>اهتماما </a:t>
            </a:r>
            <a:r>
              <a:rPr lang="ar-SA" sz="3200" b="1" dirty="0" smtClean="0">
                <a:solidFill>
                  <a:schemeClr val="accent3"/>
                </a:solidFill>
              </a:rPr>
              <a:t>حقيقيا للشخص.</a:t>
            </a:r>
            <a:br>
              <a:rPr lang="ar-SA" sz="3200" b="1" dirty="0" smtClean="0">
                <a:solidFill>
                  <a:schemeClr val="accent3"/>
                </a:solidFill>
              </a:rPr>
            </a:br>
            <a:r>
              <a:rPr lang="ar-SA" sz="3200" b="1" dirty="0" smtClean="0">
                <a:solidFill>
                  <a:schemeClr val="accent3"/>
                </a:solidFill>
              </a:rPr>
              <a:t>3. </a:t>
            </a:r>
            <a:r>
              <a:rPr lang="ar-SA" sz="3200" b="1" dirty="0">
                <a:solidFill>
                  <a:schemeClr val="accent3"/>
                </a:solidFill>
              </a:rPr>
              <a:t>اظهار الحب</a:t>
            </a:r>
            <a:r>
              <a:rPr lang="ar-SA" sz="3200" b="1" dirty="0" smtClean="0">
                <a:solidFill>
                  <a:schemeClr val="accent3"/>
                </a:solidFill>
              </a:rPr>
              <a:t>.</a:t>
            </a:r>
            <a:r>
              <a:rPr lang="ar-SA" sz="3200" b="1" dirty="0">
                <a:solidFill>
                  <a:schemeClr val="accent3"/>
                </a:solidFill>
              </a:rPr>
              <a:t/>
            </a:r>
            <a:br>
              <a:rPr lang="ar-SA" sz="3200" b="1" dirty="0">
                <a:solidFill>
                  <a:schemeClr val="accent3"/>
                </a:solidFill>
              </a:rPr>
            </a:br>
            <a:r>
              <a:rPr lang="ar-SA" sz="3200" b="1" dirty="0" smtClean="0">
                <a:solidFill>
                  <a:schemeClr val="accent3"/>
                </a:solidFill>
              </a:rPr>
              <a:t>4.حدث الأخرين </a:t>
            </a:r>
            <a:r>
              <a:rPr lang="ar-SA" sz="3200" b="1" dirty="0">
                <a:solidFill>
                  <a:schemeClr val="accent3"/>
                </a:solidFill>
              </a:rPr>
              <a:t>بمجال اهتمامهم</a:t>
            </a:r>
            <a:r>
              <a:rPr lang="ar-SA" sz="3200" b="1" dirty="0" smtClean="0">
                <a:solidFill>
                  <a:schemeClr val="accent3"/>
                </a:solidFill>
              </a:rPr>
              <a:t>.</a:t>
            </a:r>
            <a:r>
              <a:rPr lang="ar-SA" sz="3200" b="1" dirty="0">
                <a:solidFill>
                  <a:schemeClr val="accent3"/>
                </a:solidFill>
              </a:rPr>
              <a:t/>
            </a:r>
            <a:br>
              <a:rPr lang="ar-SA" sz="3200" b="1" dirty="0">
                <a:solidFill>
                  <a:schemeClr val="accent3"/>
                </a:solidFill>
              </a:rPr>
            </a:br>
            <a:r>
              <a:rPr lang="ar-SA" sz="3200" b="1" dirty="0" smtClean="0">
                <a:solidFill>
                  <a:schemeClr val="accent3"/>
                </a:solidFill>
              </a:rPr>
              <a:t>5.أحسن </a:t>
            </a:r>
            <a:r>
              <a:rPr lang="ar-SA" sz="3200" b="1" dirty="0">
                <a:solidFill>
                  <a:schemeClr val="accent3"/>
                </a:solidFill>
              </a:rPr>
              <a:t>لمن تتعامل معهم.</a:t>
            </a:r>
            <a:br>
              <a:rPr lang="ar-SA" sz="3200" b="1" dirty="0">
                <a:solidFill>
                  <a:schemeClr val="accent3"/>
                </a:solidFill>
              </a:rPr>
            </a:br>
            <a:r>
              <a:rPr lang="ar-SA" sz="3200" b="1" dirty="0">
                <a:solidFill>
                  <a:schemeClr val="accent3"/>
                </a:solidFill>
              </a:rPr>
              <a:t/>
            </a:r>
            <a:br>
              <a:rPr lang="ar-SA" sz="3200" b="1" dirty="0">
                <a:solidFill>
                  <a:schemeClr val="accent3"/>
                </a:solidFill>
              </a:rPr>
            </a:br>
            <a:endParaRPr lang="ar-SA" sz="3200" b="1" dirty="0">
              <a:solidFill>
                <a:schemeClr val="accent3"/>
              </a:solidFill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2"/>
          </p:nvPr>
        </p:nvSpPr>
        <p:spPr>
          <a:xfrm>
            <a:off x="4736592" y="6149007"/>
            <a:ext cx="3298784" cy="1312440"/>
          </a:xfrm>
        </p:spPr>
        <p:txBody>
          <a:bodyPr/>
          <a:lstStyle/>
          <a:p>
            <a:endParaRPr lang="ar-SA" dirty="0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548680"/>
            <a:ext cx="3960440" cy="5616624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F0000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65165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5" y="1052736"/>
            <a:ext cx="8064895" cy="5805264"/>
          </a:xfrm>
        </p:spPr>
        <p:txBody>
          <a:bodyPr>
            <a:noAutofit/>
          </a:bodyPr>
          <a:lstStyle/>
          <a:p>
            <a:pPr indent="0" algn="justLow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6.استخدم أسلوب المدح .</a:t>
            </a:r>
          </a:p>
          <a:p>
            <a:pPr indent="0" algn="justLow">
              <a:buNone/>
            </a:pPr>
            <a:endParaRPr lang="ar-SA" sz="2800" b="1" dirty="0" smtClean="0">
              <a:solidFill>
                <a:srgbClr val="FF0000"/>
              </a:solidFill>
            </a:endParaRP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7.تجنب تصيد الأخطاء وانشغل بإصلاح عيوبك.</a:t>
            </a:r>
          </a:p>
          <a:p>
            <a:pPr indent="0" algn="justLow">
              <a:buNone/>
            </a:pPr>
            <a:endParaRPr lang="ar-SA" sz="2800" b="1" dirty="0" smtClean="0">
              <a:solidFill>
                <a:srgbClr val="FF0000"/>
              </a:solidFill>
            </a:endParaRP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8.تواضع لأن الناس تنفر ممن يستعلى عليهم.</a:t>
            </a:r>
          </a:p>
          <a:p>
            <a:pPr indent="0" algn="justLow">
              <a:buNone/>
            </a:pPr>
            <a:endParaRPr lang="ar-SA" sz="2800" b="1" dirty="0" smtClean="0">
              <a:solidFill>
                <a:srgbClr val="FF0000"/>
              </a:solidFill>
            </a:endParaRP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09تعلم فن الإنصات فالناس تحب من يصغى اليهم.</a:t>
            </a:r>
          </a:p>
          <a:p>
            <a:pPr indent="0" algn="justLow">
              <a:buNone/>
            </a:pPr>
            <a:endParaRPr lang="ar-SA" sz="2800" b="1" dirty="0" smtClean="0">
              <a:solidFill>
                <a:srgbClr val="FF0000"/>
              </a:solidFill>
            </a:endParaRP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10.وسع دائرة معارفك واكسب في كل يوم صديق.</a:t>
            </a:r>
          </a:p>
          <a:p>
            <a:pPr indent="0" algn="justLow">
              <a:buNone/>
            </a:pPr>
            <a:endParaRPr lang="ar-SA" sz="2800" b="1" dirty="0" smtClean="0">
              <a:solidFill>
                <a:srgbClr val="FF0000"/>
              </a:solidFill>
            </a:endParaRP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11.اسعَ لتنويع تخصصاتك واهتماماتك تتسع دائرة معارفك.</a:t>
            </a:r>
          </a:p>
          <a:p>
            <a:pPr indent="0" algn="justLow">
              <a:buNone/>
            </a:pPr>
            <a:endParaRPr lang="ar-SA" sz="2800" b="1" dirty="0" smtClean="0">
              <a:solidFill>
                <a:srgbClr val="FF0000"/>
              </a:solidFill>
            </a:endParaRP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 </a:t>
            </a:r>
          </a:p>
          <a:p>
            <a:pPr indent="0" algn="justLow">
              <a:buNone/>
            </a:pPr>
            <a:endParaRPr lang="ar-SA" sz="2800" b="1" dirty="0" smtClean="0">
              <a:solidFill>
                <a:srgbClr val="FF0000"/>
              </a:solidFill>
            </a:endParaRPr>
          </a:p>
          <a:p>
            <a:pPr indent="0" algn="justLow">
              <a:buNone/>
            </a:pPr>
            <a:endParaRPr lang="ar-S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72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6836" y="836714"/>
            <a:ext cx="8087613" cy="5544615"/>
          </a:xfrm>
        </p:spPr>
        <p:txBody>
          <a:bodyPr>
            <a:noAutofit/>
          </a:bodyPr>
          <a:lstStyle/>
          <a:p>
            <a:pPr indent="0" algn="justLow"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12.للناس أفراح وأحزان فشاركهم وجدانيا .</a:t>
            </a: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13.حاول أن تكون واضحا في تعاملاتك.</a:t>
            </a: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14.حافظ على مواعيدك مع الناس واحترامها.</a:t>
            </a: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15.لا تكن لحوحا في طلب حاجاتك.</a:t>
            </a: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16.اختر الأوقات المناسبة للزيارة.</a:t>
            </a: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17.ابتعد عن التكلف في الكلام وفي التصرف.</a:t>
            </a: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18.حاول أن تقلل من المزاح.</a:t>
            </a:r>
          </a:p>
          <a:p>
            <a:pPr indent="0" algn="justLow"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19.حاول أن تنتقى كلماتك.</a:t>
            </a:r>
            <a:endParaRPr lang="ar-SA" sz="2800" b="1" dirty="0">
              <a:solidFill>
                <a:srgbClr val="0070C0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286605"/>
            <a:ext cx="8280920" cy="6571397"/>
          </a:xfrm>
        </p:spPr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31878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عنصر نائب للمحتوى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1988840"/>
            <a:ext cx="4608512" cy="41044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28190"/>
            <a:ext cx="8208912" cy="12006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r"/>
            <a:r>
              <a:rPr lang="ar-SA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ar-SA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ar-SA" u="sng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مهارات التواصل الفعال :-</a:t>
            </a:r>
            <a:r>
              <a:rPr lang="ar-SA" b="1" u="sng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ar-SA" b="1" u="sng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ar-SA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ar-SA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ar-SA" b="1" u="sng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286000" y="2339777"/>
            <a:ext cx="63904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 sz="3200" b="1" dirty="0">
                <a:solidFill>
                  <a:srgbClr val="7030A0"/>
                </a:solidFill>
              </a:rPr>
              <a:t>اتصال العين</a:t>
            </a:r>
            <a:r>
              <a:rPr lang="ar-SA" sz="3200" b="1" dirty="0" smtClean="0">
                <a:solidFill>
                  <a:srgbClr val="7030A0"/>
                </a:solidFill>
              </a:rPr>
              <a:t>.</a:t>
            </a:r>
            <a:endParaRPr lang="ar-SA" sz="3200" b="1" dirty="0">
              <a:solidFill>
                <a:srgbClr val="7030A0"/>
              </a:solidFill>
            </a:endParaRPr>
          </a:p>
          <a:p>
            <a:r>
              <a:rPr lang="ar-SA" sz="3200" b="1" dirty="0" smtClean="0">
                <a:solidFill>
                  <a:srgbClr val="7030A0"/>
                </a:solidFill>
              </a:rPr>
              <a:t>2.الوضع </a:t>
            </a:r>
            <a:r>
              <a:rPr lang="ar-SA" sz="3200" b="1" dirty="0">
                <a:solidFill>
                  <a:srgbClr val="7030A0"/>
                </a:solidFill>
              </a:rPr>
              <a:t>والحركة .</a:t>
            </a:r>
          </a:p>
          <a:p>
            <a:r>
              <a:rPr lang="ar-SA" sz="3200" b="1" dirty="0" smtClean="0">
                <a:solidFill>
                  <a:srgbClr val="7030A0"/>
                </a:solidFill>
              </a:rPr>
              <a:t>3.ملامح </a:t>
            </a:r>
            <a:r>
              <a:rPr lang="ar-SA" sz="3200" b="1" dirty="0">
                <a:solidFill>
                  <a:srgbClr val="7030A0"/>
                </a:solidFill>
              </a:rPr>
              <a:t>وتعابير الوجه.</a:t>
            </a:r>
          </a:p>
          <a:p>
            <a:r>
              <a:rPr lang="ar-SA" sz="3200" b="1" dirty="0" smtClean="0">
                <a:solidFill>
                  <a:srgbClr val="7030A0"/>
                </a:solidFill>
              </a:rPr>
              <a:t>4.اللبس </a:t>
            </a:r>
            <a:r>
              <a:rPr lang="ar-SA" sz="3200" b="1" dirty="0">
                <a:solidFill>
                  <a:srgbClr val="7030A0"/>
                </a:solidFill>
              </a:rPr>
              <a:t>والمظهر.</a:t>
            </a:r>
          </a:p>
          <a:p>
            <a:r>
              <a:rPr lang="ar-SA" sz="3200" b="1" dirty="0" smtClean="0">
                <a:solidFill>
                  <a:srgbClr val="7030A0"/>
                </a:solidFill>
              </a:rPr>
              <a:t>5.التنوع </a:t>
            </a:r>
            <a:r>
              <a:rPr lang="ar-SA" sz="3200" b="1" dirty="0">
                <a:solidFill>
                  <a:srgbClr val="7030A0"/>
                </a:solidFill>
              </a:rPr>
              <a:t>الصوتي.</a:t>
            </a:r>
          </a:p>
          <a:p>
            <a:r>
              <a:rPr lang="ar-SA" sz="3200" b="1" dirty="0" smtClean="0">
                <a:solidFill>
                  <a:srgbClr val="7030A0"/>
                </a:solidFill>
              </a:rPr>
              <a:t>6.اشراك </a:t>
            </a:r>
            <a:r>
              <a:rPr lang="ar-SA" sz="3200" b="1" dirty="0">
                <a:solidFill>
                  <a:srgbClr val="7030A0"/>
                </a:solidFill>
              </a:rPr>
              <a:t>المستمع.</a:t>
            </a:r>
          </a:p>
          <a:p>
            <a:r>
              <a:rPr lang="ar-SA" sz="3200" b="1" dirty="0" smtClean="0">
                <a:solidFill>
                  <a:srgbClr val="7030A0"/>
                </a:solidFill>
              </a:rPr>
              <a:t>7.اللغة </a:t>
            </a:r>
            <a:r>
              <a:rPr lang="ar-SA" sz="3200" b="1" dirty="0">
                <a:solidFill>
                  <a:srgbClr val="7030A0"/>
                </a:solidFill>
              </a:rPr>
              <a:t>غير المنطوقة.</a:t>
            </a:r>
          </a:p>
          <a:p>
            <a:r>
              <a:rPr lang="ar-SA" sz="3200" b="1" dirty="0" smtClean="0">
                <a:solidFill>
                  <a:srgbClr val="7030A0"/>
                </a:solidFill>
              </a:rPr>
              <a:t>8.استخدام </a:t>
            </a:r>
            <a:r>
              <a:rPr lang="ar-SA" sz="3200" b="1" dirty="0">
                <a:solidFill>
                  <a:srgbClr val="7030A0"/>
                </a:solidFill>
              </a:rPr>
              <a:t>المرح.</a:t>
            </a:r>
          </a:p>
        </p:txBody>
      </p:sp>
    </p:spTree>
    <p:extLst>
      <p:ext uri="{BB962C8B-B14F-4D97-AF65-F5344CB8AC3E}">
        <p14:creationId xmlns:p14="http://schemas.microsoft.com/office/powerpoint/2010/main" xmlns="" val="400279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بيضاوية 3"/>
          <p:cNvSpPr/>
          <p:nvPr/>
        </p:nvSpPr>
        <p:spPr>
          <a:xfrm>
            <a:off x="3059832" y="2132856"/>
            <a:ext cx="5256584" cy="3681090"/>
          </a:xfrm>
          <a:prstGeom prst="wedgeEllipseCallout">
            <a:avLst>
              <a:gd name="adj1" fmla="val -22053"/>
              <a:gd name="adj2" fmla="val 737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1886699"/>
              </p:ext>
            </p:extLst>
          </p:nvPr>
        </p:nvGraphicFramePr>
        <p:xfrm>
          <a:off x="2627784" y="2015661"/>
          <a:ext cx="6048672" cy="4459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1" y="476672"/>
            <a:ext cx="7632967" cy="1296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ar-SA" sz="3200" b="1" u="sng" dirty="0">
                <a:solidFill>
                  <a:srgbClr val="FF0000"/>
                </a:solidFill>
              </a:rPr>
              <a:t>الصفات التي يجب توافرها في الشخص لكي يكون الاتصال ناجحا:-</a:t>
            </a:r>
          </a:p>
        </p:txBody>
      </p:sp>
      <p:pic>
        <p:nvPicPr>
          <p:cNvPr id="6" name="عنصر نائب للمحتوى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3101" y="2132858"/>
            <a:ext cx="1958907" cy="429444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177850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عنصر نائب للمحتوى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5" y="1628802"/>
            <a:ext cx="3096344" cy="489654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1" y="188640"/>
            <a:ext cx="7632967" cy="1728193"/>
          </a:xfrm>
        </p:spPr>
        <p:txBody>
          <a:bodyPr>
            <a:normAutofit/>
          </a:bodyPr>
          <a:lstStyle/>
          <a:p>
            <a:pPr algn="justLow"/>
            <a:r>
              <a:rPr lang="ar-SA" b="1" u="sng" dirty="0">
                <a:solidFill>
                  <a:schemeClr val="accent3"/>
                </a:solidFill>
              </a:rPr>
              <a:t>الاستماع ودوره في نجاح الحوار والتفاهم:-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3419872" y="2274840"/>
            <a:ext cx="52565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/>
              <a:t>عندما نتحدث نحب أن يستمع إلينا الآخرون وهذه طبيعة فينا؛ لأن الاستماع يشعرنا بالثقة والاحترام والاهمية</a:t>
            </a:r>
            <a:r>
              <a:rPr lang="ar-SA" sz="2400" b="1" dirty="0" smtClean="0"/>
              <a:t>.</a:t>
            </a:r>
          </a:p>
          <a:p>
            <a:endParaRPr lang="ar-SA" sz="2400" b="1" dirty="0"/>
          </a:p>
          <a:p>
            <a:endParaRPr lang="ar-SA" sz="2400" b="1" dirty="0"/>
          </a:p>
          <a:p>
            <a:r>
              <a:rPr lang="ar-SA" sz="2400" b="1" dirty="0"/>
              <a:t>وقد </a:t>
            </a:r>
            <a:r>
              <a:rPr lang="ar-SA" sz="2400" b="1" dirty="0" smtClean="0"/>
              <a:t>أشار علماء </a:t>
            </a:r>
            <a:r>
              <a:rPr lang="ar-SA" sz="2400" b="1" dirty="0"/>
              <a:t>النفس الاجتماعي أن </a:t>
            </a:r>
            <a:r>
              <a:rPr lang="ar-SA" sz="2400" b="1" dirty="0" smtClean="0"/>
              <a:t>الاستماع الجيد </a:t>
            </a:r>
            <a:r>
              <a:rPr lang="ar-SA" sz="2400" b="1" dirty="0"/>
              <a:t>للآخرين ليس بالضرورة أن ينتهى بالتأثير الكامل عليهم إلا أنه يساعد على التقريب الروحي والعاطفي.</a:t>
            </a:r>
          </a:p>
          <a:p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xmlns="" val="205925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9" y="404666"/>
            <a:ext cx="2592287" cy="61021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59832" y="-387424"/>
            <a:ext cx="5616624" cy="4896544"/>
          </a:xfrm>
        </p:spPr>
        <p:txBody>
          <a:bodyPr>
            <a:noAutofit/>
          </a:bodyPr>
          <a:lstStyle/>
          <a:p>
            <a:pPr algn="r"/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>أ</a:t>
            </a:r>
            <a:b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  <a:t/>
            </a:r>
            <a:b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/>
            </a:r>
            <a:b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  <a:t/>
            </a:r>
            <a:b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/>
            </a:r>
            <a:b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/>
            </a:r>
            <a:b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u="sng" dirty="0" smtClean="0">
                <a:solidFill>
                  <a:srgbClr val="002060"/>
                </a:solidFill>
                <a:latin typeface="Aharoni" panose="02010803020104030203" pitchFamily="2" charset="-79"/>
              </a:rPr>
              <a:t>أدوات </a:t>
            </a:r>
            <a:r>
              <a:rPr lang="ar-SA" sz="3200" b="1" u="sng" dirty="0">
                <a:solidFill>
                  <a:srgbClr val="002060"/>
                </a:solidFill>
                <a:latin typeface="Aharoni" panose="02010803020104030203" pitchFamily="2" charset="-79"/>
              </a:rPr>
              <a:t>الاستماع الفعال</a:t>
            </a:r>
            <a:r>
              <a:rPr lang="ar-SA" sz="3200" b="1" dirty="0" smtClean="0">
                <a:solidFill>
                  <a:srgbClr val="002060"/>
                </a:solidFill>
                <a:latin typeface="Aharoni" panose="02010803020104030203" pitchFamily="2" charset="-79"/>
              </a:rPr>
              <a:t>:-</a:t>
            </a: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/>
            </a:r>
            <a:b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>1.لخص </a:t>
            </a:r>
            <a: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  <a:t>محاورك</a:t>
            </a: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>.</a:t>
            </a:r>
            <a:b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  <a:t/>
            </a:r>
            <a:b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>2.عناصر التفاهم: تتحدد </a:t>
            </a:r>
            <a: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  <a:t>في تركيز </a:t>
            </a: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/>
            </a:r>
            <a:b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>الانتباه </a:t>
            </a:r>
            <a: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  <a:t>على كلام الطرف </a:t>
            </a:r>
            <a:r>
              <a:rPr lang="ar-SA" sz="3200" b="1" dirty="0" err="1">
                <a:solidFill>
                  <a:schemeClr val="accent3"/>
                </a:solidFill>
                <a:latin typeface="Aharoni" panose="02010803020104030203" pitchFamily="2" charset="-79"/>
              </a:rPr>
              <a:t>الآخر،التأكد</a:t>
            </a:r>
            <a: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  <a:t> من حديثه، متابعة النقاط المهمة والرد </a:t>
            </a: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>عليها</a:t>
            </a:r>
            <a:b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/>
            </a:r>
            <a:b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 smtClean="0">
                <a:solidFill>
                  <a:schemeClr val="accent3"/>
                </a:solidFill>
                <a:latin typeface="Aharoni" panose="02010803020104030203" pitchFamily="2" charset="-79"/>
              </a:rPr>
              <a:t>3.الدخول </a:t>
            </a:r>
            <a: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  <a:t>إلى عالم </a:t>
            </a:r>
            <a:r>
              <a:rPr lang="ar-SA" sz="3200" b="1" dirty="0" err="1">
                <a:solidFill>
                  <a:schemeClr val="accent3"/>
                </a:solidFill>
                <a:latin typeface="Aharoni" panose="02010803020104030203" pitchFamily="2" charset="-79"/>
              </a:rPr>
              <a:t>الآخرين:يجب</a:t>
            </a:r>
            <a: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  <a:t> أن نشعر الآخرين بالأمن والثقة.</a:t>
            </a:r>
            <a:b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</a:br>
            <a: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  <a:t/>
            </a:r>
            <a:br>
              <a:rPr lang="ar-SA" sz="3200" b="1" dirty="0">
                <a:solidFill>
                  <a:schemeClr val="accent3"/>
                </a:solidFill>
                <a:latin typeface="Aharoni" panose="02010803020104030203" pitchFamily="2" charset="-79"/>
              </a:rPr>
            </a:br>
            <a:endParaRPr lang="ar-SA" sz="3200" b="1" dirty="0">
              <a:solidFill>
                <a:schemeClr val="accent3"/>
              </a:solidFill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657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31" y="2276872"/>
            <a:ext cx="3744415" cy="41044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1" y="0"/>
            <a:ext cx="7024744" cy="1916832"/>
          </a:xfrm>
        </p:spPr>
        <p:txBody>
          <a:bodyPr>
            <a:noAutofit/>
          </a:bodyPr>
          <a:lstStyle/>
          <a:p>
            <a:pPr algn="ctr"/>
            <a:r>
              <a:rPr lang="ar-SA" b="1" u="sng" dirty="0">
                <a:solidFill>
                  <a:schemeClr val="accent3">
                    <a:lumMod val="75000"/>
                  </a:schemeClr>
                </a:solidFill>
              </a:rPr>
              <a:t>قواعد النصيحة:-</a:t>
            </a:r>
            <a:br>
              <a:rPr lang="ar-SA" b="1" u="sng" dirty="0">
                <a:solidFill>
                  <a:schemeClr val="accent3">
                    <a:lumMod val="75000"/>
                  </a:schemeClr>
                </a:solidFill>
              </a:rPr>
            </a:br>
            <a:endParaRPr lang="ar-SA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995937" y="2054088"/>
            <a:ext cx="4670987" cy="4224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400" b="1" dirty="0"/>
              <a:t>الإخلاص لله.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400" b="1" dirty="0"/>
              <a:t>أن يطبق الشخص ما يقوله0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400" b="1" dirty="0"/>
              <a:t>التأكد من صحة الأمر الذى ينصح به.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400" b="1" dirty="0"/>
              <a:t>اختيار الوقت المناسب.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400" b="1" dirty="0"/>
              <a:t>تهيئة الجو النفسي لسماع النصيحة.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400" b="1" dirty="0"/>
              <a:t>الذكاء في استخدام الكلمات.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400" b="1" dirty="0"/>
              <a:t>إظهار الإخلاص والود والحب في توجيه النصيحة.</a:t>
            </a:r>
          </a:p>
          <a:p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xmlns="" val="325889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0088" y="1700808"/>
            <a:ext cx="8136835" cy="5400600"/>
          </a:xfrm>
        </p:spPr>
        <p:txBody>
          <a:bodyPr>
            <a:noAutofit/>
          </a:bodyPr>
          <a:lstStyle/>
          <a:p>
            <a:pPr marL="457200" indent="-457200" algn="justLow">
              <a:buFont typeface="+mj-lt"/>
              <a:buAutoNum type="arabicPeriod"/>
            </a:pPr>
            <a:r>
              <a:rPr lang="ar-SA" sz="2800" b="1" dirty="0" smtClean="0"/>
              <a:t>أصلح بينك وبين الله يصلح الله بينك وبين الآخرين.</a:t>
            </a:r>
          </a:p>
          <a:p>
            <a:pPr marL="457200" indent="-457200" algn="justLow">
              <a:buFont typeface="+mj-lt"/>
              <a:buAutoNum type="arabicPeriod"/>
            </a:pPr>
            <a:r>
              <a:rPr lang="ar-SA" sz="2800" b="1" dirty="0" smtClean="0"/>
              <a:t>حدد أنماط الشخصية.</a:t>
            </a:r>
          </a:p>
          <a:p>
            <a:pPr marL="457200" indent="-457200" algn="justLow">
              <a:buFont typeface="+mj-lt"/>
              <a:buAutoNum type="arabicPeriod"/>
            </a:pPr>
            <a:r>
              <a:rPr lang="ar-SA" sz="2800" b="1" dirty="0" smtClean="0"/>
              <a:t>ضع نفسك مكان الأخرين.</a:t>
            </a:r>
          </a:p>
          <a:p>
            <a:pPr marL="457200" indent="-457200" algn="justLow">
              <a:buFont typeface="+mj-lt"/>
              <a:buAutoNum type="arabicPeriod"/>
            </a:pPr>
            <a:r>
              <a:rPr lang="ar-SA" sz="2800" b="1" dirty="0" smtClean="0"/>
              <a:t>ابتسم دائما في المواقف الصعبة0</a:t>
            </a:r>
          </a:p>
          <a:p>
            <a:pPr marL="457200" indent="-457200" algn="justLow">
              <a:buFont typeface="+mj-lt"/>
              <a:buAutoNum type="arabicPeriod"/>
            </a:pPr>
            <a:r>
              <a:rPr lang="ar-SA" sz="2800" b="1" dirty="0" smtClean="0"/>
              <a:t>احتفظ بهدوئك .</a:t>
            </a:r>
          </a:p>
          <a:p>
            <a:pPr marL="457200" indent="-457200" algn="justLow">
              <a:buFont typeface="+mj-lt"/>
              <a:buAutoNum type="arabicPeriod"/>
            </a:pPr>
            <a:r>
              <a:rPr lang="ar-SA" sz="2800" b="1" dirty="0" smtClean="0"/>
              <a:t>ضع في حسبانك مشاعر الآخرين.</a:t>
            </a:r>
          </a:p>
          <a:p>
            <a:pPr marL="457200" indent="-457200" algn="justLow">
              <a:buFont typeface="+mj-lt"/>
              <a:buAutoNum type="arabicPeriod"/>
            </a:pPr>
            <a:endParaRPr lang="ar-SA" sz="2800" b="1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Low"/>
            <a:r>
              <a:rPr lang="ar-SA" b="1" u="sng" dirty="0" smtClean="0">
                <a:solidFill>
                  <a:srgbClr val="C00000"/>
                </a:solidFill>
              </a:rPr>
              <a:t>قواعد يجب مراعاتها عند التعامل مع الناس</a:t>
            </a:r>
            <a:endParaRPr lang="ar-SA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398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692698"/>
            <a:ext cx="8064896" cy="5904656"/>
          </a:xfrm>
        </p:spPr>
        <p:txBody>
          <a:bodyPr>
            <a:noAutofit/>
          </a:bodyPr>
          <a:lstStyle/>
          <a:p>
            <a:pPr indent="0" algn="justLow">
              <a:buNone/>
            </a:pPr>
            <a:r>
              <a:rPr lang="ar-SA" sz="2800" b="1" dirty="0" smtClean="0"/>
              <a:t>7.اختر كلماتك بلباقة في أول لقاء.</a:t>
            </a:r>
          </a:p>
          <a:p>
            <a:pPr indent="0" algn="justLow">
              <a:buNone/>
            </a:pPr>
            <a:r>
              <a:rPr lang="ar-SA" sz="2800" b="1" dirty="0" smtClean="0"/>
              <a:t>8.إذا كانت الأجواء غير مناسبة للحديث يفضل إنهاء الحديث بلباقة.</a:t>
            </a:r>
          </a:p>
          <a:p>
            <a:pPr indent="0" algn="justLow">
              <a:buNone/>
            </a:pPr>
            <a:endParaRPr lang="ar-SA" sz="2800" b="1" dirty="0" smtClean="0"/>
          </a:p>
          <a:p>
            <a:pPr indent="0" algn="justLow">
              <a:buNone/>
            </a:pPr>
            <a:r>
              <a:rPr lang="ar-SA" sz="2800" b="1" dirty="0" smtClean="0"/>
              <a:t>9.الهدية الجميلة ، والمسارعة لمساعدة الآخرين من أهم وسائل كسب القلوب ، وبناء العلاقة بين الناس.</a:t>
            </a:r>
          </a:p>
          <a:p>
            <a:pPr indent="0" algn="justLow">
              <a:buNone/>
            </a:pPr>
            <a:endParaRPr lang="ar-SA" sz="2800" b="1" dirty="0" smtClean="0"/>
          </a:p>
          <a:p>
            <a:pPr indent="0" algn="justLow">
              <a:buNone/>
            </a:pPr>
            <a:r>
              <a:rPr lang="ar-SA" sz="2800" b="1" dirty="0" smtClean="0"/>
              <a:t>10.الوفاء بالوعد ، وصدق الحديث يجعل الآخرين.</a:t>
            </a:r>
          </a:p>
          <a:p>
            <a:pPr indent="0" algn="justLow">
              <a:buNone/>
            </a:pPr>
            <a:endParaRPr lang="ar-SA" sz="2800" b="1" dirty="0" smtClean="0"/>
          </a:p>
          <a:p>
            <a:pPr indent="0" algn="justLow">
              <a:buNone/>
            </a:pPr>
            <a:r>
              <a:rPr lang="ar-SA" sz="2800" b="1" dirty="0"/>
              <a:t>1</a:t>
            </a:r>
            <a:r>
              <a:rPr lang="ar-SA" sz="2800" b="1" dirty="0" smtClean="0"/>
              <a:t>1.الكرم </a:t>
            </a:r>
            <a:r>
              <a:rPr lang="ar-SA" sz="2800" b="1" dirty="0"/>
              <a:t>أعلى المنازل في قلوب الناس </a:t>
            </a:r>
            <a:r>
              <a:rPr lang="ar-SA" sz="2800" b="1" dirty="0" smtClean="0"/>
              <a:t>يحبونك.</a:t>
            </a:r>
          </a:p>
          <a:p>
            <a:pPr indent="0" algn="justLow">
              <a:buNone/>
            </a:pPr>
            <a:endParaRPr lang="ar-SA" sz="2800" b="1" dirty="0" smtClean="0"/>
          </a:p>
          <a:p>
            <a:pPr indent="0" algn="justLow">
              <a:buNone/>
            </a:pPr>
            <a:r>
              <a:rPr lang="ar-SA" sz="2800" b="1" dirty="0" smtClean="0"/>
              <a:t>12.البساطة </a:t>
            </a:r>
            <a:r>
              <a:rPr lang="ar-SA" sz="2800" b="1" dirty="0"/>
              <a:t>وعدم التكلف في التعامل.</a:t>
            </a:r>
          </a:p>
          <a:p>
            <a:pPr indent="0" algn="justLow">
              <a:buNone/>
            </a:pPr>
            <a:endParaRPr lang="ar-SA" sz="2800" b="1" dirty="0"/>
          </a:p>
        </p:txBody>
      </p:sp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25391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3398" b="12587"/>
          <a:stretch/>
        </p:blipFill>
        <p:spPr>
          <a:xfrm>
            <a:off x="251520" y="188640"/>
            <a:ext cx="9061451" cy="5833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04309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31" y="332656"/>
            <a:ext cx="3960437" cy="61206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5" y="0"/>
            <a:ext cx="7560838" cy="6478409"/>
          </a:xfrm>
        </p:spPr>
        <p:txBody>
          <a:bodyPr>
            <a:normAutofit fontScale="90000"/>
          </a:bodyPr>
          <a:lstStyle/>
          <a:p>
            <a:pPr algn="r"/>
            <a:r>
              <a:rPr lang="ar-SA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أنوا ع التواصل</a:t>
            </a:r>
            <a:r>
              <a:rPr lang="ar-SA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:-</a:t>
            </a:r>
            <a:br>
              <a:rPr lang="ar-SA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SA" sz="32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.التواصل اللفظي:-يتضمن:-</a:t>
            </a:r>
            <a:br>
              <a:rPr lang="ar-SA" sz="32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A" sz="32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-اللغة .</a:t>
            </a:r>
            <a:b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-النطق.</a:t>
            </a:r>
            <a:b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-الصوت.</a:t>
            </a:r>
            <a:b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-الطلاقة.</a:t>
            </a:r>
            <a:b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-السمع.</a:t>
            </a:r>
            <a:b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SA" sz="32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SA" sz="32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SA" sz="32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97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 flipV="1">
            <a:off x="1043492" y="7605463"/>
            <a:ext cx="6777317" cy="576065"/>
          </a:xfrm>
        </p:spPr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5" cy="6768752"/>
          </a:xfrm>
        </p:spPr>
        <p:txBody>
          <a:bodyPr>
            <a:noAutofit/>
          </a:bodyPr>
          <a:lstStyle/>
          <a:p>
            <a:pPr algn="r"/>
            <a:r>
              <a:rPr lang="ar-SA" sz="3200" u="sng" dirty="0" smtClean="0">
                <a:solidFill>
                  <a:schemeClr val="tx1"/>
                </a:solidFill>
              </a:rPr>
              <a:t>مهارات الاتصال اللفظي</a:t>
            </a:r>
            <a:r>
              <a:rPr lang="ar-SA" sz="3200" dirty="0" smtClean="0">
                <a:solidFill>
                  <a:schemeClr val="tx1"/>
                </a:solidFill>
              </a:rPr>
              <a:t>:-</a:t>
            </a:r>
            <a:br>
              <a:rPr lang="ar-SA" sz="3200" dirty="0" smtClean="0">
                <a:solidFill>
                  <a:schemeClr val="tx1"/>
                </a:solidFill>
              </a:rPr>
            </a:br>
            <a:r>
              <a:rPr lang="ar-SA" sz="3200" dirty="0" smtClean="0">
                <a:solidFill>
                  <a:schemeClr val="tx1"/>
                </a:solidFill>
              </a:rPr>
              <a:t>1.مهارة التحدث .ترتبط بتحديد الوقت المناسب للتحدث ،ارسال الأفكار للمستمع بشكل منظم ،التركيز على جوهر الموضوع، البساطة،  </a:t>
            </a:r>
            <a:br>
              <a:rPr lang="ar-SA" sz="3200" dirty="0" smtClean="0">
                <a:solidFill>
                  <a:schemeClr val="tx1"/>
                </a:solidFill>
              </a:rPr>
            </a:br>
            <a:r>
              <a:rPr lang="ar-SA" sz="3200" dirty="0" smtClean="0">
                <a:solidFill>
                  <a:schemeClr val="tx1"/>
                </a:solidFill>
              </a:rPr>
              <a:t/>
            </a:r>
            <a:br>
              <a:rPr lang="ar-SA" sz="3200" dirty="0" smtClean="0">
                <a:solidFill>
                  <a:schemeClr val="tx1"/>
                </a:solidFill>
              </a:rPr>
            </a:br>
            <a:r>
              <a:rPr lang="ar-SA" sz="3200" dirty="0" smtClean="0">
                <a:solidFill>
                  <a:schemeClr val="tx1"/>
                </a:solidFill>
              </a:rPr>
              <a:t>2.مهارة الاستماع .</a:t>
            </a:r>
            <a:br>
              <a:rPr lang="ar-SA" sz="3200" dirty="0" smtClean="0">
                <a:solidFill>
                  <a:schemeClr val="tx1"/>
                </a:solidFill>
              </a:rPr>
            </a:br>
            <a:r>
              <a:rPr lang="ar-SA" sz="3200" dirty="0" smtClean="0">
                <a:solidFill>
                  <a:schemeClr val="tx1"/>
                </a:solidFill>
              </a:rPr>
              <a:t>ترتبط هذه المهارة بالفهم ،التفسير ،التقييم، التذكر ،الاستجابة</a:t>
            </a:r>
            <a:br>
              <a:rPr lang="ar-SA" sz="3200" dirty="0" smtClean="0">
                <a:solidFill>
                  <a:schemeClr val="tx1"/>
                </a:solidFill>
              </a:rPr>
            </a:br>
            <a:r>
              <a:rPr lang="ar-SA" sz="3200" dirty="0" smtClean="0">
                <a:solidFill>
                  <a:schemeClr val="tx1"/>
                </a:solidFill>
              </a:rPr>
              <a:t>3.مهارة الكتابة.</a:t>
            </a:r>
            <a:br>
              <a:rPr lang="ar-SA" sz="3200" dirty="0" smtClean="0">
                <a:solidFill>
                  <a:schemeClr val="tx1"/>
                </a:solidFill>
              </a:rPr>
            </a:br>
            <a:r>
              <a:rPr lang="ar-SA" sz="3200" dirty="0" smtClean="0">
                <a:solidFill>
                  <a:schemeClr val="tx1"/>
                </a:solidFill>
              </a:rPr>
              <a:t>تساعد على التفاعل مع الأخرين ،اقناع الأخرين، تحقيق التواصل.  </a:t>
            </a:r>
            <a:br>
              <a:rPr lang="ar-SA" sz="3200" dirty="0" smtClean="0">
                <a:solidFill>
                  <a:schemeClr val="tx1"/>
                </a:solidFill>
              </a:rPr>
            </a:br>
            <a:r>
              <a:rPr lang="ar-SA" sz="3200" dirty="0" smtClean="0">
                <a:solidFill>
                  <a:schemeClr val="tx1"/>
                </a:solidFill>
              </a:rPr>
              <a:t>4.مهارة القراءة.</a:t>
            </a:r>
            <a:br>
              <a:rPr lang="ar-SA" sz="3200" dirty="0" smtClean="0">
                <a:solidFill>
                  <a:schemeClr val="tx1"/>
                </a:solidFill>
              </a:rPr>
            </a:br>
            <a:endParaRPr lang="ar-S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812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001617"/>
            <a:ext cx="8280920" cy="4523727"/>
          </a:xfrm>
        </p:spPr>
        <p:txBody>
          <a:bodyPr>
            <a:normAutofit/>
          </a:bodyPr>
          <a:lstStyle/>
          <a:p>
            <a:pPr indent="0" algn="justLow">
              <a:buNone/>
            </a:pPr>
            <a:r>
              <a:rPr lang="ar-SA" sz="3200" b="1" dirty="0" smtClean="0"/>
              <a:t>نقسم أساليب التواصل غير اللفظي الى ثلاث فئات:- </a:t>
            </a:r>
          </a:p>
          <a:p>
            <a:pPr indent="0" algn="justLow">
              <a:buNone/>
            </a:pPr>
            <a:r>
              <a:rPr lang="ar-SA" sz="3200" b="1" dirty="0" smtClean="0"/>
              <a:t>أولا:- التواصل غير اللفظي الجسدي: ا</a:t>
            </a:r>
            <a:r>
              <a:rPr lang="ar-SA" sz="3200" dirty="0" smtClean="0"/>
              <a:t>لوضع الذي يكون عليه جسمك يكشف الكثير عن حالتك الذهنية وشعورك في لحظة معينة.</a:t>
            </a:r>
          </a:p>
          <a:p>
            <a:pPr indent="0" algn="justLow">
              <a:buNone/>
            </a:pPr>
            <a:r>
              <a:rPr lang="ar-SA" sz="3200" b="1" dirty="0" smtClean="0"/>
              <a:t>ثانيا:-الاتصال البصري : </a:t>
            </a:r>
            <a:r>
              <a:rPr lang="ar-SA" sz="3200" dirty="0" smtClean="0"/>
              <a:t>تمثل العينان مرآة الروح ، فنظرتك وسيلة قوية في لغة جسدك </a:t>
            </a:r>
            <a:endParaRPr lang="ar-SA" sz="3200" b="1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1" y="0"/>
            <a:ext cx="7560959" cy="2170664"/>
          </a:xfrm>
        </p:spPr>
        <p:txBody>
          <a:bodyPr>
            <a:noAutofit/>
          </a:bodyPr>
          <a:lstStyle/>
          <a:p>
            <a:pPr algn="justLow"/>
            <a:r>
              <a:rPr lang="ar-SA" b="1" u="sng" dirty="0" smtClean="0"/>
              <a:t> 2.التواصل غير اللفظي:-</a:t>
            </a:r>
            <a:endParaRPr lang="ar-SA" b="1" u="sng" dirty="0"/>
          </a:p>
        </p:txBody>
      </p:sp>
    </p:spTree>
    <p:extLst>
      <p:ext uri="{BB962C8B-B14F-4D97-AF65-F5344CB8AC3E}">
        <p14:creationId xmlns:p14="http://schemas.microsoft.com/office/powerpoint/2010/main" xmlns="" val="23876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4" y="1484784"/>
            <a:ext cx="7776980" cy="4347845"/>
          </a:xfrm>
        </p:spPr>
        <p:txBody>
          <a:bodyPr>
            <a:normAutofit/>
          </a:bodyPr>
          <a:lstStyle/>
          <a:p>
            <a:pPr indent="0" algn="justLow">
              <a:buNone/>
            </a:pPr>
            <a:r>
              <a:rPr lang="ar-SA" sz="3200" b="1" dirty="0" smtClean="0"/>
              <a:t>الشخص القلق والمتوتر يقوم بعمل حركات سريعة ومتكررة عكس الشخص العادي الهادئ.</a:t>
            </a:r>
          </a:p>
          <a:p>
            <a:pPr indent="0" algn="justLow">
              <a:buNone/>
            </a:pPr>
            <a:r>
              <a:rPr lang="ar-SA" sz="3200" b="1" u="sng" dirty="0" smtClean="0"/>
              <a:t>رابعا:- التواصل غيرا </a:t>
            </a:r>
            <a:r>
              <a:rPr lang="ar-SA" sz="3200" b="1" u="sng" dirty="0" err="1" smtClean="0"/>
              <a:t>للفظى</a:t>
            </a:r>
            <a:r>
              <a:rPr lang="ar-SA" sz="3200" b="1" u="sng" dirty="0" smtClean="0"/>
              <a:t> المرتبط باللغة:-</a:t>
            </a:r>
          </a:p>
          <a:p>
            <a:pPr indent="0" algn="justLow">
              <a:buNone/>
            </a:pPr>
            <a:r>
              <a:rPr lang="ar-SA" sz="3200" b="1" dirty="0" smtClean="0"/>
              <a:t>ويتضمن نبرة الصوة:- متمثلة في النطق والصوت فهم أجزاء مهمة في لغة جسدك، كما أن حالتك الذهنية تظهر من خلال نبرة صوتك</a:t>
            </a:r>
            <a:endParaRPr lang="ar-SA" sz="3200" b="1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Low"/>
            <a:r>
              <a:rPr lang="ar-SA" b="1" u="sng" dirty="0" smtClean="0"/>
              <a:t>ثالثاً: التواصل غير اللفظي الحركي:-</a:t>
            </a:r>
            <a:endParaRPr lang="ar-SA" b="1" u="sng" dirty="0"/>
          </a:p>
        </p:txBody>
      </p:sp>
    </p:spTree>
    <p:extLst>
      <p:ext uri="{BB962C8B-B14F-4D97-AF65-F5344CB8AC3E}">
        <p14:creationId xmlns:p14="http://schemas.microsoft.com/office/powerpoint/2010/main" xmlns="" val="266476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MosiaicBubbles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7" y="-27384"/>
            <a:ext cx="2448271" cy="604867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987824" y="188641"/>
            <a:ext cx="5400600" cy="5256583"/>
          </a:xfrm>
        </p:spPr>
        <p:txBody>
          <a:bodyPr>
            <a:noAutofit/>
          </a:bodyPr>
          <a:lstStyle/>
          <a:p>
            <a:pPr algn="r"/>
            <a:r>
              <a:rPr lang="ar-SA" sz="3200" b="1" u="sng" dirty="0" smtClean="0"/>
              <a:t>رابعاً:-التواصل غير اللفظي المرتبط بالإشارة:-</a:t>
            </a:r>
            <a:br>
              <a:rPr lang="ar-SA" sz="3200" b="1" u="sng" dirty="0" smtClean="0"/>
            </a:br>
            <a:r>
              <a:rPr lang="ar-SA" sz="3200" b="1" u="sng" dirty="0" smtClean="0"/>
              <a:t/>
            </a:r>
            <a:br>
              <a:rPr lang="ar-SA" sz="3200" b="1" u="sng" dirty="0" smtClean="0"/>
            </a:br>
            <a:r>
              <a:rPr lang="ar-SA" sz="3200" b="1" dirty="0" smtClean="0"/>
              <a:t>تستخدم لغة الاشارة لمساعدة الأشخاص اللذين يعانون من صعوبة في الكلام لمساعدتهم على التعبير عن أفكارهم وتسهيل فهمها على المستقبل.</a:t>
            </a:r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xmlns="" val="425822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337481"/>
            <a:ext cx="8604448" cy="5187864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ar-SA" b="1" dirty="0" smtClean="0"/>
              <a:t>1.إيهاب الببلاوي :اضطرابات التواصل، دار الزهراء الرياض بالمملكة العربية السعودية،2014م.</a:t>
            </a:r>
          </a:p>
          <a:p>
            <a:pPr marL="68580" indent="0">
              <a:buNone/>
            </a:pPr>
            <a:r>
              <a:rPr lang="ar-SA" b="1" dirty="0" smtClean="0"/>
              <a:t>2.أحمد موسى </a:t>
            </a:r>
            <a:r>
              <a:rPr lang="ar-SA" b="1" dirty="0" err="1" smtClean="0"/>
              <a:t>الدوايده</a:t>
            </a:r>
            <a:r>
              <a:rPr lang="ar-SA" b="1" dirty="0" smtClean="0"/>
              <a:t> ،ياسر فارس خليل: اضطرابات التواصل دار الناشر الدولي، الرياض بالمملكة العربية السعودية،2011م.</a:t>
            </a:r>
          </a:p>
          <a:p>
            <a:pPr marL="68580" indent="0">
              <a:buNone/>
            </a:pPr>
            <a:r>
              <a:rPr lang="ar-SA" b="1" dirty="0" smtClean="0"/>
              <a:t>3.جمال شكري عثمان وأخرون :الاتجاهات المعاصرة بين النظرية والتطبيق دار الحكيم ،القاهرة ،1994م.</a:t>
            </a:r>
          </a:p>
          <a:p>
            <a:pPr marL="68580" indent="0">
              <a:buNone/>
            </a:pPr>
            <a:r>
              <a:rPr lang="ar-SA" b="1" dirty="0" smtClean="0"/>
              <a:t>4.على حسين زيدان :مهارات وتطبيقات ،دار المهندس، القاهرة ،2006م.</a:t>
            </a:r>
          </a:p>
          <a:p>
            <a:pPr marL="68580" indent="0">
              <a:buNone/>
            </a:pPr>
            <a:r>
              <a:rPr lang="ar-SA" b="1" dirty="0" smtClean="0"/>
              <a:t>5.سهير كامل أحمد ،دينا إبراهيم مصطفى :مقدمة في التربية الخاصة ،مكتبة الرشد ،الرياض بالمملكة العربية السعودية،2007م.</a:t>
            </a:r>
          </a:p>
          <a:p>
            <a:pPr marL="68580" indent="0">
              <a:buNone/>
            </a:pPr>
            <a:r>
              <a:rPr lang="ar-SA" b="1" dirty="0" smtClean="0"/>
              <a:t>6.نوف بنت ناصر التميمي وآخرون: الاتصال </a:t>
            </a:r>
            <a:r>
              <a:rPr lang="ar-SA" b="1" dirty="0" err="1" smtClean="0"/>
              <a:t>الإنساني،مكتبة</a:t>
            </a:r>
            <a:r>
              <a:rPr lang="ar-SA" b="1" dirty="0" smtClean="0"/>
              <a:t> الرشد،الرياض،2014م </a:t>
            </a:r>
          </a:p>
          <a:p>
            <a:pPr marL="68580" indent="0">
              <a:buNone/>
            </a:pPr>
            <a:r>
              <a:rPr lang="ar-SA" b="1" dirty="0" smtClean="0"/>
              <a:t> 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u="sng" dirty="0" smtClean="0"/>
              <a:t>قائمة المراجع</a:t>
            </a:r>
            <a:endParaRPr lang="ar-SA" b="1" u="sng" dirty="0"/>
          </a:p>
        </p:txBody>
      </p:sp>
    </p:spTree>
    <p:extLst>
      <p:ext uri="{BB962C8B-B14F-4D97-AF65-F5344CB8AC3E}">
        <p14:creationId xmlns:p14="http://schemas.microsoft.com/office/powerpoint/2010/main" xmlns="" val="332417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781"/>
          <a:stretch/>
        </p:blipFill>
        <p:spPr>
          <a:xfrm>
            <a:off x="395536" y="-1755576"/>
            <a:ext cx="8186127" cy="871296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83841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806"/>
          <a:stretch/>
        </p:blipFill>
        <p:spPr>
          <a:xfrm>
            <a:off x="251520" y="0"/>
            <a:ext cx="8448939" cy="6686550"/>
          </a:xfr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43632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9226" t="-26054" r="9226" b="-2492"/>
          <a:stretch/>
        </p:blipFill>
        <p:spPr>
          <a:xfrm>
            <a:off x="-420555" y="-1269522"/>
            <a:ext cx="9025003" cy="8478374"/>
          </a:xfr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354553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7532" y="476672"/>
            <a:ext cx="9841092" cy="603067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36480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عنصر نائب للمحتوى 2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58" t="1785" r="9011" b="-223"/>
          <a:stretch/>
        </p:blipFill>
        <p:spPr>
          <a:xfrm>
            <a:off x="467544" y="429904"/>
            <a:ext cx="8208912" cy="60234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06776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وسيلة شرح على شكل سحابة 4"/>
          <p:cNvSpPr/>
          <p:nvPr/>
        </p:nvSpPr>
        <p:spPr>
          <a:xfrm>
            <a:off x="450376" y="1760561"/>
            <a:ext cx="8420400" cy="3684663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2276874"/>
            <a:ext cx="7704856" cy="3555757"/>
          </a:xfrm>
        </p:spPr>
        <p:txBody>
          <a:bodyPr>
            <a:normAutofit/>
          </a:bodyPr>
          <a:lstStyle/>
          <a:p>
            <a:pPr indent="0" algn="justLow">
              <a:buNone/>
            </a:pPr>
            <a:r>
              <a:rPr lang="ar-SA" sz="3200" b="1" dirty="0" smtClean="0">
                <a:solidFill>
                  <a:srgbClr val="FF0000"/>
                </a:solidFill>
              </a:rPr>
              <a:t>هو نشاط إنساني الغرض منه تبادل المعلومات والأفكار بين كل من المرسل والمستقبل.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1" y="692698"/>
            <a:ext cx="7560959" cy="937321"/>
          </a:xfrm>
        </p:spPr>
        <p:txBody>
          <a:bodyPr>
            <a:normAutofit/>
          </a:bodyPr>
          <a:lstStyle/>
          <a:p>
            <a:pPr algn="r"/>
            <a:r>
              <a:rPr lang="ar-SA" sz="3600" b="1" u="sng" dirty="0"/>
              <a:t>إ</a:t>
            </a:r>
            <a:r>
              <a:rPr lang="ar-SA" sz="3600" b="1" u="sng" dirty="0" smtClean="0"/>
              <a:t>ذن مفهوم </a:t>
            </a:r>
            <a:r>
              <a:rPr lang="ar-SA" sz="3600" b="1" u="sng" dirty="0" err="1" smtClean="0"/>
              <a:t>التواصل:هو</a:t>
            </a:r>
            <a:r>
              <a:rPr lang="ar-SA" sz="3600" b="1" u="sng" dirty="0" smtClean="0"/>
              <a:t>:-</a:t>
            </a:r>
            <a:endParaRPr lang="ar-SA" sz="3600" b="1" u="sng" dirty="0"/>
          </a:p>
        </p:txBody>
      </p:sp>
      <p:pic>
        <p:nvPicPr>
          <p:cNvPr id="1026" name="Picture 2" descr="C:\Users\Dr.Gehan\Pictures\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95467"/>
            <a:ext cx="1800200" cy="14369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4239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7585" y="1340769"/>
            <a:ext cx="7416531" cy="4464496"/>
          </a:xfrm>
        </p:spPr>
        <p:txBody>
          <a:bodyPr>
            <a:noAutofit/>
          </a:bodyPr>
          <a:lstStyle/>
          <a:p>
            <a:pPr marL="68580" indent="-342900" algn="justLow">
              <a:buFont typeface="+mj-lt"/>
              <a:buAutoNum type="arabicPeriod"/>
            </a:pPr>
            <a:r>
              <a:rPr lang="ar-SA" sz="3200" b="1" dirty="0" smtClean="0">
                <a:solidFill>
                  <a:srgbClr val="C00000"/>
                </a:solidFill>
              </a:rPr>
              <a:t>المرسل</a:t>
            </a:r>
            <a:r>
              <a:rPr lang="ar-SA" sz="3200" b="1" dirty="0" smtClean="0"/>
              <a:t>:-هو الشخص الذى يقوم بنقل الأفكار والمعلومات.</a:t>
            </a:r>
          </a:p>
          <a:p>
            <a:pPr marL="68580" indent="-342900" algn="justLow">
              <a:buFont typeface="+mj-lt"/>
              <a:buAutoNum type="arabicPeriod"/>
            </a:pPr>
            <a:r>
              <a:rPr lang="ar-SA" sz="3200" b="1" dirty="0" smtClean="0"/>
              <a:t>ا</a:t>
            </a:r>
            <a:r>
              <a:rPr lang="ar-SA" sz="3200" b="1" dirty="0" smtClean="0">
                <a:solidFill>
                  <a:srgbClr val="C00000"/>
                </a:solidFill>
              </a:rPr>
              <a:t>لمستقبل:-</a:t>
            </a:r>
            <a:r>
              <a:rPr lang="ar-SA" sz="3200" b="1" dirty="0" smtClean="0"/>
              <a:t>هو الشخص الذى يقوم باستقبال الرسالة من المرسل وفك رموزها.</a:t>
            </a:r>
          </a:p>
          <a:p>
            <a:pPr marL="68580" indent="-342900" algn="justLow">
              <a:buFont typeface="+mj-lt"/>
              <a:buAutoNum type="arabicPeriod"/>
            </a:pPr>
            <a:r>
              <a:rPr lang="ar-SA" sz="3200" b="1" dirty="0" smtClean="0">
                <a:solidFill>
                  <a:srgbClr val="C00000"/>
                </a:solidFill>
              </a:rPr>
              <a:t>الرسالة</a:t>
            </a:r>
            <a:r>
              <a:rPr lang="ar-SA" sz="3200" b="1" dirty="0" smtClean="0"/>
              <a:t>:-هي الرموز والإشارات التي يريد المرسل إرسالها للمستقبل.</a:t>
            </a:r>
          </a:p>
          <a:p>
            <a:pPr marL="68580" indent="-342900" algn="justLow">
              <a:buFont typeface="+mj-lt"/>
              <a:buAutoNum type="arabicPeriod"/>
            </a:pPr>
            <a:r>
              <a:rPr lang="ar-SA" sz="3200" b="1" dirty="0" smtClean="0">
                <a:solidFill>
                  <a:srgbClr val="C00000"/>
                </a:solidFill>
              </a:rPr>
              <a:t>وسيلة: </a:t>
            </a:r>
            <a:r>
              <a:rPr lang="ar-SA" sz="3200" b="1" dirty="0" smtClean="0"/>
              <a:t>وهى الأداة التي تساعد على نقل الرسالة من المرسل الى المستقبل.</a:t>
            </a:r>
          </a:p>
          <a:p>
            <a:pPr marL="68580" indent="-342900" algn="justLow">
              <a:buFont typeface="+mj-lt"/>
              <a:buAutoNum type="arabicPeriod"/>
            </a:pPr>
            <a:r>
              <a:rPr lang="ar-SA" sz="3200" b="1" dirty="0" smtClean="0">
                <a:solidFill>
                  <a:srgbClr val="C00000"/>
                </a:solidFill>
              </a:rPr>
              <a:t>التغذية المرتدة</a:t>
            </a:r>
            <a:r>
              <a:rPr lang="ar-SA" sz="3200" b="1" dirty="0" smtClean="0"/>
              <a:t>:-هي الاستجابة الصادرة من المستقبل للرد على الرسالة.</a:t>
            </a:r>
          </a:p>
          <a:p>
            <a:pPr marL="68580" indent="-342900" algn="justLow">
              <a:buFont typeface="+mj-lt"/>
              <a:buAutoNum type="arabicPeriod"/>
            </a:pPr>
            <a:endParaRPr lang="ar-SA" sz="3200" b="1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31643" y="332656"/>
            <a:ext cx="6440759" cy="936104"/>
          </a:xfrm>
        </p:spPr>
        <p:txBody>
          <a:bodyPr>
            <a:noAutofit/>
          </a:bodyPr>
          <a:lstStyle/>
          <a:p>
            <a:pPr algn="ctr"/>
            <a:r>
              <a:rPr lang="ar-SA" b="1" u="sng" dirty="0" smtClean="0"/>
              <a:t>مكونات</a:t>
            </a:r>
            <a:r>
              <a:rPr lang="ar-SA" sz="4000" b="1" u="sng" dirty="0" smtClean="0"/>
              <a:t> التواصل:-</a:t>
            </a:r>
            <a:endParaRPr lang="ar-SA" sz="4000" b="1" u="sng" dirty="0"/>
          </a:p>
        </p:txBody>
      </p:sp>
    </p:spTree>
    <p:extLst>
      <p:ext uri="{BB962C8B-B14F-4D97-AF65-F5344CB8AC3E}">
        <p14:creationId xmlns:p14="http://schemas.microsoft.com/office/powerpoint/2010/main" xmlns="" val="139125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846</TotalTime>
  <Words>678</Words>
  <Application>Microsoft Office PowerPoint</Application>
  <PresentationFormat>عرض على الشاشة (3:4)‏</PresentationFormat>
  <Paragraphs>107</Paragraphs>
  <Slides>25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26" baseType="lpstr">
      <vt:lpstr>ملتقى</vt:lpstr>
      <vt:lpstr> تسر شعب التربية الخاصة -ورياض الأطفال بالتعاون مع وحدة التميز تقديم دورة بعنوان   مهارات التواصل وفن التعامل مع الأخرين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إذن مفهوم التواصل:هو:-</vt:lpstr>
      <vt:lpstr>مكونات التواصل:-</vt:lpstr>
      <vt:lpstr>القواعد المرتبطة بفن التعامل مع الأخرين:- 1.قدر الشخص. 2.اظهرا اهتماما حقيقيا للشخص. 3. اظهار الحب. 4.حدث الأخرين بمجال اهتمامهم. 5.أحسن لمن تتعامل معهم.  </vt:lpstr>
      <vt:lpstr>الشريحة 11</vt:lpstr>
      <vt:lpstr>الشريحة 12</vt:lpstr>
      <vt:lpstr> مهارات التواصل الفعال :-  </vt:lpstr>
      <vt:lpstr>الصفات التي يجب توافرها في الشخص لكي يكون الاتصال ناجحا:-</vt:lpstr>
      <vt:lpstr>الاستماع ودوره في نجاح الحوار والتفاهم:-</vt:lpstr>
      <vt:lpstr>أ      أدوات الاستماع الفعال:- 1.لخص محاورك.  2.عناصر التفاهم: تتحدد في تركيز  الانتباه على كلام الطرف الآخر،التأكد من حديثه، متابعة النقاط المهمة والرد عليها  3.الدخول إلى عالم الآخرين:يجب أن نشعر الآخرين بالأمن والثقة.  </vt:lpstr>
      <vt:lpstr>قواعد النصيحة:- </vt:lpstr>
      <vt:lpstr>قواعد يجب مراعاتها عند التعامل مع الناس</vt:lpstr>
      <vt:lpstr> </vt:lpstr>
      <vt:lpstr>أنوا ع التواصل:-  1.التواصل اللفظي:-يتضمن:-  -اللغة . -النطق. -الصوت. -الطلاقة. -السمع.    </vt:lpstr>
      <vt:lpstr>مهارات الاتصال اللفظي:- 1.مهارة التحدث .ترتبط بتحديد الوقت المناسب للتحدث ،ارسال الأفكار للمستمع بشكل منظم ،التركيز على جوهر الموضوع، البساطة،    2.مهارة الاستماع . ترتبط هذه المهارة بالفهم ،التفسير ،التقييم، التذكر ،الاستجابة 3.مهارة الكتابة. تساعد على التفاعل مع الأخرين ،اقناع الأخرين، تحقيق التواصل.   4.مهارة القراءة. </vt:lpstr>
      <vt:lpstr> 2.التواصل غير اللفظي:-</vt:lpstr>
      <vt:lpstr>ثالثاً: التواصل غير اللفظي الحركي:-</vt:lpstr>
      <vt:lpstr>رابعاً:-التواصل غير اللفظي المرتبط بالإشارة:-  تستخدم لغة الاشارة لمساعدة الأشخاص اللذين يعانون من صعوبة في الكلام لمساعدتهم على التعبير عن أفكارهم وتسهيل فهمها على المستقبل.</vt:lpstr>
      <vt:lpstr>قائمة المراجع</vt:lpstr>
    </vt:vector>
  </TitlesOfParts>
  <Company>basheer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Dr.Gehan</dc:creator>
  <cp:lastModifiedBy>Toshiba</cp:lastModifiedBy>
  <cp:revision>131</cp:revision>
  <dcterms:created xsi:type="dcterms:W3CDTF">2015-09-17T05:50:02Z</dcterms:created>
  <dcterms:modified xsi:type="dcterms:W3CDTF">2015-03-10T18:42:59Z</dcterms:modified>
</cp:coreProperties>
</file>