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1" r:id="rId1"/>
  </p:sldMasterIdLst>
  <p:sldIdLst>
    <p:sldId id="29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38" autoAdjust="0"/>
    <p:restoredTop sz="94671" autoAdjust="0"/>
  </p:normalViewPr>
  <p:slideViewPr>
    <p:cSldViewPr>
      <p:cViewPr>
        <p:scale>
          <a:sx n="77" d="100"/>
          <a:sy n="77" d="100"/>
        </p:scale>
        <p:origin x="-1170" y="-60"/>
      </p:cViewPr>
      <p:guideLst>
        <p:guide orient="horz" pos="2160"/>
        <p:guide pos="2880"/>
      </p:guideLst>
    </p:cSldViewPr>
  </p:slideViewPr>
  <p:outlineViewPr>
    <p:cViewPr>
      <p:scale>
        <a:sx n="33" d="100"/>
        <a:sy n="33" d="100"/>
      </p:scale>
      <p:origin x="0" y="3826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ectangle 10"/>
          <p:cNvSpPr/>
          <p:nvPr/>
        </p:nvSpPr>
        <p:spPr>
          <a:xfrm>
            <a:off x="8391525"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innerShdw blurRad="63500" dist="50800" dir="18900000">
                  <a:prstClr val="black">
                    <a:alpha val="50000"/>
                  </a:prstClr>
                </a:innerShdw>
              </a:effectLst>
            </a:endParaRPr>
          </a:p>
        </p:txBody>
      </p:sp>
      <p:grpSp>
        <p:nvGrpSpPr>
          <p:cNvPr id="5" name="Group 6"/>
          <p:cNvGrpSpPr/>
          <p:nvPr/>
        </p:nvGrpSpPr>
        <p:grpSpPr>
          <a:xfrm flipH="1">
            <a:off x="943073" y="209550"/>
            <a:ext cx="657226" cy="431800"/>
            <a:chOff x="7467600" y="209550"/>
            <a:chExt cx="657226" cy="431800"/>
          </a:xfrm>
          <a:solidFill>
            <a:schemeClr val="tx2">
              <a:lumMod val="60000"/>
              <a:lumOff val="40000"/>
            </a:schemeClr>
          </a:solidFill>
        </p:grpSpPr>
        <p:sp>
          <p:nvSpPr>
            <p:cNvPr id="6"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a:p>
          </p:txBody>
        </p:sp>
      </p:grpSp>
      <p:sp>
        <p:nvSpPr>
          <p:cNvPr id="2" name="Title 1"/>
          <p:cNvSpPr>
            <a:spLocks noGrp="1"/>
          </p:cNvSpPr>
          <p:nvPr>
            <p:ph type="ctrTitle"/>
          </p:nvPr>
        </p:nvSpPr>
        <p:spPr>
          <a:xfrm>
            <a:off x="645958" y="1267485"/>
            <a:ext cx="7235981" cy="5133316"/>
          </a:xfrm>
        </p:spPr>
        <p:txBody>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691680" y="201702"/>
            <a:ext cx="6189583" cy="949569"/>
          </a:xfrm>
        </p:spPr>
        <p:txBody>
          <a:bodyPr>
            <a:normAutofit/>
          </a:bodyPr>
          <a:lstStyle>
            <a:lvl1pPr marL="0" indent="0" algn="l">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52400" y="236538"/>
            <a:ext cx="785813" cy="365125"/>
          </a:xfrm>
        </p:spPr>
        <p:txBody>
          <a:bodyPr/>
          <a:lstStyle>
            <a:lvl1pPr>
              <a:defRPr sz="1400" smtClean="0"/>
            </a:lvl1pPr>
          </a:lstStyle>
          <a:p>
            <a:pPr>
              <a:defRPr/>
            </a:pPr>
            <a:fld id="{18A89380-E43B-4113-958D-66F393CE12DC}" type="slidenum">
              <a:rPr lang="ar-JO"/>
              <a:pPr>
                <a:defRPr/>
              </a:pPr>
              <a:t>‹#›</a:t>
            </a:fld>
            <a:endParaRPr lang="en-US"/>
          </a:p>
        </p:txBody>
      </p:sp>
    </p:spTree>
    <p:extLst>
      <p:ext uri="{BB962C8B-B14F-4D97-AF65-F5344CB8AC3E}">
        <p14:creationId xmlns:p14="http://schemas.microsoft.com/office/powerpoint/2010/main" xmlns="" val="17010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عنوان ونص عمودي">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0800000">
            <a:off x="467816" y="838200"/>
            <a:ext cx="7467600" cy="4419600"/>
          </a:xfrm>
        </p:spPr>
        <p:txBody>
          <a:bodyPr vert="eaVert"/>
          <a:lstStyle>
            <a:lvl1pPr algn="r" rtl="1">
              <a:defRPr/>
            </a:lvl1pPr>
            <a:lvl2pPr algn="r" rtl="1">
              <a:defRPr/>
            </a:lvl2pPr>
            <a:lvl3pPr algn="r" rtl="1">
              <a:defRPr/>
            </a:lvl3pPr>
            <a:lvl4pPr algn="r" rtl="1">
              <a:defRPr/>
            </a:lvl4pPr>
            <a:lvl5pPr algn="r" rtl="1">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8" name="Title 1"/>
          <p:cNvSpPr>
            <a:spLocks noGrp="1"/>
          </p:cNvSpPr>
          <p:nvPr>
            <p:ph type="title"/>
          </p:nvPr>
        </p:nvSpPr>
        <p:spPr>
          <a:xfrm>
            <a:off x="704800" y="5257800"/>
            <a:ext cx="7239000" cy="1143000"/>
          </a:xfrm>
        </p:spPr>
        <p:txBody>
          <a:bodyPr/>
          <a:lstStyle>
            <a:lvl1pPr algn="r">
              <a:defRPr sz="4000" baseline="0">
                <a:ln w="12700">
                  <a:solidFill>
                    <a:schemeClr val="tx2"/>
                  </a:solidFill>
                </a:ln>
              </a:defRPr>
            </a:lvl1pPr>
          </a:lstStyle>
          <a:p>
            <a:r>
              <a:rPr lang="ar-SA" smtClean="0"/>
              <a:t>انقر لتحرير نمط العنوان الرئيسي</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E646137-CA05-4EC2-9BF6-2A886D6280C6}" type="slidenum">
              <a:rPr lang="ar-JO"/>
              <a:pPr>
                <a:defRPr/>
              </a:pPr>
              <a:t>‹#›</a:t>
            </a:fld>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10105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0800000">
            <a:off x="459155" y="274638"/>
            <a:ext cx="2057400" cy="5851525"/>
          </a:xfrm>
        </p:spPr>
        <p:txBody>
          <a:bodyPr vert="eaVert"/>
          <a:lstStyle>
            <a:lvl1pPr>
              <a:defRPr sz="3600"/>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rot="10800000">
            <a:off x="2691403"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B81215F-652A-4111-B155-C85B826731D9}" type="slidenum">
              <a:rPr lang="ar-JO"/>
              <a:pPr>
                <a:defRPr/>
              </a:pPr>
              <a:t>‹#›</a:t>
            </a:fld>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169774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704800" y="5257800"/>
            <a:ext cx="7239000" cy="1143000"/>
          </a:xfrm>
        </p:spPr>
        <p:txBody>
          <a:bodyPr/>
          <a:lstStyle>
            <a:lvl1pPr algn="r">
              <a:defRPr sz="4000" baseline="0">
                <a:ln w="12700">
                  <a:solidFill>
                    <a:schemeClr val="tx2"/>
                  </a:solidFill>
                </a:ln>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88776" y="838200"/>
            <a:ext cx="7467600" cy="4419600"/>
          </a:xfrm>
        </p:spPr>
        <p:txBody>
          <a:bodyPr>
            <a:normAutofit/>
          </a:bodyPr>
          <a:lstStyle>
            <a:lvl1pPr algn="r">
              <a:defRPr sz="2800"/>
            </a:lvl1pPr>
            <a:lvl2pPr algn="r">
              <a:defRPr sz="1800">
                <a:solidFill>
                  <a:schemeClr val="tx1"/>
                </a:solidFill>
              </a:defRPr>
            </a:lvl2pPr>
            <a:lvl3pPr algn="r">
              <a:defRPr sz="1800">
                <a:solidFill>
                  <a:schemeClr val="tx1"/>
                </a:solidFill>
              </a:defRPr>
            </a:lvl3pPr>
            <a:lvl4pPr algn="r">
              <a:defRPr sz="1800">
                <a:solidFill>
                  <a:schemeClr val="tx1"/>
                </a:solidFill>
              </a:defRPr>
            </a:lvl4pPr>
            <a:lvl5pPr algn="r">
              <a:defRPr sz="1800">
                <a:solidFill>
                  <a:schemeClr val="tx1"/>
                </a:solidFil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D2AFB44-6A07-4CAF-AE61-355F0DBFE73E}" type="slidenum">
              <a:rPr lang="ar-JO"/>
              <a:pPr>
                <a:defRPr/>
              </a:pPr>
              <a:t>‹#›</a:t>
            </a:fld>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6381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عنوان المقطع">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0597"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8" name="Title 1"/>
          <p:cNvSpPr>
            <a:spLocks noGrp="1"/>
          </p:cNvSpPr>
          <p:nvPr>
            <p:ph type="title"/>
          </p:nvPr>
        </p:nvSpPr>
        <p:spPr>
          <a:xfrm>
            <a:off x="704800" y="5257800"/>
            <a:ext cx="7239000" cy="1143000"/>
          </a:xfrm>
        </p:spPr>
        <p:txBody>
          <a:bodyPr/>
          <a:lstStyle>
            <a:lvl1pPr algn="r">
              <a:defRPr sz="4000" baseline="0">
                <a:ln w="12700">
                  <a:solidFill>
                    <a:schemeClr val="tx2"/>
                  </a:solidFill>
                </a:ln>
              </a:defRPr>
            </a:lvl1pPr>
          </a:lstStyle>
          <a:p>
            <a:r>
              <a:rPr lang="ar-SA" smtClean="0"/>
              <a:t>انقر لتحرير نمط العنوان الرئيسي</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4D6203A-B941-4D01-8F1C-DC31493CF514}" type="slidenum">
              <a:rPr lang="ar-JO"/>
              <a:pPr>
                <a:defRPr/>
              </a:pPr>
              <a:t>‹#›</a:t>
            </a:fld>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13193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محتويين">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23528" y="841248"/>
            <a:ext cx="3730752" cy="4389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209728" y="841248"/>
            <a:ext cx="3730752" cy="4389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0" name="Title 1"/>
          <p:cNvSpPr>
            <a:spLocks noGrp="1"/>
          </p:cNvSpPr>
          <p:nvPr>
            <p:ph type="title"/>
          </p:nvPr>
        </p:nvSpPr>
        <p:spPr>
          <a:xfrm>
            <a:off x="704800" y="5257800"/>
            <a:ext cx="7239000" cy="1143000"/>
          </a:xfrm>
        </p:spPr>
        <p:txBody>
          <a:bodyPr/>
          <a:lstStyle>
            <a:lvl1pPr algn="r">
              <a:defRPr sz="4000" baseline="0">
                <a:ln w="12700">
                  <a:solidFill>
                    <a:schemeClr val="tx2"/>
                  </a:solidFill>
                </a:ln>
              </a:defRPr>
            </a:lvl1pPr>
          </a:lstStyle>
          <a:p>
            <a:r>
              <a:rPr lang="ar-SA" smtClean="0"/>
              <a:t>انقر لتحرير نمط العنوان الرئيسي</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39A645BD-7CD8-4491-8E0A-689289F02E5F}" type="slidenum">
              <a:rPr lang="ar-JO"/>
              <a:pPr>
                <a:defRPr/>
              </a:pPr>
              <a:t>‹#›</a:t>
            </a:fld>
            <a:endParaRPr lang="en-US"/>
          </a:p>
        </p:txBody>
      </p:sp>
      <p:sp>
        <p:nvSpPr>
          <p:cNvPr id="7" name="Date Placeholder 3"/>
          <p:cNvSpPr>
            <a:spLocks noGrp="1"/>
          </p:cNvSpPr>
          <p:nvPr>
            <p:ph type="dt" sz="half" idx="17"/>
          </p:nvPr>
        </p:nvSpPr>
        <p:spPr/>
        <p:txBody>
          <a:bodyPr/>
          <a:lstStyle>
            <a:lvl1pPr>
              <a:defRPr/>
            </a:lvl1pPr>
          </a:lstStyle>
          <a:p>
            <a:pPr>
              <a:defRPr/>
            </a:pPr>
            <a:endParaRPr lang="en-US"/>
          </a:p>
        </p:txBody>
      </p:sp>
    </p:spTree>
    <p:extLst>
      <p:ext uri="{BB962C8B-B14F-4D97-AF65-F5344CB8AC3E}">
        <p14:creationId xmlns:p14="http://schemas.microsoft.com/office/powerpoint/2010/main" xmlns="" val="351102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6576"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212776"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1" name="Content Placeholder 10"/>
          <p:cNvSpPr>
            <a:spLocks noGrp="1"/>
          </p:cNvSpPr>
          <p:nvPr>
            <p:ph sz="quarter" idx="13"/>
          </p:nvPr>
        </p:nvSpPr>
        <p:spPr>
          <a:xfrm>
            <a:off x="323528" y="1380744"/>
            <a:ext cx="3730752" cy="384048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Content Placeholder 12"/>
          <p:cNvSpPr>
            <a:spLocks noGrp="1"/>
          </p:cNvSpPr>
          <p:nvPr>
            <p:ph sz="quarter" idx="14"/>
          </p:nvPr>
        </p:nvSpPr>
        <p:spPr>
          <a:xfrm>
            <a:off x="4209728" y="1380743"/>
            <a:ext cx="3730752" cy="384048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2" name="Title 1"/>
          <p:cNvSpPr>
            <a:spLocks noGrp="1"/>
          </p:cNvSpPr>
          <p:nvPr>
            <p:ph type="title"/>
          </p:nvPr>
        </p:nvSpPr>
        <p:spPr>
          <a:xfrm>
            <a:off x="704800" y="5257800"/>
            <a:ext cx="7239000" cy="1143000"/>
          </a:xfrm>
        </p:spPr>
        <p:txBody>
          <a:bodyPr/>
          <a:lstStyle>
            <a:lvl1pPr algn="r">
              <a:defRPr sz="4000" baseline="0">
                <a:ln w="12700">
                  <a:solidFill>
                    <a:schemeClr val="tx2"/>
                  </a:solidFill>
                </a:ln>
              </a:defRPr>
            </a:lvl1pPr>
          </a:lstStyle>
          <a:p>
            <a:r>
              <a:rPr lang="ar-SA" smtClean="0"/>
              <a:t>انقر لتحرير نمط العنوان الرئيسي</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C9390250-FD95-4592-B758-868E2BAA9275}" type="slidenum">
              <a:rPr lang="ar-JO"/>
              <a:pPr>
                <a:defRPr/>
              </a:pPr>
              <a:t>‹#›</a:t>
            </a:fld>
            <a:endParaRPr lang="en-US"/>
          </a:p>
        </p:txBody>
      </p:sp>
      <p:sp>
        <p:nvSpPr>
          <p:cNvPr id="9" name="Date Placeholder 3"/>
          <p:cNvSpPr>
            <a:spLocks noGrp="1"/>
          </p:cNvSpPr>
          <p:nvPr>
            <p:ph type="dt" sz="half" idx="17"/>
          </p:nvPr>
        </p:nvSpPr>
        <p:spPr/>
        <p:txBody>
          <a:bodyPr/>
          <a:lstStyle>
            <a:lvl1pPr>
              <a:defRPr/>
            </a:lvl1pPr>
          </a:lstStyle>
          <a:p>
            <a:pPr>
              <a:defRPr/>
            </a:pPr>
            <a:endParaRPr lang="en-US"/>
          </a:p>
        </p:txBody>
      </p:sp>
    </p:spTree>
    <p:extLst>
      <p:ext uri="{BB962C8B-B14F-4D97-AF65-F5344CB8AC3E}">
        <p14:creationId xmlns:p14="http://schemas.microsoft.com/office/powerpoint/2010/main" xmlns="" val="383837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عنوان فقط">
    <p:spTree>
      <p:nvGrpSpPr>
        <p:cNvPr id="1" name=""/>
        <p:cNvGrpSpPr/>
        <p:nvPr/>
      </p:nvGrpSpPr>
      <p:grpSpPr>
        <a:xfrm>
          <a:off x="0" y="0"/>
          <a:ext cx="0" cy="0"/>
          <a:chOff x="0" y="0"/>
          <a:chExt cx="0" cy="0"/>
        </a:xfrm>
      </p:grpSpPr>
      <p:sp>
        <p:nvSpPr>
          <p:cNvPr id="7" name="Title 1"/>
          <p:cNvSpPr>
            <a:spLocks noGrp="1"/>
          </p:cNvSpPr>
          <p:nvPr>
            <p:ph type="title"/>
          </p:nvPr>
        </p:nvSpPr>
        <p:spPr>
          <a:xfrm>
            <a:off x="704800" y="5257800"/>
            <a:ext cx="7239000" cy="1143000"/>
          </a:xfrm>
        </p:spPr>
        <p:txBody>
          <a:bodyPr/>
          <a:lstStyle>
            <a:lvl1pPr algn="r">
              <a:defRPr sz="4000" baseline="0">
                <a:ln w="12700">
                  <a:solidFill>
                    <a:schemeClr val="tx2"/>
                  </a:solidFill>
                </a:ln>
              </a:defRPr>
            </a:lvl1pPr>
          </a:lstStyle>
          <a:p>
            <a:r>
              <a:rPr lang="ar-SA" smtClean="0"/>
              <a:t>انقر لتحرير نمط العنوان الرئيسي</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BE54CF5A-8A7E-4B17-B552-982B7C274F2A}" type="slidenum">
              <a:rPr lang="ar-JO"/>
              <a:pPr>
                <a:defRPr/>
              </a:pPr>
              <a:t>‹#›</a:t>
            </a:fld>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303956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411082DA-FBDD-4F10-BA59-C2A6AB7DCEB4}" type="slidenum">
              <a:rPr lang="ar-JO"/>
              <a:pPr>
                <a:defRPr/>
              </a:pPr>
              <a:t>‹#›</a:t>
            </a:fld>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311668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45115" y="395287"/>
            <a:ext cx="3008313" cy="1162050"/>
          </a:xfrm>
        </p:spPr>
        <p:txBody>
          <a:bodyPr/>
          <a:lstStyle>
            <a:lvl1pPr algn="l">
              <a:defRPr sz="2000" b="1">
                <a:ln>
                  <a:noFill/>
                </a:ln>
                <a:solidFill>
                  <a:srgbClr val="FF7605"/>
                </a:solidFill>
                <a:effectLs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45115"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Content Placeholder 13"/>
          <p:cNvSpPr>
            <a:spLocks noGrp="1"/>
          </p:cNvSpPr>
          <p:nvPr>
            <p:ph sz="quarter" idx="13"/>
          </p:nvPr>
        </p:nvSpPr>
        <p:spPr>
          <a:xfrm>
            <a:off x="3452197" y="381000"/>
            <a:ext cx="4800600" cy="59436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pPr>
              <a:defRPr/>
            </a:pPr>
            <a:fld id="{FB1E02B5-F306-4EDB-80EA-6E88B2BF100D}" type="slidenum">
              <a:rPr lang="ar-JO"/>
              <a:pPr>
                <a:defRPr/>
              </a:pPr>
              <a:t>‹#›</a:t>
            </a:fld>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xmlns="" val="208801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397219" y="4624754"/>
            <a:ext cx="5486400" cy="404446"/>
          </a:xfrm>
        </p:spPr>
        <p:txBody>
          <a:bodyPr bIns="0"/>
          <a:lstStyle>
            <a:lvl1pPr algn="r">
              <a:defRPr sz="2000" b="1">
                <a:ln w="12700">
                  <a:noFill/>
                </a:ln>
                <a:solidFill>
                  <a:schemeClr val="tx1"/>
                </a:solidFill>
                <a:effectLst/>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885498"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en-US" noProof="0"/>
          </a:p>
        </p:txBody>
      </p:sp>
      <p:sp>
        <p:nvSpPr>
          <p:cNvPr id="4" name="Text Placeholder 3"/>
          <p:cNvSpPr>
            <a:spLocks noGrp="1"/>
          </p:cNvSpPr>
          <p:nvPr>
            <p:ph type="body" sz="half" idx="2"/>
          </p:nvPr>
        </p:nvSpPr>
        <p:spPr>
          <a:xfrm>
            <a:off x="3845768"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5541739-5B07-49D7-ACF1-8DD59C38EDF4}" type="slidenum">
              <a:rPr lang="ar-JO"/>
              <a:pPr>
                <a:defRPr/>
              </a:pPr>
              <a:t>‹#›</a:t>
            </a:fld>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405079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891540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innerShdw blurRad="63500" dist="50800" dir="18900000">
                  <a:prstClr val="black">
                    <a:alpha val="50000"/>
                  </a:prstClr>
                </a:innerShdw>
              </a:effectLst>
            </a:endParaRPr>
          </a:p>
        </p:txBody>
      </p:sp>
      <p:sp>
        <p:nvSpPr>
          <p:cNvPr id="13" name="Rectangle 12"/>
          <p:cNvSpPr/>
          <p:nvPr/>
        </p:nvSpPr>
        <p:spPr>
          <a:xfrm>
            <a:off x="891540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700088" y="5257800"/>
            <a:ext cx="7239000" cy="1143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468313" y="838200"/>
            <a:ext cx="74676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smtClean="0"/>
              <a:t>انقر لتحرير أنماط النص الرئيسي</a:t>
            </a:r>
          </a:p>
          <a:p>
            <a:pPr lvl="1"/>
            <a:r>
              <a:rPr lang="ar-SA" altLang="ar-SA" smtClean="0"/>
              <a:t>المستوى الثاني</a:t>
            </a:r>
          </a:p>
          <a:p>
            <a:pPr lvl="2"/>
            <a:r>
              <a:rPr lang="ar-SA" altLang="ar-SA" smtClean="0"/>
              <a:t>المستوى الثالث</a:t>
            </a:r>
          </a:p>
          <a:p>
            <a:pPr lvl="3"/>
            <a:r>
              <a:rPr lang="ar-SA" altLang="ar-SA" smtClean="0"/>
              <a:t>المستوى الرابع</a:t>
            </a:r>
          </a:p>
          <a:p>
            <a:pPr lvl="4"/>
            <a:r>
              <a:rPr lang="ar-SA" altLang="ar-SA" smtClean="0"/>
              <a:t>المستوى الخامس</a:t>
            </a:r>
          </a:p>
        </p:txBody>
      </p:sp>
      <p:sp>
        <p:nvSpPr>
          <p:cNvPr id="5" name="Footer Placeholder 4"/>
          <p:cNvSpPr>
            <a:spLocks noGrp="1"/>
          </p:cNvSpPr>
          <p:nvPr>
            <p:ph type="ftr" sz="quarter" idx="3"/>
          </p:nvPr>
        </p:nvSpPr>
        <p:spPr>
          <a:xfrm>
            <a:off x="722313" y="6553200"/>
            <a:ext cx="7162800" cy="228600"/>
          </a:xfrm>
          <a:prstGeom prst="rect">
            <a:avLst/>
          </a:prstGeom>
        </p:spPr>
        <p:txBody>
          <a:bodyPr vert="horz" lIns="91440" tIns="45720" rIns="91440" bIns="45720" rtlCol="0" anchor="ctr"/>
          <a:lstStyle>
            <a:lvl1pPr algn="r" rtl="1">
              <a:defRPr sz="1200">
                <a:solidFill>
                  <a:schemeClr val="tx1">
                    <a:lumMod val="60000"/>
                    <a:lumOff val="40000"/>
                  </a:schemeClr>
                </a:solidFill>
              </a:defRPr>
            </a:lvl1pPr>
          </a:lstStyle>
          <a:p>
            <a:pPr>
              <a:defRPr/>
            </a:pPr>
            <a:endParaRPr lang="en-US"/>
          </a:p>
        </p:txBody>
      </p:sp>
      <p:sp>
        <p:nvSpPr>
          <p:cNvPr id="6" name="Slide Number Placeholder 5"/>
          <p:cNvSpPr>
            <a:spLocks noGrp="1"/>
          </p:cNvSpPr>
          <p:nvPr>
            <p:ph type="sldNum" sz="quarter" idx="4"/>
          </p:nvPr>
        </p:nvSpPr>
        <p:spPr>
          <a:xfrm>
            <a:off x="80963" y="5740400"/>
            <a:ext cx="381000" cy="365125"/>
          </a:xfrm>
          <a:prstGeom prst="rect">
            <a:avLst/>
          </a:prstGeom>
        </p:spPr>
        <p:txBody>
          <a:bodyPr vert="horz" lIns="91440" tIns="45720" rIns="91440" bIns="45720" rtlCol="0" anchor="ctr"/>
          <a:lstStyle>
            <a:lvl1pPr algn="r" rtl="1">
              <a:defRPr sz="1200" b="0" smtClean="0">
                <a:solidFill>
                  <a:schemeClr val="tx2">
                    <a:lumMod val="60000"/>
                    <a:lumOff val="40000"/>
                  </a:schemeClr>
                </a:solidFill>
              </a:defRPr>
            </a:lvl1pPr>
          </a:lstStyle>
          <a:p>
            <a:pPr>
              <a:defRPr/>
            </a:pPr>
            <a:fld id="{D1C62ADA-3EC5-4537-9188-FAB2598FB66B}" type="slidenum">
              <a:rPr lang="ar-JO"/>
              <a:pPr>
                <a:defRPr/>
              </a:pPr>
              <a:t>‹#›</a:t>
            </a:fld>
            <a:endParaRPr lang="en-US"/>
          </a:p>
        </p:txBody>
      </p:sp>
      <p:sp>
        <p:nvSpPr>
          <p:cNvPr id="16" name="Freeform 5"/>
          <p:cNvSpPr>
            <a:spLocks/>
          </p:cNvSpPr>
          <p:nvPr/>
        </p:nvSpPr>
        <p:spPr bwMode="auto">
          <a:xfrm flipH="1">
            <a:off x="461963"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a:defRPr/>
            </a:pPr>
            <a:endParaRPr lang="en-US"/>
          </a:p>
        </p:txBody>
      </p:sp>
      <p:sp>
        <p:nvSpPr>
          <p:cNvPr id="4" name="Date Placeholder 3"/>
          <p:cNvSpPr>
            <a:spLocks noGrp="1"/>
          </p:cNvSpPr>
          <p:nvPr>
            <p:ph type="dt" sz="half" idx="2"/>
          </p:nvPr>
        </p:nvSpPr>
        <p:spPr>
          <a:xfrm rot="5400000">
            <a:off x="7716837" y="4821238"/>
            <a:ext cx="2625725" cy="228600"/>
          </a:xfrm>
          <a:prstGeom prst="rect">
            <a:avLst/>
          </a:prstGeom>
        </p:spPr>
        <p:txBody>
          <a:bodyPr vert="horz" lIns="91440" tIns="45720" rIns="91440" bIns="45720" rtlCol="0" anchor="ctr"/>
          <a:lstStyle>
            <a:lvl1pPr algn="r" rtl="1">
              <a:defRPr sz="1200">
                <a:solidFill>
                  <a:srgbClr val="FFFFFF"/>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34"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nodeType="afterGroup">
                            <p:stCondLst>
                              <p:cond delay="2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r" rtl="1" fontAlgn="base">
        <a:spcBef>
          <a:spcPct val="0"/>
        </a:spcBef>
        <a:spcAft>
          <a:spcPct val="0"/>
        </a:spcAft>
        <a:defRPr sz="48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r" rtl="1" fontAlgn="base">
        <a:spcBef>
          <a:spcPct val="0"/>
        </a:spcBef>
        <a:spcAft>
          <a:spcPct val="0"/>
        </a:spcAft>
        <a:defRPr sz="4800" b="1">
          <a:solidFill>
            <a:schemeClr val="bg1"/>
          </a:solidFill>
          <a:latin typeface="Calibri" pitchFamily="34" charset="0"/>
          <a:cs typeface="Arial" pitchFamily="34" charset="0"/>
        </a:defRPr>
      </a:lvl2pPr>
      <a:lvl3pPr algn="r" rtl="1" fontAlgn="base">
        <a:spcBef>
          <a:spcPct val="0"/>
        </a:spcBef>
        <a:spcAft>
          <a:spcPct val="0"/>
        </a:spcAft>
        <a:defRPr sz="4800" b="1">
          <a:solidFill>
            <a:schemeClr val="bg1"/>
          </a:solidFill>
          <a:latin typeface="Calibri" pitchFamily="34" charset="0"/>
          <a:cs typeface="Arial" pitchFamily="34" charset="0"/>
        </a:defRPr>
      </a:lvl3pPr>
      <a:lvl4pPr algn="r" rtl="1" fontAlgn="base">
        <a:spcBef>
          <a:spcPct val="0"/>
        </a:spcBef>
        <a:spcAft>
          <a:spcPct val="0"/>
        </a:spcAft>
        <a:defRPr sz="4800" b="1">
          <a:solidFill>
            <a:schemeClr val="bg1"/>
          </a:solidFill>
          <a:latin typeface="Calibri" pitchFamily="34" charset="0"/>
          <a:cs typeface="Arial" pitchFamily="34" charset="0"/>
        </a:defRPr>
      </a:lvl4pPr>
      <a:lvl5pPr algn="r" rtl="1" fontAlgn="base">
        <a:spcBef>
          <a:spcPct val="0"/>
        </a:spcBef>
        <a:spcAft>
          <a:spcPct val="0"/>
        </a:spcAft>
        <a:defRPr sz="4800" b="1">
          <a:solidFill>
            <a:schemeClr val="bg1"/>
          </a:solidFill>
          <a:latin typeface="Calibri" pitchFamily="34" charset="0"/>
          <a:cs typeface="Arial" pitchFamily="34" charset="0"/>
        </a:defRPr>
      </a:lvl5pPr>
      <a:lvl6pPr marL="457200" algn="r" rtl="1" fontAlgn="base">
        <a:spcBef>
          <a:spcPct val="0"/>
        </a:spcBef>
        <a:spcAft>
          <a:spcPct val="0"/>
        </a:spcAft>
        <a:defRPr sz="4800" b="1">
          <a:solidFill>
            <a:schemeClr val="bg1"/>
          </a:solidFill>
          <a:latin typeface="Calibri" pitchFamily="34" charset="0"/>
          <a:cs typeface="Arial" pitchFamily="34" charset="0"/>
        </a:defRPr>
      </a:lvl6pPr>
      <a:lvl7pPr marL="914400" algn="r" rtl="1" fontAlgn="base">
        <a:spcBef>
          <a:spcPct val="0"/>
        </a:spcBef>
        <a:spcAft>
          <a:spcPct val="0"/>
        </a:spcAft>
        <a:defRPr sz="4800" b="1">
          <a:solidFill>
            <a:schemeClr val="bg1"/>
          </a:solidFill>
          <a:latin typeface="Calibri" pitchFamily="34" charset="0"/>
          <a:cs typeface="Arial" pitchFamily="34" charset="0"/>
        </a:defRPr>
      </a:lvl7pPr>
      <a:lvl8pPr marL="1371600" algn="r" rtl="1" fontAlgn="base">
        <a:spcBef>
          <a:spcPct val="0"/>
        </a:spcBef>
        <a:spcAft>
          <a:spcPct val="0"/>
        </a:spcAft>
        <a:defRPr sz="4800" b="1">
          <a:solidFill>
            <a:schemeClr val="bg1"/>
          </a:solidFill>
          <a:latin typeface="Calibri" pitchFamily="34" charset="0"/>
          <a:cs typeface="Arial" pitchFamily="34" charset="0"/>
        </a:defRPr>
      </a:lvl8pPr>
      <a:lvl9pPr marL="1828800" algn="r" rtl="1" fontAlgn="base">
        <a:spcBef>
          <a:spcPct val="0"/>
        </a:spcBef>
        <a:spcAft>
          <a:spcPct val="0"/>
        </a:spcAft>
        <a:defRPr sz="4800" b="1">
          <a:solidFill>
            <a:schemeClr val="bg1"/>
          </a:solidFill>
          <a:latin typeface="Calibri" pitchFamily="34" charset="0"/>
          <a:cs typeface="Arial" pitchFamily="34" charset="0"/>
        </a:defRPr>
      </a:lvl9pPr>
    </p:titleStyle>
    <p:bodyStyle>
      <a:lvl1pPr marL="342900" indent="-342900" algn="r" rtl="1" fontAlgn="base">
        <a:spcBef>
          <a:spcPct val="20000"/>
        </a:spcBef>
        <a:spcAft>
          <a:spcPct val="0"/>
        </a:spcAft>
        <a:buFont typeface="Arial" pitchFamily="34" charset="0"/>
        <a:buChar char="»"/>
        <a:defRPr sz="2800" kern="1200">
          <a:solidFill>
            <a:schemeClr val="tx2"/>
          </a:solidFill>
          <a:latin typeface="+mn-lt"/>
          <a:ea typeface="+mn-ea"/>
          <a:cs typeface="+mn-cs"/>
        </a:defRPr>
      </a:lvl1pPr>
      <a:lvl2pPr marL="742950" indent="-285750" algn="r" rtl="1" fontAlgn="base">
        <a:spcBef>
          <a:spcPct val="20000"/>
        </a:spcBef>
        <a:spcAft>
          <a:spcPct val="0"/>
        </a:spcAft>
        <a:buFont typeface="Arial" pitchFamily="34" charset="0"/>
        <a:buChar char="˃"/>
        <a:defRPr kern="1200">
          <a:solidFill>
            <a:schemeClr val="tx1"/>
          </a:solidFill>
          <a:latin typeface="+mn-lt"/>
          <a:ea typeface="+mn-ea"/>
          <a:cs typeface="+mn-cs"/>
        </a:defRPr>
      </a:lvl2pPr>
      <a:lvl3pPr marL="1143000" indent="-228600" algn="r" rtl="1" fontAlgn="base">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r" defTabSz="914400" rtl="1"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 Target="slide32.xml"/><Relationship Id="rId7" Type="http://schemas.openxmlformats.org/officeDocument/2006/relationships/image" Target="../media/image7.gi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489" y="0"/>
            <a:ext cx="9036496" cy="6858000"/>
          </a:xfrm>
        </p:spPr>
      </p:pic>
      <p:sp>
        <p:nvSpPr>
          <p:cNvPr id="2" name="عنوان 1"/>
          <p:cNvSpPr>
            <a:spLocks noGrp="1"/>
          </p:cNvSpPr>
          <p:nvPr>
            <p:ph type="title"/>
          </p:nvPr>
        </p:nvSpPr>
        <p:spPr>
          <a:xfrm>
            <a:off x="-540568" y="1988840"/>
            <a:ext cx="6590928" cy="1512168"/>
          </a:xfrm>
        </p:spPr>
        <p:txBody>
          <a:bodyPr/>
          <a:lstStyle/>
          <a:p>
            <a:pPr algn="ctr"/>
            <a:r>
              <a:rPr lang="ar-SA" sz="5400" dirty="0" smtClean="0">
                <a:cs typeface="DecoType Naskh Variants" panose="02010400000000000000" pitchFamily="2" charset="-78"/>
              </a:rPr>
              <a:t>اللهم صل وسلم وبارك</a:t>
            </a:r>
            <a:br>
              <a:rPr lang="ar-SA" sz="5400" dirty="0" smtClean="0">
                <a:cs typeface="DecoType Naskh Variants" panose="02010400000000000000" pitchFamily="2" charset="-78"/>
              </a:rPr>
            </a:br>
            <a:r>
              <a:rPr lang="ar-SA" sz="5400" dirty="0" smtClean="0">
                <a:cs typeface="DecoType Naskh Variants" panose="02010400000000000000" pitchFamily="2" charset="-78"/>
              </a:rPr>
              <a:t>على سيدنا محمدوعلى آله </a:t>
            </a:r>
            <a:br>
              <a:rPr lang="ar-SA" sz="5400" dirty="0" smtClean="0">
                <a:cs typeface="DecoType Naskh Variants" panose="02010400000000000000" pitchFamily="2" charset="-78"/>
              </a:rPr>
            </a:br>
            <a:r>
              <a:rPr lang="ar-SA" sz="5400" dirty="0" smtClean="0">
                <a:cs typeface="DecoType Naskh Variants" panose="02010400000000000000" pitchFamily="2" charset="-78"/>
              </a:rPr>
              <a:t>وصحبه والتابعين.</a:t>
            </a:r>
            <a:endParaRPr lang="ar-SA" sz="5400" dirty="0">
              <a:cs typeface="DecoType Naskh Variants" panose="02010400000000000000" pitchFamily="2" charset="-78"/>
            </a:endParaRPr>
          </a:p>
        </p:txBody>
      </p:sp>
    </p:spTree>
    <p:extLst>
      <p:ext uri="{BB962C8B-B14F-4D97-AF65-F5344CB8AC3E}">
        <p14:creationId xmlns:p14="http://schemas.microsoft.com/office/powerpoint/2010/main" xmlns="" val="13767560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صورة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25" y="22225"/>
            <a:ext cx="8870950" cy="683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Rectangle 3"/>
          <p:cNvSpPr>
            <a:spLocks noGrp="1" noRot="1" noChangeArrowheads="1"/>
          </p:cNvSpPr>
          <p:nvPr>
            <p:ph idx="1"/>
          </p:nvPr>
        </p:nvSpPr>
        <p:spPr>
          <a:xfrm>
            <a:off x="1258888" y="1341438"/>
            <a:ext cx="7608887" cy="5516562"/>
          </a:xfrm>
        </p:spPr>
        <p:txBody>
          <a:bodyPr rtlCol="0"/>
          <a:lstStyle/>
          <a:p>
            <a:pPr marL="609600" indent="-609600" fontAlgn="auto">
              <a:spcAft>
                <a:spcPts val="0"/>
              </a:spcAft>
              <a:buFont typeface="Wingdings" pitchFamily="2" charset="2"/>
              <a:buNone/>
              <a:defRPr/>
            </a:pPr>
            <a:r>
              <a:rPr lang="ar-SA" dirty="0" smtClean="0"/>
              <a:t> </a:t>
            </a:r>
            <a:r>
              <a:rPr lang="ar-JO" dirty="0" smtClean="0"/>
              <a:t>لتمييز صعوبات التعلم من حالات الاعاقة الأخرى هناك عدة معايير لتمييز الصعوبة التعلمية لا بد من توافرها وهي (عدس، 1998):</a:t>
            </a:r>
            <a:endParaRPr lang="ar-SA" dirty="0" smtClean="0"/>
          </a:p>
          <a:p>
            <a:pPr marL="609600" indent="-609600" fontAlgn="auto">
              <a:spcAft>
                <a:spcPts val="0"/>
              </a:spcAft>
              <a:buFont typeface="Wingdings" pitchFamily="2" charset="2"/>
              <a:buNone/>
              <a:defRPr/>
            </a:pPr>
            <a:endParaRPr lang="ar-SA" dirty="0" smtClean="0"/>
          </a:p>
          <a:p>
            <a:pPr marL="609600" indent="-609600" fontAlgn="auto">
              <a:spcAft>
                <a:spcPts val="0"/>
              </a:spcAft>
              <a:buFontTx/>
              <a:buChar char="-"/>
              <a:defRPr/>
            </a:pPr>
            <a:r>
              <a:rPr lang="ar-JO" b="1" dirty="0" smtClean="0">
                <a:solidFill>
                  <a:schemeClr val="accent4">
                    <a:lumMod val="60000"/>
                    <a:lumOff val="40000"/>
                  </a:schemeClr>
                </a:solidFill>
              </a:rPr>
              <a:t>محك التباين</a:t>
            </a:r>
            <a:r>
              <a:rPr lang="ar-JO" dirty="0" smtClean="0">
                <a:solidFill>
                  <a:schemeClr val="accent4">
                    <a:lumMod val="60000"/>
                    <a:lumOff val="40000"/>
                  </a:schemeClr>
                </a:solidFill>
              </a:rPr>
              <a:t>:</a:t>
            </a:r>
            <a:endParaRPr lang="ar-SA" dirty="0" smtClean="0">
              <a:solidFill>
                <a:schemeClr val="accent4">
                  <a:lumMod val="60000"/>
                  <a:lumOff val="40000"/>
                </a:schemeClr>
              </a:solidFill>
            </a:endParaRPr>
          </a:p>
          <a:p>
            <a:pPr marL="609600" indent="-609600" fontAlgn="auto">
              <a:spcAft>
                <a:spcPts val="0"/>
              </a:spcAft>
              <a:buFontTx/>
              <a:buNone/>
              <a:defRPr/>
            </a:pPr>
            <a:r>
              <a:rPr lang="ar-SA" dirty="0" smtClean="0"/>
              <a:t>    </a:t>
            </a:r>
            <a:r>
              <a:rPr lang="ar-JO" dirty="0" smtClean="0"/>
              <a:t> أو التباعد ويشير الى وجود فرق بين إمكانات الطفل العقلية وتحصيله الفعلي عند وجود تدريس فعال، ويقدر التباين بين التحصيل المتوقع والتحصيل الفعلي عادة على أساس العمر الفعلي للطفل والمستوى العقلي لتحصيله الصّفي.</a:t>
            </a:r>
            <a:endParaRPr lang="en-US" dirty="0" smtClean="0"/>
          </a:p>
        </p:txBody>
      </p:sp>
      <p:sp>
        <p:nvSpPr>
          <p:cNvPr id="2" name="عنوان 1"/>
          <p:cNvSpPr>
            <a:spLocks noGrp="1"/>
          </p:cNvSpPr>
          <p:nvPr>
            <p:ph type="title"/>
          </p:nvPr>
        </p:nvSpPr>
        <p:spPr>
          <a:xfrm>
            <a:off x="704850" y="5257800"/>
            <a:ext cx="7239000" cy="1143000"/>
          </a:xfrm>
        </p:spPr>
        <p:txBody>
          <a:bodyPr/>
          <a:lstStyle/>
          <a:p>
            <a:pPr fontAlgn="auto">
              <a:spcAft>
                <a:spcPts val="0"/>
              </a:spcAft>
              <a:defRPr/>
            </a:pPr>
            <a:endParaRPr lang="ar-SA" dirty="0"/>
          </a:p>
        </p:txBody>
      </p:sp>
      <p:pic>
        <p:nvPicPr>
          <p:cNvPr id="1126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0975" y="9525"/>
            <a:ext cx="7467600" cy="143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down)">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 calcmode="lin" valueType="num">
                                      <p:cBhvr>
                                        <p:cTn id="12"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843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84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p:cTn id="19"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84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 calcmode="lin" valueType="num">
                                      <p:cBhvr>
                                        <p:cTn id="26"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843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صورة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0163" y="0"/>
            <a:ext cx="89344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3"/>
          <p:cNvSpPr>
            <a:spLocks noGrp="1" noRot="1" noChangeArrowheads="1"/>
          </p:cNvSpPr>
          <p:nvPr>
            <p:ph idx="1"/>
          </p:nvPr>
        </p:nvSpPr>
        <p:spPr>
          <a:xfrm>
            <a:off x="301625" y="0"/>
            <a:ext cx="7366000" cy="5661025"/>
          </a:xfrm>
        </p:spPr>
        <p:txBody>
          <a:bodyPr rtlCol="0"/>
          <a:lstStyle/>
          <a:p>
            <a:pPr marL="609600" indent="-609600" fontAlgn="auto">
              <a:spcAft>
                <a:spcPts val="0"/>
              </a:spcAft>
              <a:buFont typeface="Wingdings" pitchFamily="2" charset="2"/>
              <a:buNone/>
              <a:defRPr/>
            </a:pPr>
            <a:r>
              <a:rPr lang="ar-SA" dirty="0" smtClean="0"/>
              <a:t> - </a:t>
            </a:r>
            <a:r>
              <a:rPr lang="ar-JO" b="1" dirty="0" smtClean="0">
                <a:solidFill>
                  <a:schemeClr val="accent4">
                    <a:lumMod val="60000"/>
                    <a:lumOff val="40000"/>
                  </a:schemeClr>
                </a:solidFill>
              </a:rPr>
              <a:t>محك الاستبعاد</a:t>
            </a:r>
            <a:r>
              <a:rPr lang="ar-JO" dirty="0" smtClean="0">
                <a:solidFill>
                  <a:schemeClr val="accent4">
                    <a:lumMod val="60000"/>
                    <a:lumOff val="40000"/>
                  </a:schemeClr>
                </a:solidFill>
              </a:rPr>
              <a:t>:</a:t>
            </a:r>
            <a:endParaRPr lang="ar-SA" dirty="0" smtClean="0">
              <a:solidFill>
                <a:schemeClr val="accent4">
                  <a:lumMod val="60000"/>
                  <a:lumOff val="40000"/>
                </a:schemeClr>
              </a:solidFill>
            </a:endParaRPr>
          </a:p>
          <a:p>
            <a:pPr marL="609600" indent="-609600" fontAlgn="auto">
              <a:spcAft>
                <a:spcPts val="0"/>
              </a:spcAft>
              <a:buFont typeface="Wingdings" pitchFamily="2" charset="2"/>
              <a:buNone/>
              <a:defRPr/>
            </a:pPr>
            <a:r>
              <a:rPr lang="ar-JO" dirty="0" smtClean="0"/>
              <a:t> ويشير هذا المحك الى استبعاد أن تكون الصعوبة التعلمية ناتجة عن الإعاقة العقلية </a:t>
            </a:r>
            <a:r>
              <a:rPr lang="ar-JO" dirty="0" err="1" smtClean="0"/>
              <a:t>أوالحركية</a:t>
            </a:r>
            <a:r>
              <a:rPr lang="ar-JO" dirty="0" smtClean="0"/>
              <a:t> </a:t>
            </a:r>
            <a:r>
              <a:rPr lang="ar-JO" dirty="0" err="1" smtClean="0"/>
              <a:t>أوالسمعية</a:t>
            </a:r>
            <a:r>
              <a:rPr lang="ar-JO" dirty="0" smtClean="0"/>
              <a:t> البصرية</a:t>
            </a:r>
            <a:r>
              <a:rPr lang="ar-SA" dirty="0" smtClean="0"/>
              <a:t>.</a:t>
            </a:r>
          </a:p>
          <a:p>
            <a:pPr marL="609600" indent="-609600" fontAlgn="auto">
              <a:spcAft>
                <a:spcPts val="0"/>
              </a:spcAft>
              <a:buFont typeface="Wingdings" pitchFamily="2" charset="2"/>
              <a:buNone/>
              <a:defRPr/>
            </a:pPr>
            <a:endParaRPr lang="ar-JO" dirty="0" smtClean="0"/>
          </a:p>
          <a:p>
            <a:pPr marL="609600" indent="-609600" fontAlgn="auto">
              <a:spcAft>
                <a:spcPts val="0"/>
              </a:spcAft>
              <a:buFontTx/>
              <a:buChar char="-"/>
              <a:defRPr/>
            </a:pPr>
            <a:r>
              <a:rPr lang="ar-JO" b="1" dirty="0" smtClean="0">
                <a:solidFill>
                  <a:schemeClr val="accent4">
                    <a:lumMod val="60000"/>
                    <a:lumOff val="40000"/>
                  </a:schemeClr>
                </a:solidFill>
              </a:rPr>
              <a:t>محك التربية الخاصة</a:t>
            </a:r>
            <a:r>
              <a:rPr lang="ar-JO" dirty="0" smtClean="0">
                <a:solidFill>
                  <a:schemeClr val="accent4">
                    <a:lumMod val="60000"/>
                    <a:lumOff val="40000"/>
                  </a:schemeClr>
                </a:solidFill>
              </a:rPr>
              <a:t>:</a:t>
            </a:r>
            <a:endParaRPr lang="ar-SA" dirty="0" smtClean="0">
              <a:solidFill>
                <a:schemeClr val="accent4">
                  <a:lumMod val="60000"/>
                  <a:lumOff val="40000"/>
                </a:schemeClr>
              </a:solidFill>
            </a:endParaRPr>
          </a:p>
          <a:p>
            <a:pPr marL="609600" indent="-609600" fontAlgn="auto">
              <a:spcAft>
                <a:spcPts val="0"/>
              </a:spcAft>
              <a:buFontTx/>
              <a:buNone/>
              <a:defRPr/>
            </a:pPr>
            <a:r>
              <a:rPr lang="ar-SA" dirty="0" smtClean="0"/>
              <a:t>   </a:t>
            </a:r>
            <a:r>
              <a:rPr lang="ar-JO" dirty="0" smtClean="0"/>
              <a:t> ويقصد بهذا المحك أنه لا يمكن تعليم ذوي الصعوبات التعلمية بالطرق العادية وبالأساليب والوسائل التي تقدم للأطفال العاديين بل لا بد من تعليمهم المهارات الأكاديمية بطرق ووسائل خاصة تمكنهم من الاستفادة من طاقاتهم لأقصى درجة ممكنة.</a:t>
            </a:r>
            <a:endParaRPr lang="en-US" dirty="0" smtClean="0"/>
          </a:p>
        </p:txBody>
      </p:sp>
      <p:sp>
        <p:nvSpPr>
          <p:cNvPr id="2" name="عنوان 1"/>
          <p:cNvSpPr>
            <a:spLocks noGrp="1"/>
          </p:cNvSpPr>
          <p:nvPr>
            <p:ph type="title"/>
          </p:nvPr>
        </p:nvSpPr>
        <p:spPr>
          <a:xfrm>
            <a:off x="704850" y="5257800"/>
            <a:ext cx="7239000" cy="1143000"/>
          </a:xfrm>
        </p:spPr>
        <p:txBody>
          <a:bodyPr/>
          <a:lstStyle/>
          <a:p>
            <a:pPr fontAlgn="auto">
              <a:spcAft>
                <a:spcPts val="0"/>
              </a:spcAft>
              <a:defRPr/>
            </a:pPr>
            <a:endParaRPr lang="ar-SA"/>
          </a:p>
        </p:txBody>
      </p:sp>
    </p:spTree>
  </p:cSld>
  <p:clrMapOvr>
    <a:masterClrMapping/>
  </p:clrMapOvr>
  <mc:AlternateContent xmlns:mc="http://schemas.openxmlformats.org/markup-compatibility/2006">
    <mc:Choice xmlns:p14="http://schemas.microsoft.com/office/powerpoint/2010/main" xmlns=""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1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4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45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4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 calcmode="lin" valueType="num">
                                      <p:cBhvr>
                                        <p:cTn id="15" dur="10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9459">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94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 calcmode="lin" valueType="num">
                                      <p:cBhvr>
                                        <p:cTn id="23" dur="10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19459">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19459">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1945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p:cTn id="31" dur="10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9459">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9459">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صورة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3"/>
          <p:cNvSpPr>
            <a:spLocks noGrp="1" noRot="1" noChangeArrowheads="1"/>
          </p:cNvSpPr>
          <p:nvPr>
            <p:ph idx="1"/>
          </p:nvPr>
        </p:nvSpPr>
        <p:spPr>
          <a:xfrm>
            <a:off x="301625" y="1052513"/>
            <a:ext cx="7294563" cy="5805487"/>
          </a:xfrm>
        </p:spPr>
        <p:txBody>
          <a:bodyPr/>
          <a:lstStyle/>
          <a:p>
            <a:pPr marL="609600" indent="-609600">
              <a:lnSpc>
                <a:spcPct val="90000"/>
              </a:lnSpc>
              <a:buFont typeface="Wingdings" pitchFamily="2" charset="2"/>
              <a:buNone/>
            </a:pPr>
            <a:r>
              <a:rPr lang="en-US" altLang="ar-SA" dirty="0" smtClean="0"/>
              <a:t>    </a:t>
            </a:r>
            <a:r>
              <a:rPr lang="ar-JO" altLang="ar-SA" dirty="0" smtClean="0"/>
              <a:t>إن صعوبات التعلم ليست واحدة عند جميع الأطفال، ولكل فرد حالته الفريدة فالصعوبة قد تظهر في مجال ولا تظهر في آخر، فالبعض لديه صعوبات في المجال المعرفي، والبعض في المجال الاجتماعي والبعض الآخر في المجال اللغوي وآخرون يعانون من متاعب في المهارات النفس حركية أو الادراكية، ومن أبرز السمات التي يتصف بها ذوو الصعوبات</a:t>
            </a:r>
            <a:r>
              <a:rPr lang="ar-SA" altLang="ar-SA" dirty="0" smtClean="0"/>
              <a:t> و</a:t>
            </a:r>
            <a:r>
              <a:rPr lang="ar-JO" altLang="ar-SA" dirty="0" smtClean="0"/>
              <a:t> كثيراً ما ترد في الأبحاث والدراسات (النحاس، 2002،):</a:t>
            </a:r>
            <a:r>
              <a:rPr lang="en-US" altLang="ar-SA" dirty="0" smtClean="0"/>
              <a:t> </a:t>
            </a:r>
          </a:p>
        </p:txBody>
      </p:sp>
      <p:sp>
        <p:nvSpPr>
          <p:cNvPr id="2" name="عنوان 1"/>
          <p:cNvSpPr>
            <a:spLocks noGrp="1"/>
          </p:cNvSpPr>
          <p:nvPr>
            <p:ph type="title"/>
          </p:nvPr>
        </p:nvSpPr>
        <p:spPr>
          <a:xfrm>
            <a:off x="704850" y="5257800"/>
            <a:ext cx="7239000" cy="1143000"/>
          </a:xfrm>
        </p:spPr>
        <p:txBody>
          <a:bodyPr/>
          <a:lstStyle/>
          <a:p>
            <a:pPr fontAlgn="auto">
              <a:spcAft>
                <a:spcPts val="0"/>
              </a:spcAft>
              <a:defRPr/>
            </a:pPr>
            <a:endParaRPr lang="ar-SA" dirty="0"/>
          </a:p>
        </p:txBody>
      </p:sp>
      <p:pic>
        <p:nvPicPr>
          <p:cNvPr id="3" name="صورة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520" y="4005064"/>
            <a:ext cx="1847850" cy="2592288"/>
          </a:xfrm>
          <a:prstGeom prst="rect">
            <a:avLst/>
          </a:prstGeom>
        </p:spPr>
      </p:pic>
      <p:pic>
        <p:nvPicPr>
          <p:cNvPr id="4" name="صورة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67744" y="4005064"/>
            <a:ext cx="1981200" cy="25922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Rot="1" noChangeArrowheads="1"/>
          </p:cNvSpPr>
          <p:nvPr>
            <p:ph idx="1"/>
          </p:nvPr>
        </p:nvSpPr>
        <p:spPr>
          <a:xfrm>
            <a:off x="301625" y="1196975"/>
            <a:ext cx="8540750" cy="5400675"/>
          </a:xfrm>
        </p:spPr>
        <p:txBody>
          <a:bodyPr rtlCol="0">
            <a:normAutofit lnSpcReduction="10000"/>
          </a:bodyPr>
          <a:lstStyle/>
          <a:p>
            <a:pPr marL="609600" indent="-609600" fontAlgn="auto">
              <a:spcAft>
                <a:spcPts val="0"/>
              </a:spcAft>
              <a:buFont typeface="Arial" pitchFamily="34" charset="0"/>
              <a:buNone/>
              <a:defRPr/>
            </a:pPr>
            <a:r>
              <a:rPr lang="ar-SA" dirty="0"/>
              <a:t>1-   ضعف التعبير اللغوي/ اضطراب في الكلام والاستماع.</a:t>
            </a:r>
          </a:p>
          <a:p>
            <a:pPr marL="609600" indent="-609600" fontAlgn="auto">
              <a:spcAft>
                <a:spcPts val="0"/>
              </a:spcAft>
              <a:buFont typeface="Arial" pitchFamily="34" charset="0"/>
              <a:buNone/>
              <a:defRPr/>
            </a:pPr>
            <a:r>
              <a:rPr lang="ar-SA" dirty="0"/>
              <a:t>2-   إشارات لوجود اضطرابات عصبية طفيفة.</a:t>
            </a:r>
          </a:p>
          <a:p>
            <a:pPr marL="609600" indent="-609600" fontAlgn="auto">
              <a:spcAft>
                <a:spcPts val="0"/>
              </a:spcAft>
              <a:buFont typeface="Arial" pitchFamily="34" charset="0"/>
              <a:buNone/>
              <a:defRPr/>
            </a:pPr>
            <a:r>
              <a:rPr lang="ar-SA" dirty="0"/>
              <a:t>3-   الاندفاعية.</a:t>
            </a:r>
          </a:p>
          <a:p>
            <a:pPr marL="609600" indent="-609600" fontAlgn="auto">
              <a:spcAft>
                <a:spcPts val="0"/>
              </a:spcAft>
              <a:buFont typeface="Wingdings" pitchFamily="2" charset="2"/>
              <a:buNone/>
              <a:defRPr/>
            </a:pPr>
            <a:endParaRPr lang="ar-SA" dirty="0" smtClean="0"/>
          </a:p>
          <a:p>
            <a:pPr marL="609600" indent="-609600" fontAlgn="auto">
              <a:spcAft>
                <a:spcPts val="0"/>
              </a:spcAft>
              <a:buFont typeface="Wingdings" pitchFamily="2" charset="2"/>
              <a:buNone/>
              <a:defRPr/>
            </a:pPr>
            <a:r>
              <a:rPr lang="ar-SA" dirty="0" smtClean="0"/>
              <a:t>4-  </a:t>
            </a:r>
            <a:r>
              <a:rPr lang="ar-JO" dirty="0" smtClean="0"/>
              <a:t>النشاط الزائد.</a:t>
            </a:r>
          </a:p>
          <a:p>
            <a:pPr marL="609600" indent="-609600" fontAlgn="auto">
              <a:spcAft>
                <a:spcPts val="0"/>
              </a:spcAft>
              <a:buFont typeface="Wingdings" pitchFamily="2" charset="2"/>
              <a:buNone/>
              <a:defRPr/>
            </a:pPr>
            <a:r>
              <a:rPr lang="ar-SA" dirty="0" smtClean="0"/>
              <a:t>5-  </a:t>
            </a:r>
            <a:r>
              <a:rPr lang="ar-JO" dirty="0" smtClean="0"/>
              <a:t>ضعف التآزر العام.</a:t>
            </a:r>
          </a:p>
          <a:p>
            <a:pPr marL="609600" indent="-609600" fontAlgn="auto">
              <a:spcAft>
                <a:spcPts val="0"/>
              </a:spcAft>
              <a:buFont typeface="Wingdings" pitchFamily="2" charset="2"/>
              <a:buNone/>
              <a:defRPr/>
            </a:pPr>
            <a:r>
              <a:rPr lang="ar-SA" dirty="0" smtClean="0"/>
              <a:t>6-  </a:t>
            </a:r>
            <a:r>
              <a:rPr lang="ar-JO" dirty="0" smtClean="0"/>
              <a:t>اضطراب الانتباه.</a:t>
            </a:r>
          </a:p>
          <a:p>
            <a:pPr marL="609600" indent="-609600" fontAlgn="auto">
              <a:spcAft>
                <a:spcPts val="0"/>
              </a:spcAft>
              <a:buFont typeface="Wingdings" pitchFamily="2" charset="2"/>
              <a:buNone/>
              <a:defRPr/>
            </a:pPr>
            <a:r>
              <a:rPr lang="ar-SA" dirty="0" smtClean="0"/>
              <a:t>7-  </a:t>
            </a:r>
            <a:r>
              <a:rPr lang="ar-JO" dirty="0" smtClean="0"/>
              <a:t>عدم الاستقرار الانفعالي.</a:t>
            </a:r>
          </a:p>
          <a:p>
            <a:pPr marL="609600" indent="-609600" fontAlgn="auto">
              <a:spcAft>
                <a:spcPts val="0"/>
              </a:spcAft>
              <a:buFont typeface="Wingdings" pitchFamily="2" charset="2"/>
              <a:buNone/>
              <a:defRPr/>
            </a:pPr>
            <a:r>
              <a:rPr lang="ar-SA" dirty="0" smtClean="0"/>
              <a:t>8-  </a:t>
            </a:r>
            <a:r>
              <a:rPr lang="ar-JO" dirty="0" smtClean="0"/>
              <a:t>ضعف الحركات الكبيرة والصغيرة.</a:t>
            </a:r>
          </a:p>
          <a:p>
            <a:pPr marL="609600" indent="-609600" fontAlgn="auto">
              <a:spcAft>
                <a:spcPts val="0"/>
              </a:spcAft>
              <a:buFont typeface="Wingdings" pitchFamily="2" charset="2"/>
              <a:buNone/>
              <a:defRPr/>
            </a:pPr>
            <a:r>
              <a:rPr lang="ar-SA" dirty="0" smtClean="0"/>
              <a:t>9-  </a:t>
            </a:r>
            <a:r>
              <a:rPr lang="ar-JO" dirty="0" smtClean="0"/>
              <a:t>اضطراب في الذاكرة القصيرة والبعيدة المدى.</a:t>
            </a:r>
          </a:p>
          <a:p>
            <a:pPr marL="609600" indent="-609600" fontAlgn="auto">
              <a:spcAft>
                <a:spcPts val="0"/>
              </a:spcAft>
              <a:buFont typeface="Wingdings" pitchFamily="2" charset="2"/>
              <a:buNone/>
              <a:defRPr/>
            </a:pPr>
            <a:r>
              <a:rPr lang="ar-SA" dirty="0" smtClean="0"/>
              <a:t>10- </a:t>
            </a:r>
            <a:r>
              <a:rPr lang="ar-JO" dirty="0" smtClean="0"/>
              <a:t> صعوبة تعلمية محددة (مشكلات في القراءة والحساب).</a:t>
            </a:r>
            <a:endParaRPr lang="en-US" dirty="0" smtClean="0"/>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650" y="-387350"/>
            <a:ext cx="7467600" cy="158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0"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02563" y="0"/>
            <a:ext cx="1328737" cy="1328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13" dur="500"/>
                                        <p:tgtEl>
                                          <p:spTgt spid="2150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8" dur="500"/>
                                        <p:tgtEl>
                                          <p:spTgt spid="2150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randombar(horizontal)">
                                      <p:cBhvr>
                                        <p:cTn id="23" dur="500"/>
                                        <p:tgtEl>
                                          <p:spTgt spid="2150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1507">
                                            <p:txEl>
                                              <p:pRg st="4" end="4"/>
                                            </p:txEl>
                                          </p:spTgt>
                                        </p:tgtEl>
                                        <p:attrNameLst>
                                          <p:attrName>style.visibility</p:attrName>
                                        </p:attrNameLst>
                                      </p:cBhvr>
                                      <p:to>
                                        <p:strVal val="visible"/>
                                      </p:to>
                                    </p:set>
                                    <p:animEffect transition="in" filter="randombar(horizontal)">
                                      <p:cBhvr>
                                        <p:cTn id="28" dur="500"/>
                                        <p:tgtEl>
                                          <p:spTgt spid="2150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1507">
                                            <p:txEl>
                                              <p:pRg st="5" end="5"/>
                                            </p:txEl>
                                          </p:spTgt>
                                        </p:tgtEl>
                                        <p:attrNameLst>
                                          <p:attrName>style.visibility</p:attrName>
                                        </p:attrNameLst>
                                      </p:cBhvr>
                                      <p:to>
                                        <p:strVal val="visible"/>
                                      </p:to>
                                    </p:set>
                                    <p:animEffect transition="in" filter="randombar(horizontal)">
                                      <p:cBhvr>
                                        <p:cTn id="33" dur="500"/>
                                        <p:tgtEl>
                                          <p:spTgt spid="2150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1507">
                                            <p:txEl>
                                              <p:pRg st="6" end="6"/>
                                            </p:txEl>
                                          </p:spTgt>
                                        </p:tgtEl>
                                        <p:attrNameLst>
                                          <p:attrName>style.visibility</p:attrName>
                                        </p:attrNameLst>
                                      </p:cBhvr>
                                      <p:to>
                                        <p:strVal val="visible"/>
                                      </p:to>
                                    </p:set>
                                    <p:animEffect transition="in" filter="randombar(horizontal)">
                                      <p:cBhvr>
                                        <p:cTn id="38" dur="500"/>
                                        <p:tgtEl>
                                          <p:spTgt spid="2150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1507">
                                            <p:txEl>
                                              <p:pRg st="7" end="7"/>
                                            </p:txEl>
                                          </p:spTgt>
                                        </p:tgtEl>
                                        <p:attrNameLst>
                                          <p:attrName>style.visibility</p:attrName>
                                        </p:attrNameLst>
                                      </p:cBhvr>
                                      <p:to>
                                        <p:strVal val="visible"/>
                                      </p:to>
                                    </p:set>
                                    <p:animEffect transition="in" filter="randombar(horizontal)">
                                      <p:cBhvr>
                                        <p:cTn id="43" dur="500"/>
                                        <p:tgtEl>
                                          <p:spTgt spid="21507">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1507">
                                            <p:txEl>
                                              <p:pRg st="8" end="8"/>
                                            </p:txEl>
                                          </p:spTgt>
                                        </p:tgtEl>
                                        <p:attrNameLst>
                                          <p:attrName>style.visibility</p:attrName>
                                        </p:attrNameLst>
                                      </p:cBhvr>
                                      <p:to>
                                        <p:strVal val="visible"/>
                                      </p:to>
                                    </p:set>
                                    <p:animEffect transition="in" filter="randombar(horizontal)">
                                      <p:cBhvr>
                                        <p:cTn id="48" dur="500"/>
                                        <p:tgtEl>
                                          <p:spTgt spid="21507">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1507">
                                            <p:txEl>
                                              <p:pRg st="9" end="9"/>
                                            </p:txEl>
                                          </p:spTgt>
                                        </p:tgtEl>
                                        <p:attrNameLst>
                                          <p:attrName>style.visibility</p:attrName>
                                        </p:attrNameLst>
                                      </p:cBhvr>
                                      <p:to>
                                        <p:strVal val="visible"/>
                                      </p:to>
                                    </p:set>
                                    <p:animEffect transition="in" filter="randombar(horizontal)">
                                      <p:cBhvr>
                                        <p:cTn id="53" dur="500"/>
                                        <p:tgtEl>
                                          <p:spTgt spid="21507">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1507">
                                            <p:txEl>
                                              <p:pRg st="10" end="10"/>
                                            </p:txEl>
                                          </p:spTgt>
                                        </p:tgtEl>
                                        <p:attrNameLst>
                                          <p:attrName>style.visibility</p:attrName>
                                        </p:attrNameLst>
                                      </p:cBhvr>
                                      <p:to>
                                        <p:strVal val="visible"/>
                                      </p:to>
                                    </p:set>
                                    <p:animEffect transition="in" filter="randombar(horizontal)">
                                      <p:cBhvr>
                                        <p:cTn id="58" dur="500"/>
                                        <p:tgtEl>
                                          <p:spTgt spid="215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301625" y="228600"/>
            <a:ext cx="8510588" cy="827088"/>
          </a:xfrm>
        </p:spPr>
        <p:txBody>
          <a:bodyPr/>
          <a:lstStyle/>
          <a:p>
            <a:pPr algn="ctr" fontAlgn="auto">
              <a:spcAft>
                <a:spcPts val="0"/>
              </a:spcAft>
              <a:defRPr/>
            </a:pPr>
            <a:r>
              <a:rPr lang="ar-JO" u="sng" dirty="0" smtClean="0"/>
              <a:t>خصائص الأطفال ذوي صعوبات التعلم</a:t>
            </a:r>
            <a:r>
              <a:rPr lang="ar-JO" dirty="0" smtClean="0"/>
              <a:t>:</a:t>
            </a:r>
            <a:endParaRPr lang="en-US" dirty="0" smtClean="0"/>
          </a:p>
        </p:txBody>
      </p:sp>
      <p:sp>
        <p:nvSpPr>
          <p:cNvPr id="15363" name="Rectangle 3"/>
          <p:cNvSpPr>
            <a:spLocks noGrp="1" noRot="1" noChangeArrowheads="1"/>
          </p:cNvSpPr>
          <p:nvPr>
            <p:ph idx="1"/>
          </p:nvPr>
        </p:nvSpPr>
        <p:spPr>
          <a:xfrm>
            <a:off x="0" y="1125538"/>
            <a:ext cx="8893175" cy="5732462"/>
          </a:xfrm>
        </p:spPr>
        <p:txBody>
          <a:bodyPr/>
          <a:lstStyle/>
          <a:p>
            <a:pPr>
              <a:lnSpc>
                <a:spcPct val="90000"/>
              </a:lnSpc>
              <a:buFont typeface="Wingdings" pitchFamily="2" charset="2"/>
              <a:buNone/>
            </a:pPr>
            <a:r>
              <a:rPr lang="ar-SA" altLang="ar-SA" dirty="0" smtClean="0"/>
              <a:t> </a:t>
            </a:r>
            <a:r>
              <a:rPr lang="ar-JO" altLang="ar-SA" dirty="0" smtClean="0"/>
              <a:t>وقد صنف </a:t>
            </a:r>
            <a:r>
              <a:rPr lang="ar-JO" altLang="ar-SA" dirty="0" err="1" smtClean="0"/>
              <a:t>كيولاتا</a:t>
            </a:r>
            <a:r>
              <a:rPr lang="ar-JO" altLang="ar-SA" dirty="0" smtClean="0"/>
              <a:t> ورفاقه (</a:t>
            </a:r>
            <a:r>
              <a:rPr lang="en-US" altLang="ar-SA" dirty="0" err="1" smtClean="0"/>
              <a:t>cullatta</a:t>
            </a:r>
            <a:r>
              <a:rPr lang="en-US" altLang="ar-SA" dirty="0" smtClean="0"/>
              <a:t>, </a:t>
            </a:r>
            <a:r>
              <a:rPr lang="en-US" altLang="ar-SA" dirty="0" err="1" smtClean="0"/>
              <a:t>etal</a:t>
            </a:r>
            <a:r>
              <a:rPr lang="en-US" altLang="ar-SA" dirty="0" smtClean="0"/>
              <a:t>, 2003</a:t>
            </a:r>
            <a:r>
              <a:rPr lang="ar-JO" altLang="ar-SA" dirty="0" smtClean="0"/>
              <a:t>) خصائص ذوي صعوبات التعلم ضمن المجالات التالية:</a:t>
            </a:r>
          </a:p>
          <a:p>
            <a:pPr>
              <a:lnSpc>
                <a:spcPct val="90000"/>
              </a:lnSpc>
            </a:pPr>
            <a:r>
              <a:rPr lang="ar-JO" altLang="ar-SA" b="1" dirty="0" smtClean="0"/>
              <a:t>لديهم صعوبات أكاديمية (المجال المعرفي).</a:t>
            </a:r>
          </a:p>
          <a:p>
            <a:pPr>
              <a:lnSpc>
                <a:spcPct val="90000"/>
              </a:lnSpc>
            </a:pPr>
            <a:r>
              <a:rPr lang="ar-JO" altLang="ar-SA" b="1" dirty="0" smtClean="0"/>
              <a:t>لديهم اضطرابات في اللغة.</a:t>
            </a:r>
          </a:p>
          <a:p>
            <a:pPr>
              <a:lnSpc>
                <a:spcPct val="90000"/>
              </a:lnSpc>
            </a:pPr>
            <a:r>
              <a:rPr lang="ar-JO" altLang="ar-SA" b="1" dirty="0" smtClean="0"/>
              <a:t>لديهم اضطرابات حركية.</a:t>
            </a:r>
          </a:p>
          <a:p>
            <a:pPr>
              <a:lnSpc>
                <a:spcPct val="90000"/>
              </a:lnSpc>
            </a:pPr>
            <a:r>
              <a:rPr lang="ar-JO" altLang="ar-SA" b="1" dirty="0" smtClean="0"/>
              <a:t>لديهم مشكلات اجتماعية وانفعالية.</a:t>
            </a:r>
          </a:p>
          <a:p>
            <a:pPr>
              <a:lnSpc>
                <a:spcPct val="90000"/>
              </a:lnSpc>
            </a:pPr>
            <a:r>
              <a:rPr lang="ar-JO" altLang="ar-SA" b="1" dirty="0" smtClean="0"/>
              <a:t>لديهم مشكلات في الادراك.</a:t>
            </a:r>
          </a:p>
          <a:p>
            <a:pPr>
              <a:lnSpc>
                <a:spcPct val="90000"/>
              </a:lnSpc>
            </a:pPr>
            <a:r>
              <a:rPr lang="ar-JO" altLang="ar-SA" b="1" dirty="0" smtClean="0"/>
              <a:t>لديهم مشكلات في الذاكرة</a:t>
            </a:r>
            <a:r>
              <a:rPr lang="en-US" altLang="ar-SA" dirty="0" smtClean="0"/>
              <a:t> </a:t>
            </a:r>
            <a:endParaRPr lang="ar-SA" altLang="ar-SA" dirty="0" smtClean="0"/>
          </a:p>
          <a:p>
            <a:pPr>
              <a:lnSpc>
                <a:spcPct val="90000"/>
              </a:lnSpc>
            </a:pPr>
            <a:r>
              <a:rPr lang="ar-JO" altLang="ar-SA" dirty="0" smtClean="0"/>
              <a:t>والمهم ألا يؤخذ عرض بعينه كدليل على وجود الصعوبة أو عدمه، كما أن هذه الخصائص قد لا تجتمع في فرد دفعة واحدة، ولكل فرد طريقته الخاصة في التعبير عن هذه الخصائص وبمستويات مختلفة.</a:t>
            </a:r>
            <a:endParaRPr lang="en-US" altLang="ar-SA" dirty="0" smtClean="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7625" y="-17463"/>
            <a:ext cx="1331913" cy="1333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1000"/>
                                        <p:tgtEl>
                                          <p:spTgt spid="15363">
                                            <p:txEl>
                                              <p:pRg st="0" end="0"/>
                                            </p:txEl>
                                          </p:spTgt>
                                        </p:tgtEl>
                                      </p:cBhvr>
                                    </p:animEffect>
                                    <p:anim calcmode="lin" valueType="num">
                                      <p:cBhvr>
                                        <p:cTn id="13"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Effect transition="in" filter="fade">
                                      <p:cBhvr>
                                        <p:cTn id="19" dur="1000"/>
                                        <p:tgtEl>
                                          <p:spTgt spid="15363">
                                            <p:txEl>
                                              <p:pRg st="1" end="1"/>
                                            </p:txEl>
                                          </p:spTgt>
                                        </p:tgtEl>
                                      </p:cBhvr>
                                    </p:animEffect>
                                    <p:anim calcmode="lin" valueType="num">
                                      <p:cBhvr>
                                        <p:cTn id="20"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363">
                                            <p:txEl>
                                              <p:pRg st="2" end="2"/>
                                            </p:txEl>
                                          </p:spTgt>
                                        </p:tgtEl>
                                        <p:attrNameLst>
                                          <p:attrName>style.visibility</p:attrName>
                                        </p:attrNameLst>
                                      </p:cBhvr>
                                      <p:to>
                                        <p:strVal val="visible"/>
                                      </p:to>
                                    </p:set>
                                    <p:animEffect transition="in" filter="fade">
                                      <p:cBhvr>
                                        <p:cTn id="26" dur="1000"/>
                                        <p:tgtEl>
                                          <p:spTgt spid="15363">
                                            <p:txEl>
                                              <p:pRg st="2" end="2"/>
                                            </p:txEl>
                                          </p:spTgt>
                                        </p:tgtEl>
                                      </p:cBhvr>
                                    </p:animEffect>
                                    <p:anim calcmode="lin" valueType="num">
                                      <p:cBhvr>
                                        <p:cTn id="27"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363">
                                            <p:txEl>
                                              <p:pRg st="3" end="3"/>
                                            </p:txEl>
                                          </p:spTgt>
                                        </p:tgtEl>
                                        <p:attrNameLst>
                                          <p:attrName>style.visibility</p:attrName>
                                        </p:attrNameLst>
                                      </p:cBhvr>
                                      <p:to>
                                        <p:strVal val="visible"/>
                                      </p:to>
                                    </p:set>
                                    <p:animEffect transition="in" filter="fade">
                                      <p:cBhvr>
                                        <p:cTn id="33" dur="1000"/>
                                        <p:tgtEl>
                                          <p:spTgt spid="15363">
                                            <p:txEl>
                                              <p:pRg st="3" end="3"/>
                                            </p:txEl>
                                          </p:spTgt>
                                        </p:tgtEl>
                                      </p:cBhvr>
                                    </p:animEffect>
                                    <p:anim calcmode="lin" valueType="num">
                                      <p:cBhvr>
                                        <p:cTn id="34"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363">
                                            <p:txEl>
                                              <p:pRg st="4" end="4"/>
                                            </p:txEl>
                                          </p:spTgt>
                                        </p:tgtEl>
                                        <p:attrNameLst>
                                          <p:attrName>style.visibility</p:attrName>
                                        </p:attrNameLst>
                                      </p:cBhvr>
                                      <p:to>
                                        <p:strVal val="visible"/>
                                      </p:to>
                                    </p:set>
                                    <p:animEffect transition="in" filter="fade">
                                      <p:cBhvr>
                                        <p:cTn id="40" dur="1000"/>
                                        <p:tgtEl>
                                          <p:spTgt spid="15363">
                                            <p:txEl>
                                              <p:pRg st="4" end="4"/>
                                            </p:txEl>
                                          </p:spTgt>
                                        </p:tgtEl>
                                      </p:cBhvr>
                                    </p:animEffect>
                                    <p:anim calcmode="lin" valueType="num">
                                      <p:cBhvr>
                                        <p:cTn id="41"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363">
                                            <p:txEl>
                                              <p:pRg st="5" end="5"/>
                                            </p:txEl>
                                          </p:spTgt>
                                        </p:tgtEl>
                                        <p:attrNameLst>
                                          <p:attrName>style.visibility</p:attrName>
                                        </p:attrNameLst>
                                      </p:cBhvr>
                                      <p:to>
                                        <p:strVal val="visible"/>
                                      </p:to>
                                    </p:set>
                                    <p:animEffect transition="in" filter="fade">
                                      <p:cBhvr>
                                        <p:cTn id="47" dur="1000"/>
                                        <p:tgtEl>
                                          <p:spTgt spid="15363">
                                            <p:txEl>
                                              <p:pRg st="5" end="5"/>
                                            </p:txEl>
                                          </p:spTgt>
                                        </p:tgtEl>
                                      </p:cBhvr>
                                    </p:animEffect>
                                    <p:anim calcmode="lin" valueType="num">
                                      <p:cBhvr>
                                        <p:cTn id="48" dur="1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53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363">
                                            <p:txEl>
                                              <p:pRg st="6" end="6"/>
                                            </p:txEl>
                                          </p:spTgt>
                                        </p:tgtEl>
                                        <p:attrNameLst>
                                          <p:attrName>style.visibility</p:attrName>
                                        </p:attrNameLst>
                                      </p:cBhvr>
                                      <p:to>
                                        <p:strVal val="visible"/>
                                      </p:to>
                                    </p:set>
                                    <p:animEffect transition="in" filter="fade">
                                      <p:cBhvr>
                                        <p:cTn id="54" dur="1000"/>
                                        <p:tgtEl>
                                          <p:spTgt spid="15363">
                                            <p:txEl>
                                              <p:pRg st="6" end="6"/>
                                            </p:txEl>
                                          </p:spTgt>
                                        </p:tgtEl>
                                      </p:cBhvr>
                                    </p:animEffect>
                                    <p:anim calcmode="lin" valueType="num">
                                      <p:cBhvr>
                                        <p:cTn id="55" dur="10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53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5363">
                                            <p:txEl>
                                              <p:pRg st="7" end="7"/>
                                            </p:txEl>
                                          </p:spTgt>
                                        </p:tgtEl>
                                        <p:attrNameLst>
                                          <p:attrName>style.visibility</p:attrName>
                                        </p:attrNameLst>
                                      </p:cBhvr>
                                      <p:to>
                                        <p:strVal val="visible"/>
                                      </p:to>
                                    </p:set>
                                    <p:animEffect transition="in" filter="fade">
                                      <p:cBhvr>
                                        <p:cTn id="61" dur="1000"/>
                                        <p:tgtEl>
                                          <p:spTgt spid="15363">
                                            <p:txEl>
                                              <p:pRg st="7" end="7"/>
                                            </p:txEl>
                                          </p:spTgt>
                                        </p:tgtEl>
                                      </p:cBhvr>
                                    </p:animEffect>
                                    <p:anim calcmode="lin" valueType="num">
                                      <p:cBhvr>
                                        <p:cTn id="62" dur="10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536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301625" y="0"/>
            <a:ext cx="8510588" cy="836613"/>
          </a:xfrm>
        </p:spPr>
        <p:txBody>
          <a:bodyPr/>
          <a:lstStyle/>
          <a:p>
            <a:pPr algn="ctr" fontAlgn="auto">
              <a:spcAft>
                <a:spcPts val="0"/>
              </a:spcAft>
              <a:defRPr/>
            </a:pPr>
            <a:r>
              <a:rPr lang="ar-JO" u="sng" dirty="0" smtClean="0"/>
              <a:t>أنماط صعوبات التعلم</a:t>
            </a:r>
            <a:r>
              <a:rPr lang="ar-JO" dirty="0" smtClean="0"/>
              <a:t>:</a:t>
            </a:r>
            <a:endParaRPr lang="en-US" dirty="0" smtClean="0"/>
          </a:p>
        </p:txBody>
      </p:sp>
      <p:sp>
        <p:nvSpPr>
          <p:cNvPr id="24579" name="Rectangle 3"/>
          <p:cNvSpPr>
            <a:spLocks noGrp="1" noRot="1" noChangeArrowheads="1"/>
          </p:cNvSpPr>
          <p:nvPr>
            <p:ph idx="1"/>
          </p:nvPr>
        </p:nvSpPr>
        <p:spPr>
          <a:xfrm>
            <a:off x="0" y="1196975"/>
            <a:ext cx="8893175" cy="5661025"/>
          </a:xfrm>
        </p:spPr>
        <p:txBody>
          <a:bodyPr rtlCol="0"/>
          <a:lstStyle/>
          <a:p>
            <a:pPr algn="ctr" fontAlgn="auto">
              <a:lnSpc>
                <a:spcPct val="90000"/>
              </a:lnSpc>
              <a:spcAft>
                <a:spcPts val="0"/>
              </a:spcAft>
              <a:defRPr/>
            </a:pPr>
            <a:r>
              <a:rPr lang="en-US" dirty="0" smtClean="0"/>
              <a:t> </a:t>
            </a:r>
            <a:r>
              <a:rPr lang="ar-JO" dirty="0" smtClean="0"/>
              <a:t>هناك عدة مظاهر يمكن من خلالها تصنيف صعوبات التعلم، فالطلبة مفرطو النشاط والقابلون للتشتت يوصفون أحياناً بأنهم عاجزون عن التعلم، والطلبة الذين يجدون صعوبة في اتباع التعليمات قد يحددون بأنهم عاجزون عن التعلم أيضاً، ولذا تظهر الحاجة لتصنيف صعوبات التعلم لتسهيل الدراسة والتقليل من الخلط ما بين المفاهيم ولتحديد آليات التشخيص والعلاج، وعادة ما يتم تصنيف أنماط صعوبات التعلم ضمن مجموعتين هما (عبد الهادي ورفاقه، 2000):</a:t>
            </a:r>
            <a:endParaRPr lang="ar-SA" dirty="0" smtClean="0"/>
          </a:p>
          <a:p>
            <a:pPr fontAlgn="auto">
              <a:lnSpc>
                <a:spcPct val="90000"/>
              </a:lnSpc>
              <a:spcAft>
                <a:spcPts val="0"/>
              </a:spcAft>
              <a:defRPr/>
            </a:pPr>
            <a:r>
              <a:rPr lang="ar-SA" b="1" dirty="0" smtClean="0">
                <a:solidFill>
                  <a:schemeClr val="accent4">
                    <a:lumMod val="60000"/>
                    <a:lumOff val="40000"/>
                  </a:schemeClr>
                </a:solidFill>
              </a:rPr>
              <a:t>صعوبات التعلم النمائية (التطورية).</a:t>
            </a:r>
          </a:p>
          <a:p>
            <a:pPr fontAlgn="auto">
              <a:lnSpc>
                <a:spcPct val="90000"/>
              </a:lnSpc>
              <a:spcAft>
                <a:spcPts val="0"/>
              </a:spcAft>
              <a:defRPr/>
            </a:pPr>
            <a:r>
              <a:rPr lang="ar-JO" b="1" dirty="0" smtClean="0">
                <a:solidFill>
                  <a:schemeClr val="accent4">
                    <a:lumMod val="60000"/>
                    <a:lumOff val="40000"/>
                  </a:schemeClr>
                </a:solidFill>
              </a:rPr>
              <a:t>صعوبات التعلم الأكاديمية</a:t>
            </a:r>
            <a:r>
              <a:rPr lang="en-US" dirty="0" smtClean="0">
                <a:solidFill>
                  <a:schemeClr val="accent4">
                    <a:lumMod val="60000"/>
                    <a:lumOff val="40000"/>
                  </a:schemeClr>
                </a:solidFill>
              </a:rPr>
              <a:t> </a:t>
            </a:r>
            <a:r>
              <a:rPr lang="ar-SA" dirty="0" smtClean="0">
                <a:solidFill>
                  <a:schemeClr val="accent4">
                    <a:lumMod val="60000"/>
                    <a:lumOff val="40000"/>
                  </a:schemeClr>
                </a:solidFill>
              </a:rPr>
              <a:t>.</a:t>
            </a:r>
          </a:p>
          <a:p>
            <a:pPr algn="ctr" fontAlgn="auto">
              <a:lnSpc>
                <a:spcPct val="90000"/>
              </a:lnSpc>
              <a:spcAft>
                <a:spcPts val="0"/>
              </a:spcAft>
              <a:defRPr/>
            </a:pPr>
            <a:endParaRPr lang="ar-SA" dirty="0" smtClean="0"/>
          </a:p>
          <a:p>
            <a:pPr algn="ctr" fontAlgn="auto">
              <a:lnSpc>
                <a:spcPct val="90000"/>
              </a:lnSpc>
              <a:spcAft>
                <a:spcPts val="0"/>
              </a:spcAft>
              <a:buFont typeface="Wingdings" pitchFamily="2" charset="2"/>
              <a:buNone/>
              <a:defRPr/>
            </a:pPr>
            <a:r>
              <a:rPr lang="ar-SA" dirty="0" smtClean="0"/>
              <a:t>وسنعرف كلا منهما على حدا :</a:t>
            </a:r>
            <a:endParaRPr lang="en-US" dirty="0" smtClean="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96188" y="0"/>
            <a:ext cx="1255712" cy="133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صورة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2681" y="3645024"/>
            <a:ext cx="2160240" cy="1981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ircle(in)">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down)">
                                      <p:cBhvr>
                                        <p:cTn id="12" dur="580">
                                          <p:stCondLst>
                                            <p:cond delay="0"/>
                                          </p:stCondLst>
                                        </p:cTn>
                                        <p:tgtEl>
                                          <p:spTgt spid="24579">
                                            <p:txEl>
                                              <p:pRg st="0" end="0"/>
                                            </p:txEl>
                                          </p:spTgt>
                                        </p:tgtEl>
                                      </p:cBhvr>
                                    </p:animEffect>
                                    <p:anim calcmode="lin" valueType="num">
                                      <p:cBhvr>
                                        <p:cTn id="13" dur="1822" tmFilter="0,0; 0.14,0.36; 0.43,0.73; 0.71,0.91; 1.0,1.0">
                                          <p:stCondLst>
                                            <p:cond delay="0"/>
                                          </p:stCondLst>
                                        </p:cTn>
                                        <p:tgtEl>
                                          <p:spTgt spid="24579">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4579">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4579">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4579">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4579">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4579">
                                            <p:txEl>
                                              <p:pRg st="0" end="0"/>
                                            </p:txEl>
                                          </p:spTgt>
                                        </p:tgtEl>
                                      </p:cBhvr>
                                      <p:to x="100000" y="60000"/>
                                    </p:animScale>
                                    <p:animScale>
                                      <p:cBhvr>
                                        <p:cTn id="19" dur="166" decel="50000">
                                          <p:stCondLst>
                                            <p:cond delay="676"/>
                                          </p:stCondLst>
                                        </p:cTn>
                                        <p:tgtEl>
                                          <p:spTgt spid="24579">
                                            <p:txEl>
                                              <p:pRg st="0" end="0"/>
                                            </p:txEl>
                                          </p:spTgt>
                                        </p:tgtEl>
                                      </p:cBhvr>
                                      <p:to x="100000" y="100000"/>
                                    </p:animScale>
                                    <p:animScale>
                                      <p:cBhvr>
                                        <p:cTn id="20" dur="26">
                                          <p:stCondLst>
                                            <p:cond delay="1312"/>
                                          </p:stCondLst>
                                        </p:cTn>
                                        <p:tgtEl>
                                          <p:spTgt spid="24579">
                                            <p:txEl>
                                              <p:pRg st="0" end="0"/>
                                            </p:txEl>
                                          </p:spTgt>
                                        </p:tgtEl>
                                      </p:cBhvr>
                                      <p:to x="100000" y="80000"/>
                                    </p:animScale>
                                    <p:animScale>
                                      <p:cBhvr>
                                        <p:cTn id="21" dur="166" decel="50000">
                                          <p:stCondLst>
                                            <p:cond delay="1338"/>
                                          </p:stCondLst>
                                        </p:cTn>
                                        <p:tgtEl>
                                          <p:spTgt spid="24579">
                                            <p:txEl>
                                              <p:pRg st="0" end="0"/>
                                            </p:txEl>
                                          </p:spTgt>
                                        </p:tgtEl>
                                      </p:cBhvr>
                                      <p:to x="100000" y="100000"/>
                                    </p:animScale>
                                    <p:animScale>
                                      <p:cBhvr>
                                        <p:cTn id="22" dur="26">
                                          <p:stCondLst>
                                            <p:cond delay="1642"/>
                                          </p:stCondLst>
                                        </p:cTn>
                                        <p:tgtEl>
                                          <p:spTgt spid="24579">
                                            <p:txEl>
                                              <p:pRg st="0" end="0"/>
                                            </p:txEl>
                                          </p:spTgt>
                                        </p:tgtEl>
                                      </p:cBhvr>
                                      <p:to x="100000" y="90000"/>
                                    </p:animScale>
                                    <p:animScale>
                                      <p:cBhvr>
                                        <p:cTn id="23" dur="166" decel="50000">
                                          <p:stCondLst>
                                            <p:cond delay="1668"/>
                                          </p:stCondLst>
                                        </p:cTn>
                                        <p:tgtEl>
                                          <p:spTgt spid="24579">
                                            <p:txEl>
                                              <p:pRg st="0" end="0"/>
                                            </p:txEl>
                                          </p:spTgt>
                                        </p:tgtEl>
                                      </p:cBhvr>
                                      <p:to x="100000" y="100000"/>
                                    </p:animScale>
                                    <p:animScale>
                                      <p:cBhvr>
                                        <p:cTn id="24" dur="26">
                                          <p:stCondLst>
                                            <p:cond delay="1808"/>
                                          </p:stCondLst>
                                        </p:cTn>
                                        <p:tgtEl>
                                          <p:spTgt spid="24579">
                                            <p:txEl>
                                              <p:pRg st="0" end="0"/>
                                            </p:txEl>
                                          </p:spTgt>
                                        </p:tgtEl>
                                      </p:cBhvr>
                                      <p:to x="100000" y="95000"/>
                                    </p:animScale>
                                    <p:animScale>
                                      <p:cBhvr>
                                        <p:cTn id="25" dur="166" decel="50000">
                                          <p:stCondLst>
                                            <p:cond delay="1834"/>
                                          </p:stCondLst>
                                        </p:cTn>
                                        <p:tgtEl>
                                          <p:spTgt spid="24579">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4579">
                                            <p:txEl>
                                              <p:pRg st="1" end="1"/>
                                            </p:txEl>
                                          </p:spTgt>
                                        </p:tgtEl>
                                        <p:attrNameLst>
                                          <p:attrName>style.visibility</p:attrName>
                                        </p:attrNameLst>
                                      </p:cBhvr>
                                      <p:to>
                                        <p:strVal val="visible"/>
                                      </p:to>
                                    </p:set>
                                    <p:animEffect transition="in" filter="wipe(down)">
                                      <p:cBhvr>
                                        <p:cTn id="30" dur="580">
                                          <p:stCondLst>
                                            <p:cond delay="0"/>
                                          </p:stCondLst>
                                        </p:cTn>
                                        <p:tgtEl>
                                          <p:spTgt spid="24579">
                                            <p:txEl>
                                              <p:pRg st="1" end="1"/>
                                            </p:txEl>
                                          </p:spTgt>
                                        </p:tgtEl>
                                      </p:cBhvr>
                                    </p:animEffect>
                                    <p:anim calcmode="lin" valueType="num">
                                      <p:cBhvr>
                                        <p:cTn id="31" dur="1822" tmFilter="0,0; 0.14,0.36; 0.43,0.73; 0.71,0.91; 1.0,1.0">
                                          <p:stCondLst>
                                            <p:cond delay="0"/>
                                          </p:stCondLst>
                                        </p:cTn>
                                        <p:tgtEl>
                                          <p:spTgt spid="24579">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4579">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4579">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4579">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4579">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4579">
                                            <p:txEl>
                                              <p:pRg st="1" end="1"/>
                                            </p:txEl>
                                          </p:spTgt>
                                        </p:tgtEl>
                                      </p:cBhvr>
                                      <p:to x="100000" y="60000"/>
                                    </p:animScale>
                                    <p:animScale>
                                      <p:cBhvr>
                                        <p:cTn id="37" dur="166" decel="50000">
                                          <p:stCondLst>
                                            <p:cond delay="676"/>
                                          </p:stCondLst>
                                        </p:cTn>
                                        <p:tgtEl>
                                          <p:spTgt spid="24579">
                                            <p:txEl>
                                              <p:pRg st="1" end="1"/>
                                            </p:txEl>
                                          </p:spTgt>
                                        </p:tgtEl>
                                      </p:cBhvr>
                                      <p:to x="100000" y="100000"/>
                                    </p:animScale>
                                    <p:animScale>
                                      <p:cBhvr>
                                        <p:cTn id="38" dur="26">
                                          <p:stCondLst>
                                            <p:cond delay="1312"/>
                                          </p:stCondLst>
                                        </p:cTn>
                                        <p:tgtEl>
                                          <p:spTgt spid="24579">
                                            <p:txEl>
                                              <p:pRg st="1" end="1"/>
                                            </p:txEl>
                                          </p:spTgt>
                                        </p:tgtEl>
                                      </p:cBhvr>
                                      <p:to x="100000" y="80000"/>
                                    </p:animScale>
                                    <p:animScale>
                                      <p:cBhvr>
                                        <p:cTn id="39" dur="166" decel="50000">
                                          <p:stCondLst>
                                            <p:cond delay="1338"/>
                                          </p:stCondLst>
                                        </p:cTn>
                                        <p:tgtEl>
                                          <p:spTgt spid="24579">
                                            <p:txEl>
                                              <p:pRg st="1" end="1"/>
                                            </p:txEl>
                                          </p:spTgt>
                                        </p:tgtEl>
                                      </p:cBhvr>
                                      <p:to x="100000" y="100000"/>
                                    </p:animScale>
                                    <p:animScale>
                                      <p:cBhvr>
                                        <p:cTn id="40" dur="26">
                                          <p:stCondLst>
                                            <p:cond delay="1642"/>
                                          </p:stCondLst>
                                        </p:cTn>
                                        <p:tgtEl>
                                          <p:spTgt spid="24579">
                                            <p:txEl>
                                              <p:pRg st="1" end="1"/>
                                            </p:txEl>
                                          </p:spTgt>
                                        </p:tgtEl>
                                      </p:cBhvr>
                                      <p:to x="100000" y="90000"/>
                                    </p:animScale>
                                    <p:animScale>
                                      <p:cBhvr>
                                        <p:cTn id="41" dur="166" decel="50000">
                                          <p:stCondLst>
                                            <p:cond delay="1668"/>
                                          </p:stCondLst>
                                        </p:cTn>
                                        <p:tgtEl>
                                          <p:spTgt spid="24579">
                                            <p:txEl>
                                              <p:pRg st="1" end="1"/>
                                            </p:txEl>
                                          </p:spTgt>
                                        </p:tgtEl>
                                      </p:cBhvr>
                                      <p:to x="100000" y="100000"/>
                                    </p:animScale>
                                    <p:animScale>
                                      <p:cBhvr>
                                        <p:cTn id="42" dur="26">
                                          <p:stCondLst>
                                            <p:cond delay="1808"/>
                                          </p:stCondLst>
                                        </p:cTn>
                                        <p:tgtEl>
                                          <p:spTgt spid="24579">
                                            <p:txEl>
                                              <p:pRg st="1" end="1"/>
                                            </p:txEl>
                                          </p:spTgt>
                                        </p:tgtEl>
                                      </p:cBhvr>
                                      <p:to x="100000" y="95000"/>
                                    </p:animScale>
                                    <p:animScale>
                                      <p:cBhvr>
                                        <p:cTn id="43" dur="166" decel="50000">
                                          <p:stCondLst>
                                            <p:cond delay="1834"/>
                                          </p:stCondLst>
                                        </p:cTn>
                                        <p:tgtEl>
                                          <p:spTgt spid="24579">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4579">
                                            <p:txEl>
                                              <p:pRg st="2" end="2"/>
                                            </p:txEl>
                                          </p:spTgt>
                                        </p:tgtEl>
                                        <p:attrNameLst>
                                          <p:attrName>style.visibility</p:attrName>
                                        </p:attrNameLst>
                                      </p:cBhvr>
                                      <p:to>
                                        <p:strVal val="visible"/>
                                      </p:to>
                                    </p:set>
                                    <p:animEffect transition="in" filter="wipe(down)">
                                      <p:cBhvr>
                                        <p:cTn id="48" dur="580">
                                          <p:stCondLst>
                                            <p:cond delay="0"/>
                                          </p:stCondLst>
                                        </p:cTn>
                                        <p:tgtEl>
                                          <p:spTgt spid="24579">
                                            <p:txEl>
                                              <p:pRg st="2" end="2"/>
                                            </p:txEl>
                                          </p:spTgt>
                                        </p:tgtEl>
                                      </p:cBhvr>
                                    </p:animEffect>
                                    <p:anim calcmode="lin" valueType="num">
                                      <p:cBhvr>
                                        <p:cTn id="49" dur="1822" tmFilter="0,0; 0.14,0.36; 0.43,0.73; 0.71,0.91; 1.0,1.0">
                                          <p:stCondLst>
                                            <p:cond delay="0"/>
                                          </p:stCondLst>
                                        </p:cTn>
                                        <p:tgtEl>
                                          <p:spTgt spid="24579">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4579">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4579">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4579">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4579">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24579">
                                            <p:txEl>
                                              <p:pRg st="2" end="2"/>
                                            </p:txEl>
                                          </p:spTgt>
                                        </p:tgtEl>
                                      </p:cBhvr>
                                      <p:to x="100000" y="60000"/>
                                    </p:animScale>
                                    <p:animScale>
                                      <p:cBhvr>
                                        <p:cTn id="55" dur="166" decel="50000">
                                          <p:stCondLst>
                                            <p:cond delay="676"/>
                                          </p:stCondLst>
                                        </p:cTn>
                                        <p:tgtEl>
                                          <p:spTgt spid="24579">
                                            <p:txEl>
                                              <p:pRg st="2" end="2"/>
                                            </p:txEl>
                                          </p:spTgt>
                                        </p:tgtEl>
                                      </p:cBhvr>
                                      <p:to x="100000" y="100000"/>
                                    </p:animScale>
                                    <p:animScale>
                                      <p:cBhvr>
                                        <p:cTn id="56" dur="26">
                                          <p:stCondLst>
                                            <p:cond delay="1312"/>
                                          </p:stCondLst>
                                        </p:cTn>
                                        <p:tgtEl>
                                          <p:spTgt spid="24579">
                                            <p:txEl>
                                              <p:pRg st="2" end="2"/>
                                            </p:txEl>
                                          </p:spTgt>
                                        </p:tgtEl>
                                      </p:cBhvr>
                                      <p:to x="100000" y="80000"/>
                                    </p:animScale>
                                    <p:animScale>
                                      <p:cBhvr>
                                        <p:cTn id="57" dur="166" decel="50000">
                                          <p:stCondLst>
                                            <p:cond delay="1338"/>
                                          </p:stCondLst>
                                        </p:cTn>
                                        <p:tgtEl>
                                          <p:spTgt spid="24579">
                                            <p:txEl>
                                              <p:pRg st="2" end="2"/>
                                            </p:txEl>
                                          </p:spTgt>
                                        </p:tgtEl>
                                      </p:cBhvr>
                                      <p:to x="100000" y="100000"/>
                                    </p:animScale>
                                    <p:animScale>
                                      <p:cBhvr>
                                        <p:cTn id="58" dur="26">
                                          <p:stCondLst>
                                            <p:cond delay="1642"/>
                                          </p:stCondLst>
                                        </p:cTn>
                                        <p:tgtEl>
                                          <p:spTgt spid="24579">
                                            <p:txEl>
                                              <p:pRg st="2" end="2"/>
                                            </p:txEl>
                                          </p:spTgt>
                                        </p:tgtEl>
                                      </p:cBhvr>
                                      <p:to x="100000" y="90000"/>
                                    </p:animScale>
                                    <p:animScale>
                                      <p:cBhvr>
                                        <p:cTn id="59" dur="166" decel="50000">
                                          <p:stCondLst>
                                            <p:cond delay="1668"/>
                                          </p:stCondLst>
                                        </p:cTn>
                                        <p:tgtEl>
                                          <p:spTgt spid="24579">
                                            <p:txEl>
                                              <p:pRg st="2" end="2"/>
                                            </p:txEl>
                                          </p:spTgt>
                                        </p:tgtEl>
                                      </p:cBhvr>
                                      <p:to x="100000" y="100000"/>
                                    </p:animScale>
                                    <p:animScale>
                                      <p:cBhvr>
                                        <p:cTn id="60" dur="26">
                                          <p:stCondLst>
                                            <p:cond delay="1808"/>
                                          </p:stCondLst>
                                        </p:cTn>
                                        <p:tgtEl>
                                          <p:spTgt spid="24579">
                                            <p:txEl>
                                              <p:pRg st="2" end="2"/>
                                            </p:txEl>
                                          </p:spTgt>
                                        </p:tgtEl>
                                      </p:cBhvr>
                                      <p:to x="100000" y="95000"/>
                                    </p:animScale>
                                    <p:animScale>
                                      <p:cBhvr>
                                        <p:cTn id="61" dur="166" decel="50000">
                                          <p:stCondLst>
                                            <p:cond delay="1834"/>
                                          </p:stCondLst>
                                        </p:cTn>
                                        <p:tgtEl>
                                          <p:spTgt spid="24579">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24579">
                                            <p:txEl>
                                              <p:pRg st="4" end="4"/>
                                            </p:txEl>
                                          </p:spTgt>
                                        </p:tgtEl>
                                        <p:attrNameLst>
                                          <p:attrName>style.visibility</p:attrName>
                                        </p:attrNameLst>
                                      </p:cBhvr>
                                      <p:to>
                                        <p:strVal val="visible"/>
                                      </p:to>
                                    </p:set>
                                    <p:animEffect transition="in" filter="wipe(down)">
                                      <p:cBhvr>
                                        <p:cTn id="66" dur="580">
                                          <p:stCondLst>
                                            <p:cond delay="0"/>
                                          </p:stCondLst>
                                        </p:cTn>
                                        <p:tgtEl>
                                          <p:spTgt spid="24579">
                                            <p:txEl>
                                              <p:pRg st="4" end="4"/>
                                            </p:txEl>
                                          </p:spTgt>
                                        </p:tgtEl>
                                      </p:cBhvr>
                                    </p:animEffect>
                                    <p:anim calcmode="lin" valueType="num">
                                      <p:cBhvr>
                                        <p:cTn id="67" dur="1822" tmFilter="0,0; 0.14,0.36; 0.43,0.73; 0.71,0.91; 1.0,1.0">
                                          <p:stCondLst>
                                            <p:cond delay="0"/>
                                          </p:stCondLst>
                                        </p:cTn>
                                        <p:tgtEl>
                                          <p:spTgt spid="24579">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4579">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4579">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4579">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4579">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24579">
                                            <p:txEl>
                                              <p:pRg st="4" end="4"/>
                                            </p:txEl>
                                          </p:spTgt>
                                        </p:tgtEl>
                                      </p:cBhvr>
                                      <p:to x="100000" y="60000"/>
                                    </p:animScale>
                                    <p:animScale>
                                      <p:cBhvr>
                                        <p:cTn id="73" dur="166" decel="50000">
                                          <p:stCondLst>
                                            <p:cond delay="676"/>
                                          </p:stCondLst>
                                        </p:cTn>
                                        <p:tgtEl>
                                          <p:spTgt spid="24579">
                                            <p:txEl>
                                              <p:pRg st="4" end="4"/>
                                            </p:txEl>
                                          </p:spTgt>
                                        </p:tgtEl>
                                      </p:cBhvr>
                                      <p:to x="100000" y="100000"/>
                                    </p:animScale>
                                    <p:animScale>
                                      <p:cBhvr>
                                        <p:cTn id="74" dur="26">
                                          <p:stCondLst>
                                            <p:cond delay="1312"/>
                                          </p:stCondLst>
                                        </p:cTn>
                                        <p:tgtEl>
                                          <p:spTgt spid="24579">
                                            <p:txEl>
                                              <p:pRg st="4" end="4"/>
                                            </p:txEl>
                                          </p:spTgt>
                                        </p:tgtEl>
                                      </p:cBhvr>
                                      <p:to x="100000" y="80000"/>
                                    </p:animScale>
                                    <p:animScale>
                                      <p:cBhvr>
                                        <p:cTn id="75" dur="166" decel="50000">
                                          <p:stCondLst>
                                            <p:cond delay="1338"/>
                                          </p:stCondLst>
                                        </p:cTn>
                                        <p:tgtEl>
                                          <p:spTgt spid="24579">
                                            <p:txEl>
                                              <p:pRg st="4" end="4"/>
                                            </p:txEl>
                                          </p:spTgt>
                                        </p:tgtEl>
                                      </p:cBhvr>
                                      <p:to x="100000" y="100000"/>
                                    </p:animScale>
                                    <p:animScale>
                                      <p:cBhvr>
                                        <p:cTn id="76" dur="26">
                                          <p:stCondLst>
                                            <p:cond delay="1642"/>
                                          </p:stCondLst>
                                        </p:cTn>
                                        <p:tgtEl>
                                          <p:spTgt spid="24579">
                                            <p:txEl>
                                              <p:pRg st="4" end="4"/>
                                            </p:txEl>
                                          </p:spTgt>
                                        </p:tgtEl>
                                      </p:cBhvr>
                                      <p:to x="100000" y="90000"/>
                                    </p:animScale>
                                    <p:animScale>
                                      <p:cBhvr>
                                        <p:cTn id="77" dur="166" decel="50000">
                                          <p:stCondLst>
                                            <p:cond delay="1668"/>
                                          </p:stCondLst>
                                        </p:cTn>
                                        <p:tgtEl>
                                          <p:spTgt spid="24579">
                                            <p:txEl>
                                              <p:pRg st="4" end="4"/>
                                            </p:txEl>
                                          </p:spTgt>
                                        </p:tgtEl>
                                      </p:cBhvr>
                                      <p:to x="100000" y="100000"/>
                                    </p:animScale>
                                    <p:animScale>
                                      <p:cBhvr>
                                        <p:cTn id="78" dur="26">
                                          <p:stCondLst>
                                            <p:cond delay="1808"/>
                                          </p:stCondLst>
                                        </p:cTn>
                                        <p:tgtEl>
                                          <p:spTgt spid="24579">
                                            <p:txEl>
                                              <p:pRg st="4" end="4"/>
                                            </p:txEl>
                                          </p:spTgt>
                                        </p:tgtEl>
                                      </p:cBhvr>
                                      <p:to x="100000" y="95000"/>
                                    </p:animScale>
                                    <p:animScale>
                                      <p:cBhvr>
                                        <p:cTn id="79" dur="166" decel="50000">
                                          <p:stCondLst>
                                            <p:cond delay="1834"/>
                                          </p:stCondLst>
                                        </p:cTn>
                                        <p:tgtEl>
                                          <p:spTgt spid="24579">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01625" y="0"/>
            <a:ext cx="8510588" cy="836613"/>
          </a:xfrm>
        </p:spPr>
        <p:txBody>
          <a:bodyPr/>
          <a:lstStyle/>
          <a:p>
            <a:pPr algn="ctr" fontAlgn="auto">
              <a:spcAft>
                <a:spcPts val="0"/>
              </a:spcAft>
              <a:defRPr/>
            </a:pPr>
            <a:r>
              <a:rPr lang="ar-JO" u="sng" dirty="0" smtClean="0"/>
              <a:t>أنماط </a:t>
            </a:r>
            <a:r>
              <a:rPr lang="ar-JO" sz="6000" u="sng" dirty="0" smtClean="0"/>
              <a:t>صعوبات</a:t>
            </a:r>
            <a:r>
              <a:rPr lang="ar-JO" u="sng" dirty="0" smtClean="0"/>
              <a:t> التعلم</a:t>
            </a:r>
            <a:r>
              <a:rPr lang="ar-JO" dirty="0" smtClean="0"/>
              <a:t>:</a:t>
            </a:r>
            <a:endParaRPr lang="en-US" dirty="0" smtClean="0"/>
          </a:p>
        </p:txBody>
      </p:sp>
      <p:sp>
        <p:nvSpPr>
          <p:cNvPr id="25603" name="Rectangle 3"/>
          <p:cNvSpPr>
            <a:spLocks noGrp="1" noRot="1" noChangeArrowheads="1"/>
          </p:cNvSpPr>
          <p:nvPr>
            <p:ph idx="1"/>
          </p:nvPr>
        </p:nvSpPr>
        <p:spPr>
          <a:xfrm>
            <a:off x="-180975" y="981075"/>
            <a:ext cx="8856663" cy="5876925"/>
          </a:xfrm>
        </p:spPr>
        <p:txBody>
          <a:bodyPr rtlCol="0"/>
          <a:lstStyle/>
          <a:p>
            <a:pPr marL="609600" indent="-609600" fontAlgn="auto">
              <a:lnSpc>
                <a:spcPct val="90000"/>
              </a:lnSpc>
              <a:spcAft>
                <a:spcPts val="0"/>
              </a:spcAft>
              <a:buFont typeface="Wingdings" pitchFamily="2" charset="2"/>
              <a:buNone/>
              <a:defRPr/>
            </a:pPr>
            <a:r>
              <a:rPr lang="ar-JO" b="1" u="sng" dirty="0" smtClean="0"/>
              <a:t>صعوبات التعلم النمائية (التطورية)</a:t>
            </a:r>
            <a:r>
              <a:rPr lang="ar-JO" b="1" dirty="0" smtClean="0"/>
              <a:t>:</a:t>
            </a:r>
          </a:p>
          <a:p>
            <a:pPr marL="609600" indent="-609600" fontAlgn="auto">
              <a:lnSpc>
                <a:spcPct val="90000"/>
              </a:lnSpc>
              <a:spcAft>
                <a:spcPts val="0"/>
              </a:spcAft>
              <a:buFont typeface="Wingdings" pitchFamily="2" charset="2"/>
              <a:buNone/>
              <a:defRPr/>
            </a:pPr>
            <a:r>
              <a:rPr lang="ar-JO" sz="2400" dirty="0" smtClean="0"/>
              <a:t>     وهي عبارة عن المهارات الأساسية الأولية التي يحتاجها الطفل بهدف التحصيل في المجالات الأكاديمية والدراسية، والاضطراب فيها سيؤدي الى تدني مستوى</a:t>
            </a:r>
            <a:endParaRPr lang="ar-SA" sz="2400" dirty="0" smtClean="0"/>
          </a:p>
          <a:p>
            <a:pPr marL="609600" indent="-609600" fontAlgn="auto">
              <a:lnSpc>
                <a:spcPct val="90000"/>
              </a:lnSpc>
              <a:spcAft>
                <a:spcPts val="0"/>
              </a:spcAft>
              <a:buFont typeface="Wingdings" pitchFamily="2" charset="2"/>
              <a:buNone/>
              <a:defRPr/>
            </a:pPr>
            <a:r>
              <a:rPr lang="ar-SA" sz="2400" dirty="0"/>
              <a:t> </a:t>
            </a:r>
            <a:r>
              <a:rPr lang="ar-SA" sz="2400" dirty="0" smtClean="0"/>
              <a:t>     </a:t>
            </a:r>
            <a:r>
              <a:rPr lang="ar-JO" sz="2400" dirty="0" smtClean="0"/>
              <a:t> التحصيل الاكاديمي المدرسي وهي على فئتين (الوقفي، 2001):</a:t>
            </a:r>
          </a:p>
          <a:p>
            <a:pPr marL="990600" lvl="1" indent="-533400" fontAlgn="auto">
              <a:lnSpc>
                <a:spcPct val="90000"/>
              </a:lnSpc>
              <a:spcAft>
                <a:spcPts val="0"/>
              </a:spcAft>
              <a:buFontTx/>
              <a:buNone/>
              <a:defRPr/>
            </a:pPr>
            <a:r>
              <a:rPr lang="ar-SA" sz="2400" b="1" i="1" dirty="0" smtClean="0">
                <a:solidFill>
                  <a:schemeClr val="folHlink"/>
                </a:solidFill>
              </a:rPr>
              <a:t>أ. </a:t>
            </a:r>
            <a:r>
              <a:rPr lang="ar-JO" sz="2400" b="1" i="1" dirty="0" smtClean="0">
                <a:solidFill>
                  <a:schemeClr val="folHlink"/>
                </a:solidFill>
              </a:rPr>
              <a:t>الصعوبات المبدئية ومنها:</a:t>
            </a:r>
          </a:p>
          <a:p>
            <a:pPr marL="609600" indent="-609600" fontAlgn="auto">
              <a:lnSpc>
                <a:spcPct val="90000"/>
              </a:lnSpc>
              <a:spcAft>
                <a:spcPts val="0"/>
              </a:spcAft>
              <a:buFont typeface="Wingdings" pitchFamily="2" charset="2"/>
              <a:buNone/>
              <a:defRPr/>
            </a:pPr>
            <a:r>
              <a:rPr lang="ar-SA" sz="2400" dirty="0" smtClean="0"/>
              <a:t>    </a:t>
            </a:r>
            <a:r>
              <a:rPr lang="ar-JO" sz="2400" dirty="0" smtClean="0"/>
              <a:t>- اضطراب الانتباه.</a:t>
            </a:r>
          </a:p>
          <a:p>
            <a:pPr marL="609600" indent="-609600" fontAlgn="auto">
              <a:lnSpc>
                <a:spcPct val="90000"/>
              </a:lnSpc>
              <a:spcAft>
                <a:spcPts val="0"/>
              </a:spcAft>
              <a:buFont typeface="Wingdings" pitchFamily="2" charset="2"/>
              <a:buNone/>
              <a:defRPr/>
            </a:pPr>
            <a:r>
              <a:rPr lang="ar-SA" sz="2400" dirty="0" smtClean="0"/>
              <a:t>    </a:t>
            </a:r>
            <a:r>
              <a:rPr lang="ar-JO" sz="2400" dirty="0" smtClean="0"/>
              <a:t>- اضطراب الذاكرة.</a:t>
            </a:r>
          </a:p>
          <a:p>
            <a:pPr marL="609600" indent="-609600" fontAlgn="auto">
              <a:lnSpc>
                <a:spcPct val="90000"/>
              </a:lnSpc>
              <a:spcAft>
                <a:spcPts val="0"/>
              </a:spcAft>
              <a:buFont typeface="Wingdings" pitchFamily="2" charset="2"/>
              <a:buNone/>
              <a:defRPr/>
            </a:pPr>
            <a:r>
              <a:rPr lang="ar-SA" sz="2400" dirty="0" smtClean="0"/>
              <a:t>    </a:t>
            </a:r>
            <a:r>
              <a:rPr lang="ar-JO" sz="2400" dirty="0" smtClean="0"/>
              <a:t>- </a:t>
            </a:r>
            <a:r>
              <a:rPr lang="ar-JO" sz="2400" dirty="0" smtClean="0">
                <a:solidFill>
                  <a:schemeClr val="bg1">
                    <a:lumMod val="50000"/>
                  </a:schemeClr>
                </a:solidFill>
              </a:rPr>
              <a:t>اضطراب إدراكي حركي.</a:t>
            </a:r>
          </a:p>
          <a:p>
            <a:pPr marL="990600" lvl="1" indent="-533400" fontAlgn="auto">
              <a:lnSpc>
                <a:spcPct val="90000"/>
              </a:lnSpc>
              <a:spcAft>
                <a:spcPts val="0"/>
              </a:spcAft>
              <a:buFontTx/>
              <a:buNone/>
              <a:defRPr/>
            </a:pPr>
            <a:r>
              <a:rPr lang="ar-SA" sz="2400" dirty="0" smtClean="0">
                <a:solidFill>
                  <a:schemeClr val="bg1">
                    <a:lumMod val="50000"/>
                  </a:schemeClr>
                </a:solidFill>
              </a:rPr>
              <a:t>- </a:t>
            </a:r>
            <a:r>
              <a:rPr lang="ar-JO" sz="2400" dirty="0" smtClean="0">
                <a:solidFill>
                  <a:schemeClr val="bg1">
                    <a:lumMod val="50000"/>
                  </a:schemeClr>
                </a:solidFill>
              </a:rPr>
              <a:t>اضطراب الادراك.</a:t>
            </a:r>
          </a:p>
          <a:p>
            <a:pPr marL="609600" indent="-609600" fontAlgn="auto">
              <a:lnSpc>
                <a:spcPct val="90000"/>
              </a:lnSpc>
              <a:spcAft>
                <a:spcPts val="0"/>
              </a:spcAft>
              <a:buFont typeface="Wingdings" pitchFamily="2" charset="2"/>
              <a:buNone/>
              <a:defRPr/>
            </a:pPr>
            <a:r>
              <a:rPr lang="ar-JO" sz="2400" b="1" i="1" dirty="0" smtClean="0">
                <a:solidFill>
                  <a:schemeClr val="folHlink"/>
                </a:solidFill>
              </a:rPr>
              <a:t>ب. الصعوبات الثانوية وهي:</a:t>
            </a:r>
          </a:p>
          <a:p>
            <a:pPr lvl="1" fontAlgn="auto">
              <a:lnSpc>
                <a:spcPct val="90000"/>
              </a:lnSpc>
              <a:spcAft>
                <a:spcPts val="0"/>
              </a:spcAft>
              <a:buFontTx/>
              <a:buChar char="-"/>
              <a:defRPr/>
            </a:pPr>
            <a:r>
              <a:rPr lang="ar-JO" sz="2400" dirty="0" smtClean="0">
                <a:solidFill>
                  <a:schemeClr val="bg1">
                    <a:lumMod val="50000"/>
                  </a:schemeClr>
                </a:solidFill>
              </a:rPr>
              <a:t>اضطرابات التفكير</a:t>
            </a:r>
            <a:r>
              <a:rPr lang="ar-SA" sz="2400" dirty="0" smtClean="0">
                <a:solidFill>
                  <a:schemeClr val="bg1">
                    <a:lumMod val="50000"/>
                  </a:schemeClr>
                </a:solidFill>
              </a:rPr>
              <a:t>                    </a:t>
            </a:r>
            <a:endParaRPr lang="ar-SA" sz="2400" dirty="0">
              <a:solidFill>
                <a:schemeClr val="bg1">
                  <a:lumMod val="50000"/>
                </a:schemeClr>
              </a:solidFill>
            </a:endParaRPr>
          </a:p>
          <a:p>
            <a:pPr marL="457200" lvl="1" indent="0" fontAlgn="auto">
              <a:lnSpc>
                <a:spcPct val="90000"/>
              </a:lnSpc>
              <a:spcAft>
                <a:spcPts val="0"/>
              </a:spcAft>
              <a:buFont typeface="Arial" pitchFamily="34" charset="0"/>
              <a:buNone/>
              <a:defRPr/>
            </a:pPr>
            <a:r>
              <a:rPr lang="ar-SA" sz="2400" dirty="0" smtClean="0">
                <a:solidFill>
                  <a:schemeClr val="bg1">
                    <a:lumMod val="50000"/>
                  </a:schemeClr>
                </a:solidFill>
              </a:rPr>
              <a:t>- </a:t>
            </a:r>
            <a:r>
              <a:rPr lang="ar-JO" sz="2400" dirty="0" smtClean="0">
                <a:solidFill>
                  <a:schemeClr val="bg1">
                    <a:lumMod val="50000"/>
                  </a:schemeClr>
                </a:solidFill>
              </a:rPr>
              <a:t>اضطرابات الكلام</a:t>
            </a:r>
            <a:r>
              <a:rPr lang="en-US" sz="2400" dirty="0" smtClean="0">
                <a:solidFill>
                  <a:schemeClr val="bg1">
                    <a:lumMod val="50000"/>
                  </a:schemeClr>
                </a:solidFill>
              </a:rPr>
              <a:t> </a:t>
            </a:r>
          </a:p>
        </p:txBody>
      </p:sp>
      <p:pic>
        <p:nvPicPr>
          <p:cNvPr id="17412" name="صورة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812088" y="-171450"/>
            <a:ext cx="1260475"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صورة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31640" y="2842871"/>
            <a:ext cx="3168352" cy="316835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Effect transition="in" filter="fade">
                                      <p:cBhvr>
                                        <p:cTn id="14" dur="500"/>
                                        <p:tgtEl>
                                          <p:spTgt spid="2560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Effect transition="in" filter="fade">
                                      <p:cBhvr>
                                        <p:cTn id="19" dur="500"/>
                                        <p:tgtEl>
                                          <p:spTgt spid="2560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603">
                                            <p:txEl>
                                              <p:pRg st="2" end="2"/>
                                            </p:txEl>
                                          </p:spTgt>
                                        </p:tgtEl>
                                        <p:attrNameLst>
                                          <p:attrName>style.visibility</p:attrName>
                                        </p:attrNameLst>
                                      </p:cBhvr>
                                      <p:to>
                                        <p:strVal val="visible"/>
                                      </p:to>
                                    </p:set>
                                    <p:animEffect transition="in" filter="fade">
                                      <p:cBhvr>
                                        <p:cTn id="24" dur="500"/>
                                        <p:tgtEl>
                                          <p:spTgt spid="25603">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fade">
                                      <p:cBhvr>
                                        <p:cTn id="27" dur="500"/>
                                        <p:tgtEl>
                                          <p:spTgt spid="256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03">
                                            <p:txEl>
                                              <p:pRg st="4" end="4"/>
                                            </p:txEl>
                                          </p:spTgt>
                                        </p:tgtEl>
                                        <p:attrNameLst>
                                          <p:attrName>style.visibility</p:attrName>
                                        </p:attrNameLst>
                                      </p:cBhvr>
                                      <p:to>
                                        <p:strVal val="visible"/>
                                      </p:to>
                                    </p:set>
                                    <p:animEffect transition="in" filter="fade">
                                      <p:cBhvr>
                                        <p:cTn id="32" dur="500"/>
                                        <p:tgtEl>
                                          <p:spTgt spid="2560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Effect transition="in" filter="fade">
                                      <p:cBhvr>
                                        <p:cTn id="37" dur="500"/>
                                        <p:tgtEl>
                                          <p:spTgt spid="2560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603">
                                            <p:txEl>
                                              <p:pRg st="6" end="6"/>
                                            </p:txEl>
                                          </p:spTgt>
                                        </p:tgtEl>
                                        <p:attrNameLst>
                                          <p:attrName>style.visibility</p:attrName>
                                        </p:attrNameLst>
                                      </p:cBhvr>
                                      <p:to>
                                        <p:strVal val="visible"/>
                                      </p:to>
                                    </p:set>
                                    <p:animEffect transition="in" filter="fade">
                                      <p:cBhvr>
                                        <p:cTn id="42" dur="500"/>
                                        <p:tgtEl>
                                          <p:spTgt spid="25603">
                                            <p:txEl>
                                              <p:pRg st="6" end="6"/>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603">
                                            <p:txEl>
                                              <p:pRg st="7" end="7"/>
                                            </p:txEl>
                                          </p:spTgt>
                                        </p:tgtEl>
                                        <p:attrNameLst>
                                          <p:attrName>style.visibility</p:attrName>
                                        </p:attrNameLst>
                                      </p:cBhvr>
                                      <p:to>
                                        <p:strVal val="visible"/>
                                      </p:to>
                                    </p:set>
                                    <p:animEffect transition="in" filter="fade">
                                      <p:cBhvr>
                                        <p:cTn id="45" dur="500"/>
                                        <p:tgtEl>
                                          <p:spTgt spid="2560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603">
                                            <p:txEl>
                                              <p:pRg st="8" end="8"/>
                                            </p:txEl>
                                          </p:spTgt>
                                        </p:tgtEl>
                                        <p:attrNameLst>
                                          <p:attrName>style.visibility</p:attrName>
                                        </p:attrNameLst>
                                      </p:cBhvr>
                                      <p:to>
                                        <p:strVal val="visible"/>
                                      </p:to>
                                    </p:set>
                                    <p:animEffect transition="in" filter="fade">
                                      <p:cBhvr>
                                        <p:cTn id="50" dur="500"/>
                                        <p:tgtEl>
                                          <p:spTgt spid="25603">
                                            <p:txEl>
                                              <p:pRg st="8" end="8"/>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603">
                                            <p:txEl>
                                              <p:pRg st="9" end="9"/>
                                            </p:txEl>
                                          </p:spTgt>
                                        </p:tgtEl>
                                        <p:attrNameLst>
                                          <p:attrName>style.visibility</p:attrName>
                                        </p:attrNameLst>
                                      </p:cBhvr>
                                      <p:to>
                                        <p:strVal val="visible"/>
                                      </p:to>
                                    </p:set>
                                    <p:animEffect transition="in" filter="fade">
                                      <p:cBhvr>
                                        <p:cTn id="53" dur="500"/>
                                        <p:tgtEl>
                                          <p:spTgt spid="25603">
                                            <p:txEl>
                                              <p:pRg st="9" end="9"/>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603">
                                            <p:txEl>
                                              <p:pRg st="10" end="10"/>
                                            </p:txEl>
                                          </p:spTgt>
                                        </p:tgtEl>
                                        <p:attrNameLst>
                                          <p:attrName>style.visibility</p:attrName>
                                        </p:attrNameLst>
                                      </p:cBhvr>
                                      <p:to>
                                        <p:strVal val="visible"/>
                                      </p:to>
                                    </p:set>
                                    <p:animEffect transition="in" filter="fade">
                                      <p:cBhvr>
                                        <p:cTn id="56"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301625" y="0"/>
            <a:ext cx="8510588" cy="908050"/>
          </a:xfrm>
        </p:spPr>
        <p:txBody>
          <a:bodyPr/>
          <a:lstStyle/>
          <a:p>
            <a:pPr algn="ctr" fontAlgn="auto">
              <a:spcAft>
                <a:spcPts val="0"/>
              </a:spcAft>
              <a:defRPr/>
            </a:pPr>
            <a:r>
              <a:rPr lang="ar-JO" u="sng" dirty="0" smtClean="0"/>
              <a:t>أنماط </a:t>
            </a:r>
            <a:r>
              <a:rPr lang="ar-JO" sz="5400" u="sng" dirty="0" smtClean="0"/>
              <a:t>صعوبات</a:t>
            </a:r>
            <a:r>
              <a:rPr lang="ar-JO" u="sng" dirty="0" smtClean="0"/>
              <a:t> التعلم</a:t>
            </a:r>
            <a:endParaRPr lang="en-US" u="sng" dirty="0" smtClean="0"/>
          </a:p>
        </p:txBody>
      </p:sp>
      <p:sp>
        <p:nvSpPr>
          <p:cNvPr id="18435" name="Rectangle 3"/>
          <p:cNvSpPr>
            <a:spLocks noGrp="1" noRot="1" noChangeArrowheads="1"/>
          </p:cNvSpPr>
          <p:nvPr>
            <p:ph idx="1"/>
          </p:nvPr>
        </p:nvSpPr>
        <p:spPr>
          <a:xfrm>
            <a:off x="0" y="1125538"/>
            <a:ext cx="8864600" cy="5732462"/>
          </a:xfrm>
        </p:spPr>
        <p:txBody>
          <a:bodyPr/>
          <a:lstStyle/>
          <a:p>
            <a:pPr marL="609600" indent="-609600">
              <a:buFont typeface="Wingdings" pitchFamily="2" charset="2"/>
              <a:buNone/>
            </a:pPr>
            <a:r>
              <a:rPr lang="ar-SA" altLang="ar-SA" b="1" dirty="0" smtClean="0"/>
              <a:t>    </a:t>
            </a:r>
            <a:r>
              <a:rPr lang="ar-JO" altLang="ar-SA" b="1" u="sng" dirty="0" smtClean="0"/>
              <a:t>صعوبات التعلم الأكاديمية:</a:t>
            </a:r>
            <a:endParaRPr lang="en-US" altLang="ar-SA" u="sng" dirty="0" smtClean="0"/>
          </a:p>
          <a:p>
            <a:pPr marL="609600" indent="-609600">
              <a:buFont typeface="Wingdings" pitchFamily="2" charset="2"/>
              <a:buNone/>
            </a:pPr>
            <a:r>
              <a:rPr lang="ar-SA" altLang="ar-SA" dirty="0" smtClean="0"/>
              <a:t>     </a:t>
            </a:r>
            <a:r>
              <a:rPr lang="ar-JO" altLang="ar-SA" dirty="0" smtClean="0"/>
              <a:t>وهي المشكلات الملاحظة والظاهرة على الطفل، خاصة في نواحي التحصيل الأكاديمي وتشمل:</a:t>
            </a:r>
            <a:endParaRPr lang="ar-SA" altLang="ar-SA" dirty="0" smtClean="0"/>
          </a:p>
          <a:p>
            <a:pPr marL="609600" indent="-609600">
              <a:buFont typeface="Wingdings" pitchFamily="2" charset="2"/>
              <a:buNone/>
            </a:pPr>
            <a:endParaRPr lang="ar-JO" altLang="ar-SA" dirty="0" smtClean="0"/>
          </a:p>
          <a:p>
            <a:pPr marL="609600" indent="-609600">
              <a:buFont typeface="Wingdings" pitchFamily="2" charset="2"/>
              <a:buNone/>
            </a:pPr>
            <a:r>
              <a:rPr lang="ar-SA" altLang="ar-SA" dirty="0" smtClean="0"/>
              <a:t>      </a:t>
            </a:r>
            <a:r>
              <a:rPr lang="ar-JO" altLang="ar-SA" dirty="0" smtClean="0"/>
              <a:t>– </a:t>
            </a:r>
            <a:r>
              <a:rPr lang="ar-JO" altLang="ar-SA" b="1" dirty="0" smtClean="0"/>
              <a:t>الصعوبات الخاصة بالكتابة</a:t>
            </a:r>
            <a:r>
              <a:rPr lang="ar-JO" altLang="ar-SA" dirty="0" smtClean="0"/>
              <a:t>      </a:t>
            </a:r>
            <a:r>
              <a:rPr lang="en-US" altLang="ar-SA" b="1" dirty="0" smtClean="0">
                <a:solidFill>
                  <a:schemeClr val="folHlink"/>
                </a:solidFill>
              </a:rPr>
              <a:t>DYSGRAPHIA</a:t>
            </a:r>
          </a:p>
          <a:p>
            <a:pPr marL="609600" indent="-609600">
              <a:buFont typeface="Wingdings" pitchFamily="2" charset="2"/>
              <a:buNone/>
            </a:pPr>
            <a:endParaRPr lang="ar-SA" altLang="ar-SA" dirty="0" smtClean="0"/>
          </a:p>
          <a:p>
            <a:pPr marL="609600" indent="-609600">
              <a:buFont typeface="Wingdings" pitchFamily="2" charset="2"/>
              <a:buNone/>
            </a:pPr>
            <a:r>
              <a:rPr lang="ar-SA" altLang="ar-SA" dirty="0" smtClean="0"/>
              <a:t>      - </a:t>
            </a:r>
            <a:r>
              <a:rPr lang="ar-SA" altLang="ar-SA" b="1" dirty="0" smtClean="0"/>
              <a:t>الصعوبات الخاصة بالقراءة</a:t>
            </a:r>
            <a:r>
              <a:rPr lang="ar-SA" altLang="ar-SA" dirty="0" smtClean="0"/>
              <a:t>     </a:t>
            </a:r>
            <a:r>
              <a:rPr lang="en-US" altLang="ar-SA" b="1" dirty="0" smtClean="0">
                <a:solidFill>
                  <a:schemeClr val="folHlink"/>
                </a:solidFill>
              </a:rPr>
              <a:t>DYSLEXIA</a:t>
            </a:r>
          </a:p>
          <a:p>
            <a:pPr marL="609600" indent="-609600">
              <a:buFont typeface="Wingdings" pitchFamily="2" charset="2"/>
              <a:buNone/>
            </a:pPr>
            <a:endParaRPr lang="ar-JO" altLang="ar-SA" dirty="0" smtClean="0"/>
          </a:p>
          <a:p>
            <a:pPr marL="609600" indent="-609600">
              <a:buFont typeface="Wingdings" pitchFamily="2" charset="2"/>
              <a:buNone/>
            </a:pPr>
            <a:r>
              <a:rPr lang="ar-SA" altLang="ar-SA" dirty="0" smtClean="0"/>
              <a:t>      </a:t>
            </a:r>
            <a:r>
              <a:rPr lang="ar-JO" altLang="ar-SA" dirty="0" smtClean="0"/>
              <a:t>- </a:t>
            </a:r>
            <a:r>
              <a:rPr lang="ar-JO" altLang="ar-SA" b="1" dirty="0" smtClean="0"/>
              <a:t>الصعوبات الخاصة بالتهجئة والتعبير الكتابي</a:t>
            </a:r>
            <a:r>
              <a:rPr lang="ar-JO" altLang="ar-SA" dirty="0" smtClean="0"/>
              <a:t>     </a:t>
            </a:r>
            <a:r>
              <a:rPr lang="en-US" altLang="ar-SA" b="1" dirty="0" smtClean="0">
                <a:solidFill>
                  <a:schemeClr val="folHlink"/>
                </a:solidFill>
              </a:rPr>
              <a:t>DYSPHASIA</a:t>
            </a:r>
          </a:p>
          <a:p>
            <a:pPr marL="609600" indent="-609600">
              <a:buFont typeface="Wingdings" pitchFamily="2" charset="2"/>
              <a:buNone/>
            </a:pPr>
            <a:endParaRPr lang="ar-JO" altLang="ar-SA" dirty="0" smtClean="0"/>
          </a:p>
          <a:p>
            <a:pPr marL="609600" indent="-609600">
              <a:buFont typeface="Wingdings" pitchFamily="2" charset="2"/>
              <a:buNone/>
            </a:pPr>
            <a:r>
              <a:rPr lang="ar-SA" altLang="ar-SA" dirty="0" smtClean="0"/>
              <a:t>      </a:t>
            </a:r>
            <a:r>
              <a:rPr lang="ar-JO" altLang="ar-SA" dirty="0" smtClean="0"/>
              <a:t>- </a:t>
            </a:r>
            <a:r>
              <a:rPr lang="ar-JO" altLang="ar-SA" b="1" dirty="0" smtClean="0"/>
              <a:t>الصعوبات الخاصة بالحساب</a:t>
            </a:r>
            <a:r>
              <a:rPr lang="ar-JO" altLang="ar-SA" dirty="0" smtClean="0"/>
              <a:t>  </a:t>
            </a:r>
            <a:r>
              <a:rPr lang="ar-JO" altLang="ar-SA" b="1" dirty="0" smtClean="0">
                <a:solidFill>
                  <a:schemeClr val="folHlink"/>
                </a:solidFill>
              </a:rPr>
              <a:t> </a:t>
            </a:r>
            <a:r>
              <a:rPr lang="en-US" altLang="ar-SA" b="1" dirty="0" smtClean="0">
                <a:solidFill>
                  <a:schemeClr val="folHlink"/>
                </a:solidFill>
              </a:rPr>
              <a:t>DYSCALCULIA</a:t>
            </a:r>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020272" y="-12071"/>
            <a:ext cx="1976092" cy="996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anim calcmode="lin" valueType="num">
                                      <p:cBhvr>
                                        <p:cTn id="8" dur="2000" fill="hold"/>
                                        <p:tgtEl>
                                          <p:spTgt spid="26626"/>
                                        </p:tgtEl>
                                        <p:attrNameLst>
                                          <p:attrName>ppt_w</p:attrName>
                                        </p:attrNameLst>
                                      </p:cBhvr>
                                      <p:tavLst>
                                        <p:tav tm="0" fmla="#ppt_w*sin(2.5*pi*$)">
                                          <p:val>
                                            <p:fltVal val="0"/>
                                          </p:val>
                                        </p:tav>
                                        <p:tav tm="100000">
                                          <p:val>
                                            <p:fltVal val="1"/>
                                          </p:val>
                                        </p:tav>
                                      </p:tavLst>
                                    </p:anim>
                                    <p:anim calcmode="lin" valueType="num">
                                      <p:cBhvr>
                                        <p:cTn id="9" dur="2000" fill="hold"/>
                                        <p:tgtEl>
                                          <p:spTgt spid="266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fade">
                                      <p:cBhvr>
                                        <p:cTn id="14" dur="1000"/>
                                        <p:tgtEl>
                                          <p:spTgt spid="18435">
                                            <p:txEl>
                                              <p:pRg st="0" end="0"/>
                                            </p:txEl>
                                          </p:spTgt>
                                        </p:tgtEl>
                                      </p:cBhvr>
                                    </p:animEffect>
                                    <p:anim calcmode="lin" valueType="num">
                                      <p:cBhvr>
                                        <p:cTn id="15"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5">
                                            <p:txEl>
                                              <p:pRg st="1" end="1"/>
                                            </p:txEl>
                                          </p:spTgt>
                                        </p:tgtEl>
                                        <p:attrNameLst>
                                          <p:attrName>style.visibility</p:attrName>
                                        </p:attrNameLst>
                                      </p:cBhvr>
                                      <p:to>
                                        <p:strVal val="visible"/>
                                      </p:to>
                                    </p:set>
                                    <p:animEffect transition="in" filter="fade">
                                      <p:cBhvr>
                                        <p:cTn id="21" dur="1000"/>
                                        <p:tgtEl>
                                          <p:spTgt spid="18435">
                                            <p:txEl>
                                              <p:pRg st="1" end="1"/>
                                            </p:txEl>
                                          </p:spTgt>
                                        </p:tgtEl>
                                      </p:cBhvr>
                                    </p:animEffect>
                                    <p:anim calcmode="lin" valueType="num">
                                      <p:cBhvr>
                                        <p:cTn id="22"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435">
                                            <p:txEl>
                                              <p:pRg st="3" end="3"/>
                                            </p:txEl>
                                          </p:spTgt>
                                        </p:tgtEl>
                                        <p:attrNameLst>
                                          <p:attrName>style.visibility</p:attrName>
                                        </p:attrNameLst>
                                      </p:cBhvr>
                                      <p:to>
                                        <p:strVal val="visible"/>
                                      </p:to>
                                    </p:set>
                                    <p:animEffect transition="in" filter="fade">
                                      <p:cBhvr>
                                        <p:cTn id="28" dur="1000"/>
                                        <p:tgtEl>
                                          <p:spTgt spid="18435">
                                            <p:txEl>
                                              <p:pRg st="3" end="3"/>
                                            </p:txEl>
                                          </p:spTgt>
                                        </p:tgtEl>
                                      </p:cBhvr>
                                    </p:animEffect>
                                    <p:anim calcmode="lin" valueType="num">
                                      <p:cBhvr>
                                        <p:cTn id="29"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435">
                                            <p:txEl>
                                              <p:pRg st="5" end="5"/>
                                            </p:txEl>
                                          </p:spTgt>
                                        </p:tgtEl>
                                        <p:attrNameLst>
                                          <p:attrName>style.visibility</p:attrName>
                                        </p:attrNameLst>
                                      </p:cBhvr>
                                      <p:to>
                                        <p:strVal val="visible"/>
                                      </p:to>
                                    </p:set>
                                    <p:animEffect transition="in" filter="fade">
                                      <p:cBhvr>
                                        <p:cTn id="35" dur="1000"/>
                                        <p:tgtEl>
                                          <p:spTgt spid="18435">
                                            <p:txEl>
                                              <p:pRg st="5" end="5"/>
                                            </p:txEl>
                                          </p:spTgt>
                                        </p:tgtEl>
                                      </p:cBhvr>
                                    </p:animEffect>
                                    <p:anim calcmode="lin" valueType="num">
                                      <p:cBhvr>
                                        <p:cTn id="36"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435">
                                            <p:txEl>
                                              <p:pRg st="7" end="7"/>
                                            </p:txEl>
                                          </p:spTgt>
                                        </p:tgtEl>
                                        <p:attrNameLst>
                                          <p:attrName>style.visibility</p:attrName>
                                        </p:attrNameLst>
                                      </p:cBhvr>
                                      <p:to>
                                        <p:strVal val="visible"/>
                                      </p:to>
                                    </p:set>
                                    <p:animEffect transition="in" filter="fade">
                                      <p:cBhvr>
                                        <p:cTn id="42" dur="1000"/>
                                        <p:tgtEl>
                                          <p:spTgt spid="18435">
                                            <p:txEl>
                                              <p:pRg st="7" end="7"/>
                                            </p:txEl>
                                          </p:spTgt>
                                        </p:tgtEl>
                                      </p:cBhvr>
                                    </p:animEffect>
                                    <p:anim calcmode="lin" valueType="num">
                                      <p:cBhvr>
                                        <p:cTn id="43" dur="10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435">
                                            <p:txEl>
                                              <p:pRg st="9" end="9"/>
                                            </p:txEl>
                                          </p:spTgt>
                                        </p:tgtEl>
                                        <p:attrNameLst>
                                          <p:attrName>style.visibility</p:attrName>
                                        </p:attrNameLst>
                                      </p:cBhvr>
                                      <p:to>
                                        <p:strVal val="visible"/>
                                      </p:to>
                                    </p:set>
                                    <p:animEffect transition="in" filter="fade">
                                      <p:cBhvr>
                                        <p:cTn id="49" dur="1000"/>
                                        <p:tgtEl>
                                          <p:spTgt spid="18435">
                                            <p:txEl>
                                              <p:pRg st="9" end="9"/>
                                            </p:txEl>
                                          </p:spTgt>
                                        </p:tgtEl>
                                      </p:cBhvr>
                                    </p:animEffect>
                                    <p:anim calcmode="lin" valueType="num">
                                      <p:cBhvr>
                                        <p:cTn id="50" dur="10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843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301625" y="188913"/>
            <a:ext cx="8510588" cy="792162"/>
          </a:xfrm>
        </p:spPr>
        <p:txBody>
          <a:bodyPr/>
          <a:lstStyle/>
          <a:p>
            <a:pPr algn="ctr" fontAlgn="auto">
              <a:spcAft>
                <a:spcPts val="0"/>
              </a:spcAft>
              <a:defRPr/>
            </a:pPr>
            <a:r>
              <a:rPr lang="ar-JO" u="sng" dirty="0" smtClean="0"/>
              <a:t>أسباب صعوبات التعلم:</a:t>
            </a:r>
            <a:r>
              <a:rPr lang="en-US" dirty="0" smtClean="0"/>
              <a:t> </a:t>
            </a:r>
          </a:p>
        </p:txBody>
      </p:sp>
      <p:sp>
        <p:nvSpPr>
          <p:cNvPr id="19459" name="Rectangle 3"/>
          <p:cNvSpPr>
            <a:spLocks noGrp="1" noRot="1" noChangeArrowheads="1"/>
          </p:cNvSpPr>
          <p:nvPr>
            <p:ph idx="1"/>
          </p:nvPr>
        </p:nvSpPr>
        <p:spPr>
          <a:xfrm>
            <a:off x="0" y="981075"/>
            <a:ext cx="8748713" cy="5876925"/>
          </a:xfrm>
        </p:spPr>
        <p:txBody>
          <a:bodyPr/>
          <a:lstStyle/>
          <a:p>
            <a:pPr>
              <a:lnSpc>
                <a:spcPct val="90000"/>
              </a:lnSpc>
              <a:buFont typeface="Wingdings" pitchFamily="2" charset="2"/>
              <a:buNone/>
            </a:pPr>
            <a:r>
              <a:rPr lang="en-US" altLang="ar-SA" dirty="0" smtClean="0"/>
              <a:t>  </a:t>
            </a:r>
            <a:r>
              <a:rPr lang="ar-JO" altLang="ar-SA" dirty="0" smtClean="0"/>
              <a:t>إن لصعوبات التعلم أسباباً مختلفة، منها العارض البسيط الذي له آثار عارضة تزول بزوال مسبباتها، ومنها البليغ الدائم الذي له آثار دائمة كما لو كانت ناجمة عن إصابات عضوية في الدماغ أو الجهاز العصبي أو كانت خللاً وظيفياً أفقد أحد الأجهزة الجسمية القدرة على القيام بوظيفته بشكل طبيعي (عدس، 1998).</a:t>
            </a:r>
            <a:endParaRPr lang="en-US" altLang="ar-SA" dirty="0" smtClean="0"/>
          </a:p>
          <a:p>
            <a:pPr>
              <a:lnSpc>
                <a:spcPct val="90000"/>
              </a:lnSpc>
              <a:buFont typeface="Wingdings" pitchFamily="2" charset="2"/>
              <a:buNone/>
            </a:pPr>
            <a:r>
              <a:rPr lang="en-US" altLang="ar-SA" dirty="0" smtClean="0"/>
              <a:t>   </a:t>
            </a:r>
            <a:r>
              <a:rPr lang="ar-JO" altLang="ar-SA" dirty="0" smtClean="0"/>
              <a:t>ويمكن اجمال الأسباب الكامنة وراء الصعوبات التعلمية في العوامل التالية (</a:t>
            </a:r>
            <a:r>
              <a:rPr lang="ar-JO" altLang="ar-SA" dirty="0" err="1" smtClean="0"/>
              <a:t>الجدوع</a:t>
            </a:r>
            <a:r>
              <a:rPr lang="ar-JO" altLang="ar-SA" dirty="0" smtClean="0"/>
              <a:t>، 2002):</a:t>
            </a:r>
            <a:endParaRPr lang="ar-SA" altLang="ar-SA" dirty="0" smtClean="0"/>
          </a:p>
          <a:p>
            <a:pPr>
              <a:lnSpc>
                <a:spcPct val="90000"/>
              </a:lnSpc>
              <a:buFont typeface="Wingdings" pitchFamily="2" charset="2"/>
              <a:buNone/>
            </a:pPr>
            <a:endParaRPr lang="ar-SA" altLang="ar-SA" dirty="0" smtClean="0"/>
          </a:p>
          <a:p>
            <a:pPr>
              <a:lnSpc>
                <a:spcPct val="90000"/>
              </a:lnSpc>
              <a:buFont typeface="Wingdings" pitchFamily="2" charset="2"/>
              <a:buNone/>
            </a:pPr>
            <a:r>
              <a:rPr lang="ar-JO" altLang="ar-SA" b="1" dirty="0" smtClean="0">
                <a:solidFill>
                  <a:schemeClr val="folHlink"/>
                </a:solidFill>
              </a:rPr>
              <a:t>أولاً:</a:t>
            </a:r>
            <a:r>
              <a:rPr lang="ar-JO" altLang="ar-SA" b="1" dirty="0" smtClean="0"/>
              <a:t> </a:t>
            </a:r>
            <a:r>
              <a:rPr lang="ar-JO" altLang="ar-SA" b="1" u="sng" dirty="0" smtClean="0"/>
              <a:t>العوامل الفسيولوجية (وظائف الأعضاء)</a:t>
            </a:r>
            <a:r>
              <a:rPr lang="ar-JO" altLang="ar-SA" b="1" dirty="0" smtClean="0"/>
              <a:t> </a:t>
            </a:r>
            <a:endParaRPr lang="ar-SA" altLang="ar-SA" b="1" dirty="0" smtClean="0"/>
          </a:p>
          <a:p>
            <a:pPr>
              <a:lnSpc>
                <a:spcPct val="90000"/>
              </a:lnSpc>
              <a:buFont typeface="Wingdings" pitchFamily="2" charset="2"/>
              <a:buNone/>
            </a:pPr>
            <a:r>
              <a:rPr lang="ar-JO" altLang="ar-SA" b="1" dirty="0" smtClean="0">
                <a:solidFill>
                  <a:schemeClr val="folHlink"/>
                </a:solidFill>
              </a:rPr>
              <a:t>ثانياً:</a:t>
            </a:r>
            <a:r>
              <a:rPr lang="ar-JO" altLang="ar-SA" b="1" dirty="0" smtClean="0"/>
              <a:t> </a:t>
            </a:r>
            <a:r>
              <a:rPr lang="ar-JO" altLang="ar-SA" b="1" u="sng" dirty="0" smtClean="0"/>
              <a:t>العوامل النفسية</a:t>
            </a:r>
            <a:r>
              <a:rPr lang="ar-SA" altLang="ar-SA" b="1" u="sng" dirty="0" smtClean="0"/>
              <a:t>.</a:t>
            </a:r>
          </a:p>
          <a:p>
            <a:pPr>
              <a:lnSpc>
                <a:spcPct val="90000"/>
              </a:lnSpc>
              <a:buFont typeface="Wingdings" pitchFamily="2" charset="2"/>
              <a:buNone/>
            </a:pPr>
            <a:r>
              <a:rPr lang="ar-JO" altLang="ar-SA" b="1" dirty="0" smtClean="0">
                <a:solidFill>
                  <a:schemeClr val="folHlink"/>
                </a:solidFill>
              </a:rPr>
              <a:t>ثالثاً:</a:t>
            </a:r>
            <a:r>
              <a:rPr lang="ar-JO" altLang="ar-SA" b="1" dirty="0" smtClean="0"/>
              <a:t> </a:t>
            </a:r>
            <a:r>
              <a:rPr lang="ar-JO" altLang="ar-SA" b="1" u="sng" dirty="0" smtClean="0"/>
              <a:t>العوامل التربوية</a:t>
            </a:r>
            <a:r>
              <a:rPr lang="ar-JO" altLang="ar-SA" dirty="0" smtClean="0"/>
              <a:t> </a:t>
            </a:r>
            <a:r>
              <a:rPr lang="ar-SA" altLang="ar-SA" dirty="0" smtClean="0"/>
              <a:t>.</a:t>
            </a:r>
          </a:p>
          <a:p>
            <a:pPr>
              <a:lnSpc>
                <a:spcPct val="90000"/>
              </a:lnSpc>
              <a:buFont typeface="Wingdings" pitchFamily="2" charset="2"/>
              <a:buNone/>
            </a:pPr>
            <a:r>
              <a:rPr lang="ar-JO" altLang="ar-SA" b="1" dirty="0" smtClean="0">
                <a:solidFill>
                  <a:schemeClr val="folHlink"/>
                </a:solidFill>
              </a:rPr>
              <a:t>رابعاً:</a:t>
            </a:r>
            <a:r>
              <a:rPr lang="ar-JO" altLang="ar-SA" b="1" dirty="0" smtClean="0"/>
              <a:t> </a:t>
            </a:r>
            <a:r>
              <a:rPr lang="ar-JO" altLang="ar-SA" b="1" u="sng" dirty="0" smtClean="0"/>
              <a:t>العوامل البيئية</a:t>
            </a:r>
            <a:r>
              <a:rPr lang="ar-JO" altLang="ar-SA" dirty="0" smtClean="0"/>
              <a:t> </a:t>
            </a:r>
            <a:r>
              <a:rPr lang="ar-SA" altLang="ar-SA" dirty="0" smtClean="0"/>
              <a:t>.</a:t>
            </a:r>
          </a:p>
          <a:p>
            <a:pPr>
              <a:lnSpc>
                <a:spcPct val="90000"/>
              </a:lnSpc>
              <a:buFont typeface="Wingdings" pitchFamily="2" charset="2"/>
              <a:buNone/>
            </a:pPr>
            <a:r>
              <a:rPr lang="ar-SA" altLang="ar-SA" dirty="0" smtClean="0"/>
              <a:t>وسنتعرف على كل سبب منها بشيء من الإيجاز:</a:t>
            </a:r>
          </a:p>
          <a:p>
            <a:pPr>
              <a:lnSpc>
                <a:spcPct val="90000"/>
              </a:lnSpc>
              <a:buFont typeface="Wingdings" pitchFamily="2" charset="2"/>
              <a:buNone/>
            </a:pPr>
            <a:endParaRPr lang="en-US" altLang="ar-SA" dirty="0" smtClean="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40650" y="-171450"/>
            <a:ext cx="1255713" cy="133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صورة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59632" y="3645024"/>
            <a:ext cx="1743075" cy="2619375"/>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7650"/>
                                        </p:tgtEl>
                                        <p:attrNameLst>
                                          <p:attrName>r</p:attrName>
                                        </p:attrNameLst>
                                      </p:cBhvr>
                                    </p:animRot>
                                    <p:animRot by="-240000">
                                      <p:cBhvr>
                                        <p:cTn id="7" dur="200" fill="hold">
                                          <p:stCondLst>
                                            <p:cond delay="200"/>
                                          </p:stCondLst>
                                        </p:cTn>
                                        <p:tgtEl>
                                          <p:spTgt spid="27650"/>
                                        </p:tgtEl>
                                        <p:attrNameLst>
                                          <p:attrName>r</p:attrName>
                                        </p:attrNameLst>
                                      </p:cBhvr>
                                    </p:animRot>
                                    <p:animRot by="240000">
                                      <p:cBhvr>
                                        <p:cTn id="8" dur="200" fill="hold">
                                          <p:stCondLst>
                                            <p:cond delay="400"/>
                                          </p:stCondLst>
                                        </p:cTn>
                                        <p:tgtEl>
                                          <p:spTgt spid="27650"/>
                                        </p:tgtEl>
                                        <p:attrNameLst>
                                          <p:attrName>r</p:attrName>
                                        </p:attrNameLst>
                                      </p:cBhvr>
                                    </p:animRot>
                                    <p:animRot by="-240000">
                                      <p:cBhvr>
                                        <p:cTn id="9" dur="200" fill="hold">
                                          <p:stCondLst>
                                            <p:cond delay="600"/>
                                          </p:stCondLst>
                                        </p:cTn>
                                        <p:tgtEl>
                                          <p:spTgt spid="27650"/>
                                        </p:tgtEl>
                                        <p:attrNameLst>
                                          <p:attrName>r</p:attrName>
                                        </p:attrNameLst>
                                      </p:cBhvr>
                                    </p:animRot>
                                    <p:animRot by="120000">
                                      <p:cBhvr>
                                        <p:cTn id="10" dur="200" fill="hold">
                                          <p:stCondLst>
                                            <p:cond delay="800"/>
                                          </p:stCondLst>
                                        </p:cTn>
                                        <p:tgtEl>
                                          <p:spTgt spid="2765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59">
                                            <p:txEl>
                                              <p:pRg st="0" end="0"/>
                                            </p:txEl>
                                          </p:spTgt>
                                        </p:tgtEl>
                                        <p:attrNameLst>
                                          <p:attrName>style.visibility</p:attrName>
                                        </p:attrNameLst>
                                      </p:cBhvr>
                                      <p:to>
                                        <p:strVal val="visible"/>
                                      </p:to>
                                    </p:set>
                                    <p:animEffect transition="in" filter="fade">
                                      <p:cBhvr>
                                        <p:cTn id="15" dur="500"/>
                                        <p:tgtEl>
                                          <p:spTgt spid="1945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459">
                                            <p:txEl>
                                              <p:pRg st="1" end="1"/>
                                            </p:txEl>
                                          </p:spTgt>
                                        </p:tgtEl>
                                        <p:attrNameLst>
                                          <p:attrName>style.visibility</p:attrName>
                                        </p:attrNameLst>
                                      </p:cBhvr>
                                      <p:to>
                                        <p:strVal val="visible"/>
                                      </p:to>
                                    </p:set>
                                    <p:animEffect transition="in" filter="fade">
                                      <p:cBhvr>
                                        <p:cTn id="20" dur="500"/>
                                        <p:tgtEl>
                                          <p:spTgt spid="1945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Effect transition="in" filter="fade">
                                      <p:cBhvr>
                                        <p:cTn id="25" dur="500"/>
                                        <p:tgtEl>
                                          <p:spTgt spid="1945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459">
                                            <p:txEl>
                                              <p:pRg st="4" end="4"/>
                                            </p:txEl>
                                          </p:spTgt>
                                        </p:tgtEl>
                                        <p:attrNameLst>
                                          <p:attrName>style.visibility</p:attrName>
                                        </p:attrNameLst>
                                      </p:cBhvr>
                                      <p:to>
                                        <p:strVal val="visible"/>
                                      </p:to>
                                    </p:set>
                                    <p:animEffect transition="in" filter="fade">
                                      <p:cBhvr>
                                        <p:cTn id="30" dur="500"/>
                                        <p:tgtEl>
                                          <p:spTgt spid="1945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459">
                                            <p:txEl>
                                              <p:pRg st="5" end="5"/>
                                            </p:txEl>
                                          </p:spTgt>
                                        </p:tgtEl>
                                        <p:attrNameLst>
                                          <p:attrName>style.visibility</p:attrName>
                                        </p:attrNameLst>
                                      </p:cBhvr>
                                      <p:to>
                                        <p:strVal val="visible"/>
                                      </p:to>
                                    </p:set>
                                    <p:animEffect transition="in" filter="fade">
                                      <p:cBhvr>
                                        <p:cTn id="35" dur="500"/>
                                        <p:tgtEl>
                                          <p:spTgt spid="1945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459">
                                            <p:txEl>
                                              <p:pRg st="6" end="6"/>
                                            </p:txEl>
                                          </p:spTgt>
                                        </p:tgtEl>
                                        <p:attrNameLst>
                                          <p:attrName>style.visibility</p:attrName>
                                        </p:attrNameLst>
                                      </p:cBhvr>
                                      <p:to>
                                        <p:strVal val="visible"/>
                                      </p:to>
                                    </p:set>
                                    <p:animEffect transition="in" filter="fade">
                                      <p:cBhvr>
                                        <p:cTn id="40" dur="500"/>
                                        <p:tgtEl>
                                          <p:spTgt spid="1945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459">
                                            <p:txEl>
                                              <p:pRg st="7" end="7"/>
                                            </p:txEl>
                                          </p:spTgt>
                                        </p:tgtEl>
                                        <p:attrNameLst>
                                          <p:attrName>style.visibility</p:attrName>
                                        </p:attrNameLst>
                                      </p:cBhvr>
                                      <p:to>
                                        <p:strVal val="visible"/>
                                      </p:to>
                                    </p:set>
                                    <p:animEffect transition="in" filter="fade">
                                      <p:cBhvr>
                                        <p:cTn id="45" dur="5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01625" y="0"/>
            <a:ext cx="8510588" cy="836613"/>
          </a:xfrm>
        </p:spPr>
        <p:txBody>
          <a:bodyPr/>
          <a:lstStyle/>
          <a:p>
            <a:pPr algn="ctr" fontAlgn="auto">
              <a:spcAft>
                <a:spcPts val="0"/>
              </a:spcAft>
              <a:defRPr/>
            </a:pPr>
            <a:r>
              <a:rPr lang="ar-JO" u="sng" dirty="0" smtClean="0"/>
              <a:t>أسباب صعوبات التعلم:</a:t>
            </a:r>
            <a:endParaRPr lang="en-US" u="sng" dirty="0" smtClean="0"/>
          </a:p>
        </p:txBody>
      </p:sp>
      <p:sp>
        <p:nvSpPr>
          <p:cNvPr id="20483" name="Rectangle 3"/>
          <p:cNvSpPr>
            <a:spLocks noGrp="1" noRot="1" noChangeArrowheads="1"/>
          </p:cNvSpPr>
          <p:nvPr>
            <p:ph idx="1"/>
          </p:nvPr>
        </p:nvSpPr>
        <p:spPr>
          <a:xfrm>
            <a:off x="0" y="836613"/>
            <a:ext cx="9144000" cy="6021387"/>
          </a:xfrm>
        </p:spPr>
        <p:txBody>
          <a:bodyPr/>
          <a:lstStyle/>
          <a:p>
            <a:pPr>
              <a:buFont typeface="Wingdings" pitchFamily="2" charset="2"/>
              <a:buNone/>
            </a:pPr>
            <a:r>
              <a:rPr lang="ar-SA" altLang="ar-SA" dirty="0" smtClean="0"/>
              <a:t>           </a:t>
            </a:r>
            <a:r>
              <a:rPr lang="ar-JO" altLang="ar-SA" b="1" dirty="0" smtClean="0"/>
              <a:t>أولاً: </a:t>
            </a:r>
            <a:r>
              <a:rPr lang="ar-JO" altLang="ar-SA" b="1" u="sng" dirty="0" smtClean="0"/>
              <a:t>العوامل الفسيولوجية (وظائف الأعضاء)</a:t>
            </a:r>
            <a:r>
              <a:rPr lang="ar-JO" altLang="ar-SA" b="1" dirty="0" smtClean="0"/>
              <a:t> وتشمل</a:t>
            </a:r>
            <a:r>
              <a:rPr lang="ar-JO" altLang="ar-SA" dirty="0" smtClean="0"/>
              <a:t>:</a:t>
            </a:r>
            <a:endParaRPr lang="ar-SA" altLang="ar-SA" dirty="0" smtClean="0"/>
          </a:p>
          <a:p>
            <a:pPr>
              <a:buFont typeface="Wingdings" pitchFamily="2" charset="2"/>
              <a:buNone/>
            </a:pPr>
            <a:endParaRPr lang="ar-JO" altLang="ar-SA" dirty="0" smtClean="0"/>
          </a:p>
          <a:p>
            <a:pPr lvl="2"/>
            <a:r>
              <a:rPr lang="ar-JO" altLang="ar-SA" sz="2800" dirty="0" smtClean="0"/>
              <a:t>مجموعة الأسباب الوراثية التي تنتقل من الأبوين الى الأبناء عن طريق الكر وموسومات وما تحمله من جينات وراثية ناقلة.</a:t>
            </a:r>
            <a:endParaRPr lang="ar-SA" altLang="ar-SA" sz="2800" dirty="0" smtClean="0"/>
          </a:p>
          <a:p>
            <a:pPr lvl="2"/>
            <a:endParaRPr lang="ar-JO" altLang="ar-SA" sz="2800" dirty="0" smtClean="0"/>
          </a:p>
          <a:p>
            <a:pPr lvl="2"/>
            <a:r>
              <a:rPr lang="ar-JO" altLang="ar-SA" sz="2800" dirty="0" smtClean="0"/>
              <a:t>التلف الدماغي المكتسب: إن من أكثر الأسباب المؤدية لصعوبات التعلم يعود لأسباب </a:t>
            </a:r>
            <a:r>
              <a:rPr lang="ar-JO" altLang="ar-SA" sz="2800" dirty="0" err="1" smtClean="0"/>
              <a:t>ماقبل</a:t>
            </a:r>
            <a:r>
              <a:rPr lang="ar-JO" altLang="ar-SA" sz="2800" dirty="0" smtClean="0"/>
              <a:t> الولادة من مثل نقص التغذية للأم والتدخين وجفاف المشيمة أو النزف أو التعرض للأشعة. . . الخ، ومنها </a:t>
            </a:r>
            <a:r>
              <a:rPr lang="ar-JO" altLang="ar-SA" sz="2800" dirty="0" err="1" smtClean="0"/>
              <a:t>مايعود</a:t>
            </a:r>
            <a:r>
              <a:rPr lang="ar-JO" altLang="ar-SA" sz="2800" dirty="0" smtClean="0"/>
              <a:t> لأسباب تحدث خلال الولادة من مثل نقص الأكسجين أو الولادة العسرة، ومنها ما يعود لأسباب بعد الولادة من مثل الخداج، انخفاض الوزن، التسمم بالرصاص، الحوادث التي قد تؤثر على الدماغ.</a:t>
            </a:r>
            <a:endParaRPr lang="en-US" altLang="ar-SA" sz="2800" dirty="0" smtClean="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7596188" y="-120650"/>
            <a:ext cx="1255712" cy="1255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8674"/>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Effect transition="in" filter="fade">
                                      <p:cBhvr>
                                        <p:cTn id="11" dur="500"/>
                                        <p:tgtEl>
                                          <p:spTgt spid="2048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483">
                                            <p:txEl>
                                              <p:pRg st="2" end="2"/>
                                            </p:txEl>
                                          </p:spTgt>
                                        </p:tgtEl>
                                        <p:attrNameLst>
                                          <p:attrName>style.visibility</p:attrName>
                                        </p:attrNameLst>
                                      </p:cBhvr>
                                      <p:to>
                                        <p:strVal val="visible"/>
                                      </p:to>
                                    </p:set>
                                    <p:animEffect transition="in" filter="fade">
                                      <p:cBhvr>
                                        <p:cTn id="14" dur="500"/>
                                        <p:tgtEl>
                                          <p:spTgt spid="2048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fade">
                                      <p:cBhvr>
                                        <p:cTn id="1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880028" y="1340768"/>
            <a:ext cx="7443235" cy="2232248"/>
          </a:xfrm>
        </p:spPr>
        <p:txBody>
          <a:bodyPr/>
          <a:lstStyle/>
          <a:p>
            <a:pPr algn="ctr" fontAlgn="auto">
              <a:spcAft>
                <a:spcPts val="0"/>
              </a:spcAft>
              <a:defRPr/>
            </a:pPr>
            <a:r>
              <a:rPr lang="ar-SA" sz="6600" dirty="0" smtClean="0">
                <a:solidFill>
                  <a:schemeClr val="tx1"/>
                </a:solidFill>
              </a:rPr>
              <a:t>صعوبات التعلم</a:t>
            </a:r>
            <a:br>
              <a:rPr lang="ar-SA" sz="6600" dirty="0" smtClean="0">
                <a:solidFill>
                  <a:schemeClr val="tx1"/>
                </a:solidFill>
              </a:rPr>
            </a:br>
            <a:r>
              <a:rPr lang="ar-SA" sz="6000" dirty="0" smtClean="0">
                <a:solidFill>
                  <a:schemeClr val="tx1"/>
                </a:solidFill>
              </a:rPr>
              <a:t>واستراتيجياتها التدريسية</a:t>
            </a:r>
            <a:endParaRPr lang="en-US" sz="6000" dirty="0" smtClean="0">
              <a:solidFill>
                <a:schemeClr val="tx1"/>
              </a:solidFill>
            </a:endParaRPr>
          </a:p>
        </p:txBody>
      </p:sp>
      <p:sp>
        <p:nvSpPr>
          <p:cNvPr id="3075" name="Rectangle 3"/>
          <p:cNvSpPr>
            <a:spLocks noGrp="1" noRot="1" noChangeArrowheads="1"/>
          </p:cNvSpPr>
          <p:nvPr>
            <p:ph type="subTitle" idx="1"/>
          </p:nvPr>
        </p:nvSpPr>
        <p:spPr>
          <a:xfrm>
            <a:off x="1357312" y="3679354"/>
            <a:ext cx="6189662" cy="949325"/>
          </a:xfrm>
        </p:spPr>
        <p:txBody>
          <a:bodyPr>
            <a:noAutofit/>
          </a:bodyPr>
          <a:lstStyle/>
          <a:p>
            <a:pPr algn="ctr"/>
            <a:r>
              <a:rPr lang="ar-SA" altLang="ar-SA" b="1" dirty="0" smtClean="0">
                <a:solidFill>
                  <a:srgbClr val="C00000"/>
                </a:solidFill>
              </a:rPr>
              <a:t>اعداد:</a:t>
            </a:r>
          </a:p>
          <a:p>
            <a:pPr algn="ctr"/>
            <a:r>
              <a:rPr lang="ar-SA" altLang="ar-SA" b="1" dirty="0" smtClean="0">
                <a:solidFill>
                  <a:srgbClr val="C00000"/>
                </a:solidFill>
              </a:rPr>
              <a:t> الدكتورة : افتكار عبدالله الإبراهيم</a:t>
            </a:r>
          </a:p>
          <a:p>
            <a:pPr algn="ctr"/>
            <a:r>
              <a:rPr lang="ar-SA" altLang="ar-SA" b="1" dirty="0" smtClean="0">
                <a:solidFill>
                  <a:srgbClr val="C00000"/>
                </a:solidFill>
              </a:rPr>
              <a:t>جامعة المجمعة ـ الزلفي</a:t>
            </a:r>
            <a:endParaRPr lang="en-US" altLang="ar-SA" b="1" dirty="0" smtClean="0">
              <a:solidFill>
                <a:srgbClr val="C00000"/>
              </a:solidFill>
            </a:endParaRPr>
          </a:p>
        </p:txBody>
      </p:sp>
      <p:pic>
        <p:nvPicPr>
          <p:cNvPr id="3076" name="Picture 4" descr="home59">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 y="3284983"/>
            <a:ext cx="2771775" cy="3450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32" descr="arb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1835150" y="4797425"/>
            <a:ext cx="21748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33" descr="arb2"/>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323850" y="4365625"/>
            <a:ext cx="750888" cy="78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Picture 34" descr="arb3"/>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468313" y="5300663"/>
            <a:ext cx="9144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0" name="Picture 35" descr="book5"/>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5580063" y="4613275"/>
            <a:ext cx="2743200" cy="184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صورة 1"/>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203848" y="188640"/>
            <a:ext cx="2376215" cy="1323104"/>
          </a:xfrm>
          <a:prstGeom prst="rect">
            <a:avLst/>
          </a:prstGeom>
        </p:spPr>
      </p:pic>
    </p:spTree>
    <p:custDataLst>
      <p:tags r:id="rId1"/>
    </p:custDataLst>
  </p:cSld>
  <p:clrMapOvr>
    <a:masterClrMapping/>
  </p:clrMapOvr>
  <p:transition advTm="8782">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calcmode="lin" valueType="num">
                                      <p:cBhvr additive="base">
                                        <p:cTn id="12"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 calcmode="lin" valueType="num">
                                      <p:cBhvr additive="base">
                                        <p:cTn id="16"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 calcmode="lin" valueType="num">
                                      <p:cBhvr additive="base">
                                        <p:cTn id="20"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0"/>
            <a:ext cx="8510588" cy="836613"/>
          </a:xfrm>
        </p:spPr>
        <p:txBody>
          <a:bodyPr/>
          <a:lstStyle/>
          <a:p>
            <a:pPr algn="ctr" fontAlgn="auto">
              <a:spcAft>
                <a:spcPts val="0"/>
              </a:spcAft>
              <a:defRPr/>
            </a:pPr>
            <a:r>
              <a:rPr lang="ar-JO" u="sng" dirty="0" smtClean="0"/>
              <a:t>أسباب صعوبات التعلم:</a:t>
            </a:r>
            <a:endParaRPr lang="en-US" u="sng" dirty="0" smtClean="0"/>
          </a:p>
        </p:txBody>
      </p:sp>
      <p:sp>
        <p:nvSpPr>
          <p:cNvPr id="29699" name="Rectangle 3"/>
          <p:cNvSpPr>
            <a:spLocks noGrp="1" noRot="1" noChangeArrowheads="1"/>
          </p:cNvSpPr>
          <p:nvPr>
            <p:ph idx="1"/>
          </p:nvPr>
        </p:nvSpPr>
        <p:spPr>
          <a:xfrm>
            <a:off x="250825" y="836613"/>
            <a:ext cx="8713788" cy="5472112"/>
          </a:xfrm>
        </p:spPr>
        <p:txBody>
          <a:bodyPr rtlCol="0">
            <a:normAutofit lnSpcReduction="10000"/>
          </a:bodyPr>
          <a:lstStyle/>
          <a:p>
            <a:pPr marL="609600" indent="-609600" fontAlgn="auto">
              <a:spcAft>
                <a:spcPts val="0"/>
              </a:spcAft>
              <a:buFont typeface="Wingdings" pitchFamily="2" charset="2"/>
              <a:buNone/>
              <a:defRPr/>
            </a:pPr>
            <a:r>
              <a:rPr lang="ar-SA" dirty="0" smtClean="0"/>
              <a:t>        </a:t>
            </a:r>
            <a:r>
              <a:rPr lang="ar-JO" b="1" dirty="0" smtClean="0"/>
              <a:t>ثانياً: العوامل النفسية وتشمل </a:t>
            </a:r>
            <a:r>
              <a:rPr lang="ar-JO" b="1" dirty="0" err="1" smtClean="0"/>
              <a:t>مايلي</a:t>
            </a:r>
            <a:r>
              <a:rPr lang="ar-JO" b="1" dirty="0" smtClean="0"/>
              <a:t>:</a:t>
            </a:r>
            <a:endParaRPr lang="ar-SA" b="1" dirty="0" smtClean="0"/>
          </a:p>
          <a:p>
            <a:pPr marL="609600" indent="-609600" fontAlgn="auto">
              <a:spcAft>
                <a:spcPts val="0"/>
              </a:spcAft>
              <a:buFont typeface="Wingdings" pitchFamily="2" charset="2"/>
              <a:buNone/>
              <a:defRPr/>
            </a:pPr>
            <a:endParaRPr lang="ar-JO" b="1" dirty="0" smtClean="0"/>
          </a:p>
          <a:p>
            <a:pPr marL="609600" indent="-609600" fontAlgn="auto">
              <a:spcAft>
                <a:spcPts val="0"/>
              </a:spcAft>
              <a:defRPr/>
            </a:pPr>
            <a:r>
              <a:rPr lang="ar-JO" dirty="0" smtClean="0"/>
              <a:t>اضطراب في الوظائف النفسية الاساسية من مثل:</a:t>
            </a:r>
            <a:endParaRPr lang="ar-SA" dirty="0" smtClean="0"/>
          </a:p>
          <a:p>
            <a:pPr marL="609600" indent="-609600" fontAlgn="auto">
              <a:spcAft>
                <a:spcPts val="0"/>
              </a:spcAft>
              <a:defRPr/>
            </a:pPr>
            <a:endParaRPr lang="ar-JO" dirty="0" smtClean="0"/>
          </a:p>
          <a:p>
            <a:pPr marL="609600" indent="-609600" fontAlgn="auto">
              <a:spcAft>
                <a:spcPts val="0"/>
              </a:spcAft>
              <a:buFont typeface="Wingdings" pitchFamily="2" charset="2"/>
              <a:buNone/>
              <a:defRPr/>
            </a:pPr>
            <a:r>
              <a:rPr lang="ar-SA" dirty="0" smtClean="0"/>
              <a:t>  </a:t>
            </a:r>
            <a:r>
              <a:rPr lang="ar-JO" dirty="0" smtClean="0"/>
              <a:t>– الادراك الحسي.                    </a:t>
            </a:r>
            <a:r>
              <a:rPr lang="ar-SA" dirty="0" smtClean="0"/>
              <a:t> </a:t>
            </a:r>
            <a:r>
              <a:rPr lang="ar-JO" dirty="0" smtClean="0"/>
              <a:t> – بطء الفهم.</a:t>
            </a:r>
          </a:p>
          <a:p>
            <a:pPr marL="609600" indent="-609600" fontAlgn="auto">
              <a:spcAft>
                <a:spcPts val="0"/>
              </a:spcAft>
              <a:buFont typeface="Wingdings" pitchFamily="2" charset="2"/>
              <a:buNone/>
              <a:defRPr/>
            </a:pPr>
            <a:r>
              <a:rPr lang="ar-SA" dirty="0" smtClean="0"/>
              <a:t>  </a:t>
            </a:r>
            <a:r>
              <a:rPr lang="ar-JO" dirty="0" smtClean="0"/>
              <a:t>- التذكر.                             </a:t>
            </a:r>
            <a:r>
              <a:rPr lang="ar-SA" dirty="0" smtClean="0"/>
              <a:t>   </a:t>
            </a:r>
            <a:r>
              <a:rPr lang="ar-JO" dirty="0" smtClean="0"/>
              <a:t> – صعوبة تفسير المفاهيم. </a:t>
            </a:r>
          </a:p>
          <a:p>
            <a:pPr marL="609600" indent="-609600" fontAlgn="auto">
              <a:spcAft>
                <a:spcPts val="0"/>
              </a:spcAft>
              <a:buFont typeface="Wingdings" pitchFamily="2" charset="2"/>
              <a:buNone/>
              <a:defRPr/>
            </a:pPr>
            <a:r>
              <a:rPr lang="ar-SA" dirty="0" smtClean="0"/>
              <a:t>  </a:t>
            </a:r>
            <a:r>
              <a:rPr lang="ar-JO" dirty="0" smtClean="0"/>
              <a:t>- صياغة المفاهيم.                   </a:t>
            </a:r>
            <a:r>
              <a:rPr lang="ar-SA" dirty="0" smtClean="0"/>
              <a:t>  </a:t>
            </a:r>
            <a:r>
              <a:rPr lang="ar-JO" dirty="0" smtClean="0"/>
              <a:t> – تدني المهارات الحركية.</a:t>
            </a:r>
          </a:p>
          <a:p>
            <a:pPr marL="609600" indent="-609600" fontAlgn="auto">
              <a:spcAft>
                <a:spcPts val="0"/>
              </a:spcAft>
              <a:buFont typeface="Wingdings" pitchFamily="2" charset="2"/>
              <a:buNone/>
              <a:defRPr/>
            </a:pPr>
            <a:r>
              <a:rPr lang="ar-SA" dirty="0" smtClean="0"/>
              <a:t>  </a:t>
            </a:r>
            <a:r>
              <a:rPr lang="ar-JO" dirty="0" smtClean="0"/>
              <a:t>- تنظيم الأفكار.                      </a:t>
            </a:r>
            <a:r>
              <a:rPr lang="ar-SA" dirty="0" smtClean="0"/>
              <a:t>  </a:t>
            </a:r>
            <a:r>
              <a:rPr lang="ar-JO" dirty="0" smtClean="0"/>
              <a:t> – ضعف الذاكرة القصيرة.</a:t>
            </a:r>
          </a:p>
          <a:p>
            <a:pPr marL="609600" indent="-609600" fontAlgn="auto">
              <a:spcAft>
                <a:spcPts val="0"/>
              </a:spcAft>
              <a:buFont typeface="Wingdings" pitchFamily="2" charset="2"/>
              <a:buNone/>
              <a:defRPr/>
            </a:pPr>
            <a:r>
              <a:rPr lang="ar-SA" dirty="0" smtClean="0"/>
              <a:t>  </a:t>
            </a:r>
            <a:r>
              <a:rPr lang="ar-JO" dirty="0" smtClean="0"/>
              <a:t>- عدم القدرة على التكيف.            </a:t>
            </a:r>
            <a:r>
              <a:rPr lang="ar-SA" dirty="0" smtClean="0"/>
              <a:t> </a:t>
            </a:r>
            <a:r>
              <a:rPr lang="ar-JO" dirty="0" smtClean="0"/>
              <a:t> – ضعف المهارات اللفظية.</a:t>
            </a:r>
            <a:endParaRPr lang="ar-SA" dirty="0" smtClean="0"/>
          </a:p>
          <a:p>
            <a:pPr marL="609600" indent="-609600" fontAlgn="auto">
              <a:spcAft>
                <a:spcPts val="0"/>
              </a:spcAft>
              <a:buFont typeface="Wingdings" pitchFamily="2" charset="2"/>
              <a:buNone/>
              <a:defRPr/>
            </a:pPr>
            <a:r>
              <a:rPr lang="ar-JO" dirty="0" smtClean="0"/>
              <a:t>وتظهر تأثيرات هذا الاضطراب على شكل تدني مفهوم الذات والنشاط الزائد وعدم القدرة على الانجاز والتشتت والتهور والإلحاح وحدة الطبع وسرعة الانفعال.</a:t>
            </a:r>
            <a:endParaRPr lang="en-US" dirty="0" smtClean="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12088" y="-171450"/>
            <a:ext cx="1255712" cy="133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صورة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268288"/>
            <a:ext cx="2364678" cy="258464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698"/>
                                        </p:tgtEl>
                                        <p:attrNameLst>
                                          <p:attrName>fillcolor</p:attrName>
                                        </p:attrNameLst>
                                      </p:cBhvr>
                                      <p:to>
                                        <a:schemeClr val="accent2"/>
                                      </p:to>
                                    </p:animClr>
                                    <p:set>
                                      <p:cBhvr>
                                        <p:cTn id="7" dur="2000" fill="hold"/>
                                        <p:tgtEl>
                                          <p:spTgt spid="29698"/>
                                        </p:tgtEl>
                                        <p:attrNameLst>
                                          <p:attrName>fill.type</p:attrName>
                                        </p:attrNameLst>
                                      </p:cBhvr>
                                      <p:to>
                                        <p:strVal val="solid"/>
                                      </p:to>
                                    </p:set>
                                    <p:set>
                                      <p:cBhvr>
                                        <p:cTn id="8" dur="2000" fill="hold"/>
                                        <p:tgtEl>
                                          <p:spTgt spid="2969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Effect transition="in" filter="fade">
                                      <p:cBhvr>
                                        <p:cTn id="13" dur="500"/>
                                        <p:tgtEl>
                                          <p:spTgt spid="296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699">
                                            <p:txEl>
                                              <p:pRg st="2" end="2"/>
                                            </p:txEl>
                                          </p:spTgt>
                                        </p:tgtEl>
                                        <p:attrNameLst>
                                          <p:attrName>style.visibility</p:attrName>
                                        </p:attrNameLst>
                                      </p:cBhvr>
                                      <p:to>
                                        <p:strVal val="visible"/>
                                      </p:to>
                                    </p:set>
                                    <p:animEffect transition="in" filter="fade">
                                      <p:cBhvr>
                                        <p:cTn id="18" dur="500"/>
                                        <p:tgtEl>
                                          <p:spTgt spid="2969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Effect transition="in" filter="fade">
                                      <p:cBhvr>
                                        <p:cTn id="23" dur="500"/>
                                        <p:tgtEl>
                                          <p:spTgt spid="2969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699">
                                            <p:txEl>
                                              <p:pRg st="5" end="5"/>
                                            </p:txEl>
                                          </p:spTgt>
                                        </p:tgtEl>
                                        <p:attrNameLst>
                                          <p:attrName>style.visibility</p:attrName>
                                        </p:attrNameLst>
                                      </p:cBhvr>
                                      <p:to>
                                        <p:strVal val="visible"/>
                                      </p:to>
                                    </p:set>
                                    <p:animEffect transition="in" filter="fade">
                                      <p:cBhvr>
                                        <p:cTn id="28" dur="500"/>
                                        <p:tgtEl>
                                          <p:spTgt spid="2969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699">
                                            <p:txEl>
                                              <p:pRg st="6" end="6"/>
                                            </p:txEl>
                                          </p:spTgt>
                                        </p:tgtEl>
                                        <p:attrNameLst>
                                          <p:attrName>style.visibility</p:attrName>
                                        </p:attrNameLst>
                                      </p:cBhvr>
                                      <p:to>
                                        <p:strVal val="visible"/>
                                      </p:to>
                                    </p:set>
                                    <p:animEffect transition="in" filter="fade">
                                      <p:cBhvr>
                                        <p:cTn id="33" dur="500"/>
                                        <p:tgtEl>
                                          <p:spTgt spid="2969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699">
                                            <p:txEl>
                                              <p:pRg st="7" end="7"/>
                                            </p:txEl>
                                          </p:spTgt>
                                        </p:tgtEl>
                                        <p:attrNameLst>
                                          <p:attrName>style.visibility</p:attrName>
                                        </p:attrNameLst>
                                      </p:cBhvr>
                                      <p:to>
                                        <p:strVal val="visible"/>
                                      </p:to>
                                    </p:set>
                                    <p:animEffect transition="in" filter="fade">
                                      <p:cBhvr>
                                        <p:cTn id="38" dur="500"/>
                                        <p:tgtEl>
                                          <p:spTgt spid="2969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699">
                                            <p:txEl>
                                              <p:pRg st="8" end="8"/>
                                            </p:txEl>
                                          </p:spTgt>
                                        </p:tgtEl>
                                        <p:attrNameLst>
                                          <p:attrName>style.visibility</p:attrName>
                                        </p:attrNameLst>
                                      </p:cBhvr>
                                      <p:to>
                                        <p:strVal val="visible"/>
                                      </p:to>
                                    </p:set>
                                    <p:animEffect transition="in" filter="fade">
                                      <p:cBhvr>
                                        <p:cTn id="43" dur="500"/>
                                        <p:tgtEl>
                                          <p:spTgt spid="2969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699">
                                            <p:txEl>
                                              <p:pRg st="9" end="9"/>
                                            </p:txEl>
                                          </p:spTgt>
                                        </p:tgtEl>
                                        <p:attrNameLst>
                                          <p:attrName>style.visibility</p:attrName>
                                        </p:attrNameLst>
                                      </p:cBhvr>
                                      <p:to>
                                        <p:strVal val="visible"/>
                                      </p:to>
                                    </p:set>
                                    <p:animEffect transition="in" filter="fade">
                                      <p:cBhvr>
                                        <p:cTn id="48" dur="500"/>
                                        <p:tgtEl>
                                          <p:spTgt spid="29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301625" y="0"/>
            <a:ext cx="8510588" cy="765175"/>
          </a:xfrm>
        </p:spPr>
        <p:txBody>
          <a:bodyPr/>
          <a:lstStyle/>
          <a:p>
            <a:pPr algn="ctr" fontAlgn="auto">
              <a:spcAft>
                <a:spcPts val="0"/>
              </a:spcAft>
              <a:defRPr/>
            </a:pPr>
            <a:r>
              <a:rPr lang="ar-JO" u="sng" dirty="0" smtClean="0"/>
              <a:t>أسباب </a:t>
            </a:r>
            <a:r>
              <a:rPr lang="ar-JO" sz="5400" u="sng" dirty="0" smtClean="0"/>
              <a:t>صعوبات</a:t>
            </a:r>
            <a:r>
              <a:rPr lang="ar-JO" u="sng" dirty="0" smtClean="0"/>
              <a:t> التعلم:</a:t>
            </a:r>
            <a:endParaRPr lang="en-US" u="sng" dirty="0" smtClean="0"/>
          </a:p>
        </p:txBody>
      </p:sp>
      <p:sp>
        <p:nvSpPr>
          <p:cNvPr id="22531" name="Rectangle 3"/>
          <p:cNvSpPr>
            <a:spLocks noGrp="1" noRot="1" noChangeArrowheads="1"/>
          </p:cNvSpPr>
          <p:nvPr>
            <p:ph idx="1"/>
          </p:nvPr>
        </p:nvSpPr>
        <p:spPr>
          <a:xfrm>
            <a:off x="0" y="908050"/>
            <a:ext cx="8864600" cy="5761038"/>
          </a:xfrm>
        </p:spPr>
        <p:txBody>
          <a:bodyPr/>
          <a:lstStyle/>
          <a:p>
            <a:pPr algn="ctr"/>
            <a:r>
              <a:rPr lang="ar-JO" altLang="ar-SA" sz="3600" b="1" smtClean="0"/>
              <a:t>ثالثاً: </a:t>
            </a:r>
            <a:r>
              <a:rPr lang="ar-JO" altLang="ar-SA" sz="3600" b="1" u="sng" smtClean="0"/>
              <a:t>العوامل التربوية وتشمل</a:t>
            </a:r>
            <a:r>
              <a:rPr lang="ar-JO" altLang="ar-SA" sz="3600" b="1" smtClean="0"/>
              <a:t>:</a:t>
            </a:r>
            <a:endParaRPr lang="ar-SA" altLang="ar-SA" sz="3600" b="1" smtClean="0"/>
          </a:p>
          <a:p>
            <a:pPr algn="ctr"/>
            <a:endParaRPr lang="ar-JO" altLang="ar-SA" sz="3600" smtClean="0"/>
          </a:p>
          <a:p>
            <a:pPr lvl="1" algn="ctr"/>
            <a:r>
              <a:rPr lang="ar-JO" altLang="ar-SA" sz="2400" smtClean="0"/>
              <a:t>مشاكل التعليم المختلفة.</a:t>
            </a:r>
          </a:p>
          <a:p>
            <a:pPr lvl="1" algn="ctr"/>
            <a:r>
              <a:rPr lang="ar-JO" altLang="ar-SA" sz="2400" smtClean="0"/>
              <a:t>الفروق الفردية.</a:t>
            </a:r>
          </a:p>
          <a:p>
            <a:pPr lvl="1" algn="ctr"/>
            <a:r>
              <a:rPr lang="ar-JO" altLang="ar-SA" sz="2400" smtClean="0"/>
              <a:t>المناهج الموحدة.</a:t>
            </a:r>
          </a:p>
          <a:p>
            <a:pPr lvl="1" algn="ctr"/>
            <a:r>
              <a:rPr lang="ar-JO" altLang="ar-SA" sz="2400" smtClean="0"/>
              <a:t>اختلاف طرق التدريس.</a:t>
            </a:r>
          </a:p>
          <a:p>
            <a:pPr lvl="1" algn="ctr"/>
            <a:r>
              <a:rPr lang="ar-JO" altLang="ar-SA" sz="2400" smtClean="0"/>
              <a:t>عدم جاهزية غرفة الصف لحاجات الطالب التعليمية.</a:t>
            </a:r>
          </a:p>
          <a:p>
            <a:pPr lvl="1" algn="ctr"/>
            <a:r>
              <a:rPr lang="ar-JO" altLang="ar-SA" sz="2400" smtClean="0"/>
              <a:t>نقص مهارات المعلمين التدريبية.</a:t>
            </a:r>
          </a:p>
          <a:p>
            <a:pPr lvl="1" algn="ctr"/>
            <a:r>
              <a:rPr lang="ar-JO" altLang="ar-SA" sz="2400" smtClean="0"/>
              <a:t>توقعات الأهل والمعلمين المرتفعة أو المنخفضة.</a:t>
            </a:r>
          </a:p>
          <a:p>
            <a:pPr algn="ctr">
              <a:buFont typeface="Wingdings" pitchFamily="2" charset="2"/>
              <a:buNone/>
            </a:pPr>
            <a:r>
              <a:rPr lang="ar-SA" altLang="ar-SA" sz="3600" smtClean="0"/>
              <a:t>    -- </a:t>
            </a:r>
            <a:r>
              <a:rPr lang="ar-JO" altLang="ar-SA" sz="3600" smtClean="0"/>
              <a:t>أساليب التنشئة الاجتماعية</a:t>
            </a:r>
            <a:r>
              <a:rPr lang="en-US" altLang="ar-SA" sz="3600" smtClean="0"/>
              <a:t> </a:t>
            </a: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76256" y="-16781"/>
            <a:ext cx="2120107" cy="2120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0722"/>
                                        </p:tgtEl>
                                        <p:attrNameLst>
                                          <p:attrName>ppt_x</p:attrName>
                                          <p:attrName>ppt_y</p:attrName>
                                        </p:attrNameLst>
                                      </p:cBhvr>
                                    </p:animMotion>
                                    <p:animRot by="1500000">
                                      <p:cBhvr>
                                        <p:cTn id="7" dur="125" fill="hold">
                                          <p:stCondLst>
                                            <p:cond delay="0"/>
                                          </p:stCondLst>
                                        </p:cTn>
                                        <p:tgtEl>
                                          <p:spTgt spid="30722"/>
                                        </p:tgtEl>
                                        <p:attrNameLst>
                                          <p:attrName>r</p:attrName>
                                        </p:attrNameLst>
                                      </p:cBhvr>
                                    </p:animRot>
                                    <p:animRot by="-1500000">
                                      <p:cBhvr>
                                        <p:cTn id="8" dur="125" fill="hold">
                                          <p:stCondLst>
                                            <p:cond delay="125"/>
                                          </p:stCondLst>
                                        </p:cTn>
                                        <p:tgtEl>
                                          <p:spTgt spid="30722"/>
                                        </p:tgtEl>
                                        <p:attrNameLst>
                                          <p:attrName>r</p:attrName>
                                        </p:attrNameLst>
                                      </p:cBhvr>
                                    </p:animRot>
                                    <p:animRot by="-1500000">
                                      <p:cBhvr>
                                        <p:cTn id="9" dur="125" fill="hold">
                                          <p:stCondLst>
                                            <p:cond delay="250"/>
                                          </p:stCondLst>
                                        </p:cTn>
                                        <p:tgtEl>
                                          <p:spTgt spid="30722"/>
                                        </p:tgtEl>
                                        <p:attrNameLst>
                                          <p:attrName>r</p:attrName>
                                        </p:attrNameLst>
                                      </p:cBhvr>
                                    </p:animRot>
                                    <p:animRot by="1500000">
                                      <p:cBhvr>
                                        <p:cTn id="10" dur="125" fill="hold">
                                          <p:stCondLst>
                                            <p:cond delay="375"/>
                                          </p:stCondLst>
                                        </p:cTn>
                                        <p:tgtEl>
                                          <p:spTgt spid="307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531">
                                            <p:txEl>
                                              <p:pRg st="0" end="0"/>
                                            </p:txEl>
                                          </p:spTgt>
                                        </p:tgtEl>
                                        <p:attrNameLst>
                                          <p:attrName>style.visibility</p:attrName>
                                        </p:attrNameLst>
                                      </p:cBhvr>
                                      <p:to>
                                        <p:strVal val="visible"/>
                                      </p:to>
                                    </p:set>
                                    <p:animEffect transition="in" filter="fade">
                                      <p:cBhvr>
                                        <p:cTn id="15" dur="1000"/>
                                        <p:tgtEl>
                                          <p:spTgt spid="22531">
                                            <p:txEl>
                                              <p:pRg st="0" end="0"/>
                                            </p:txEl>
                                          </p:spTgt>
                                        </p:tgtEl>
                                      </p:cBhvr>
                                    </p:animEffect>
                                    <p:anim calcmode="lin" valueType="num">
                                      <p:cBhvr>
                                        <p:cTn id="16"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2531">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531">
                                            <p:txEl>
                                              <p:pRg st="2" end="2"/>
                                            </p:txEl>
                                          </p:spTgt>
                                        </p:tgtEl>
                                        <p:attrNameLst>
                                          <p:attrName>style.visibility</p:attrName>
                                        </p:attrNameLst>
                                      </p:cBhvr>
                                      <p:to>
                                        <p:strVal val="visible"/>
                                      </p:to>
                                    </p:set>
                                    <p:animEffect transition="in" filter="fade">
                                      <p:cBhvr>
                                        <p:cTn id="20" dur="1000"/>
                                        <p:tgtEl>
                                          <p:spTgt spid="22531">
                                            <p:txEl>
                                              <p:pRg st="2" end="2"/>
                                            </p:txEl>
                                          </p:spTgt>
                                        </p:tgtEl>
                                      </p:cBhvr>
                                    </p:animEffect>
                                    <p:anim calcmode="lin" valueType="num">
                                      <p:cBhvr>
                                        <p:cTn id="21"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2531">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Effect transition="in" filter="fade">
                                      <p:cBhvr>
                                        <p:cTn id="25" dur="1000"/>
                                        <p:tgtEl>
                                          <p:spTgt spid="22531">
                                            <p:txEl>
                                              <p:pRg st="3" end="3"/>
                                            </p:txEl>
                                          </p:spTgt>
                                        </p:tgtEl>
                                      </p:cBhvr>
                                    </p:animEffect>
                                    <p:anim calcmode="lin" valueType="num">
                                      <p:cBhvr>
                                        <p:cTn id="26"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2531">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2531">
                                            <p:txEl>
                                              <p:pRg st="4" end="4"/>
                                            </p:txEl>
                                          </p:spTgt>
                                        </p:tgtEl>
                                        <p:attrNameLst>
                                          <p:attrName>style.visibility</p:attrName>
                                        </p:attrNameLst>
                                      </p:cBhvr>
                                      <p:to>
                                        <p:strVal val="visible"/>
                                      </p:to>
                                    </p:set>
                                    <p:animEffect transition="in" filter="fade">
                                      <p:cBhvr>
                                        <p:cTn id="30" dur="1000"/>
                                        <p:tgtEl>
                                          <p:spTgt spid="22531">
                                            <p:txEl>
                                              <p:pRg st="4" end="4"/>
                                            </p:txEl>
                                          </p:spTgt>
                                        </p:tgtEl>
                                      </p:cBhvr>
                                    </p:animEffect>
                                    <p:anim calcmode="lin" valueType="num">
                                      <p:cBhvr>
                                        <p:cTn id="31"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2531">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2531">
                                            <p:txEl>
                                              <p:pRg st="5" end="5"/>
                                            </p:txEl>
                                          </p:spTgt>
                                        </p:tgtEl>
                                        <p:attrNameLst>
                                          <p:attrName>style.visibility</p:attrName>
                                        </p:attrNameLst>
                                      </p:cBhvr>
                                      <p:to>
                                        <p:strVal val="visible"/>
                                      </p:to>
                                    </p:set>
                                    <p:animEffect transition="in" filter="fade">
                                      <p:cBhvr>
                                        <p:cTn id="35" dur="1000"/>
                                        <p:tgtEl>
                                          <p:spTgt spid="22531">
                                            <p:txEl>
                                              <p:pRg st="5" end="5"/>
                                            </p:txEl>
                                          </p:spTgt>
                                        </p:tgtEl>
                                      </p:cBhvr>
                                    </p:animEffect>
                                    <p:anim calcmode="lin" valueType="num">
                                      <p:cBhvr>
                                        <p:cTn id="36"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2531">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2531">
                                            <p:txEl>
                                              <p:pRg st="6" end="6"/>
                                            </p:txEl>
                                          </p:spTgt>
                                        </p:tgtEl>
                                        <p:attrNameLst>
                                          <p:attrName>style.visibility</p:attrName>
                                        </p:attrNameLst>
                                      </p:cBhvr>
                                      <p:to>
                                        <p:strVal val="visible"/>
                                      </p:to>
                                    </p:set>
                                    <p:animEffect transition="in" filter="fade">
                                      <p:cBhvr>
                                        <p:cTn id="40" dur="1000"/>
                                        <p:tgtEl>
                                          <p:spTgt spid="22531">
                                            <p:txEl>
                                              <p:pRg st="6" end="6"/>
                                            </p:txEl>
                                          </p:spTgt>
                                        </p:tgtEl>
                                      </p:cBhvr>
                                    </p:animEffect>
                                    <p:anim calcmode="lin" valueType="num">
                                      <p:cBhvr>
                                        <p:cTn id="41"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2531">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2531">
                                            <p:txEl>
                                              <p:pRg st="7" end="7"/>
                                            </p:txEl>
                                          </p:spTgt>
                                        </p:tgtEl>
                                        <p:attrNameLst>
                                          <p:attrName>style.visibility</p:attrName>
                                        </p:attrNameLst>
                                      </p:cBhvr>
                                      <p:to>
                                        <p:strVal val="visible"/>
                                      </p:to>
                                    </p:set>
                                    <p:animEffect transition="in" filter="fade">
                                      <p:cBhvr>
                                        <p:cTn id="45" dur="1000"/>
                                        <p:tgtEl>
                                          <p:spTgt spid="22531">
                                            <p:txEl>
                                              <p:pRg st="7" end="7"/>
                                            </p:txEl>
                                          </p:spTgt>
                                        </p:tgtEl>
                                      </p:cBhvr>
                                    </p:animEffect>
                                    <p:anim calcmode="lin" valueType="num">
                                      <p:cBhvr>
                                        <p:cTn id="46" dur="10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2531">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2531">
                                            <p:txEl>
                                              <p:pRg st="8" end="8"/>
                                            </p:txEl>
                                          </p:spTgt>
                                        </p:tgtEl>
                                        <p:attrNameLst>
                                          <p:attrName>style.visibility</p:attrName>
                                        </p:attrNameLst>
                                      </p:cBhvr>
                                      <p:to>
                                        <p:strVal val="visible"/>
                                      </p:to>
                                    </p:set>
                                    <p:animEffect transition="in" filter="fade">
                                      <p:cBhvr>
                                        <p:cTn id="50" dur="1000"/>
                                        <p:tgtEl>
                                          <p:spTgt spid="22531">
                                            <p:txEl>
                                              <p:pRg st="8" end="8"/>
                                            </p:txEl>
                                          </p:spTgt>
                                        </p:tgtEl>
                                      </p:cBhvr>
                                    </p:animEffect>
                                    <p:anim calcmode="lin" valueType="num">
                                      <p:cBhvr>
                                        <p:cTn id="51" dur="10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2253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2531">
                                            <p:txEl>
                                              <p:pRg st="9" end="9"/>
                                            </p:txEl>
                                          </p:spTgt>
                                        </p:tgtEl>
                                        <p:attrNameLst>
                                          <p:attrName>style.visibility</p:attrName>
                                        </p:attrNameLst>
                                      </p:cBhvr>
                                      <p:to>
                                        <p:strVal val="visible"/>
                                      </p:to>
                                    </p:set>
                                    <p:animEffect transition="in" filter="fade">
                                      <p:cBhvr>
                                        <p:cTn id="57" dur="1000"/>
                                        <p:tgtEl>
                                          <p:spTgt spid="22531">
                                            <p:txEl>
                                              <p:pRg st="9" end="9"/>
                                            </p:txEl>
                                          </p:spTgt>
                                        </p:tgtEl>
                                      </p:cBhvr>
                                    </p:animEffect>
                                    <p:anim calcmode="lin" valueType="num">
                                      <p:cBhvr>
                                        <p:cTn id="58" dur="10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253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633413" y="0"/>
            <a:ext cx="8510587" cy="938213"/>
          </a:xfrm>
        </p:spPr>
        <p:txBody>
          <a:bodyPr/>
          <a:lstStyle/>
          <a:p>
            <a:pPr algn="ctr" fontAlgn="auto">
              <a:spcAft>
                <a:spcPts val="0"/>
              </a:spcAft>
              <a:defRPr/>
            </a:pPr>
            <a:r>
              <a:rPr lang="ar-JO" u="sng" dirty="0" smtClean="0"/>
              <a:t>أسباب </a:t>
            </a:r>
            <a:r>
              <a:rPr lang="ar-JO" sz="5400" u="sng" dirty="0" smtClean="0"/>
              <a:t>صعوبات</a:t>
            </a:r>
            <a:r>
              <a:rPr lang="ar-JO" u="sng" dirty="0" smtClean="0"/>
              <a:t> </a:t>
            </a:r>
            <a:r>
              <a:rPr lang="ar-JO" sz="4400" u="sng" dirty="0" smtClean="0"/>
              <a:t>التعلم</a:t>
            </a:r>
            <a:r>
              <a:rPr lang="ar-JO" u="sng" dirty="0" smtClean="0"/>
              <a:t>:</a:t>
            </a:r>
            <a:endParaRPr lang="en-US" u="sng" dirty="0" smtClean="0"/>
          </a:p>
        </p:txBody>
      </p:sp>
      <p:sp>
        <p:nvSpPr>
          <p:cNvPr id="23555" name="Rectangle 3"/>
          <p:cNvSpPr>
            <a:spLocks noGrp="1" noRot="1" noChangeArrowheads="1"/>
          </p:cNvSpPr>
          <p:nvPr>
            <p:ph idx="1"/>
          </p:nvPr>
        </p:nvSpPr>
        <p:spPr>
          <a:xfrm>
            <a:off x="0" y="981075"/>
            <a:ext cx="9144000" cy="5876925"/>
          </a:xfrm>
        </p:spPr>
        <p:txBody>
          <a:bodyPr/>
          <a:lstStyle/>
          <a:p>
            <a:pPr algn="ctr"/>
            <a:r>
              <a:rPr lang="ar-JO" altLang="ar-SA" sz="4000" b="1" dirty="0" smtClean="0"/>
              <a:t>رابعاً: </a:t>
            </a:r>
            <a:r>
              <a:rPr lang="ar-JO" altLang="ar-SA" sz="4000" b="1" u="sng" dirty="0" smtClean="0"/>
              <a:t>العوامل البيئية وتشمل</a:t>
            </a:r>
            <a:r>
              <a:rPr lang="ar-JO" altLang="ar-SA" sz="4000" b="1" dirty="0" smtClean="0"/>
              <a:t> </a:t>
            </a:r>
            <a:r>
              <a:rPr lang="ar-JO" altLang="ar-SA" sz="4000" b="1" dirty="0" err="1" smtClean="0"/>
              <a:t>مايلي</a:t>
            </a:r>
            <a:r>
              <a:rPr lang="ar-JO" altLang="ar-SA" sz="4000" b="1" dirty="0" smtClean="0"/>
              <a:t>:</a:t>
            </a:r>
            <a:endParaRPr lang="ar-SA" altLang="ar-SA" sz="4000" b="1" dirty="0" smtClean="0"/>
          </a:p>
          <a:p>
            <a:pPr algn="ctr"/>
            <a:endParaRPr lang="ar-JO" altLang="ar-SA" sz="4000" dirty="0" smtClean="0"/>
          </a:p>
          <a:p>
            <a:pPr lvl="1" algn="ctr"/>
            <a:r>
              <a:rPr lang="ar-JO" altLang="ar-SA" sz="2800" dirty="0" smtClean="0"/>
              <a:t>عدم وجود التعزيز والتغذية الراجعة في بيئة الطفل.</a:t>
            </a:r>
          </a:p>
          <a:p>
            <a:pPr lvl="1" algn="ctr"/>
            <a:r>
              <a:rPr lang="ar-JO" altLang="ar-SA" sz="2800" dirty="0" smtClean="0"/>
              <a:t>عدم تشجيع الانجاز مهما كان.</a:t>
            </a:r>
          </a:p>
          <a:p>
            <a:pPr lvl="1" algn="ctr"/>
            <a:r>
              <a:rPr lang="ar-JO" altLang="ar-SA" sz="2800" dirty="0" smtClean="0"/>
              <a:t>سوء التغذية.</a:t>
            </a:r>
          </a:p>
          <a:p>
            <a:pPr lvl="1" algn="ctr"/>
            <a:r>
              <a:rPr lang="ar-JO" altLang="ar-SA" sz="2800" dirty="0" smtClean="0"/>
              <a:t>نقص التنبيه والاستجابة للمنبهات الحسية.</a:t>
            </a:r>
          </a:p>
          <a:p>
            <a:pPr lvl="1" algn="ctr"/>
            <a:r>
              <a:rPr lang="ar-JO" altLang="ar-SA" sz="2800" dirty="0" smtClean="0"/>
              <a:t>عدم وجود نماذج تعليمية.</a:t>
            </a:r>
          </a:p>
          <a:p>
            <a:pPr lvl="1" algn="ctr"/>
            <a:r>
              <a:rPr lang="ar-JO" altLang="ar-SA" sz="2800" dirty="0" smtClean="0"/>
              <a:t>المهددات الأمنية وعدم وجود الدفء العاطفي.</a:t>
            </a:r>
          </a:p>
          <a:p>
            <a:pPr lvl="1" algn="ctr"/>
            <a:r>
              <a:rPr lang="ar-JO" altLang="ar-SA" sz="2800" dirty="0" smtClean="0"/>
              <a:t>عدم تقبل الآخرين لهم.</a:t>
            </a:r>
          </a:p>
          <a:p>
            <a:pPr lvl="1" algn="ctr"/>
            <a:r>
              <a:rPr lang="ar-JO" altLang="ar-SA" sz="2800" dirty="0" smtClean="0"/>
              <a:t>العقاب.</a:t>
            </a:r>
            <a:endParaRPr lang="en-US" altLang="ar-SA" sz="2800" dirty="0" smtClean="0"/>
          </a:p>
        </p:txBody>
      </p:sp>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36295" y="-171400"/>
            <a:ext cx="1744469" cy="1744469"/>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3174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500"/>
                                        <p:tgtEl>
                                          <p:spTgt spid="2355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555">
                                            <p:txEl>
                                              <p:pRg st="2" end="2"/>
                                            </p:txEl>
                                          </p:spTgt>
                                        </p:tgtEl>
                                        <p:attrNameLst>
                                          <p:attrName>style.visibility</p:attrName>
                                        </p:attrNameLst>
                                      </p:cBhvr>
                                      <p:to>
                                        <p:strVal val="visible"/>
                                      </p:to>
                                    </p:set>
                                    <p:animEffect transition="in" filter="fade">
                                      <p:cBhvr>
                                        <p:cTn id="14" dur="500"/>
                                        <p:tgtEl>
                                          <p:spTgt spid="23555">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fade">
                                      <p:cBhvr>
                                        <p:cTn id="17" dur="500"/>
                                        <p:tgtEl>
                                          <p:spTgt spid="23555">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555">
                                            <p:txEl>
                                              <p:pRg st="4" end="4"/>
                                            </p:txEl>
                                          </p:spTgt>
                                        </p:tgtEl>
                                        <p:attrNameLst>
                                          <p:attrName>style.visibility</p:attrName>
                                        </p:attrNameLst>
                                      </p:cBhvr>
                                      <p:to>
                                        <p:strVal val="visible"/>
                                      </p:to>
                                    </p:set>
                                    <p:animEffect transition="in" filter="fade">
                                      <p:cBhvr>
                                        <p:cTn id="20" dur="500"/>
                                        <p:tgtEl>
                                          <p:spTgt spid="23555">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animEffect transition="in" filter="fade">
                                      <p:cBhvr>
                                        <p:cTn id="23" dur="500"/>
                                        <p:tgtEl>
                                          <p:spTgt spid="23555">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555">
                                            <p:txEl>
                                              <p:pRg st="6" end="6"/>
                                            </p:txEl>
                                          </p:spTgt>
                                        </p:tgtEl>
                                        <p:attrNameLst>
                                          <p:attrName>style.visibility</p:attrName>
                                        </p:attrNameLst>
                                      </p:cBhvr>
                                      <p:to>
                                        <p:strVal val="visible"/>
                                      </p:to>
                                    </p:set>
                                    <p:animEffect transition="in" filter="fade">
                                      <p:cBhvr>
                                        <p:cTn id="26" dur="500"/>
                                        <p:tgtEl>
                                          <p:spTgt spid="23555">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555">
                                            <p:txEl>
                                              <p:pRg st="7" end="7"/>
                                            </p:txEl>
                                          </p:spTgt>
                                        </p:tgtEl>
                                        <p:attrNameLst>
                                          <p:attrName>style.visibility</p:attrName>
                                        </p:attrNameLst>
                                      </p:cBhvr>
                                      <p:to>
                                        <p:strVal val="visible"/>
                                      </p:to>
                                    </p:set>
                                    <p:animEffect transition="in" filter="fade">
                                      <p:cBhvr>
                                        <p:cTn id="29" dur="500"/>
                                        <p:tgtEl>
                                          <p:spTgt spid="23555">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555">
                                            <p:txEl>
                                              <p:pRg st="8" end="8"/>
                                            </p:txEl>
                                          </p:spTgt>
                                        </p:tgtEl>
                                        <p:attrNameLst>
                                          <p:attrName>style.visibility</p:attrName>
                                        </p:attrNameLst>
                                      </p:cBhvr>
                                      <p:to>
                                        <p:strVal val="visible"/>
                                      </p:to>
                                    </p:set>
                                    <p:animEffect transition="in" filter="fade">
                                      <p:cBhvr>
                                        <p:cTn id="32" dur="500"/>
                                        <p:tgtEl>
                                          <p:spTgt spid="23555">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555">
                                            <p:txEl>
                                              <p:pRg st="9" end="9"/>
                                            </p:txEl>
                                          </p:spTgt>
                                        </p:tgtEl>
                                        <p:attrNameLst>
                                          <p:attrName>style.visibility</p:attrName>
                                        </p:attrNameLst>
                                      </p:cBhvr>
                                      <p:to>
                                        <p:strVal val="visible"/>
                                      </p:to>
                                    </p:set>
                                    <p:animEffect transition="in" filter="fade">
                                      <p:cBhvr>
                                        <p:cTn id="35" dur="5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235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301625" y="188913"/>
            <a:ext cx="8510588" cy="792162"/>
          </a:xfrm>
        </p:spPr>
        <p:txBody>
          <a:bodyPr/>
          <a:lstStyle/>
          <a:p>
            <a:pPr algn="ctr" fontAlgn="auto">
              <a:spcAft>
                <a:spcPts val="0"/>
              </a:spcAft>
              <a:defRPr/>
            </a:pPr>
            <a:r>
              <a:rPr lang="ar-JO" u="sng" dirty="0" smtClean="0"/>
              <a:t>تقييم وتشخيص الصعوبات التعلمية</a:t>
            </a:r>
            <a:r>
              <a:rPr lang="ar-JO" dirty="0" smtClean="0"/>
              <a:t>:</a:t>
            </a:r>
            <a:endParaRPr lang="en-US" dirty="0" smtClean="0"/>
          </a:p>
        </p:txBody>
      </p:sp>
      <p:sp>
        <p:nvSpPr>
          <p:cNvPr id="24579" name="Rectangle 3"/>
          <p:cNvSpPr>
            <a:spLocks noGrp="1" noRot="1" noChangeArrowheads="1"/>
          </p:cNvSpPr>
          <p:nvPr>
            <p:ph idx="1"/>
          </p:nvPr>
        </p:nvSpPr>
        <p:spPr>
          <a:xfrm>
            <a:off x="0" y="981075"/>
            <a:ext cx="8964613" cy="5688013"/>
          </a:xfrm>
        </p:spPr>
        <p:txBody>
          <a:bodyPr/>
          <a:lstStyle/>
          <a:p>
            <a:r>
              <a:rPr lang="ar-JO" altLang="ar-SA" smtClean="0"/>
              <a:t> يعتبر تشخيص الاطفال ذوي الصعوبات التعلمية من أهم المراحل التي تبنى عليها البرامج التربوية العلاجية، وحتى نساعد الطفل الصعب تعلمياً على التعامل مع هذه الصعوبة علينا أن نقوم بعملية تقييم شاملة تتناول مشكلاتها وأسبابها ونتائجها على الطفل، </a:t>
            </a:r>
            <a:endParaRPr lang="ar-SA" altLang="ar-SA" smtClean="0"/>
          </a:p>
          <a:p>
            <a:pPr>
              <a:buFont typeface="Wingdings" pitchFamily="2" charset="2"/>
              <a:buNone/>
            </a:pPr>
            <a:r>
              <a:rPr lang="ar-SA" altLang="ar-SA" smtClean="0"/>
              <a:t>   </a:t>
            </a:r>
            <a:r>
              <a:rPr lang="ar-JO" altLang="ar-SA" smtClean="0"/>
              <a:t>والخروج من كل ذلك بخطة شاملة لعلاجها وهذا الامر يحتاج وجود فريق مؤهل ومتخصص نظراً لتعدد الصعوبات وتعدد المشاكل التي تخلقها (الوقفي، 1996). ان عملية التقييم والتشخيص عملية دقيقة وحساسة ولا بد من ملاحظة  ان يكون التشخيص فردياً ولعدة مجالات لدى الطفل</a:t>
            </a:r>
            <a:r>
              <a:rPr lang="ar-SA" altLang="ar-SA" smtClean="0"/>
              <a:t>, وأن </a:t>
            </a:r>
            <a:r>
              <a:rPr lang="ar-JO" altLang="ar-SA" smtClean="0"/>
              <a:t>تتضمن المرور بالمراحل التالية (الوقفي، 2001):</a:t>
            </a:r>
            <a:endParaRPr lang="en-US" altLang="ar-SA" smtClean="0"/>
          </a:p>
          <a:p>
            <a:pPr>
              <a:buFont typeface="Wingdings" pitchFamily="2" charset="2"/>
              <a:buNone/>
            </a:pPr>
            <a:endParaRPr lang="en-US" altLang="ar-SA" smtClean="0"/>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12088" y="-100013"/>
            <a:ext cx="1255712" cy="133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01625" y="0"/>
            <a:ext cx="8510588" cy="836613"/>
          </a:xfrm>
        </p:spPr>
        <p:txBody>
          <a:bodyPr/>
          <a:lstStyle/>
          <a:p>
            <a:pPr algn="ctr" fontAlgn="auto">
              <a:spcAft>
                <a:spcPts val="0"/>
              </a:spcAft>
              <a:defRPr/>
            </a:pPr>
            <a:r>
              <a:rPr lang="ar-JO" u="sng" dirty="0" smtClean="0"/>
              <a:t>تقييم وتشخيص الصعوبات التعلمية</a:t>
            </a:r>
            <a:r>
              <a:rPr lang="ar-JO" dirty="0" smtClean="0"/>
              <a:t>:</a:t>
            </a:r>
            <a:endParaRPr lang="en-US" dirty="0" smtClean="0"/>
          </a:p>
        </p:txBody>
      </p:sp>
      <p:sp>
        <p:nvSpPr>
          <p:cNvPr id="25603" name="Rectangle 3"/>
          <p:cNvSpPr>
            <a:spLocks noGrp="1" noRot="1" noChangeArrowheads="1"/>
          </p:cNvSpPr>
          <p:nvPr>
            <p:ph idx="1"/>
          </p:nvPr>
        </p:nvSpPr>
        <p:spPr>
          <a:xfrm>
            <a:off x="0" y="765175"/>
            <a:ext cx="8842375" cy="6092825"/>
          </a:xfrm>
        </p:spPr>
        <p:txBody>
          <a:bodyPr/>
          <a:lstStyle/>
          <a:p>
            <a:pPr marL="990600" lvl="1" indent="-533400"/>
            <a:endParaRPr lang="ar-SA" altLang="ar-SA" sz="3200" b="1" dirty="0" smtClean="0"/>
          </a:p>
          <a:p>
            <a:pPr marL="990600" lvl="1" indent="-533400"/>
            <a:r>
              <a:rPr lang="ar-SA" altLang="ar-SA" sz="3200" b="1" dirty="0" smtClean="0">
                <a:solidFill>
                  <a:schemeClr val="folHlink"/>
                </a:solidFill>
              </a:rPr>
              <a:t>أولا</a:t>
            </a:r>
            <a:r>
              <a:rPr lang="ar-SA" altLang="ar-SA" sz="3200" b="1" dirty="0" smtClean="0"/>
              <a:t>: </a:t>
            </a:r>
            <a:r>
              <a:rPr lang="ar-JO" altLang="ar-SA" sz="3200" b="1" dirty="0" smtClean="0"/>
              <a:t>الفرز أو الكشف الأولي:</a:t>
            </a:r>
            <a:endParaRPr lang="ar-SA" altLang="ar-SA" sz="3200" b="1" dirty="0" smtClean="0"/>
          </a:p>
          <a:p>
            <a:pPr marL="990600" lvl="1" indent="-533400"/>
            <a:endParaRPr lang="ar-JO" altLang="ar-SA" sz="3200" b="1" dirty="0" smtClean="0"/>
          </a:p>
          <a:p>
            <a:pPr marL="609600" indent="-609600">
              <a:buFont typeface="Wingdings" pitchFamily="2" charset="2"/>
              <a:buNone/>
            </a:pPr>
            <a:r>
              <a:rPr lang="ar-JO" altLang="ar-SA" dirty="0" smtClean="0"/>
              <a:t>     وتشير هذه المرحلة لمرحلة الملاحظات وجمع المعلومات من خلال المقابلة الاسرية وقوائم الرصد وسلالم التقدير وتكون إجراءات هذه المرحلة مختصرة واقتصادية وغير مقننة وتهدف هذه المرحلة الى اكتشاف الحالات التي هي بحاجة الى المزيد من التقييم ولا يمكننا في المرحلة الحكم على الحالة اذا كانت تعاني من صعوبة أم لا.</a:t>
            </a:r>
            <a:endParaRPr lang="en-US" altLang="ar-SA" dirty="0" smtClean="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7625" y="-100013"/>
            <a:ext cx="1255713" cy="133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7625" y="31750"/>
            <a:ext cx="1328738" cy="1328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صورة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5536" y="842962"/>
            <a:ext cx="2009775" cy="17240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301625" y="0"/>
            <a:ext cx="8510588" cy="908050"/>
          </a:xfrm>
        </p:spPr>
        <p:txBody>
          <a:bodyPr/>
          <a:lstStyle/>
          <a:p>
            <a:pPr algn="ctr" fontAlgn="auto">
              <a:spcAft>
                <a:spcPts val="0"/>
              </a:spcAft>
              <a:defRPr/>
            </a:pPr>
            <a:r>
              <a:rPr lang="ar-JO" u="sng" dirty="0" smtClean="0"/>
              <a:t>تقييم وتشخيص الصعوبات التعلمية</a:t>
            </a:r>
            <a:r>
              <a:rPr lang="ar-JO" dirty="0" smtClean="0"/>
              <a:t>:</a:t>
            </a:r>
            <a:endParaRPr lang="en-US" dirty="0" smtClean="0"/>
          </a:p>
        </p:txBody>
      </p:sp>
      <p:sp>
        <p:nvSpPr>
          <p:cNvPr id="26627" name="Rectangle 3"/>
          <p:cNvSpPr>
            <a:spLocks noGrp="1" noRot="1" noChangeArrowheads="1"/>
          </p:cNvSpPr>
          <p:nvPr>
            <p:ph idx="1"/>
          </p:nvPr>
        </p:nvSpPr>
        <p:spPr>
          <a:xfrm>
            <a:off x="301625" y="836613"/>
            <a:ext cx="8540750" cy="6021387"/>
          </a:xfrm>
        </p:spPr>
        <p:txBody>
          <a:bodyPr/>
          <a:lstStyle/>
          <a:p>
            <a:pPr marL="990600" lvl="1" indent="-533400"/>
            <a:endParaRPr lang="ar-SA" altLang="ar-SA" sz="3200" b="1" dirty="0" smtClean="0">
              <a:solidFill>
                <a:schemeClr val="folHlink"/>
              </a:solidFill>
            </a:endParaRPr>
          </a:p>
          <a:p>
            <a:pPr marL="990600" lvl="1" indent="-533400"/>
            <a:r>
              <a:rPr lang="ar-SA" altLang="ar-SA" sz="3200" b="1" dirty="0" smtClean="0">
                <a:solidFill>
                  <a:schemeClr val="folHlink"/>
                </a:solidFill>
              </a:rPr>
              <a:t>ثانيا </a:t>
            </a:r>
            <a:r>
              <a:rPr lang="ar-SA" altLang="ar-SA" dirty="0" smtClean="0"/>
              <a:t>:</a:t>
            </a:r>
            <a:r>
              <a:rPr lang="ar-JO" altLang="ar-SA" sz="3200" b="1" dirty="0" smtClean="0"/>
              <a:t>التقييم غير المقنن</a:t>
            </a:r>
            <a:r>
              <a:rPr lang="ar-JO" altLang="ar-SA" dirty="0" smtClean="0"/>
              <a:t>:</a:t>
            </a:r>
          </a:p>
          <a:p>
            <a:pPr marL="609600" indent="-609600">
              <a:buFont typeface="Wingdings" pitchFamily="2" charset="2"/>
              <a:buNone/>
            </a:pPr>
            <a:r>
              <a:rPr lang="ar-SA" altLang="ar-SA" dirty="0" smtClean="0"/>
              <a:t>     </a:t>
            </a:r>
            <a:r>
              <a:rPr lang="ar-JO" altLang="ar-SA" dirty="0" smtClean="0"/>
              <a:t>وهنا يتم تطبيق اختبارات غير مقننة من مثل تحليل عينات من أعمال الطالب واختبارات القراءة والاستيعاب من مثل الاغلاق وإعادة السرد وتحليل اخطاء القراءة الجهرية.</a:t>
            </a:r>
            <a:endParaRPr lang="ar-SA" altLang="ar-SA" dirty="0" smtClean="0"/>
          </a:p>
          <a:p>
            <a:pPr marL="609600" indent="-609600">
              <a:buFont typeface="Wingdings" pitchFamily="2" charset="2"/>
              <a:buNone/>
            </a:pPr>
            <a:endParaRPr lang="en-US" altLang="ar-SA" dirty="0" smtClean="0"/>
          </a:p>
          <a:p>
            <a:pPr marL="609600" indent="-609600">
              <a:buFont typeface="Wingdings" pitchFamily="2" charset="2"/>
              <a:buNone/>
            </a:pPr>
            <a:endParaRPr lang="en-US" altLang="ar-SA" dirty="0" smtClean="0"/>
          </a:p>
          <a:p>
            <a:pPr marL="609600" indent="-609600">
              <a:buFont typeface="Wingdings" pitchFamily="2" charset="2"/>
              <a:buNone/>
            </a:pPr>
            <a:r>
              <a:rPr lang="ar-SA" altLang="ar-SA" dirty="0" smtClean="0"/>
              <a:t>   -- </a:t>
            </a:r>
            <a:r>
              <a:rPr lang="ar-SA" altLang="ar-SA" b="1" dirty="0" smtClean="0">
                <a:solidFill>
                  <a:schemeClr val="folHlink"/>
                </a:solidFill>
              </a:rPr>
              <a:t>ثالثا </a:t>
            </a:r>
            <a:r>
              <a:rPr lang="ar-SA" altLang="ar-SA" dirty="0" smtClean="0"/>
              <a:t>:</a:t>
            </a:r>
            <a:r>
              <a:rPr lang="ar-JO" altLang="ar-SA" b="1" dirty="0" smtClean="0"/>
              <a:t>التقييم المقنن:</a:t>
            </a:r>
          </a:p>
          <a:p>
            <a:pPr marL="609600" indent="-609600">
              <a:buFont typeface="Wingdings" pitchFamily="2" charset="2"/>
              <a:buNone/>
            </a:pPr>
            <a:r>
              <a:rPr lang="ar-SA" altLang="ar-SA" dirty="0" smtClean="0"/>
              <a:t>     </a:t>
            </a:r>
            <a:r>
              <a:rPr lang="ar-JO" altLang="ar-SA" dirty="0" smtClean="0"/>
              <a:t>وتشير هذه المرحلة الى تطبيق مجموعة اختبارات مقننة من مثل مجموعة الاختبارات الادراكية واختبارات تشخيص المهارات الاساسية في اللغة العربية.</a:t>
            </a:r>
            <a:endParaRPr lang="en-US" altLang="ar-SA" dirty="0" smtClean="0"/>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67625" y="-84138"/>
            <a:ext cx="1255713" cy="133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صورة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9552" y="2996952"/>
            <a:ext cx="2808312" cy="18722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4818"/>
                                        </p:tgtEl>
                                      </p:cBhvr>
                                    </p:animEffect>
                                    <p:animScale>
                                      <p:cBhvr>
                                        <p:cTn id="7" dur="250" autoRev="1" fill="hold"/>
                                        <p:tgtEl>
                                          <p:spTgt spid="3481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arn(inVertic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arn(inVertical)">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barn(inVertical)">
                                      <p:cBhvr>
                                        <p:cTn id="22" dur="500"/>
                                        <p:tgtEl>
                                          <p:spTgt spid="2662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627">
                                            <p:txEl>
                                              <p:pRg st="6" end="6"/>
                                            </p:txEl>
                                          </p:spTgt>
                                        </p:tgtEl>
                                        <p:attrNameLst>
                                          <p:attrName>style.visibility</p:attrName>
                                        </p:attrNameLst>
                                      </p:cBhvr>
                                      <p:to>
                                        <p:strVal val="visible"/>
                                      </p:to>
                                    </p:set>
                                    <p:animEffect transition="in" filter="barn(inVertical)">
                                      <p:cBhvr>
                                        <p:cTn id="27"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266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301625" y="0"/>
            <a:ext cx="8510588" cy="908050"/>
          </a:xfrm>
        </p:spPr>
        <p:txBody>
          <a:bodyPr/>
          <a:lstStyle/>
          <a:p>
            <a:pPr algn="ctr" fontAlgn="auto">
              <a:spcAft>
                <a:spcPts val="0"/>
              </a:spcAft>
              <a:defRPr/>
            </a:pPr>
            <a:r>
              <a:rPr lang="ar-JO" u="sng" dirty="0" smtClean="0"/>
              <a:t>الخيارات التربوية المتاحة</a:t>
            </a:r>
            <a:r>
              <a:rPr lang="ar-JO" dirty="0" smtClean="0"/>
              <a:t>:</a:t>
            </a:r>
            <a:endParaRPr lang="en-US" dirty="0" smtClean="0"/>
          </a:p>
        </p:txBody>
      </p:sp>
      <p:sp>
        <p:nvSpPr>
          <p:cNvPr id="27651" name="Rectangle 3"/>
          <p:cNvSpPr>
            <a:spLocks noGrp="1" noRot="1" noChangeArrowheads="1"/>
          </p:cNvSpPr>
          <p:nvPr>
            <p:ph idx="1"/>
          </p:nvPr>
        </p:nvSpPr>
        <p:spPr>
          <a:xfrm>
            <a:off x="0" y="836613"/>
            <a:ext cx="8842375" cy="6021387"/>
          </a:xfrm>
        </p:spPr>
        <p:txBody>
          <a:bodyPr/>
          <a:lstStyle/>
          <a:p>
            <a:pPr marL="609600" indent="-609600">
              <a:buFont typeface="Wingdings" pitchFamily="2" charset="2"/>
              <a:buNone/>
            </a:pPr>
            <a:r>
              <a:rPr lang="ar-JO" altLang="ar-SA" dirty="0" smtClean="0"/>
              <a:t> وتفترض هذه الخيارات امكانية دمج أفراد هذه الفئة من الطلبة الصعبين </a:t>
            </a:r>
            <a:r>
              <a:rPr lang="ar-JO" altLang="ar-SA" dirty="0" err="1" smtClean="0"/>
              <a:t>تعلمياً</a:t>
            </a:r>
            <a:r>
              <a:rPr lang="ar-JO" altLang="ar-SA" dirty="0" smtClean="0"/>
              <a:t> مع أمثالهم من الطلاب الأسوياء والالتفات إلى نوعية الخدمات المقدمة لهؤلاء، ومهما تعددت الطرق والبرامج المقدمة لذوي الصعوبات إلا أنها تنطلق من الافتراض بضرورة تهيئة الفرد وإعداده ليندمج مع من حوله مع مراعاة أن يكون هذا الدمج أقل تقييداً لإمكانات الفرد.</a:t>
            </a:r>
          </a:p>
          <a:p>
            <a:pPr marL="609600" indent="-609600">
              <a:buFont typeface="Wingdings" pitchFamily="2" charset="2"/>
              <a:buNone/>
            </a:pPr>
            <a:r>
              <a:rPr lang="ar-JO" altLang="ar-SA" dirty="0" smtClean="0"/>
              <a:t>     وقد تعددت الخيارات التربوية (البدائل) المتاحة أمام ذوي صعوبات التعلم اعتماداً على شدة الصعوبة ومدى ترافقها مع غيرها من الاعاقات، والخيارات المتاحة هي (الوقفي، 1998):</a:t>
            </a:r>
            <a:endParaRPr lang="ar-SA" altLang="ar-SA" dirty="0" smtClean="0"/>
          </a:p>
          <a:p>
            <a:pPr marL="990600" lvl="1" indent="-533400">
              <a:buFontTx/>
              <a:buNone/>
            </a:pPr>
            <a:r>
              <a:rPr lang="ar-SA" altLang="ar-SA" sz="2400" b="1" dirty="0" smtClean="0">
                <a:solidFill>
                  <a:schemeClr val="folHlink"/>
                </a:solidFill>
              </a:rPr>
              <a:t>1-  </a:t>
            </a:r>
            <a:r>
              <a:rPr lang="ar-JO" altLang="ar-SA" sz="2400" b="1" dirty="0" smtClean="0">
                <a:solidFill>
                  <a:schemeClr val="folHlink"/>
                </a:solidFill>
              </a:rPr>
              <a:t>الصف العادي</a:t>
            </a:r>
            <a:r>
              <a:rPr lang="ar-JO" altLang="ar-SA" sz="2400" dirty="0" smtClean="0"/>
              <a:t>:</a:t>
            </a:r>
          </a:p>
          <a:p>
            <a:pPr marL="609600" indent="-609600">
              <a:buFont typeface="Wingdings" pitchFamily="2" charset="2"/>
              <a:buNone/>
            </a:pPr>
            <a:r>
              <a:rPr lang="ar-JO" altLang="ar-SA" dirty="0" smtClean="0"/>
              <a:t>     وهو صف المدرسة العادية حيث يكون مجهزاً بالوسائل التعليمية </a:t>
            </a:r>
            <a:r>
              <a:rPr lang="ar-JO" altLang="ar-SA" dirty="0" err="1" smtClean="0"/>
              <a:t>والالآت</a:t>
            </a:r>
            <a:r>
              <a:rPr lang="ar-JO" altLang="ar-SA" dirty="0" smtClean="0"/>
              <a:t> التربوية، والأثاث المناسب، يمضي فيه الطفل ذو الصعوبة معظم يومه الدراسي، وقد يشترك في التدريس معلم متخصص في تعليم ذوي الاحتياجات الخاصة</a:t>
            </a:r>
            <a:r>
              <a:rPr lang="en-US" altLang="ar-SA" sz="2400" dirty="0" smtClean="0"/>
              <a:t> </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40650" y="-100013"/>
            <a:ext cx="1254125" cy="1081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down)">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additive="base">
                                        <p:cTn id="12"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651">
                                            <p:txEl>
                                              <p:pRg st="1" end="1"/>
                                            </p:txEl>
                                          </p:spTgt>
                                        </p:tgtEl>
                                        <p:attrNameLst>
                                          <p:attrName>style.visibility</p:attrName>
                                        </p:attrNameLst>
                                      </p:cBhvr>
                                      <p:to>
                                        <p:strVal val="visible"/>
                                      </p:to>
                                    </p:set>
                                    <p:anim calcmode="lin" valueType="num">
                                      <p:cBhvr additive="base">
                                        <p:cTn id="18"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 calcmode="lin" valueType="num">
                                      <p:cBhvr additive="base">
                                        <p:cTn id="22"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7651">
                                            <p:txEl>
                                              <p:pRg st="3" end="3"/>
                                            </p:txEl>
                                          </p:spTgt>
                                        </p:tgtEl>
                                        <p:attrNameLst>
                                          <p:attrName>style.visibility</p:attrName>
                                        </p:attrNameLst>
                                      </p:cBhvr>
                                      <p:to>
                                        <p:strVal val="visible"/>
                                      </p:to>
                                    </p:set>
                                    <p:anim calcmode="lin" valueType="num">
                                      <p:cBhvr additive="base">
                                        <p:cTn id="28"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2765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301625" y="0"/>
            <a:ext cx="8510588" cy="765175"/>
          </a:xfrm>
        </p:spPr>
        <p:txBody>
          <a:bodyPr/>
          <a:lstStyle/>
          <a:p>
            <a:pPr algn="ctr" fontAlgn="auto">
              <a:spcAft>
                <a:spcPts val="0"/>
              </a:spcAft>
              <a:defRPr/>
            </a:pPr>
            <a:r>
              <a:rPr lang="ar-JO" u="sng" dirty="0" smtClean="0"/>
              <a:t>الخيارات التربوية المتاحة</a:t>
            </a:r>
            <a:r>
              <a:rPr lang="ar-JO" dirty="0" smtClean="0"/>
              <a:t>:</a:t>
            </a:r>
            <a:endParaRPr lang="en-US" dirty="0" smtClean="0"/>
          </a:p>
        </p:txBody>
      </p:sp>
      <p:sp>
        <p:nvSpPr>
          <p:cNvPr id="36867" name="Rectangle 3"/>
          <p:cNvSpPr>
            <a:spLocks noGrp="1" noRot="1" noChangeArrowheads="1"/>
          </p:cNvSpPr>
          <p:nvPr>
            <p:ph idx="1"/>
          </p:nvPr>
        </p:nvSpPr>
        <p:spPr>
          <a:xfrm>
            <a:off x="301625" y="765175"/>
            <a:ext cx="8540750" cy="6092825"/>
          </a:xfrm>
        </p:spPr>
        <p:txBody>
          <a:bodyPr/>
          <a:lstStyle/>
          <a:p>
            <a:pPr marL="990600" lvl="1" indent="-533400">
              <a:lnSpc>
                <a:spcPct val="90000"/>
              </a:lnSpc>
              <a:buFontTx/>
              <a:buNone/>
            </a:pPr>
            <a:r>
              <a:rPr lang="ar-SA" altLang="ar-SA" sz="2400" b="1" smtClean="0">
                <a:solidFill>
                  <a:schemeClr val="folHlink"/>
                </a:solidFill>
              </a:rPr>
              <a:t>2- </a:t>
            </a:r>
            <a:r>
              <a:rPr lang="ar-JO" altLang="ar-SA" sz="2400" b="1" smtClean="0">
                <a:solidFill>
                  <a:schemeClr val="folHlink"/>
                </a:solidFill>
              </a:rPr>
              <a:t>غرفة المصادر</a:t>
            </a:r>
            <a:r>
              <a:rPr lang="ar-JO" altLang="ar-SA" sz="2400" smtClean="0"/>
              <a:t>:</a:t>
            </a:r>
          </a:p>
          <a:p>
            <a:pPr marL="609600" indent="-609600">
              <a:lnSpc>
                <a:spcPct val="90000"/>
              </a:lnSpc>
            </a:pPr>
            <a:r>
              <a:rPr lang="ar-JO" altLang="ar-SA" smtClean="0"/>
              <a:t>     وهي غرفة صفية ملحقة بالمدرسة العادية وتكون مجهزة بكل الوسائل والتجهيزات</a:t>
            </a:r>
            <a:r>
              <a:rPr lang="ar-SA" altLang="ar-SA" smtClean="0"/>
              <a:t> التعليمية</a:t>
            </a:r>
            <a:r>
              <a:rPr lang="ar-JO" altLang="ar-SA" smtClean="0"/>
              <a:t> المناسبة ويقضي فيها الطفل ذو الصعوبة جزءاً من يومه المدرسي ويتولى التدريس فيها معلم متخصص بفئة الصعوبات التعلمية. معها حيث يتمكن فيها الطلبة من التعلم حسب قدراتهم وإمكاناتهم وسرعتهم التعلمية وذلك باستخدام استراتجيات تعليمية تتناسب وأساليب تعلمهم وترتكز على نقاط القوة لتدعم جوانب الضعف</a:t>
            </a:r>
            <a:r>
              <a:rPr lang="en-US" altLang="ar-SA" smtClean="0"/>
              <a:t> .</a:t>
            </a:r>
            <a:endParaRPr lang="ar-SA" altLang="ar-SA" smtClean="0"/>
          </a:p>
          <a:p>
            <a:pPr marL="609600" indent="-609600">
              <a:lnSpc>
                <a:spcPct val="90000"/>
              </a:lnSpc>
            </a:pPr>
            <a:endParaRPr lang="ar-SA" altLang="ar-SA" smtClean="0"/>
          </a:p>
          <a:p>
            <a:pPr marL="990600" lvl="1" indent="-533400">
              <a:lnSpc>
                <a:spcPct val="90000"/>
              </a:lnSpc>
              <a:buFontTx/>
              <a:buNone/>
            </a:pPr>
            <a:r>
              <a:rPr lang="ar-SA" altLang="ar-SA" sz="2400" b="1" smtClean="0">
                <a:solidFill>
                  <a:schemeClr val="folHlink"/>
                </a:solidFill>
              </a:rPr>
              <a:t>3- </a:t>
            </a:r>
            <a:r>
              <a:rPr lang="ar-JO" altLang="ar-SA" sz="2400" b="1" smtClean="0">
                <a:solidFill>
                  <a:schemeClr val="folHlink"/>
                </a:solidFill>
              </a:rPr>
              <a:t>المدرسة الخاصة:</a:t>
            </a:r>
          </a:p>
          <a:p>
            <a:pPr marL="609600" indent="-609600">
              <a:lnSpc>
                <a:spcPct val="90000"/>
              </a:lnSpc>
            </a:pPr>
            <a:r>
              <a:rPr lang="ar-JO" altLang="ar-SA" smtClean="0"/>
              <a:t>        وهي مدرسة مجهزة بالكامل لتناسب أوضاع الطلبة الخاصة والمنهاج فيها يختلف عن المدارس العادية ويمضي الطالب فيها يومه الدراسي كله، وفيها امكانية دمج ذوي الصعوبات التعلمية مع غيرهم من ذوي الاعاقات الاخرى</a:t>
            </a:r>
            <a:r>
              <a:rPr lang="en-US" altLang="ar-SA" sz="2400" smtClean="0"/>
              <a:t> </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950" y="-20638"/>
            <a:ext cx="1328738" cy="1328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strVal val="#ppt_w+.3"/>
                                          </p:val>
                                        </p:tav>
                                        <p:tav tm="100000">
                                          <p:val>
                                            <p:strVal val="#ppt_w"/>
                                          </p:val>
                                        </p:tav>
                                      </p:tavLst>
                                    </p:anim>
                                    <p:anim calcmode="lin" valueType="num">
                                      <p:cBhvr>
                                        <p:cTn id="8" dur="1000" fill="hold"/>
                                        <p:tgtEl>
                                          <p:spTgt spid="36866"/>
                                        </p:tgtEl>
                                        <p:attrNameLst>
                                          <p:attrName>ppt_h</p:attrName>
                                        </p:attrNameLst>
                                      </p:cBhvr>
                                      <p:tavLst>
                                        <p:tav tm="0">
                                          <p:val>
                                            <p:strVal val="#ppt_h"/>
                                          </p:val>
                                        </p:tav>
                                        <p:tav tm="100000">
                                          <p:val>
                                            <p:strVal val="#ppt_h"/>
                                          </p:val>
                                        </p:tav>
                                      </p:tavLst>
                                    </p:anim>
                                    <p:animEffect transition="in" filter="fade">
                                      <p:cBhvr>
                                        <p:cTn id="9" dur="1000"/>
                                        <p:tgtEl>
                                          <p:spTgt spid="368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 calcmode="lin" valueType="num">
                                      <p:cBhvr>
                                        <p:cTn id="14" dur="1000" fill="hold"/>
                                        <p:tgtEl>
                                          <p:spTgt spid="3686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686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68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6867">
                                            <p:txEl>
                                              <p:pRg st="1" end="1"/>
                                            </p:txEl>
                                          </p:spTgt>
                                        </p:tgtEl>
                                        <p:attrNameLst>
                                          <p:attrName>style.visibility</p:attrName>
                                        </p:attrNameLst>
                                      </p:cBhvr>
                                      <p:to>
                                        <p:strVal val="visible"/>
                                      </p:to>
                                    </p:set>
                                    <p:anim calcmode="lin" valueType="num">
                                      <p:cBhvr>
                                        <p:cTn id="21" dur="1000" fill="hold"/>
                                        <p:tgtEl>
                                          <p:spTgt spid="3686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686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6867">
                                            <p:txEl>
                                              <p:pRg st="1" end="1"/>
                                            </p:txEl>
                                          </p:spTgt>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36867">
                                            <p:txEl>
                                              <p:pRg st="3" end="3"/>
                                            </p:txEl>
                                          </p:spTgt>
                                        </p:tgtEl>
                                        <p:attrNameLst>
                                          <p:attrName>style.visibility</p:attrName>
                                        </p:attrNameLst>
                                      </p:cBhvr>
                                      <p:to>
                                        <p:strVal val="visible"/>
                                      </p:to>
                                    </p:set>
                                    <p:anim calcmode="lin" valueType="num">
                                      <p:cBhvr>
                                        <p:cTn id="26" dur="1000" fill="hold"/>
                                        <p:tgtEl>
                                          <p:spTgt spid="36867">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36867">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686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6867">
                                            <p:txEl>
                                              <p:pRg st="4" end="4"/>
                                            </p:txEl>
                                          </p:spTgt>
                                        </p:tgtEl>
                                        <p:attrNameLst>
                                          <p:attrName>style.visibility</p:attrName>
                                        </p:attrNameLst>
                                      </p:cBhvr>
                                      <p:to>
                                        <p:strVal val="visible"/>
                                      </p:to>
                                    </p:set>
                                    <p:anim calcmode="lin" valueType="num">
                                      <p:cBhvr>
                                        <p:cTn id="33" dur="1000" fill="hold"/>
                                        <p:tgtEl>
                                          <p:spTgt spid="36867">
                                            <p:txEl>
                                              <p:pRg st="4" end="4"/>
                                            </p:txEl>
                                          </p:spTgt>
                                        </p:tgtEl>
                                        <p:attrNameLst>
                                          <p:attrName>ppt_w</p:attrName>
                                        </p:attrNameLst>
                                      </p:cBhvr>
                                      <p:tavLst>
                                        <p:tav tm="0">
                                          <p:val>
                                            <p:strVal val="#ppt_w+.3"/>
                                          </p:val>
                                        </p:tav>
                                        <p:tav tm="100000">
                                          <p:val>
                                            <p:strVal val="#ppt_w"/>
                                          </p:val>
                                        </p:tav>
                                      </p:tavLst>
                                    </p:anim>
                                    <p:anim calcmode="lin" valueType="num">
                                      <p:cBhvr>
                                        <p:cTn id="34" dur="1000" fill="hold"/>
                                        <p:tgtEl>
                                          <p:spTgt spid="36867">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301625" y="0"/>
            <a:ext cx="8510588" cy="908050"/>
          </a:xfrm>
        </p:spPr>
        <p:txBody>
          <a:bodyPr/>
          <a:lstStyle/>
          <a:p>
            <a:pPr algn="ctr" fontAlgn="auto">
              <a:spcAft>
                <a:spcPts val="0"/>
              </a:spcAft>
              <a:defRPr/>
            </a:pPr>
            <a:r>
              <a:rPr lang="ar-JO" u="sng" dirty="0" smtClean="0"/>
              <a:t>طرق التدريس والاستراتيجيات</a:t>
            </a:r>
            <a:r>
              <a:rPr lang="en-US" dirty="0" smtClean="0"/>
              <a:t> </a:t>
            </a:r>
          </a:p>
        </p:txBody>
      </p:sp>
      <p:sp>
        <p:nvSpPr>
          <p:cNvPr id="29699" name="Rectangle 3"/>
          <p:cNvSpPr>
            <a:spLocks noGrp="1" noRot="1" noChangeArrowheads="1"/>
          </p:cNvSpPr>
          <p:nvPr>
            <p:ph idx="1"/>
          </p:nvPr>
        </p:nvSpPr>
        <p:spPr>
          <a:xfrm>
            <a:off x="0" y="836613"/>
            <a:ext cx="8842375" cy="6021387"/>
          </a:xfrm>
        </p:spPr>
        <p:txBody>
          <a:bodyPr/>
          <a:lstStyle/>
          <a:p>
            <a:pPr>
              <a:buFont typeface="Wingdings" pitchFamily="2" charset="2"/>
              <a:buNone/>
            </a:pPr>
            <a:r>
              <a:rPr lang="ar-SA" altLang="ar-SA" dirty="0" smtClean="0"/>
              <a:t>   </a:t>
            </a:r>
            <a:r>
              <a:rPr lang="ar-JO" altLang="ar-SA" dirty="0" smtClean="0"/>
              <a:t> ان تعليم الأطفال ذوي الصعوبات التعلمية يفترض الانتقال والتنويع ما بين استر</a:t>
            </a:r>
            <a:r>
              <a:rPr lang="ar-SA" altLang="ar-SA" dirty="0" smtClean="0"/>
              <a:t>ا</a:t>
            </a:r>
            <a:r>
              <a:rPr lang="ar-JO" altLang="ar-SA" dirty="0" smtClean="0"/>
              <a:t>تجي</a:t>
            </a:r>
            <a:r>
              <a:rPr lang="ar-SA" altLang="ar-SA" dirty="0" smtClean="0"/>
              <a:t>ي</a:t>
            </a:r>
            <a:r>
              <a:rPr lang="ar-JO" altLang="ar-SA" dirty="0" smtClean="0"/>
              <a:t>ات وطرائق التدريس، بهدف ايجاد برامج تعويضية لتقدم </a:t>
            </a:r>
            <a:r>
              <a:rPr lang="ar-SA" altLang="ar-SA" dirty="0" smtClean="0"/>
              <a:t>ال</a:t>
            </a:r>
            <a:r>
              <a:rPr lang="ar-JO" altLang="ar-SA" dirty="0" smtClean="0"/>
              <a:t>طفل </a:t>
            </a:r>
            <a:r>
              <a:rPr lang="ar-SA" altLang="ar-SA" dirty="0" smtClean="0"/>
              <a:t>و</a:t>
            </a:r>
            <a:r>
              <a:rPr lang="ar-JO" altLang="ar-SA" dirty="0" smtClean="0"/>
              <a:t>وسائل بديلة للتكيف مع هذه الصعوبة ولكن من الجدير بالذكر أنه ليست هناك طريقة ما أو شكل تعليمي ما يناسب جميع ذوي الصعوبات، لذلك يجب تنويع اشكال التعامل معهم لتحقيق النجاح(عبيد،2001)</a:t>
            </a:r>
            <a:r>
              <a:rPr lang="ar-SA" altLang="ar-SA" dirty="0" smtClean="0"/>
              <a:t>و</a:t>
            </a:r>
            <a:r>
              <a:rPr lang="ar-JO" altLang="ar-SA" dirty="0" smtClean="0"/>
              <a:t> يتطلب تدريس فئات التربية الخاصة بشكل عام وذوي الصعوبات التعلمية بشكل خاص الإحاطة بأمرين:</a:t>
            </a:r>
            <a:endParaRPr lang="ar-JO" altLang="ar-SA" b="1" dirty="0" smtClean="0"/>
          </a:p>
          <a:p>
            <a:r>
              <a:rPr lang="ar-JO" altLang="ar-SA" b="1" dirty="0" smtClean="0"/>
              <a:t>الأول</a:t>
            </a:r>
            <a:r>
              <a:rPr lang="ar-JO" altLang="ar-SA" dirty="0" smtClean="0"/>
              <a:t>:</a:t>
            </a:r>
            <a:endParaRPr lang="ar-JO" altLang="ar-SA" b="1" dirty="0" smtClean="0"/>
          </a:p>
          <a:p>
            <a:pPr>
              <a:buFont typeface="Wingdings" pitchFamily="2" charset="2"/>
              <a:buNone/>
            </a:pPr>
            <a:r>
              <a:rPr lang="ar-JO" altLang="ar-SA" b="1" dirty="0" smtClean="0"/>
              <a:t>     </a:t>
            </a:r>
            <a:r>
              <a:rPr lang="ar-JO" altLang="ar-SA" dirty="0" smtClean="0"/>
              <a:t> أن يبني لكل طالب برنامج خاص به ويشار اليها عادة </a:t>
            </a:r>
            <a:r>
              <a:rPr lang="ar-JO" altLang="ar-SA" dirty="0" err="1" smtClean="0"/>
              <a:t>باستراتجيات</a:t>
            </a:r>
            <a:r>
              <a:rPr lang="ar-JO" altLang="ar-SA" dirty="0" smtClean="0"/>
              <a:t> التدريس الفردي والتي تختلف عن </a:t>
            </a:r>
            <a:r>
              <a:rPr lang="ar-JO" altLang="ar-SA" dirty="0" err="1" smtClean="0"/>
              <a:t>استراتجيات</a:t>
            </a:r>
            <a:r>
              <a:rPr lang="ar-JO" altLang="ar-SA" dirty="0" smtClean="0"/>
              <a:t> تدريس الطلبة العاديين.</a:t>
            </a:r>
            <a:endParaRPr lang="ar-JO" altLang="ar-SA" b="1" dirty="0" smtClean="0"/>
          </a:p>
          <a:p>
            <a:r>
              <a:rPr lang="ar-JO" altLang="ar-SA" b="1" dirty="0" smtClean="0"/>
              <a:t>الثاني</a:t>
            </a:r>
            <a:r>
              <a:rPr lang="ar-JO" altLang="ar-SA" dirty="0" smtClean="0"/>
              <a:t>:</a:t>
            </a:r>
            <a:endParaRPr lang="ar-JO" altLang="ar-SA" b="1" dirty="0" smtClean="0"/>
          </a:p>
          <a:p>
            <a:pPr>
              <a:buFont typeface="Wingdings" pitchFamily="2" charset="2"/>
              <a:buNone/>
            </a:pPr>
            <a:r>
              <a:rPr lang="ar-JO" altLang="ar-SA" b="1" dirty="0" smtClean="0"/>
              <a:t>     </a:t>
            </a:r>
            <a:r>
              <a:rPr lang="ar-JO" altLang="ar-SA" dirty="0" smtClean="0"/>
              <a:t> وضع أهداف تعليمية خاصة بالفرد وتختلف عما يوضع للطلبة العاديين من أهداف.</a:t>
            </a:r>
            <a:endParaRPr lang="en-US" altLang="ar-SA"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Effect transition="in" filter="fade">
                                      <p:cBhvr>
                                        <p:cTn id="9" dur="500"/>
                                        <p:tgtEl>
                                          <p:spTgt spid="3789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 calcmode="lin" valueType="num">
                                      <p:cBhvr>
                                        <p:cTn id="14" dur="10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9699">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9699">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96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9699">
                                            <p:txEl>
                                              <p:pRg st="1" end="1"/>
                                            </p:txEl>
                                          </p:spTgt>
                                        </p:tgtEl>
                                        <p:attrNameLst>
                                          <p:attrName>style.visibility</p:attrName>
                                        </p:attrNameLst>
                                      </p:cBhvr>
                                      <p:to>
                                        <p:strVal val="visible"/>
                                      </p:to>
                                    </p:set>
                                    <p:anim calcmode="lin" valueType="num">
                                      <p:cBhvr>
                                        <p:cTn id="22" dur="10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29699">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29699">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2969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9699">
                                            <p:txEl>
                                              <p:pRg st="2" end="2"/>
                                            </p:txEl>
                                          </p:spTgt>
                                        </p:tgtEl>
                                        <p:attrNameLst>
                                          <p:attrName>style.visibility</p:attrName>
                                        </p:attrNameLst>
                                      </p:cBhvr>
                                      <p:to>
                                        <p:strVal val="visible"/>
                                      </p:to>
                                    </p:set>
                                    <p:anim calcmode="lin" valueType="num">
                                      <p:cBhvr>
                                        <p:cTn id="30" dur="10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29699">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29699">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2969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9699">
                                            <p:txEl>
                                              <p:pRg st="3" end="3"/>
                                            </p:txEl>
                                          </p:spTgt>
                                        </p:tgtEl>
                                        <p:attrNameLst>
                                          <p:attrName>style.visibility</p:attrName>
                                        </p:attrNameLst>
                                      </p:cBhvr>
                                      <p:to>
                                        <p:strVal val="visible"/>
                                      </p:to>
                                    </p:set>
                                    <p:anim calcmode="lin" valueType="num">
                                      <p:cBhvr>
                                        <p:cTn id="38" dur="10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29699">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29699">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2969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9699">
                                            <p:txEl>
                                              <p:pRg st="4" end="4"/>
                                            </p:txEl>
                                          </p:spTgt>
                                        </p:tgtEl>
                                        <p:attrNameLst>
                                          <p:attrName>style.visibility</p:attrName>
                                        </p:attrNameLst>
                                      </p:cBhvr>
                                      <p:to>
                                        <p:strVal val="visible"/>
                                      </p:to>
                                    </p:set>
                                    <p:anim calcmode="lin" valueType="num">
                                      <p:cBhvr>
                                        <p:cTn id="46" dur="10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29699">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29699">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296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301625" y="0"/>
            <a:ext cx="8510588" cy="836613"/>
          </a:xfrm>
        </p:spPr>
        <p:txBody>
          <a:bodyPr/>
          <a:lstStyle/>
          <a:p>
            <a:pPr algn="ctr" fontAlgn="auto">
              <a:spcAft>
                <a:spcPts val="0"/>
              </a:spcAft>
              <a:defRPr/>
            </a:pPr>
            <a:r>
              <a:rPr lang="ar-JO" u="sng" dirty="0" smtClean="0"/>
              <a:t>طرق التدريس والاستراتيجيات</a:t>
            </a:r>
            <a:endParaRPr lang="en-US" u="sng" dirty="0" smtClean="0"/>
          </a:p>
        </p:txBody>
      </p:sp>
      <p:sp>
        <p:nvSpPr>
          <p:cNvPr id="30723" name="Rectangle 3"/>
          <p:cNvSpPr>
            <a:spLocks noGrp="1" noRot="1" noChangeArrowheads="1"/>
          </p:cNvSpPr>
          <p:nvPr>
            <p:ph idx="1"/>
          </p:nvPr>
        </p:nvSpPr>
        <p:spPr>
          <a:xfrm>
            <a:off x="0" y="836613"/>
            <a:ext cx="8842375" cy="6021387"/>
          </a:xfrm>
        </p:spPr>
        <p:txBody>
          <a:bodyPr/>
          <a:lstStyle/>
          <a:p>
            <a:pPr>
              <a:buFont typeface="Wingdings" pitchFamily="2" charset="2"/>
              <a:buNone/>
            </a:pPr>
            <a:r>
              <a:rPr lang="ar-SA" altLang="ar-SA" dirty="0" smtClean="0"/>
              <a:t>   </a:t>
            </a:r>
            <a:r>
              <a:rPr lang="ar-JO" altLang="ar-SA" dirty="0" smtClean="0"/>
              <a:t> وتتلخص الخطوات الاجرائية لتنفيذ </a:t>
            </a:r>
            <a:r>
              <a:rPr lang="ar-JO" altLang="ar-SA" dirty="0" err="1" smtClean="0"/>
              <a:t>الاستراتجيات</a:t>
            </a:r>
            <a:r>
              <a:rPr lang="ar-JO" altLang="ar-SA" dirty="0" smtClean="0"/>
              <a:t> التعليمية لذوي </a:t>
            </a:r>
            <a:r>
              <a:rPr lang="ar-SA" altLang="ar-SA" dirty="0" smtClean="0"/>
              <a:t>    </a:t>
            </a:r>
            <a:r>
              <a:rPr lang="ar-JO" altLang="ar-SA" dirty="0" smtClean="0"/>
              <a:t>الصعوبات بما يلي(</a:t>
            </a:r>
            <a:r>
              <a:rPr lang="en-US" altLang="ar-SA" dirty="0" smtClean="0"/>
              <a:t>ried,etal,1988</a:t>
            </a:r>
            <a:r>
              <a:rPr lang="ar-JO" altLang="ar-SA" dirty="0" smtClean="0"/>
              <a:t>):</a:t>
            </a:r>
          </a:p>
          <a:p>
            <a:r>
              <a:rPr lang="ar-JO" altLang="ar-SA" dirty="0" smtClean="0"/>
              <a:t>قياس مستوى الأداء الحالي.</a:t>
            </a:r>
          </a:p>
          <a:p>
            <a:r>
              <a:rPr lang="ar-JO" altLang="ar-SA" dirty="0" smtClean="0"/>
              <a:t>صياغة الأهداف التعليمية.</a:t>
            </a:r>
          </a:p>
          <a:p>
            <a:r>
              <a:rPr lang="ar-JO" altLang="ar-SA" dirty="0" smtClean="0"/>
              <a:t>تحديد السلوك المدخلي (تحديد الصعوبة ودرجتها).</a:t>
            </a:r>
          </a:p>
          <a:p>
            <a:r>
              <a:rPr lang="ar-JO" altLang="ar-SA" dirty="0" smtClean="0"/>
              <a:t>وضع خطة علاجية.</a:t>
            </a:r>
          </a:p>
          <a:p>
            <a:r>
              <a:rPr lang="ar-JO" altLang="ar-SA" dirty="0" smtClean="0"/>
              <a:t>تنفيذ البرنامج العلاجي </a:t>
            </a:r>
            <a:r>
              <a:rPr lang="ar-JO" altLang="ar-SA" dirty="0" err="1" smtClean="0"/>
              <a:t>واستراتجيات</a:t>
            </a:r>
            <a:r>
              <a:rPr lang="ar-JO" altLang="ar-SA" dirty="0" smtClean="0"/>
              <a:t> التعليم.</a:t>
            </a:r>
          </a:p>
          <a:p>
            <a:r>
              <a:rPr lang="ar-JO" altLang="ar-SA" dirty="0" smtClean="0"/>
              <a:t>التقييم النهائي للبرنامج</a:t>
            </a:r>
            <a:r>
              <a:rPr lang="en-US" altLang="ar-SA" dirty="0" smtClean="0"/>
              <a:t> </a:t>
            </a:r>
          </a:p>
        </p:txBody>
      </p:sp>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03648" y="4437112"/>
            <a:ext cx="2684346" cy="2353965"/>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ircle(in)">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barn(inVertical)">
                                      <p:cBhvr>
                                        <p:cTn id="12" dur="5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barn(inVertical)">
                                      <p:cBhvr>
                                        <p:cTn id="17" dur="5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barn(inVertical)">
                                      <p:cBhvr>
                                        <p:cTn id="22" dur="500"/>
                                        <p:tgtEl>
                                          <p:spTgt spid="307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barn(inVertical)">
                                      <p:cBhvr>
                                        <p:cTn id="27" dur="500"/>
                                        <p:tgtEl>
                                          <p:spTgt spid="307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723">
                                            <p:txEl>
                                              <p:pRg st="4" end="4"/>
                                            </p:txEl>
                                          </p:spTgt>
                                        </p:tgtEl>
                                        <p:attrNameLst>
                                          <p:attrName>style.visibility</p:attrName>
                                        </p:attrNameLst>
                                      </p:cBhvr>
                                      <p:to>
                                        <p:strVal val="visible"/>
                                      </p:to>
                                    </p:set>
                                    <p:animEffect transition="in" filter="barn(inVertical)">
                                      <p:cBhvr>
                                        <p:cTn id="32" dur="500"/>
                                        <p:tgtEl>
                                          <p:spTgt spid="307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Effect transition="in" filter="barn(inVertical)">
                                      <p:cBhvr>
                                        <p:cTn id="37" dur="500"/>
                                        <p:tgtEl>
                                          <p:spTgt spid="307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723">
                                            <p:txEl>
                                              <p:pRg st="6" end="6"/>
                                            </p:txEl>
                                          </p:spTgt>
                                        </p:tgtEl>
                                        <p:attrNameLst>
                                          <p:attrName>style.visibility</p:attrName>
                                        </p:attrNameLst>
                                      </p:cBhvr>
                                      <p:to>
                                        <p:strVal val="visible"/>
                                      </p:to>
                                    </p:set>
                                    <p:animEffect transition="in" filter="barn(inVertical)">
                                      <p:cBhvr>
                                        <p:cTn id="42"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301625" y="0"/>
            <a:ext cx="8510588" cy="1196975"/>
          </a:xfrm>
        </p:spPr>
        <p:txBody>
          <a:bodyPr/>
          <a:lstStyle/>
          <a:p>
            <a:pPr fontAlgn="auto">
              <a:spcAft>
                <a:spcPts val="0"/>
              </a:spcAft>
              <a:defRPr/>
            </a:pPr>
            <a:r>
              <a:rPr lang="ar-SA" dirty="0" smtClean="0"/>
              <a:t>فهرس المحتويات</a:t>
            </a:r>
            <a:endParaRPr lang="en-US" dirty="0" smtClean="0"/>
          </a:p>
        </p:txBody>
      </p:sp>
      <p:sp>
        <p:nvSpPr>
          <p:cNvPr id="4099" name="Rectangle 3"/>
          <p:cNvSpPr>
            <a:spLocks noGrp="1" noRot="1" noChangeArrowheads="1"/>
          </p:cNvSpPr>
          <p:nvPr>
            <p:ph idx="1"/>
          </p:nvPr>
        </p:nvSpPr>
        <p:spPr>
          <a:xfrm>
            <a:off x="323850" y="1052513"/>
            <a:ext cx="8540750" cy="5805487"/>
          </a:xfrm>
        </p:spPr>
        <p:txBody>
          <a:bodyPr/>
          <a:lstStyle/>
          <a:p>
            <a:pPr>
              <a:lnSpc>
                <a:spcPct val="90000"/>
              </a:lnSpc>
              <a:buFontTx/>
              <a:buChar char="-"/>
            </a:pPr>
            <a:r>
              <a:rPr lang="ar-SA" altLang="ar-SA" sz="3600" b="1" dirty="0" smtClean="0"/>
              <a:t>مقدمة</a:t>
            </a:r>
          </a:p>
          <a:p>
            <a:pPr>
              <a:lnSpc>
                <a:spcPct val="90000"/>
              </a:lnSpc>
              <a:buFontTx/>
              <a:buChar char="-"/>
            </a:pPr>
            <a:r>
              <a:rPr lang="ar-SA" altLang="ar-SA" sz="3600" b="1" dirty="0" smtClean="0"/>
              <a:t>تعريف الصعوبات التعلمية</a:t>
            </a:r>
          </a:p>
          <a:p>
            <a:pPr>
              <a:lnSpc>
                <a:spcPct val="90000"/>
              </a:lnSpc>
              <a:buFontTx/>
              <a:buChar char="-"/>
            </a:pPr>
            <a:r>
              <a:rPr lang="ar-SA" altLang="ar-SA" sz="3600" b="1" dirty="0" err="1" smtClean="0"/>
              <a:t>محكات</a:t>
            </a:r>
            <a:r>
              <a:rPr lang="ar-SA" altLang="ar-SA" sz="3600" b="1" dirty="0" smtClean="0"/>
              <a:t> صعوبات التعلم</a:t>
            </a:r>
          </a:p>
          <a:p>
            <a:pPr>
              <a:lnSpc>
                <a:spcPct val="90000"/>
              </a:lnSpc>
              <a:buFontTx/>
              <a:buChar char="-"/>
            </a:pPr>
            <a:r>
              <a:rPr lang="ar-SA" altLang="ar-SA" sz="3600" b="1" dirty="0" smtClean="0"/>
              <a:t>خصائص الأطفال ذوي صعوبات التعلم</a:t>
            </a:r>
          </a:p>
          <a:p>
            <a:pPr>
              <a:lnSpc>
                <a:spcPct val="90000"/>
              </a:lnSpc>
              <a:buFontTx/>
              <a:buChar char="-"/>
            </a:pPr>
            <a:r>
              <a:rPr lang="ar-SA" altLang="ar-SA" sz="3600" b="1" dirty="0" smtClean="0"/>
              <a:t>أنماط صعوبات التعلم</a:t>
            </a:r>
          </a:p>
          <a:p>
            <a:pPr>
              <a:lnSpc>
                <a:spcPct val="90000"/>
              </a:lnSpc>
              <a:buFontTx/>
              <a:buChar char="-"/>
            </a:pPr>
            <a:r>
              <a:rPr lang="ar-SA" altLang="ar-SA" sz="3600" b="1" dirty="0" smtClean="0"/>
              <a:t>أسباب صعوبات التعلم</a:t>
            </a:r>
          </a:p>
          <a:p>
            <a:pPr>
              <a:lnSpc>
                <a:spcPct val="90000"/>
              </a:lnSpc>
              <a:buFontTx/>
              <a:buChar char="-"/>
            </a:pPr>
            <a:r>
              <a:rPr lang="ar-SA" altLang="ar-SA" sz="3600" b="1" dirty="0" smtClean="0"/>
              <a:t>تقييم وتشخيص صعوبات التعلم</a:t>
            </a:r>
          </a:p>
          <a:p>
            <a:pPr>
              <a:lnSpc>
                <a:spcPct val="90000"/>
              </a:lnSpc>
              <a:buFontTx/>
              <a:buChar char="-"/>
            </a:pPr>
            <a:r>
              <a:rPr lang="ar-SA" altLang="ar-SA" sz="3600" b="1" dirty="0" smtClean="0"/>
              <a:t>الخيارات التربوية المتاحة</a:t>
            </a:r>
          </a:p>
          <a:p>
            <a:pPr>
              <a:lnSpc>
                <a:spcPct val="90000"/>
              </a:lnSpc>
              <a:buFontTx/>
              <a:buChar char="-"/>
            </a:pPr>
            <a:r>
              <a:rPr lang="ar-SA" altLang="ar-SA" sz="3600" b="1" dirty="0" smtClean="0"/>
              <a:t>طرق التدريس والاستراتيجيات</a:t>
            </a:r>
            <a:endParaRPr lang="en-US" altLang="ar-SA" sz="3600" b="1" dirty="0" smtClean="0"/>
          </a:p>
          <a:p>
            <a:pPr>
              <a:lnSpc>
                <a:spcPct val="90000"/>
              </a:lnSpc>
            </a:pPr>
            <a:endParaRPr lang="en-US" altLang="ar-SA" dirty="0" smtClean="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949" y="115888"/>
            <a:ext cx="2518379" cy="2521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400" advTm="17923">
        <p14:ripple/>
      </p:transition>
    </mc:Choice>
    <mc:Fallback>
      <p:transition spd="slow" advTm="179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1000"/>
                                        <p:tgtEl>
                                          <p:spTgt spid="4099">
                                            <p:txEl>
                                              <p:pRg st="0" end="0"/>
                                            </p:txEl>
                                          </p:spTgt>
                                        </p:tgtEl>
                                      </p:cBhvr>
                                    </p:animEffect>
                                    <p:anim calcmode="lin" valueType="num">
                                      <p:cBhvr>
                                        <p:cTn id="13"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Effect transition="in" filter="fade">
                                      <p:cBhvr>
                                        <p:cTn id="19" dur="1000"/>
                                        <p:tgtEl>
                                          <p:spTgt spid="4099">
                                            <p:txEl>
                                              <p:pRg st="1" end="1"/>
                                            </p:txEl>
                                          </p:spTgt>
                                        </p:tgtEl>
                                      </p:cBhvr>
                                    </p:animEffect>
                                    <p:anim calcmode="lin" valueType="num">
                                      <p:cBhvr>
                                        <p:cTn id="20"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099">
                                            <p:txEl>
                                              <p:pRg st="2" end="2"/>
                                            </p:txEl>
                                          </p:spTgt>
                                        </p:tgtEl>
                                        <p:attrNameLst>
                                          <p:attrName>style.visibility</p:attrName>
                                        </p:attrNameLst>
                                      </p:cBhvr>
                                      <p:to>
                                        <p:strVal val="visible"/>
                                      </p:to>
                                    </p:set>
                                    <p:animEffect transition="in" filter="fade">
                                      <p:cBhvr>
                                        <p:cTn id="26" dur="1000"/>
                                        <p:tgtEl>
                                          <p:spTgt spid="4099">
                                            <p:txEl>
                                              <p:pRg st="2" end="2"/>
                                            </p:txEl>
                                          </p:spTgt>
                                        </p:tgtEl>
                                      </p:cBhvr>
                                    </p:animEffect>
                                    <p:anim calcmode="lin" valueType="num">
                                      <p:cBhvr>
                                        <p:cTn id="27"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099">
                                            <p:txEl>
                                              <p:pRg st="3" end="3"/>
                                            </p:txEl>
                                          </p:spTgt>
                                        </p:tgtEl>
                                        <p:attrNameLst>
                                          <p:attrName>style.visibility</p:attrName>
                                        </p:attrNameLst>
                                      </p:cBhvr>
                                      <p:to>
                                        <p:strVal val="visible"/>
                                      </p:to>
                                    </p:set>
                                    <p:animEffect transition="in" filter="fade">
                                      <p:cBhvr>
                                        <p:cTn id="33" dur="1000"/>
                                        <p:tgtEl>
                                          <p:spTgt spid="4099">
                                            <p:txEl>
                                              <p:pRg st="3" end="3"/>
                                            </p:txEl>
                                          </p:spTgt>
                                        </p:tgtEl>
                                      </p:cBhvr>
                                    </p:animEffect>
                                    <p:anim calcmode="lin" valueType="num">
                                      <p:cBhvr>
                                        <p:cTn id="34"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099">
                                            <p:txEl>
                                              <p:pRg st="4" end="4"/>
                                            </p:txEl>
                                          </p:spTgt>
                                        </p:tgtEl>
                                        <p:attrNameLst>
                                          <p:attrName>style.visibility</p:attrName>
                                        </p:attrNameLst>
                                      </p:cBhvr>
                                      <p:to>
                                        <p:strVal val="visible"/>
                                      </p:to>
                                    </p:set>
                                    <p:animEffect transition="in" filter="fade">
                                      <p:cBhvr>
                                        <p:cTn id="40" dur="1000"/>
                                        <p:tgtEl>
                                          <p:spTgt spid="4099">
                                            <p:txEl>
                                              <p:pRg st="4" end="4"/>
                                            </p:txEl>
                                          </p:spTgt>
                                        </p:tgtEl>
                                      </p:cBhvr>
                                    </p:animEffect>
                                    <p:anim calcmode="lin" valueType="num">
                                      <p:cBhvr>
                                        <p:cTn id="41"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099">
                                            <p:txEl>
                                              <p:pRg st="5" end="5"/>
                                            </p:txEl>
                                          </p:spTgt>
                                        </p:tgtEl>
                                        <p:attrNameLst>
                                          <p:attrName>style.visibility</p:attrName>
                                        </p:attrNameLst>
                                      </p:cBhvr>
                                      <p:to>
                                        <p:strVal val="visible"/>
                                      </p:to>
                                    </p:set>
                                    <p:animEffect transition="in" filter="fade">
                                      <p:cBhvr>
                                        <p:cTn id="47" dur="1000"/>
                                        <p:tgtEl>
                                          <p:spTgt spid="4099">
                                            <p:txEl>
                                              <p:pRg st="5" end="5"/>
                                            </p:txEl>
                                          </p:spTgt>
                                        </p:tgtEl>
                                      </p:cBhvr>
                                    </p:animEffect>
                                    <p:anim calcmode="lin" valueType="num">
                                      <p:cBhvr>
                                        <p:cTn id="48"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0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099">
                                            <p:txEl>
                                              <p:pRg st="6" end="6"/>
                                            </p:txEl>
                                          </p:spTgt>
                                        </p:tgtEl>
                                        <p:attrNameLst>
                                          <p:attrName>style.visibility</p:attrName>
                                        </p:attrNameLst>
                                      </p:cBhvr>
                                      <p:to>
                                        <p:strVal val="visible"/>
                                      </p:to>
                                    </p:set>
                                    <p:animEffect transition="in" filter="fade">
                                      <p:cBhvr>
                                        <p:cTn id="54" dur="1000"/>
                                        <p:tgtEl>
                                          <p:spTgt spid="4099">
                                            <p:txEl>
                                              <p:pRg st="6" end="6"/>
                                            </p:txEl>
                                          </p:spTgt>
                                        </p:tgtEl>
                                      </p:cBhvr>
                                    </p:animEffect>
                                    <p:anim calcmode="lin" valueType="num">
                                      <p:cBhvr>
                                        <p:cTn id="55"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0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099">
                                            <p:txEl>
                                              <p:pRg st="7" end="7"/>
                                            </p:txEl>
                                          </p:spTgt>
                                        </p:tgtEl>
                                        <p:attrNameLst>
                                          <p:attrName>style.visibility</p:attrName>
                                        </p:attrNameLst>
                                      </p:cBhvr>
                                      <p:to>
                                        <p:strVal val="visible"/>
                                      </p:to>
                                    </p:set>
                                    <p:animEffect transition="in" filter="fade">
                                      <p:cBhvr>
                                        <p:cTn id="61" dur="1000"/>
                                        <p:tgtEl>
                                          <p:spTgt spid="4099">
                                            <p:txEl>
                                              <p:pRg st="7" end="7"/>
                                            </p:txEl>
                                          </p:spTgt>
                                        </p:tgtEl>
                                      </p:cBhvr>
                                    </p:animEffect>
                                    <p:anim calcmode="lin" valueType="num">
                                      <p:cBhvr>
                                        <p:cTn id="62" dur="1000" fill="hold"/>
                                        <p:tgtEl>
                                          <p:spTgt spid="4099">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0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099">
                                            <p:txEl>
                                              <p:pRg st="8" end="8"/>
                                            </p:txEl>
                                          </p:spTgt>
                                        </p:tgtEl>
                                        <p:attrNameLst>
                                          <p:attrName>style.visibility</p:attrName>
                                        </p:attrNameLst>
                                      </p:cBhvr>
                                      <p:to>
                                        <p:strVal val="visible"/>
                                      </p:to>
                                    </p:set>
                                    <p:animEffect transition="in" filter="fade">
                                      <p:cBhvr>
                                        <p:cTn id="68" dur="1000"/>
                                        <p:tgtEl>
                                          <p:spTgt spid="4099">
                                            <p:txEl>
                                              <p:pRg st="8" end="8"/>
                                            </p:txEl>
                                          </p:spTgt>
                                        </p:tgtEl>
                                      </p:cBhvr>
                                    </p:animEffect>
                                    <p:anim calcmode="lin" valueType="num">
                                      <p:cBhvr>
                                        <p:cTn id="69" dur="1000" fill="hold"/>
                                        <p:tgtEl>
                                          <p:spTgt spid="4099">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409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1625" y="0"/>
            <a:ext cx="8510588" cy="692150"/>
          </a:xfrm>
        </p:spPr>
        <p:txBody>
          <a:bodyPr/>
          <a:lstStyle/>
          <a:p>
            <a:pPr algn="ctr" fontAlgn="auto">
              <a:spcAft>
                <a:spcPts val="0"/>
              </a:spcAft>
              <a:defRPr/>
            </a:pPr>
            <a:r>
              <a:rPr lang="ar-JO" u="sng" dirty="0" smtClean="0"/>
              <a:t>طرق التدريس والاستراتيجيات</a:t>
            </a:r>
            <a:endParaRPr lang="en-US" u="sng" dirty="0" smtClean="0"/>
          </a:p>
        </p:txBody>
      </p:sp>
      <p:sp>
        <p:nvSpPr>
          <p:cNvPr id="31747" name="Rectangle 3"/>
          <p:cNvSpPr>
            <a:spLocks noGrp="1" noRot="1" noChangeArrowheads="1"/>
          </p:cNvSpPr>
          <p:nvPr>
            <p:ph idx="1"/>
          </p:nvPr>
        </p:nvSpPr>
        <p:spPr>
          <a:xfrm>
            <a:off x="0" y="765175"/>
            <a:ext cx="8820150" cy="6092825"/>
          </a:xfrm>
        </p:spPr>
        <p:txBody>
          <a:bodyPr/>
          <a:lstStyle/>
          <a:p>
            <a:pPr>
              <a:buFont typeface="Wingdings" pitchFamily="2" charset="2"/>
              <a:buNone/>
            </a:pPr>
            <a:r>
              <a:rPr lang="en-US" altLang="ar-SA" dirty="0" smtClean="0"/>
              <a:t>   </a:t>
            </a:r>
            <a:r>
              <a:rPr lang="ar-JO" altLang="ar-SA" dirty="0" smtClean="0"/>
              <a:t>ومن الأساليب </a:t>
            </a:r>
            <a:r>
              <a:rPr lang="ar-JO" altLang="ar-SA" dirty="0" err="1" smtClean="0"/>
              <a:t>والاستراتجيات</a:t>
            </a:r>
            <a:r>
              <a:rPr lang="ar-JO" altLang="ar-SA" dirty="0" smtClean="0"/>
              <a:t> التدريسية المناسبة لذوي الصعوبات التعلمية (الوقفي، 2001):</a:t>
            </a:r>
            <a:endParaRPr lang="ar-SA" altLang="ar-SA" dirty="0" smtClean="0"/>
          </a:p>
          <a:p>
            <a:pPr>
              <a:buFont typeface="Wingdings" pitchFamily="2" charset="2"/>
              <a:buNone/>
            </a:pPr>
            <a:endParaRPr lang="ar-JO" altLang="ar-SA" dirty="0" smtClean="0"/>
          </a:p>
          <a:p>
            <a:r>
              <a:rPr lang="ar-JO" altLang="ar-SA" b="1" dirty="0" smtClean="0">
                <a:solidFill>
                  <a:schemeClr val="folHlink"/>
                </a:solidFill>
              </a:rPr>
              <a:t>أسلوب تدريب العملية</a:t>
            </a:r>
            <a:r>
              <a:rPr lang="ar-JO" altLang="ar-SA" dirty="0" smtClean="0"/>
              <a:t>: وهو اسلوب للتعامل مع الصعوبات التطورية المحددة، ويستند على التركيز في التدريب على العمليات النفسية التي يعاني ذي الصعوبة ضعفاً فيها.</a:t>
            </a:r>
            <a:endParaRPr lang="ar-SA" altLang="ar-SA" dirty="0" smtClean="0"/>
          </a:p>
          <a:p>
            <a:endParaRPr lang="ar-JO" altLang="ar-SA" dirty="0" smtClean="0"/>
          </a:p>
          <a:p>
            <a:r>
              <a:rPr lang="ar-JO" altLang="ar-SA" b="1" dirty="0" smtClean="0">
                <a:solidFill>
                  <a:schemeClr val="folHlink"/>
                </a:solidFill>
              </a:rPr>
              <a:t>أسلوب تدريب المهارة</a:t>
            </a:r>
            <a:r>
              <a:rPr lang="ar-JO" altLang="ar-SA" dirty="0" smtClean="0"/>
              <a:t>: وهو أسلوب يركز على تعليم الطفل مجموعة من المهارات بعد تحليلها إلى سلسلة من المهمات الجزئية</a:t>
            </a:r>
            <a:r>
              <a:rPr lang="en-US" altLang="ar-SA" dirty="0" smtClean="0"/>
              <a:t> </a:t>
            </a:r>
          </a:p>
        </p:txBody>
      </p:sp>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76256" y="4221088"/>
            <a:ext cx="2696850" cy="334492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randombar(horizontal)">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1000"/>
                                        <p:tgtEl>
                                          <p:spTgt spid="31747">
                                            <p:txEl>
                                              <p:pRg st="0" end="0"/>
                                            </p:txEl>
                                          </p:spTgt>
                                        </p:tgtEl>
                                      </p:cBhvr>
                                    </p:animEffect>
                                    <p:anim calcmode="lin" valueType="num">
                                      <p:cBhvr>
                                        <p:cTn id="13"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Effect transition="in" filter="fade">
                                      <p:cBhvr>
                                        <p:cTn id="19" dur="1000"/>
                                        <p:tgtEl>
                                          <p:spTgt spid="31747">
                                            <p:txEl>
                                              <p:pRg st="2" end="2"/>
                                            </p:txEl>
                                          </p:spTgt>
                                        </p:tgtEl>
                                      </p:cBhvr>
                                    </p:animEffect>
                                    <p:anim calcmode="lin" valueType="num">
                                      <p:cBhvr>
                                        <p:cTn id="20"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747">
                                            <p:txEl>
                                              <p:pRg st="4" end="4"/>
                                            </p:txEl>
                                          </p:spTgt>
                                        </p:tgtEl>
                                        <p:attrNameLst>
                                          <p:attrName>style.visibility</p:attrName>
                                        </p:attrNameLst>
                                      </p:cBhvr>
                                      <p:to>
                                        <p:strVal val="visible"/>
                                      </p:to>
                                    </p:set>
                                    <p:animEffect transition="in" filter="fade">
                                      <p:cBhvr>
                                        <p:cTn id="26" dur="1000"/>
                                        <p:tgtEl>
                                          <p:spTgt spid="31747">
                                            <p:txEl>
                                              <p:pRg st="4" end="4"/>
                                            </p:txEl>
                                          </p:spTgt>
                                        </p:tgtEl>
                                      </p:cBhvr>
                                    </p:animEffect>
                                    <p:anim calcmode="lin" valueType="num">
                                      <p:cBhvr>
                                        <p:cTn id="27" dur="1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17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17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301625" y="0"/>
            <a:ext cx="8510588" cy="765175"/>
          </a:xfrm>
        </p:spPr>
        <p:txBody>
          <a:bodyPr/>
          <a:lstStyle/>
          <a:p>
            <a:pPr algn="ctr" fontAlgn="auto">
              <a:spcAft>
                <a:spcPts val="0"/>
              </a:spcAft>
              <a:defRPr/>
            </a:pPr>
            <a:r>
              <a:rPr lang="ar-JO" u="sng" dirty="0" smtClean="0"/>
              <a:t>طرق التدريس والاستراتيجيات</a:t>
            </a:r>
            <a:endParaRPr lang="en-US" u="sng" dirty="0" smtClean="0"/>
          </a:p>
        </p:txBody>
      </p:sp>
      <p:sp>
        <p:nvSpPr>
          <p:cNvPr id="32771" name="Rectangle 3"/>
          <p:cNvSpPr>
            <a:spLocks noGrp="1" noRot="1" noChangeArrowheads="1"/>
          </p:cNvSpPr>
          <p:nvPr>
            <p:ph idx="1"/>
          </p:nvPr>
        </p:nvSpPr>
        <p:spPr>
          <a:xfrm>
            <a:off x="0" y="765175"/>
            <a:ext cx="8748713" cy="5903913"/>
          </a:xfrm>
        </p:spPr>
        <p:txBody>
          <a:bodyPr/>
          <a:lstStyle/>
          <a:p>
            <a:pPr marL="609600" indent="-609600"/>
            <a:r>
              <a:rPr lang="ar-JO" altLang="ar-SA" b="1" dirty="0" smtClean="0">
                <a:solidFill>
                  <a:schemeClr val="folHlink"/>
                </a:solidFill>
              </a:rPr>
              <a:t>الاسلوب التكاملي</a:t>
            </a:r>
            <a:r>
              <a:rPr lang="ar-JO" altLang="ar-SA" dirty="0" smtClean="0"/>
              <a:t>: وهو أسلوب يجمع بين التركيز على التدريب على العمليات النفسية والمهارات الأكاديمية الأساسية وهذا الاسلوب يكامل بين علاج القصور الوظيفي للعملية النفسية وتطوير المهارة.</a:t>
            </a:r>
          </a:p>
          <a:p>
            <a:pPr marL="609600" indent="-609600"/>
            <a:r>
              <a:rPr lang="ar-JO" altLang="ar-SA" b="1" dirty="0" err="1" smtClean="0">
                <a:solidFill>
                  <a:schemeClr val="folHlink"/>
                </a:solidFill>
              </a:rPr>
              <a:t>الاستراتجيات</a:t>
            </a:r>
            <a:r>
              <a:rPr lang="ar-JO" altLang="ar-SA" b="1" dirty="0" smtClean="0">
                <a:solidFill>
                  <a:schemeClr val="folHlink"/>
                </a:solidFill>
              </a:rPr>
              <a:t> الخاصة بالإدراك</a:t>
            </a:r>
            <a:r>
              <a:rPr lang="ar-JO" altLang="ar-SA" dirty="0" smtClean="0"/>
              <a:t>: وتشمل مجموعة من أساليب التعامل مع المشكلات التي تتعلق بالقوى الإدراكية (الادراك السمعي والإدراك البصري) ومن أمثلتها </a:t>
            </a:r>
            <a:r>
              <a:rPr lang="ar-JO" altLang="ar-SA" dirty="0" err="1" smtClean="0"/>
              <a:t>استراتجيات</a:t>
            </a:r>
            <a:r>
              <a:rPr lang="ar-JO" altLang="ar-SA" dirty="0" smtClean="0"/>
              <a:t> معالجة ضعف المتابعة البصرية.</a:t>
            </a:r>
          </a:p>
          <a:p>
            <a:pPr marL="609600" indent="-609600"/>
            <a:r>
              <a:rPr lang="ar-JO" altLang="ar-SA" b="1" dirty="0" err="1" smtClean="0">
                <a:solidFill>
                  <a:schemeClr val="folHlink"/>
                </a:solidFill>
              </a:rPr>
              <a:t>الاستراتجيات</a:t>
            </a:r>
            <a:r>
              <a:rPr lang="ar-JO" altLang="ar-SA" b="1" dirty="0" smtClean="0">
                <a:solidFill>
                  <a:schemeClr val="folHlink"/>
                </a:solidFill>
              </a:rPr>
              <a:t> الخاصة بالذاكرة</a:t>
            </a:r>
            <a:r>
              <a:rPr lang="ar-JO" altLang="ar-SA" dirty="0" smtClean="0"/>
              <a:t>: وتشمل مجموعة من الاساليب للتعامل مع مشكلات اضطراب تذكر المعلومات التي سبق تعلمها مثل اسلوب التجميع وخلق الصور والتعلم الزائد</a:t>
            </a:r>
            <a:r>
              <a:rPr lang="en-US" altLang="ar-SA" dirty="0" smtClean="0"/>
              <a:t> </a:t>
            </a:r>
          </a:p>
        </p:txBody>
      </p:sp>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59632" y="4500562"/>
            <a:ext cx="2664296" cy="23591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1000"/>
                                        <p:tgtEl>
                                          <p:spTgt spid="32771">
                                            <p:txEl>
                                              <p:pRg st="0" end="0"/>
                                            </p:txEl>
                                          </p:spTgt>
                                        </p:tgtEl>
                                      </p:cBhvr>
                                    </p:animEffect>
                                    <p:anim calcmode="lin" valueType="num">
                                      <p:cBhvr>
                                        <p:cTn id="13"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Effect transition="in" filter="fade">
                                      <p:cBhvr>
                                        <p:cTn id="19" dur="1000"/>
                                        <p:tgtEl>
                                          <p:spTgt spid="32771">
                                            <p:txEl>
                                              <p:pRg st="1" end="1"/>
                                            </p:txEl>
                                          </p:spTgt>
                                        </p:tgtEl>
                                      </p:cBhvr>
                                    </p:animEffect>
                                    <p:anim calcmode="lin" valueType="num">
                                      <p:cBhvr>
                                        <p:cTn id="20"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771">
                                            <p:txEl>
                                              <p:pRg st="2" end="2"/>
                                            </p:txEl>
                                          </p:spTgt>
                                        </p:tgtEl>
                                        <p:attrNameLst>
                                          <p:attrName>style.visibility</p:attrName>
                                        </p:attrNameLst>
                                      </p:cBhvr>
                                      <p:to>
                                        <p:strVal val="visible"/>
                                      </p:to>
                                    </p:set>
                                    <p:animEffect transition="in" filter="fade">
                                      <p:cBhvr>
                                        <p:cTn id="26" dur="1000"/>
                                        <p:tgtEl>
                                          <p:spTgt spid="32771">
                                            <p:txEl>
                                              <p:pRg st="2" end="2"/>
                                            </p:txEl>
                                          </p:spTgt>
                                        </p:tgtEl>
                                      </p:cBhvr>
                                    </p:animEffect>
                                    <p:anim calcmode="lin" valueType="num">
                                      <p:cBhvr>
                                        <p:cTn id="27"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277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611560" y="188640"/>
            <a:ext cx="7776864" cy="432048"/>
          </a:xfrm>
        </p:spPr>
        <p:txBody>
          <a:bodyPr/>
          <a:lstStyle/>
          <a:p>
            <a:pPr algn="ctr" fontAlgn="auto">
              <a:spcAft>
                <a:spcPts val="0"/>
              </a:spcAft>
              <a:defRPr/>
            </a:pPr>
            <a:r>
              <a:rPr lang="ar-JO" u="sng" dirty="0" smtClean="0"/>
              <a:t>طرق التدريس والاستراتيجيات</a:t>
            </a:r>
            <a:endParaRPr lang="en-US" u="sng" dirty="0" smtClean="0"/>
          </a:p>
        </p:txBody>
      </p:sp>
      <p:sp>
        <p:nvSpPr>
          <p:cNvPr id="41987" name="Rectangle 3"/>
          <p:cNvSpPr>
            <a:spLocks noGrp="1" noRot="1" noChangeArrowheads="1"/>
          </p:cNvSpPr>
          <p:nvPr>
            <p:ph idx="1"/>
          </p:nvPr>
        </p:nvSpPr>
        <p:spPr>
          <a:xfrm>
            <a:off x="301625" y="836613"/>
            <a:ext cx="8518525" cy="6021387"/>
          </a:xfrm>
        </p:spPr>
        <p:txBody>
          <a:bodyPr rtlCol="0">
            <a:normAutofit lnSpcReduction="10000"/>
          </a:bodyPr>
          <a:lstStyle/>
          <a:p>
            <a:pPr marL="609600" indent="-609600" fontAlgn="auto">
              <a:lnSpc>
                <a:spcPct val="90000"/>
              </a:lnSpc>
              <a:spcAft>
                <a:spcPts val="0"/>
              </a:spcAft>
              <a:defRPr/>
            </a:pPr>
            <a:r>
              <a:rPr lang="ar-JO" b="1" dirty="0" err="1" smtClean="0">
                <a:solidFill>
                  <a:schemeClr val="folHlink"/>
                </a:solidFill>
              </a:rPr>
              <a:t>استراتجيات</a:t>
            </a:r>
            <a:r>
              <a:rPr lang="ar-JO" b="1" dirty="0" smtClean="0">
                <a:solidFill>
                  <a:schemeClr val="folHlink"/>
                </a:solidFill>
              </a:rPr>
              <a:t> الحواس المتعددة</a:t>
            </a:r>
            <a:r>
              <a:rPr lang="ar-JO" dirty="0" smtClean="0"/>
              <a:t>: وفيها يتم التركيز على استخدام الطفل لحواسه المختلفة في عملية التعلم ومن أمثلتها طريقة (فيرنا لد) أو ما يعرف بأسلوب (</a:t>
            </a:r>
            <a:r>
              <a:rPr lang="en-US" dirty="0" err="1" smtClean="0"/>
              <a:t>vakt</a:t>
            </a:r>
            <a:r>
              <a:rPr lang="ar-JO" dirty="0" smtClean="0"/>
              <a:t>).</a:t>
            </a:r>
            <a:endParaRPr lang="ar-SA" dirty="0" smtClean="0"/>
          </a:p>
          <a:p>
            <a:pPr marL="609600" indent="-609600" fontAlgn="auto">
              <a:lnSpc>
                <a:spcPct val="90000"/>
              </a:lnSpc>
              <a:spcAft>
                <a:spcPts val="0"/>
              </a:spcAft>
              <a:defRPr/>
            </a:pPr>
            <a:endParaRPr lang="ar-JO" dirty="0" smtClean="0"/>
          </a:p>
          <a:p>
            <a:pPr marL="609600" indent="-609600" fontAlgn="auto">
              <a:lnSpc>
                <a:spcPct val="90000"/>
              </a:lnSpc>
              <a:spcAft>
                <a:spcPts val="0"/>
              </a:spcAft>
              <a:defRPr/>
            </a:pPr>
            <a:r>
              <a:rPr lang="ar-JO" b="1" dirty="0" err="1" smtClean="0">
                <a:solidFill>
                  <a:schemeClr val="folHlink"/>
                </a:solidFill>
              </a:rPr>
              <a:t>استراتجيات</a:t>
            </a:r>
            <a:r>
              <a:rPr lang="ar-JO" b="1" dirty="0" smtClean="0">
                <a:solidFill>
                  <a:schemeClr val="folHlink"/>
                </a:solidFill>
              </a:rPr>
              <a:t> السلوك المعرفي</a:t>
            </a:r>
            <a:r>
              <a:rPr lang="ar-JO" dirty="0" smtClean="0"/>
              <a:t>: وهي تقنيات تحفيزية للطاقة الكامنة لأطفال الصعوبات وكثيراً ما تستخدم في علاج مشكلات التنظيم الذاتي والدافعية ومن الأمثلة عليها، اسلوب مراقبة الذات أسلوب التعليم الذاتي.</a:t>
            </a:r>
            <a:endParaRPr lang="en-US" b="1" dirty="0" smtClean="0"/>
          </a:p>
          <a:p>
            <a:pPr marL="609600" indent="-609600" fontAlgn="auto">
              <a:lnSpc>
                <a:spcPct val="90000"/>
              </a:lnSpc>
              <a:spcAft>
                <a:spcPts val="0"/>
              </a:spcAft>
              <a:defRPr/>
            </a:pPr>
            <a:endParaRPr lang="ar-JO" dirty="0" smtClean="0"/>
          </a:p>
          <a:p>
            <a:pPr marL="609600" indent="-609600" fontAlgn="auto">
              <a:lnSpc>
                <a:spcPct val="90000"/>
              </a:lnSpc>
              <a:spcAft>
                <a:spcPts val="0"/>
              </a:spcAft>
              <a:defRPr/>
            </a:pPr>
            <a:r>
              <a:rPr lang="ar-JO" b="1" dirty="0" smtClean="0">
                <a:solidFill>
                  <a:schemeClr val="folHlink"/>
                </a:solidFill>
              </a:rPr>
              <a:t>أساليب تعليم اللغة</a:t>
            </a:r>
            <a:r>
              <a:rPr lang="ar-JO" dirty="0" smtClean="0"/>
              <a:t>: وتضم مجموعة متنوعة من الأساليب </a:t>
            </a:r>
            <a:r>
              <a:rPr lang="ar-JO" dirty="0" err="1" smtClean="0"/>
              <a:t>والاستراتجيات</a:t>
            </a:r>
            <a:r>
              <a:rPr lang="ar-JO" dirty="0" smtClean="0"/>
              <a:t> المتعلقة بتعليم القراءة والكتابة والتهجئة والتعبير ومن الأمثلة عليها، الطريقة الكلية في تعليم اللغة، أسلوب الخبرة اللغوية، أسلوب اللغة </a:t>
            </a:r>
            <a:r>
              <a:rPr lang="ar-JO" dirty="0" err="1" smtClean="0"/>
              <a:t>المنمطة</a:t>
            </a:r>
            <a:r>
              <a:rPr lang="ar-JO" dirty="0" smtClean="0"/>
              <a:t>، أسلوب القراءة العلاجية والطريقة التحليلية في تعليم الأصوات والطريقة اللغوية بالإضافة لأساليب تعددية الحواس في تعليم اللغة مثل اسلوب (</a:t>
            </a:r>
            <a:r>
              <a:rPr lang="ar-JO" dirty="0" err="1" smtClean="0"/>
              <a:t>جلنغهام</a:t>
            </a:r>
            <a:r>
              <a:rPr lang="ar-JO" dirty="0" smtClean="0"/>
              <a:t>- ستلمان).</a:t>
            </a:r>
            <a:r>
              <a:rPr lang="en-US" dirty="0" smtClean="0"/>
              <a:t>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anim calcmode="lin" valueType="num">
                                      <p:cBhvr>
                                        <p:cTn id="8" dur="2000" fill="hold"/>
                                        <p:tgtEl>
                                          <p:spTgt spid="41986"/>
                                        </p:tgtEl>
                                        <p:attrNameLst>
                                          <p:attrName>ppt_w</p:attrName>
                                        </p:attrNameLst>
                                      </p:cBhvr>
                                      <p:tavLst>
                                        <p:tav tm="0" fmla="#ppt_w*sin(2.5*pi*$)">
                                          <p:val>
                                            <p:fltVal val="0"/>
                                          </p:val>
                                        </p:tav>
                                        <p:tav tm="100000">
                                          <p:val>
                                            <p:fltVal val="1"/>
                                          </p:val>
                                        </p:tav>
                                      </p:tavLst>
                                    </p:anim>
                                    <p:anim calcmode="lin" valueType="num">
                                      <p:cBhvr>
                                        <p:cTn id="9" dur="2000" fill="hold"/>
                                        <p:tgtEl>
                                          <p:spTgt spid="4198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87">
                                            <p:txEl>
                                              <p:pRg st="0" end="0"/>
                                            </p:txEl>
                                          </p:spTgt>
                                        </p:tgtEl>
                                        <p:attrNameLst>
                                          <p:attrName>style.visibility</p:attrName>
                                        </p:attrNameLst>
                                      </p:cBhvr>
                                      <p:to>
                                        <p:strVal val="visible"/>
                                      </p:to>
                                    </p:set>
                                    <p:animEffect transition="in" filter="fade">
                                      <p:cBhvr>
                                        <p:cTn id="14" dur="1000"/>
                                        <p:tgtEl>
                                          <p:spTgt spid="41987">
                                            <p:txEl>
                                              <p:pRg st="0" end="0"/>
                                            </p:txEl>
                                          </p:spTgt>
                                        </p:tgtEl>
                                      </p:cBhvr>
                                    </p:animEffect>
                                    <p:anim calcmode="lin" valueType="num">
                                      <p:cBhvr>
                                        <p:cTn id="15"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1000"/>
                                        <p:tgtEl>
                                          <p:spTgt spid="41987">
                                            <p:txEl>
                                              <p:pRg st="2" end="2"/>
                                            </p:txEl>
                                          </p:spTgt>
                                        </p:tgtEl>
                                      </p:cBhvr>
                                    </p:animEffect>
                                    <p:anim calcmode="lin" valueType="num">
                                      <p:cBhvr>
                                        <p:cTn id="22"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987">
                                            <p:txEl>
                                              <p:pRg st="4" end="4"/>
                                            </p:txEl>
                                          </p:spTgt>
                                        </p:tgtEl>
                                        <p:attrNameLst>
                                          <p:attrName>style.visibility</p:attrName>
                                        </p:attrNameLst>
                                      </p:cBhvr>
                                      <p:to>
                                        <p:strVal val="visible"/>
                                      </p:to>
                                    </p:set>
                                    <p:animEffect transition="in" filter="fade">
                                      <p:cBhvr>
                                        <p:cTn id="28" dur="1000"/>
                                        <p:tgtEl>
                                          <p:spTgt spid="41987">
                                            <p:txEl>
                                              <p:pRg st="4" end="4"/>
                                            </p:txEl>
                                          </p:spTgt>
                                        </p:tgtEl>
                                      </p:cBhvr>
                                    </p:animEffect>
                                    <p:anim calcmode="lin" valueType="num">
                                      <p:cBhvr>
                                        <p:cTn id="29"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19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301625" y="0"/>
            <a:ext cx="8510588" cy="981075"/>
          </a:xfrm>
        </p:spPr>
        <p:txBody>
          <a:bodyPr/>
          <a:lstStyle/>
          <a:p>
            <a:pPr algn="ctr" fontAlgn="auto">
              <a:spcAft>
                <a:spcPts val="0"/>
              </a:spcAft>
              <a:defRPr/>
            </a:pPr>
            <a:r>
              <a:rPr lang="ar-SA" sz="6000" dirty="0" smtClean="0"/>
              <a:t>خاتمة</a:t>
            </a:r>
            <a:endParaRPr lang="en-US" dirty="0" smtClean="0"/>
          </a:p>
        </p:txBody>
      </p:sp>
      <p:sp>
        <p:nvSpPr>
          <p:cNvPr id="43011" name="Rectangle 3"/>
          <p:cNvSpPr>
            <a:spLocks noGrp="1" noRot="1" noChangeArrowheads="1"/>
          </p:cNvSpPr>
          <p:nvPr>
            <p:ph idx="1"/>
          </p:nvPr>
        </p:nvSpPr>
        <p:spPr>
          <a:xfrm>
            <a:off x="0" y="765175"/>
            <a:ext cx="8820150" cy="6092825"/>
          </a:xfrm>
        </p:spPr>
        <p:txBody>
          <a:bodyPr rtlCol="0">
            <a:normAutofit lnSpcReduction="10000"/>
          </a:bodyPr>
          <a:lstStyle/>
          <a:p>
            <a:pPr fontAlgn="auto">
              <a:spcAft>
                <a:spcPts val="0"/>
              </a:spcAft>
              <a:defRPr/>
            </a:pPr>
            <a:endParaRPr lang="ar-JO" dirty="0" smtClean="0"/>
          </a:p>
          <a:p>
            <a:pPr fontAlgn="auto">
              <a:spcAft>
                <a:spcPts val="0"/>
              </a:spcAft>
              <a:defRPr/>
            </a:pPr>
            <a:r>
              <a:rPr lang="ar-JO" dirty="0" smtClean="0"/>
              <a:t>إن نتائج الدراسات الكثيرة التي اجريت في مجال صعوبات التعلم قد أشارت إلى وجود العديد من الطلبة الذين يعانون من صعوبات في تعلمهم وأن هذه الصعوبات ليست مقتصرة على مجتمع دون اخر أو أعرق دون عرق وبالتالي لابد لنا أن ندرس حجم هذه المشكلة وأن نبدأ عند دراسة هذه الظاهرة التربوية بتطوير أداة ذات مصداقية مقبولة لتحديد المشكلة بأبعادها المختلفة من أجل فهمها ووضع البرامج والحلول المناسبة لها وبالتالي التعرف على الطلبة الذين يعانون من هذه الصعوبات لتقدير حجم هذه الظاهرة مدارسنا ووضع الخطط والاستراتيجيات الملائمة للتصدي لها </a:t>
            </a:r>
            <a:r>
              <a:rPr lang="ar-JO" dirty="0" err="1" smtClean="0"/>
              <a:t>أوللتخفيف</a:t>
            </a:r>
            <a:r>
              <a:rPr lang="ar-JO" dirty="0" smtClean="0"/>
              <a:t> من حدتها وأثارها.</a:t>
            </a:r>
            <a:endParaRPr lang="ar-SA" dirty="0" smtClean="0"/>
          </a:p>
          <a:p>
            <a:pPr fontAlgn="auto">
              <a:spcAft>
                <a:spcPts val="0"/>
              </a:spcAft>
              <a:defRPr/>
            </a:pPr>
            <a:endParaRPr lang="ar-JO" dirty="0" smtClean="0"/>
          </a:p>
          <a:p>
            <a:pPr fontAlgn="auto">
              <a:spcAft>
                <a:spcPts val="0"/>
              </a:spcAft>
              <a:buFont typeface="Wingdings" pitchFamily="2" charset="2"/>
              <a:buNone/>
              <a:defRPr/>
            </a:pPr>
            <a:r>
              <a:rPr lang="ar-SA" dirty="0" smtClean="0"/>
              <a:t>   </a:t>
            </a:r>
            <a:r>
              <a:rPr lang="ar-JO" dirty="0" smtClean="0"/>
              <a:t>كما أننا بحاجة إلى معرفة أفضل الطرق والوسائل في تعليم هؤلاء الأطفال وإرشادهم من أجل مساعدتهم على التكيف مع أنفسهم أولا ومع مجتمعهم ومعلميهم ثانيا</a:t>
            </a:r>
            <a:r>
              <a:rPr lang="ar-JO" b="1" dirty="0" smtClean="0"/>
              <a:t> .</a:t>
            </a:r>
            <a:endParaRPr lang="en-US" b="1" dirty="0" smtClean="0"/>
          </a:p>
        </p:txBody>
      </p:sp>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171400"/>
            <a:ext cx="2849488" cy="158304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down)">
                                      <p:cBhvr>
                                        <p:cTn id="7" dur="580">
                                          <p:stCondLst>
                                            <p:cond delay="0"/>
                                          </p:stCondLst>
                                        </p:cTn>
                                        <p:tgtEl>
                                          <p:spTgt spid="43010"/>
                                        </p:tgtEl>
                                      </p:cBhvr>
                                    </p:animEffect>
                                    <p:anim calcmode="lin" valueType="num">
                                      <p:cBhvr>
                                        <p:cTn id="8" dur="1822" tmFilter="0,0; 0.14,0.36; 0.43,0.73; 0.71,0.91; 1.0,1.0">
                                          <p:stCondLst>
                                            <p:cond delay="0"/>
                                          </p:stCondLst>
                                        </p:cTn>
                                        <p:tgtEl>
                                          <p:spTgt spid="430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30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30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30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3010"/>
                                        </p:tgtEl>
                                        <p:attrNameLst>
                                          <p:attrName>ppt_y</p:attrName>
                                        </p:attrNameLst>
                                      </p:cBhvr>
                                      <p:tavLst>
                                        <p:tav tm="0" fmla="#ppt_y-sin(pi*$)/81">
                                          <p:val>
                                            <p:fltVal val="0"/>
                                          </p:val>
                                        </p:tav>
                                        <p:tav tm="100000">
                                          <p:val>
                                            <p:fltVal val="1"/>
                                          </p:val>
                                        </p:tav>
                                      </p:tavLst>
                                    </p:anim>
                                    <p:animScale>
                                      <p:cBhvr>
                                        <p:cTn id="13" dur="26">
                                          <p:stCondLst>
                                            <p:cond delay="650"/>
                                          </p:stCondLst>
                                        </p:cTn>
                                        <p:tgtEl>
                                          <p:spTgt spid="43010"/>
                                        </p:tgtEl>
                                      </p:cBhvr>
                                      <p:to x="100000" y="60000"/>
                                    </p:animScale>
                                    <p:animScale>
                                      <p:cBhvr>
                                        <p:cTn id="14" dur="166" decel="50000">
                                          <p:stCondLst>
                                            <p:cond delay="676"/>
                                          </p:stCondLst>
                                        </p:cTn>
                                        <p:tgtEl>
                                          <p:spTgt spid="43010"/>
                                        </p:tgtEl>
                                      </p:cBhvr>
                                      <p:to x="100000" y="100000"/>
                                    </p:animScale>
                                    <p:animScale>
                                      <p:cBhvr>
                                        <p:cTn id="15" dur="26">
                                          <p:stCondLst>
                                            <p:cond delay="1312"/>
                                          </p:stCondLst>
                                        </p:cTn>
                                        <p:tgtEl>
                                          <p:spTgt spid="43010"/>
                                        </p:tgtEl>
                                      </p:cBhvr>
                                      <p:to x="100000" y="80000"/>
                                    </p:animScale>
                                    <p:animScale>
                                      <p:cBhvr>
                                        <p:cTn id="16" dur="166" decel="50000">
                                          <p:stCondLst>
                                            <p:cond delay="1338"/>
                                          </p:stCondLst>
                                        </p:cTn>
                                        <p:tgtEl>
                                          <p:spTgt spid="43010"/>
                                        </p:tgtEl>
                                      </p:cBhvr>
                                      <p:to x="100000" y="100000"/>
                                    </p:animScale>
                                    <p:animScale>
                                      <p:cBhvr>
                                        <p:cTn id="17" dur="26">
                                          <p:stCondLst>
                                            <p:cond delay="1642"/>
                                          </p:stCondLst>
                                        </p:cTn>
                                        <p:tgtEl>
                                          <p:spTgt spid="43010"/>
                                        </p:tgtEl>
                                      </p:cBhvr>
                                      <p:to x="100000" y="90000"/>
                                    </p:animScale>
                                    <p:animScale>
                                      <p:cBhvr>
                                        <p:cTn id="18" dur="166" decel="50000">
                                          <p:stCondLst>
                                            <p:cond delay="1668"/>
                                          </p:stCondLst>
                                        </p:cTn>
                                        <p:tgtEl>
                                          <p:spTgt spid="43010"/>
                                        </p:tgtEl>
                                      </p:cBhvr>
                                      <p:to x="100000" y="100000"/>
                                    </p:animScale>
                                    <p:animScale>
                                      <p:cBhvr>
                                        <p:cTn id="19" dur="26">
                                          <p:stCondLst>
                                            <p:cond delay="1808"/>
                                          </p:stCondLst>
                                        </p:cTn>
                                        <p:tgtEl>
                                          <p:spTgt spid="43010"/>
                                        </p:tgtEl>
                                      </p:cBhvr>
                                      <p:to x="100000" y="95000"/>
                                    </p:animScale>
                                    <p:animScale>
                                      <p:cBhvr>
                                        <p:cTn id="20" dur="166" decel="50000">
                                          <p:stCondLst>
                                            <p:cond delay="1834"/>
                                          </p:stCondLst>
                                        </p:cTn>
                                        <p:tgtEl>
                                          <p:spTgt spid="430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3011">
                                            <p:txEl>
                                              <p:pRg st="1" end="1"/>
                                            </p:txEl>
                                          </p:spTgt>
                                        </p:tgtEl>
                                        <p:attrNameLst>
                                          <p:attrName>style.visibility</p:attrName>
                                        </p:attrNameLst>
                                      </p:cBhvr>
                                      <p:to>
                                        <p:strVal val="visible"/>
                                      </p:to>
                                    </p:set>
                                    <p:animEffect transition="in" filter="randombar(horizontal)">
                                      <p:cBhvr>
                                        <p:cTn id="25" dur="500"/>
                                        <p:tgtEl>
                                          <p:spTgt spid="430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3011">
                                            <p:txEl>
                                              <p:pRg st="3" end="3"/>
                                            </p:txEl>
                                          </p:spTgt>
                                        </p:tgtEl>
                                        <p:attrNameLst>
                                          <p:attrName>style.visibility</p:attrName>
                                        </p:attrNameLst>
                                      </p:cBhvr>
                                      <p:to>
                                        <p:strVal val="visible"/>
                                      </p:to>
                                    </p:set>
                                    <p:animEffect transition="in" filter="randombar(horizontal)">
                                      <p:cBhvr>
                                        <p:cTn id="30"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301625" y="0"/>
            <a:ext cx="8510588" cy="836613"/>
          </a:xfrm>
        </p:spPr>
        <p:txBody>
          <a:bodyPr/>
          <a:lstStyle/>
          <a:p>
            <a:pPr fontAlgn="auto">
              <a:spcAft>
                <a:spcPts val="0"/>
              </a:spcAft>
              <a:defRPr/>
            </a:pPr>
            <a:r>
              <a:rPr lang="ar-SA" dirty="0" smtClean="0"/>
              <a:t>المراجع</a:t>
            </a:r>
            <a:endParaRPr lang="en-US" dirty="0" smtClean="0"/>
          </a:p>
        </p:txBody>
      </p:sp>
      <p:sp>
        <p:nvSpPr>
          <p:cNvPr id="45059" name="Rectangle 3"/>
          <p:cNvSpPr>
            <a:spLocks noGrp="1" noRot="1" noChangeArrowheads="1"/>
          </p:cNvSpPr>
          <p:nvPr>
            <p:ph idx="1"/>
          </p:nvPr>
        </p:nvSpPr>
        <p:spPr>
          <a:xfrm>
            <a:off x="0" y="765175"/>
            <a:ext cx="8893175" cy="6092825"/>
          </a:xfrm>
        </p:spPr>
        <p:txBody>
          <a:bodyPr rtlCol="0"/>
          <a:lstStyle/>
          <a:p>
            <a:pPr fontAlgn="auto">
              <a:lnSpc>
                <a:spcPct val="80000"/>
              </a:lnSpc>
              <a:spcAft>
                <a:spcPts val="0"/>
              </a:spcAft>
              <a:defRPr/>
            </a:pPr>
            <a:r>
              <a:rPr lang="ar-JO" sz="2000" dirty="0" smtClean="0">
                <a:solidFill>
                  <a:schemeClr val="folHlink"/>
                </a:solidFill>
              </a:rPr>
              <a:t>أولاً: العربية</a:t>
            </a:r>
          </a:p>
          <a:p>
            <a:pPr fontAlgn="auto">
              <a:lnSpc>
                <a:spcPct val="80000"/>
              </a:lnSpc>
              <a:spcAft>
                <a:spcPts val="0"/>
              </a:spcAft>
              <a:buFont typeface="Wingdings" pitchFamily="2" charset="2"/>
              <a:buNone/>
              <a:defRPr/>
            </a:pPr>
            <a:r>
              <a:rPr lang="ar-JO" sz="1800" dirty="0" smtClean="0"/>
              <a:t>.</a:t>
            </a:r>
          </a:p>
          <a:p>
            <a:pPr fontAlgn="auto">
              <a:lnSpc>
                <a:spcPct val="80000"/>
              </a:lnSpc>
              <a:spcAft>
                <a:spcPts val="0"/>
              </a:spcAft>
              <a:defRPr/>
            </a:pPr>
            <a:r>
              <a:rPr lang="ar-JO" sz="1800" b="1" dirty="0" smtClean="0"/>
              <a:t>الروسان، فاروق (2000). سيكولوجية الأطفال غير العاديين- مقدمة في التربية الخاصة، الطبعة الاولى دار الفكر- عمان.</a:t>
            </a:r>
          </a:p>
          <a:p>
            <a:pPr fontAlgn="auto">
              <a:lnSpc>
                <a:spcPct val="80000"/>
              </a:lnSpc>
              <a:spcAft>
                <a:spcPts val="0"/>
              </a:spcAft>
              <a:defRPr/>
            </a:pPr>
            <a:r>
              <a:rPr lang="ar-JO" sz="1800" b="1" dirty="0" smtClean="0"/>
              <a:t>النحاس، أمل (2002)، مظاهر صعوبات التعلم. وثيقة مرجعية، البعد الأكاديمي (القراءة، الكتابة، الحساب) مركز التدريب التنموي، معهد الملكة زين الشرف التنموي.</a:t>
            </a:r>
          </a:p>
          <a:p>
            <a:pPr fontAlgn="auto">
              <a:lnSpc>
                <a:spcPct val="80000"/>
              </a:lnSpc>
              <a:spcAft>
                <a:spcPts val="0"/>
              </a:spcAft>
              <a:defRPr/>
            </a:pPr>
            <a:r>
              <a:rPr lang="ar-JO" sz="1800" b="1" dirty="0" smtClean="0"/>
              <a:t>عدس، محمد، (1998) صعوبات التعلم، الطبعة الاولى، دار الفكر- عمان.</a:t>
            </a:r>
          </a:p>
          <a:p>
            <a:pPr fontAlgn="auto">
              <a:lnSpc>
                <a:spcPct val="80000"/>
              </a:lnSpc>
              <a:spcAft>
                <a:spcPts val="0"/>
              </a:spcAft>
              <a:defRPr/>
            </a:pPr>
            <a:r>
              <a:rPr lang="ar-JO" sz="1800" b="1" dirty="0" err="1" smtClean="0"/>
              <a:t>الجدوع</a:t>
            </a:r>
            <a:r>
              <a:rPr lang="ar-JO" sz="1800" b="1" dirty="0" smtClean="0"/>
              <a:t>، عصام (2002) صعوبات التعلم، الطبعة الاولى، دار اليازوري العلمية- عمان.</a:t>
            </a:r>
          </a:p>
          <a:p>
            <a:pPr fontAlgn="auto">
              <a:lnSpc>
                <a:spcPct val="80000"/>
              </a:lnSpc>
              <a:spcAft>
                <a:spcPts val="0"/>
              </a:spcAft>
              <a:defRPr/>
            </a:pPr>
            <a:r>
              <a:rPr lang="ar-JO" sz="1800" b="1" dirty="0" smtClean="0"/>
              <a:t>عبيد، ماجدة السيد (2001) مناهج وأساليب تدريس ذوي الحاجات الخاصة، الطبعة الاولى، دار صفاء للنشر- عمان.</a:t>
            </a:r>
          </a:p>
          <a:p>
            <a:pPr fontAlgn="auto">
              <a:lnSpc>
                <a:spcPct val="80000"/>
              </a:lnSpc>
              <a:spcAft>
                <a:spcPts val="0"/>
              </a:spcAft>
              <a:defRPr/>
            </a:pPr>
            <a:r>
              <a:rPr lang="ar-JO" sz="1800" b="1" dirty="0" smtClean="0"/>
              <a:t>عبدالهادي. نبيل ونصرا لله، عمر </a:t>
            </a:r>
            <a:r>
              <a:rPr lang="ar-JO" sz="1800" b="1" dirty="0" err="1" smtClean="0"/>
              <a:t>وشقير،ة</a:t>
            </a:r>
            <a:r>
              <a:rPr lang="ar-JO" sz="1800" b="1" dirty="0" smtClean="0"/>
              <a:t> سمير (2000) بطء التعلم وصعوباته، الطبعة الاولى، دار وائل للنشر- عمان.</a:t>
            </a:r>
          </a:p>
          <a:p>
            <a:pPr fontAlgn="auto">
              <a:lnSpc>
                <a:spcPct val="80000"/>
              </a:lnSpc>
              <a:spcAft>
                <a:spcPts val="0"/>
              </a:spcAft>
              <a:defRPr/>
            </a:pPr>
            <a:r>
              <a:rPr lang="ar-JO" sz="1800" b="1" dirty="0" smtClean="0"/>
              <a:t>الوقفي، راضي (1996) </a:t>
            </a:r>
            <a:r>
              <a:rPr lang="ar-JO" sz="1800" b="1" dirty="0" err="1" smtClean="0"/>
              <a:t>الاستراتجيات</a:t>
            </a:r>
            <a:r>
              <a:rPr lang="ar-JO" sz="1800" b="1" dirty="0" smtClean="0"/>
              <a:t> التعليمية في الصعوبات التعلمية، معرّب، المركز الوطني لصعوبات التعلم، منشورات كلية الاميرة ثروت.</a:t>
            </a:r>
          </a:p>
          <a:p>
            <a:pPr fontAlgn="auto">
              <a:lnSpc>
                <a:spcPct val="80000"/>
              </a:lnSpc>
              <a:spcAft>
                <a:spcPts val="0"/>
              </a:spcAft>
              <a:defRPr/>
            </a:pPr>
            <a:r>
              <a:rPr lang="ar-JO" sz="1800" b="1" dirty="0" smtClean="0"/>
              <a:t>الوقفي، راضي، (1998)، مقدمة في صعوبات التعلم، معرّب، المركز الوطني لصعوبات التعلم، منشورات كلية الاميرة ثروت.</a:t>
            </a:r>
          </a:p>
          <a:p>
            <a:pPr fontAlgn="auto">
              <a:lnSpc>
                <a:spcPct val="80000"/>
              </a:lnSpc>
              <a:spcAft>
                <a:spcPts val="0"/>
              </a:spcAft>
              <a:defRPr/>
            </a:pPr>
            <a:r>
              <a:rPr lang="ar-JO" sz="1800" b="1" dirty="0" smtClean="0"/>
              <a:t> 11. الوقفي، راضي، (1998) تقييم الصعوبات التعلمية، معرّب، المركز الوطني لصعوبات التعلم، منشورات كلية الاميرة ثروت.</a:t>
            </a:r>
          </a:p>
          <a:p>
            <a:pPr fontAlgn="auto">
              <a:lnSpc>
                <a:spcPct val="80000"/>
              </a:lnSpc>
              <a:spcAft>
                <a:spcPts val="0"/>
              </a:spcAft>
              <a:defRPr/>
            </a:pPr>
            <a:r>
              <a:rPr lang="ar-JO" sz="1800" b="1" dirty="0" smtClean="0"/>
              <a:t> 12. الوقفي، راضي، (2000) أساسيات التربية الخاصة، معرّب، المركز الوطني لصعوبات التعلم، منشورات كلية الاميرة ثروت.</a:t>
            </a:r>
          </a:p>
          <a:p>
            <a:pPr fontAlgn="auto">
              <a:lnSpc>
                <a:spcPct val="80000"/>
              </a:lnSpc>
              <a:spcAft>
                <a:spcPts val="0"/>
              </a:spcAft>
              <a:defRPr/>
            </a:pPr>
            <a:r>
              <a:rPr lang="ar-JO" sz="1800" b="1" dirty="0" smtClean="0"/>
              <a:t> 13.الوقفي، راضي، (2001) الصعوبات التعلمية في اللغة العربية، معرّب،  المركز الوطني لصعوبات </a:t>
            </a:r>
            <a:endParaRPr lang="ar-SA" sz="1800" b="1" dirty="0"/>
          </a:p>
          <a:p>
            <a:pPr marL="0" indent="0" fontAlgn="auto">
              <a:lnSpc>
                <a:spcPct val="80000"/>
              </a:lnSpc>
              <a:spcAft>
                <a:spcPts val="0"/>
              </a:spcAft>
              <a:buFont typeface="Arial" pitchFamily="34" charset="0"/>
              <a:buNone/>
              <a:defRPr/>
            </a:pPr>
            <a:r>
              <a:rPr lang="ar-SA" sz="1800" b="1" dirty="0" smtClean="0"/>
              <a:t>       </a:t>
            </a:r>
            <a:r>
              <a:rPr lang="ar-JO" sz="1800" b="1" dirty="0" smtClean="0"/>
              <a:t>التعلم، منشورات كلية الاميرة ثروت</a:t>
            </a:r>
            <a:r>
              <a:rPr lang="ar-JO" sz="1600" b="1" dirty="0" smtClean="0"/>
              <a:t>.</a:t>
            </a:r>
          </a:p>
          <a:p>
            <a:pPr fontAlgn="auto">
              <a:lnSpc>
                <a:spcPct val="80000"/>
              </a:lnSpc>
              <a:spcAft>
                <a:spcPts val="0"/>
              </a:spcAft>
              <a:defRPr/>
            </a:pPr>
            <a:endParaRPr lang="en-US" sz="1600" b="1" dirty="0" smtClean="0"/>
          </a:p>
        </p:txBody>
      </p:sp>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1400"/>
            <a:ext cx="2325586" cy="15430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fltVal val="0"/>
                                          </p:val>
                                        </p:tav>
                                        <p:tav tm="100000">
                                          <p:val>
                                            <p:strVal val="#ppt_w"/>
                                          </p:val>
                                        </p:tav>
                                      </p:tavLst>
                                    </p:anim>
                                    <p:anim calcmode="lin" valueType="num">
                                      <p:cBhvr>
                                        <p:cTn id="8" dur="500" fill="hold"/>
                                        <p:tgtEl>
                                          <p:spTgt spid="45058"/>
                                        </p:tgtEl>
                                        <p:attrNameLst>
                                          <p:attrName>ppt_h</p:attrName>
                                        </p:attrNameLst>
                                      </p:cBhvr>
                                      <p:tavLst>
                                        <p:tav tm="0">
                                          <p:val>
                                            <p:fltVal val="0"/>
                                          </p:val>
                                        </p:tav>
                                        <p:tav tm="100000">
                                          <p:val>
                                            <p:strVal val="#ppt_h"/>
                                          </p:val>
                                        </p:tav>
                                      </p:tavLst>
                                    </p:anim>
                                    <p:animEffect transition="in" filter="fade">
                                      <p:cBhvr>
                                        <p:cTn id="9" dur="500"/>
                                        <p:tgtEl>
                                          <p:spTgt spid="4505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5059">
                                            <p:txEl>
                                              <p:pRg st="0" end="0"/>
                                            </p:txEl>
                                          </p:spTgt>
                                        </p:tgtEl>
                                        <p:attrNameLst>
                                          <p:attrName>style.visibility</p:attrName>
                                        </p:attrNameLst>
                                      </p:cBhvr>
                                      <p:to>
                                        <p:strVal val="visible"/>
                                      </p:to>
                                    </p:set>
                                    <p:animEffect transition="in" filter="wipe(down)">
                                      <p:cBhvr>
                                        <p:cTn id="14" dur="500"/>
                                        <p:tgtEl>
                                          <p:spTgt spid="4505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Effect transition="in" filter="wipe(down)">
                                      <p:cBhvr>
                                        <p:cTn id="19" dur="500"/>
                                        <p:tgtEl>
                                          <p:spTgt spid="4505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5059">
                                            <p:txEl>
                                              <p:pRg st="2" end="2"/>
                                            </p:txEl>
                                          </p:spTgt>
                                        </p:tgtEl>
                                        <p:attrNameLst>
                                          <p:attrName>style.visibility</p:attrName>
                                        </p:attrNameLst>
                                      </p:cBhvr>
                                      <p:to>
                                        <p:strVal val="visible"/>
                                      </p:to>
                                    </p:set>
                                    <p:animEffect transition="in" filter="wipe(down)">
                                      <p:cBhvr>
                                        <p:cTn id="24" dur="500"/>
                                        <p:tgtEl>
                                          <p:spTgt spid="4505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5059">
                                            <p:txEl>
                                              <p:pRg st="3" end="3"/>
                                            </p:txEl>
                                          </p:spTgt>
                                        </p:tgtEl>
                                        <p:attrNameLst>
                                          <p:attrName>style.visibility</p:attrName>
                                        </p:attrNameLst>
                                      </p:cBhvr>
                                      <p:to>
                                        <p:strVal val="visible"/>
                                      </p:to>
                                    </p:set>
                                    <p:animEffect transition="in" filter="wipe(down)">
                                      <p:cBhvr>
                                        <p:cTn id="29" dur="500"/>
                                        <p:tgtEl>
                                          <p:spTgt spid="4505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5059">
                                            <p:txEl>
                                              <p:pRg st="4" end="4"/>
                                            </p:txEl>
                                          </p:spTgt>
                                        </p:tgtEl>
                                        <p:attrNameLst>
                                          <p:attrName>style.visibility</p:attrName>
                                        </p:attrNameLst>
                                      </p:cBhvr>
                                      <p:to>
                                        <p:strVal val="visible"/>
                                      </p:to>
                                    </p:set>
                                    <p:animEffect transition="in" filter="wipe(down)">
                                      <p:cBhvr>
                                        <p:cTn id="34" dur="500"/>
                                        <p:tgtEl>
                                          <p:spTgt spid="4505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5059">
                                            <p:txEl>
                                              <p:pRg st="5" end="5"/>
                                            </p:txEl>
                                          </p:spTgt>
                                        </p:tgtEl>
                                        <p:attrNameLst>
                                          <p:attrName>style.visibility</p:attrName>
                                        </p:attrNameLst>
                                      </p:cBhvr>
                                      <p:to>
                                        <p:strVal val="visible"/>
                                      </p:to>
                                    </p:set>
                                    <p:animEffect transition="in" filter="wipe(down)">
                                      <p:cBhvr>
                                        <p:cTn id="39" dur="500"/>
                                        <p:tgtEl>
                                          <p:spTgt spid="4505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5059">
                                            <p:txEl>
                                              <p:pRg st="6" end="6"/>
                                            </p:txEl>
                                          </p:spTgt>
                                        </p:tgtEl>
                                        <p:attrNameLst>
                                          <p:attrName>style.visibility</p:attrName>
                                        </p:attrNameLst>
                                      </p:cBhvr>
                                      <p:to>
                                        <p:strVal val="visible"/>
                                      </p:to>
                                    </p:set>
                                    <p:animEffect transition="in" filter="wipe(down)">
                                      <p:cBhvr>
                                        <p:cTn id="44" dur="500"/>
                                        <p:tgtEl>
                                          <p:spTgt spid="4505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5059">
                                            <p:txEl>
                                              <p:pRg st="7" end="7"/>
                                            </p:txEl>
                                          </p:spTgt>
                                        </p:tgtEl>
                                        <p:attrNameLst>
                                          <p:attrName>style.visibility</p:attrName>
                                        </p:attrNameLst>
                                      </p:cBhvr>
                                      <p:to>
                                        <p:strVal val="visible"/>
                                      </p:to>
                                    </p:set>
                                    <p:animEffect transition="in" filter="wipe(down)">
                                      <p:cBhvr>
                                        <p:cTn id="49" dur="500"/>
                                        <p:tgtEl>
                                          <p:spTgt spid="45059">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5059">
                                            <p:txEl>
                                              <p:pRg st="8" end="8"/>
                                            </p:txEl>
                                          </p:spTgt>
                                        </p:tgtEl>
                                        <p:attrNameLst>
                                          <p:attrName>style.visibility</p:attrName>
                                        </p:attrNameLst>
                                      </p:cBhvr>
                                      <p:to>
                                        <p:strVal val="visible"/>
                                      </p:to>
                                    </p:set>
                                    <p:animEffect transition="in" filter="wipe(down)">
                                      <p:cBhvr>
                                        <p:cTn id="54" dur="500"/>
                                        <p:tgtEl>
                                          <p:spTgt spid="45059">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5059">
                                            <p:txEl>
                                              <p:pRg st="9" end="9"/>
                                            </p:txEl>
                                          </p:spTgt>
                                        </p:tgtEl>
                                        <p:attrNameLst>
                                          <p:attrName>style.visibility</p:attrName>
                                        </p:attrNameLst>
                                      </p:cBhvr>
                                      <p:to>
                                        <p:strVal val="visible"/>
                                      </p:to>
                                    </p:set>
                                    <p:animEffect transition="in" filter="wipe(down)">
                                      <p:cBhvr>
                                        <p:cTn id="59" dur="500"/>
                                        <p:tgtEl>
                                          <p:spTgt spid="45059">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5059">
                                            <p:txEl>
                                              <p:pRg st="10" end="10"/>
                                            </p:txEl>
                                          </p:spTgt>
                                        </p:tgtEl>
                                        <p:attrNameLst>
                                          <p:attrName>style.visibility</p:attrName>
                                        </p:attrNameLst>
                                      </p:cBhvr>
                                      <p:to>
                                        <p:strVal val="visible"/>
                                      </p:to>
                                    </p:set>
                                    <p:animEffect transition="in" filter="wipe(down)">
                                      <p:cBhvr>
                                        <p:cTn id="64" dur="500"/>
                                        <p:tgtEl>
                                          <p:spTgt spid="45059">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5059">
                                            <p:txEl>
                                              <p:pRg st="11" end="11"/>
                                            </p:txEl>
                                          </p:spTgt>
                                        </p:tgtEl>
                                        <p:attrNameLst>
                                          <p:attrName>style.visibility</p:attrName>
                                        </p:attrNameLst>
                                      </p:cBhvr>
                                      <p:to>
                                        <p:strVal val="visible"/>
                                      </p:to>
                                    </p:set>
                                    <p:animEffect transition="in" filter="wipe(down)">
                                      <p:cBhvr>
                                        <p:cTn id="69" dur="500"/>
                                        <p:tgtEl>
                                          <p:spTgt spid="45059">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5059">
                                            <p:txEl>
                                              <p:pRg st="12" end="12"/>
                                            </p:txEl>
                                          </p:spTgt>
                                        </p:tgtEl>
                                        <p:attrNameLst>
                                          <p:attrName>style.visibility</p:attrName>
                                        </p:attrNameLst>
                                      </p:cBhvr>
                                      <p:to>
                                        <p:strVal val="visible"/>
                                      </p:to>
                                    </p:set>
                                    <p:animEffect transition="in" filter="wipe(down)">
                                      <p:cBhvr>
                                        <p:cTn id="74" dur="500"/>
                                        <p:tgtEl>
                                          <p:spTgt spid="45059">
                                            <p:txEl>
                                              <p:pRg st="12" end="1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5059">
                                            <p:txEl>
                                              <p:pRg st="13" end="13"/>
                                            </p:txEl>
                                          </p:spTgt>
                                        </p:tgtEl>
                                        <p:attrNameLst>
                                          <p:attrName>style.visibility</p:attrName>
                                        </p:attrNameLst>
                                      </p:cBhvr>
                                      <p:to>
                                        <p:strVal val="visible"/>
                                      </p:to>
                                    </p:set>
                                    <p:animEffect transition="in" filter="wipe(down)">
                                      <p:cBhvr>
                                        <p:cTn id="79" dur="500"/>
                                        <p:tgtEl>
                                          <p:spTgt spid="4505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301625" y="0"/>
            <a:ext cx="8510588" cy="908050"/>
          </a:xfrm>
        </p:spPr>
        <p:txBody>
          <a:bodyPr/>
          <a:lstStyle/>
          <a:p>
            <a:pPr fontAlgn="auto">
              <a:spcAft>
                <a:spcPts val="0"/>
              </a:spcAft>
              <a:defRPr/>
            </a:pPr>
            <a:r>
              <a:rPr lang="ar-SA" dirty="0" smtClean="0"/>
              <a:t>المراجع</a:t>
            </a:r>
            <a:endParaRPr lang="en-US" dirty="0" smtClean="0"/>
          </a:p>
        </p:txBody>
      </p:sp>
      <p:sp>
        <p:nvSpPr>
          <p:cNvPr id="36867" name="Rectangle 3"/>
          <p:cNvSpPr>
            <a:spLocks noGrp="1" noRot="1" noChangeArrowheads="1"/>
          </p:cNvSpPr>
          <p:nvPr>
            <p:ph idx="1"/>
          </p:nvPr>
        </p:nvSpPr>
        <p:spPr>
          <a:xfrm>
            <a:off x="250825" y="1268413"/>
            <a:ext cx="8540750" cy="5181600"/>
          </a:xfrm>
        </p:spPr>
        <p:txBody>
          <a:bodyPr/>
          <a:lstStyle/>
          <a:p>
            <a:pPr>
              <a:buFont typeface="Wingdings" pitchFamily="2" charset="2"/>
              <a:buNone/>
            </a:pPr>
            <a:r>
              <a:rPr lang="ar-SA" altLang="ar-SA" b="1" dirty="0" smtClean="0"/>
              <a:t>   </a:t>
            </a:r>
            <a:r>
              <a:rPr lang="ar-JO" altLang="ar-SA" b="1" dirty="0" smtClean="0"/>
              <a:t>ثانياً</a:t>
            </a:r>
            <a:r>
              <a:rPr lang="ar-JO" altLang="ar-SA" dirty="0" smtClean="0"/>
              <a:t>: المراجع الاجنبية:</a:t>
            </a:r>
            <a:endParaRPr lang="en-US" altLang="ar-SA" dirty="0" smtClean="0"/>
          </a:p>
          <a:p>
            <a:r>
              <a:rPr lang="en-US" altLang="ar-SA" dirty="0" smtClean="0"/>
              <a:t>1. </a:t>
            </a:r>
            <a:r>
              <a:rPr lang="en-US" altLang="ar-SA" dirty="0" err="1" smtClean="0"/>
              <a:t>culatta</a:t>
            </a:r>
            <a:r>
              <a:rPr lang="en-US" altLang="ar-SA" dirty="0" smtClean="0"/>
              <a:t>, a, r &amp; </a:t>
            </a:r>
            <a:r>
              <a:rPr lang="en-US" altLang="ar-SA" dirty="0" err="1" smtClean="0"/>
              <a:t>tonpkins</a:t>
            </a:r>
            <a:r>
              <a:rPr lang="en-US" altLang="ar-SA" dirty="0" smtClean="0"/>
              <a:t>, r, j, &amp; </a:t>
            </a:r>
            <a:r>
              <a:rPr lang="en-US" altLang="ar-SA" dirty="0" err="1" smtClean="0"/>
              <a:t>werts</a:t>
            </a:r>
            <a:r>
              <a:rPr lang="en-US" altLang="ar-SA" dirty="0" smtClean="0"/>
              <a:t>, j, m, (2003) fundamentals of special education. Merrill. Prentice hall, upper saddle river,  new jersey- </a:t>
            </a:r>
            <a:r>
              <a:rPr lang="en-US" altLang="ar-SA" dirty="0" err="1" smtClean="0"/>
              <a:t>usa</a:t>
            </a:r>
            <a:r>
              <a:rPr lang="en-US" altLang="ar-SA" dirty="0" smtClean="0"/>
              <a:t>.</a:t>
            </a:r>
          </a:p>
          <a:p>
            <a:r>
              <a:rPr lang="en-US" altLang="ar-SA" dirty="0" smtClean="0"/>
              <a:t>2. Reid, d, k. &amp; others (1988). Teaching &amp; learning this abled. A cognitive developmental approach. Ally &amp; bacon </a:t>
            </a:r>
            <a:r>
              <a:rPr lang="en-US" altLang="ar-SA" dirty="0" err="1" smtClean="0"/>
              <a:t>inc.</a:t>
            </a:r>
            <a:r>
              <a:rPr lang="en-US" altLang="ar-SA" dirty="0" smtClean="0"/>
              <a:t> </a:t>
            </a:r>
            <a:r>
              <a:rPr lang="en-US" altLang="ar-SA" dirty="0" err="1" smtClean="0"/>
              <a:t>usa</a:t>
            </a:r>
            <a:endParaRPr lang="en-US" altLang="ar-SA" dirty="0" smtClean="0"/>
          </a:p>
        </p:txBody>
      </p:sp>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3933056"/>
            <a:ext cx="2924944" cy="292494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arn(inVertical)">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additive="base">
                                        <p:cTn id="12"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additive="base">
                                        <p:cTn id="18"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 calcmode="lin" valueType="num">
                                      <p:cBhvr additive="base">
                                        <p:cTn id="24"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36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صورة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88931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0" name="Rectangle 2"/>
          <p:cNvSpPr>
            <a:spLocks noGrp="1" noRot="1" noChangeArrowheads="1"/>
          </p:cNvSpPr>
          <p:nvPr>
            <p:ph type="title"/>
          </p:nvPr>
        </p:nvSpPr>
        <p:spPr>
          <a:xfrm>
            <a:off x="179512" y="0"/>
            <a:ext cx="8510588" cy="1052736"/>
          </a:xfrm>
        </p:spPr>
        <p:txBody>
          <a:bodyPr/>
          <a:lstStyle/>
          <a:p>
            <a:pPr algn="ctr" fontAlgn="auto">
              <a:spcAft>
                <a:spcPts val="0"/>
              </a:spcAft>
              <a:defRPr/>
            </a:pPr>
            <a:r>
              <a:rPr lang="ar-SA" sz="6000" dirty="0" smtClean="0"/>
              <a:t>مقدمة</a:t>
            </a:r>
            <a:endParaRPr lang="en-US" sz="4800" dirty="0" smtClean="0"/>
          </a:p>
        </p:txBody>
      </p:sp>
      <p:sp>
        <p:nvSpPr>
          <p:cNvPr id="12291" name="Rectangle 3"/>
          <p:cNvSpPr>
            <a:spLocks noGrp="1" noRot="1" noChangeArrowheads="1"/>
          </p:cNvSpPr>
          <p:nvPr>
            <p:ph idx="1"/>
          </p:nvPr>
        </p:nvSpPr>
        <p:spPr>
          <a:xfrm>
            <a:off x="250825" y="1268413"/>
            <a:ext cx="7058025" cy="4635500"/>
          </a:xfrm>
        </p:spPr>
        <p:txBody>
          <a:bodyPr rtlCol="0">
            <a:normAutofit fontScale="85000" lnSpcReduction="20000"/>
          </a:bodyPr>
          <a:lstStyle/>
          <a:p>
            <a:pPr algn="ctr" fontAlgn="auto">
              <a:spcAft>
                <a:spcPts val="0"/>
              </a:spcAft>
              <a:defRPr/>
            </a:pPr>
            <a:r>
              <a:rPr lang="ar-JO" sz="3600" dirty="0" smtClean="0"/>
              <a:t>ينظر الى الاشخاص غير العاديين (ذوي الاحتياجات الخاصة) على أنهم الذين ينحرفون انحرافا ملحوظاً عن الاشخاص العاديين (الأسوياء) سواء كان هذا الانحراف في الخصائص الجسمية أو العقلية أو الانفعالية أو الاجتماعية، ويستدعي هذا الانحراف تقديم برامج وخدمات ذات طابع خاص، تختلف عما يقدم للأشخاص العاديين وذلك ليتاح لهؤلاء أن ينمو نمواً سليماً وفقاً لإمكاناتهم وقدراتهم (الروسان، 2000).</a:t>
            </a:r>
            <a:endParaRPr lang="ar-SA" sz="3600" dirty="0" smtClean="0"/>
          </a:p>
          <a:p>
            <a:pPr algn="l" fontAlgn="auto">
              <a:spcAft>
                <a:spcPts val="0"/>
              </a:spcAft>
              <a:buFont typeface="Wingdings" pitchFamily="2" charset="2"/>
              <a:buNone/>
              <a:defRPr/>
            </a:pPr>
            <a:r>
              <a:rPr lang="ar-SA" sz="3600" dirty="0" smtClean="0"/>
              <a:t>                                                           </a:t>
            </a:r>
            <a:r>
              <a:rPr lang="ar-SA" sz="2400" dirty="0" smtClean="0">
                <a:solidFill>
                  <a:schemeClr val="folHlink"/>
                </a:solidFill>
              </a:rPr>
              <a:t>-    </a:t>
            </a:r>
            <a:r>
              <a:rPr lang="ar-SA" sz="3800" dirty="0" smtClean="0">
                <a:solidFill>
                  <a:schemeClr val="folHlink"/>
                </a:solidFill>
              </a:rPr>
              <a:t>يتبع  </a:t>
            </a:r>
            <a:endParaRPr lang="en-US" sz="2400" dirty="0" smtClean="0">
              <a:solidFill>
                <a:schemeClr val="folHlink"/>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500" advTm="6171">
        <p:checker/>
      </p:transition>
    </mc:Choice>
    <mc:Fallback>
      <p:transition spd="slow" advTm="6171">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randombar(horizontal)">
                                      <p:cBhvr>
                                        <p:cTn id="12" dur="5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randombar(horizontal)">
                                      <p:cBhvr>
                                        <p:cTn id="17"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04850" y="5257800"/>
            <a:ext cx="7239000" cy="1143000"/>
          </a:xfrm>
        </p:spPr>
        <p:txBody>
          <a:bodyPr/>
          <a:lstStyle/>
          <a:p>
            <a:pPr fontAlgn="auto">
              <a:spcAft>
                <a:spcPts val="0"/>
              </a:spcAft>
              <a:defRPr/>
            </a:pPr>
            <a:endParaRPr lang="en-US" dirty="0" smtClean="0"/>
          </a:p>
        </p:txBody>
      </p:sp>
      <p:sp>
        <p:nvSpPr>
          <p:cNvPr id="13315" name="Rectangle 3"/>
          <p:cNvSpPr>
            <a:spLocks noGrp="1" noRot="1" noChangeArrowheads="1"/>
          </p:cNvSpPr>
          <p:nvPr>
            <p:ph idx="1"/>
          </p:nvPr>
        </p:nvSpPr>
        <p:spPr>
          <a:xfrm>
            <a:off x="488950" y="838200"/>
            <a:ext cx="7467600" cy="4419600"/>
          </a:xfrm>
        </p:spPr>
        <p:txBody>
          <a:bodyPr rtlCol="0">
            <a:normAutofit lnSpcReduction="10000"/>
          </a:bodyPr>
          <a:lstStyle/>
          <a:p>
            <a:pPr fontAlgn="auto">
              <a:spcAft>
                <a:spcPts val="0"/>
              </a:spcAft>
              <a:defRPr/>
            </a:pPr>
            <a:r>
              <a:rPr lang="ar-JO" dirty="0" smtClean="0"/>
              <a:t> </a:t>
            </a:r>
            <a:r>
              <a:rPr lang="ar-JO" sz="3600" dirty="0" smtClean="0"/>
              <a:t>ويعد مصطلح صعوبات التعلم من المصطلحات الحديثة في التربية الخاصة اذ ظهر لأول مرة على لسان كيرك (</a:t>
            </a:r>
            <a:r>
              <a:rPr lang="en-US" sz="3600" dirty="0" smtClean="0"/>
              <a:t>Kirk</a:t>
            </a:r>
            <a:r>
              <a:rPr lang="ar-JO" sz="3600" dirty="0" smtClean="0"/>
              <a:t>) في مؤتمر تربوي أمريكي عقد في عام 1963 للبحث في مشكلة الأطفال الذين يعجزون عن التعلم بمستوى أقرانهم بالرغم من أنهم ذوو قدرات حسية وبصرية وسمعية ولمسية جيدة، وذوو نسب </a:t>
            </a:r>
            <a:r>
              <a:rPr lang="ar-JO" sz="3600" dirty="0" err="1" smtClean="0"/>
              <a:t>ذكائية</a:t>
            </a:r>
            <a:r>
              <a:rPr lang="ar-JO" sz="3600" dirty="0" smtClean="0"/>
              <a:t> عادية (الوقفي، 1998، 2000</a:t>
            </a:r>
            <a:r>
              <a:rPr lang="en-US" sz="3600" dirty="0" smtClean="0"/>
              <a:t>( </a:t>
            </a:r>
          </a:p>
        </p:txBody>
      </p:sp>
      <p:pic>
        <p:nvPicPr>
          <p:cNvPr id="2" name="صورة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4911684"/>
            <a:ext cx="2193032" cy="1946316"/>
          </a:xfrm>
          <a:prstGeom prst="rect">
            <a:avLst/>
          </a:prstGeom>
        </p:spPr>
      </p:pic>
      <p:pic>
        <p:nvPicPr>
          <p:cNvPr id="3" name="صورة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852092" y="4911684"/>
            <a:ext cx="2193032" cy="1277441"/>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600" advTm="10797">
        <p:blinds dir="vert"/>
      </p:transition>
    </mc:Choice>
    <mc:Fallback>
      <p:transition spd="slow" advTm="10797">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idx="1"/>
          </p:nvPr>
        </p:nvSpPr>
        <p:spPr>
          <a:xfrm>
            <a:off x="488950" y="838200"/>
            <a:ext cx="7467600" cy="5038725"/>
          </a:xfrm>
        </p:spPr>
        <p:txBody>
          <a:bodyPr/>
          <a:lstStyle/>
          <a:p>
            <a:r>
              <a:rPr lang="ar-JO" altLang="ar-SA" dirty="0" smtClean="0"/>
              <a:t>عند بداية الحديث عن تعريف صعوبات التعلم تجدر الاشارة إلى عدم وجود اتفاق على تعريف محدد لصعوبات التعلم وقد أدى هذا إلى ظهور تعريفات متعددة ومتنوعة لهذا المصطلح</a:t>
            </a:r>
            <a:r>
              <a:rPr lang="ar-SA" altLang="ar-SA" dirty="0" smtClean="0"/>
              <a:t> ومن هذه التعريفات,</a:t>
            </a:r>
            <a:r>
              <a:rPr lang="en-US" altLang="ar-SA" dirty="0" smtClean="0"/>
              <a:t> </a:t>
            </a:r>
            <a:r>
              <a:rPr lang="ar-JO" altLang="ar-SA" b="1" dirty="0" smtClean="0">
                <a:solidFill>
                  <a:schemeClr val="folHlink"/>
                </a:solidFill>
              </a:rPr>
              <a:t>تعريف اللجنة الوطنية المشتركة للصعوبات التعلم</a:t>
            </a:r>
            <a:r>
              <a:rPr lang="ar-SA" altLang="ar-SA" b="1" dirty="0" err="1" smtClean="0">
                <a:solidFill>
                  <a:schemeClr val="folHlink"/>
                </a:solidFill>
              </a:rPr>
              <a:t>ية</a:t>
            </a:r>
            <a:r>
              <a:rPr lang="ar-SA" altLang="ar-SA" b="1" dirty="0" smtClean="0">
                <a:solidFill>
                  <a:schemeClr val="folHlink"/>
                </a:solidFill>
              </a:rPr>
              <a:t> و</a:t>
            </a:r>
            <a:r>
              <a:rPr lang="ar-JO" altLang="ar-SA" b="1" dirty="0" smtClean="0">
                <a:solidFill>
                  <a:schemeClr val="folHlink"/>
                </a:solidFill>
              </a:rPr>
              <a:t>التعريف الاتحادي (دائرة التربية الامريكية)</a:t>
            </a:r>
            <a:r>
              <a:rPr lang="ar-SA" altLang="ar-SA" b="1" dirty="0" smtClean="0"/>
              <a:t>ومن المفيد عرض كلا التعريفيين حتى يتسنى لنا التعرف على جوانب الاتفاق والاختلاف بينهما :</a:t>
            </a:r>
            <a:endParaRPr lang="en-US" altLang="ar-SA" dirty="0" smtClean="0"/>
          </a:p>
        </p:txBody>
      </p:sp>
      <p:pic>
        <p:nvPicPr>
          <p:cNvPr id="2" name="صورة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60227" y="3933056"/>
            <a:ext cx="3385167" cy="2232248"/>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3400" advTm="13406">
        <p14:reveal thruBlk="1" dir="r"/>
      </p:transition>
    </mc:Choice>
    <mc:Fallback>
      <p:transition spd="slow" advTm="134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صورة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763" y="0"/>
            <a:ext cx="91487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2" name="Rectangle 2"/>
          <p:cNvSpPr>
            <a:spLocks noGrp="1" noRot="1" noChangeArrowheads="1"/>
          </p:cNvSpPr>
          <p:nvPr>
            <p:ph type="title"/>
          </p:nvPr>
        </p:nvSpPr>
        <p:spPr>
          <a:xfrm>
            <a:off x="1619672" y="5445224"/>
            <a:ext cx="7239000" cy="1143000"/>
          </a:xfrm>
        </p:spPr>
        <p:txBody>
          <a:bodyPr/>
          <a:lstStyle/>
          <a:p>
            <a:pPr fontAlgn="auto">
              <a:spcAft>
                <a:spcPts val="0"/>
              </a:spcAft>
              <a:defRPr/>
            </a:pPr>
            <a:r>
              <a:rPr lang="en-US" dirty="0" smtClean="0"/>
              <a:t> </a:t>
            </a:r>
          </a:p>
        </p:txBody>
      </p:sp>
      <p:sp>
        <p:nvSpPr>
          <p:cNvPr id="15363" name="Rectangle 3"/>
          <p:cNvSpPr>
            <a:spLocks noGrp="1" noRot="1" noChangeArrowheads="1"/>
          </p:cNvSpPr>
          <p:nvPr>
            <p:ph idx="1"/>
          </p:nvPr>
        </p:nvSpPr>
        <p:spPr>
          <a:xfrm>
            <a:off x="755650" y="404813"/>
            <a:ext cx="7561263" cy="5616575"/>
          </a:xfrm>
        </p:spPr>
        <p:txBody>
          <a:bodyPr rtlCol="0"/>
          <a:lstStyle/>
          <a:p>
            <a:pPr algn="ctr" fontAlgn="auto">
              <a:spcAft>
                <a:spcPts val="0"/>
              </a:spcAft>
              <a:defRPr/>
            </a:pPr>
            <a:r>
              <a:rPr lang="ar-SA" sz="4400" dirty="0">
                <a:solidFill>
                  <a:schemeClr val="accent4">
                    <a:lumMod val="60000"/>
                    <a:lumOff val="40000"/>
                  </a:schemeClr>
                </a:solidFill>
              </a:rPr>
              <a:t>تعريف صعوبات التعلم: </a:t>
            </a:r>
            <a:endParaRPr lang="ar-SA" sz="4400" dirty="0" smtClean="0"/>
          </a:p>
          <a:p>
            <a:pPr fontAlgn="auto">
              <a:spcAft>
                <a:spcPts val="0"/>
              </a:spcAft>
              <a:defRPr/>
            </a:pPr>
            <a:r>
              <a:rPr lang="ar-JO" sz="3200" dirty="0" smtClean="0"/>
              <a:t>صعوبة التعلم هي اضطراب في جانب أو أكثر من العمليات النفسية الاساسية المتعلقة بفهم واستخدام اللغة المحكية والمكتوبة، ومن أعراضها عدم القدرة على الاصغاء أو التفكير أو التحدث أو القراءة أو الكتابة أو انجاز العمليات الحسابية وقد تكون ناتجة عن اعاقات ادراكية أو اصابات دماغية أو عن قصور دماغي طفيف ولا تكون هذه الصعوبات ناتجة عن التخلف العقلي أو الانفعالي أو الحرمان الثقافي والبيئي والمادي (</a:t>
            </a:r>
            <a:r>
              <a:rPr lang="en-US" sz="3200" dirty="0" err="1" smtClean="0"/>
              <a:t>culatta</a:t>
            </a:r>
            <a:r>
              <a:rPr lang="en-US" sz="3200" dirty="0" smtClean="0"/>
              <a:t>, </a:t>
            </a:r>
            <a:r>
              <a:rPr lang="en-US" sz="3200" dirty="0" err="1" smtClean="0"/>
              <a:t>etal</a:t>
            </a:r>
            <a:r>
              <a:rPr lang="en-US" sz="3200" dirty="0" smtClean="0"/>
              <a:t>, 2003 </a:t>
            </a:r>
            <a:r>
              <a:rPr lang="ar-SA" sz="3200" dirty="0" smtClean="0"/>
              <a:t>)</a:t>
            </a:r>
            <a:endParaRPr lang="en-US" sz="3200" dirty="0" smtClean="0"/>
          </a:p>
        </p:txBody>
      </p:sp>
    </p:spTree>
    <p:custDataLst>
      <p:tags r:id="rId1"/>
    </p:custDataLst>
  </p:cSld>
  <p:clrMapOvr>
    <a:masterClrMapping/>
  </p:clrMapOvr>
  <p:transition advTm="17203">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arn(inVertic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arn(inVertical)">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Rot="1" noChangeArrowheads="1"/>
          </p:cNvSpPr>
          <p:nvPr>
            <p:ph idx="1"/>
          </p:nvPr>
        </p:nvSpPr>
        <p:spPr>
          <a:xfrm>
            <a:off x="301625" y="620713"/>
            <a:ext cx="8540750" cy="5761037"/>
          </a:xfrm>
        </p:spPr>
        <p:txBody>
          <a:bodyPr rtlCol="0"/>
          <a:lstStyle/>
          <a:p>
            <a:pPr algn="ctr" fontAlgn="auto">
              <a:spcAft>
                <a:spcPts val="0"/>
              </a:spcAft>
              <a:defRPr/>
            </a:pPr>
            <a:r>
              <a:rPr lang="ar-SA" dirty="0">
                <a:solidFill>
                  <a:schemeClr val="accent4">
                    <a:lumMod val="60000"/>
                    <a:lumOff val="40000"/>
                  </a:schemeClr>
                </a:solidFill>
              </a:rPr>
              <a:t>التعريف الاتحادي (دائرة التربية الامريكية):</a:t>
            </a:r>
            <a:endParaRPr lang="en-US" dirty="0" smtClean="0">
              <a:solidFill>
                <a:schemeClr val="accent4">
                  <a:lumMod val="60000"/>
                  <a:lumOff val="40000"/>
                </a:schemeClr>
              </a:solidFill>
            </a:endParaRPr>
          </a:p>
          <a:p>
            <a:pPr fontAlgn="auto">
              <a:spcAft>
                <a:spcPts val="0"/>
              </a:spcAft>
              <a:defRPr/>
            </a:pPr>
            <a:r>
              <a:rPr lang="ar-JO" dirty="0" smtClean="0"/>
              <a:t>الصعوبات التعلمية مصطلح شامل يراد به مجموعة غير متجانسة من الاضطرابات تتجلى على شكل صعوبات ذات دلالة في اكتساب وتوظيف قدرات الاصغاء أو الكلام أو القراءة أو التفكير أو الرياضيات وترد الى عوامل ذاتية يفترض أنها نابعة عن قصور وظيفي في الجهاز العصبي المركزي، وبالرغم من ذلك فان الصعوبة التعلمية يمكن أن تحدث مرافقة لأحوال معيقة أخرى، كالاختلال الحسي أو التخلف العقلي أو الاضطراب الاجتماعي أو الانفعالي أو مؤثرات بيئية أو تعليم غير كافٍ وغير ملائم أو عوامل نفسية عضوية ولكنها لا تكون نتيجة مباشرة لهذه الاحوال أو المؤثرات (وقفي، 1998).</a:t>
            </a:r>
            <a:endParaRPr lang="en-US" dirty="0" smtClean="0"/>
          </a:p>
        </p:txBody>
      </p:sp>
      <p:sp>
        <p:nvSpPr>
          <p:cNvPr id="2" name="عنوان 1"/>
          <p:cNvSpPr>
            <a:spLocks noGrp="1"/>
          </p:cNvSpPr>
          <p:nvPr>
            <p:ph type="title"/>
          </p:nvPr>
        </p:nvSpPr>
        <p:spPr>
          <a:xfrm>
            <a:off x="704850" y="5257800"/>
            <a:ext cx="7239000" cy="1143000"/>
          </a:xfrm>
        </p:spPr>
        <p:txBody>
          <a:bodyPr/>
          <a:lstStyle/>
          <a:p>
            <a:pPr fontAlgn="auto">
              <a:spcAft>
                <a:spcPts val="0"/>
              </a:spcAft>
              <a:defRPr/>
            </a:pPr>
            <a:endParaRPr lang="ar-SA"/>
          </a:p>
        </p:txBody>
      </p:sp>
      <p:pic>
        <p:nvPicPr>
          <p:cNvPr id="3" name="صورة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3608" y="4653136"/>
            <a:ext cx="2304256" cy="208823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down)">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صورة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Rectangle 3"/>
          <p:cNvSpPr>
            <a:spLocks noGrp="1" noRot="1" noChangeArrowheads="1"/>
          </p:cNvSpPr>
          <p:nvPr>
            <p:ph idx="1"/>
          </p:nvPr>
        </p:nvSpPr>
        <p:spPr>
          <a:xfrm>
            <a:off x="301625" y="1341438"/>
            <a:ext cx="8540750" cy="4464050"/>
          </a:xfrm>
        </p:spPr>
        <p:txBody>
          <a:bodyPr rtlCol="0">
            <a:normAutofit fontScale="92500" lnSpcReduction="10000"/>
          </a:bodyPr>
          <a:lstStyle/>
          <a:p>
            <a:pPr fontAlgn="auto">
              <a:spcAft>
                <a:spcPts val="0"/>
              </a:spcAft>
              <a:buFont typeface="Wingdings" pitchFamily="2" charset="2"/>
              <a:buNone/>
              <a:defRPr/>
            </a:pPr>
            <a:endParaRPr lang="ar-SA" dirty="0" smtClean="0"/>
          </a:p>
          <a:p>
            <a:pPr fontAlgn="auto">
              <a:spcAft>
                <a:spcPts val="0"/>
              </a:spcAft>
              <a:buFont typeface="Wingdings" pitchFamily="2" charset="2"/>
              <a:buNone/>
              <a:defRPr/>
            </a:pPr>
            <a:r>
              <a:rPr lang="ar-JO" dirty="0" smtClean="0"/>
              <a:t>ويلاحظ على هذه التعريفات أنها تصف صعوبات التعلم على أساس أنها:</a:t>
            </a:r>
          </a:p>
          <a:p>
            <a:pPr fontAlgn="auto">
              <a:spcAft>
                <a:spcPts val="0"/>
              </a:spcAft>
              <a:defRPr/>
            </a:pPr>
            <a:r>
              <a:rPr lang="ar-JO" dirty="0" smtClean="0"/>
              <a:t>أنواع مختلفة من الاضطرابات الداخلية الذاتية التي تتعلق بقصور في أداء الدماغ لوظائفه العصبية، وليس لتكوينه التشريحي، أي قصور وظيفي في معالجته للمعلومات.</a:t>
            </a:r>
          </a:p>
          <a:p>
            <a:pPr fontAlgn="auto">
              <a:spcAft>
                <a:spcPts val="0"/>
              </a:spcAft>
              <a:defRPr/>
            </a:pPr>
            <a:r>
              <a:rPr lang="ar-JO" dirty="0" smtClean="0"/>
              <a:t>تظهر الصعوبات كنقص في القدرة على فهم واستعمال المهارات اللغوية، أو القدرات الفكرية، أو الذاكرة، أو الادراك، بمعنى أنها خلل في العملية الادراكية تظهر على شكل اضطراب في المخرجات اللغوية والفكرية.</a:t>
            </a:r>
          </a:p>
          <a:p>
            <a:pPr fontAlgn="auto">
              <a:spcAft>
                <a:spcPts val="0"/>
              </a:spcAft>
              <a:defRPr/>
            </a:pPr>
            <a:r>
              <a:rPr lang="ar-JO" dirty="0" smtClean="0"/>
              <a:t>قد تترافق صعوبات التعلم مع إعاقات سمعية أو بصرية أو غير ذلك من الاعاقات العقلية أو الانفعالية ولكن هذه الاعاقات لا تفسر كسبب رئيسي لهذه الصعوبات.</a:t>
            </a:r>
            <a:endParaRPr lang="en-US" dirty="0" smtClean="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4375" y="115888"/>
            <a:ext cx="7754938" cy="173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barn(inVertical)">
                                      <p:cBhvr>
                                        <p:cTn id="14" dur="500"/>
                                        <p:tgtEl>
                                          <p:spTgt spid="174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barn(inVertical)">
                                      <p:cBhvr>
                                        <p:cTn id="19" dur="500"/>
                                        <p:tgtEl>
                                          <p:spTgt spid="174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411">
                                            <p:txEl>
                                              <p:pRg st="3" end="3"/>
                                            </p:txEl>
                                          </p:spTgt>
                                        </p:tgtEl>
                                        <p:attrNameLst>
                                          <p:attrName>style.visibility</p:attrName>
                                        </p:attrNameLst>
                                      </p:cBhvr>
                                      <p:to>
                                        <p:strVal val="visible"/>
                                      </p:to>
                                    </p:set>
                                    <p:animEffect transition="in" filter="barn(inVertical)">
                                      <p:cBhvr>
                                        <p:cTn id="24" dur="500"/>
                                        <p:tgtEl>
                                          <p:spTgt spid="1741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411">
                                            <p:txEl>
                                              <p:pRg st="4" end="4"/>
                                            </p:txEl>
                                          </p:spTgt>
                                        </p:tgtEl>
                                        <p:attrNameLst>
                                          <p:attrName>style.visibility</p:attrName>
                                        </p:attrNameLst>
                                      </p:cBhvr>
                                      <p:to>
                                        <p:strVal val="visible"/>
                                      </p:to>
                                    </p:set>
                                    <p:animEffect transition="in" filter="barn(inVertical)">
                                      <p:cBhvr>
                                        <p:cTn id="29"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2|1.2"/>
</p:tagLst>
</file>

<file path=ppt/tags/tag2.xml><?xml version="1.0" encoding="utf-8"?>
<p:tagLst xmlns:a="http://schemas.openxmlformats.org/drawingml/2006/main" xmlns:r="http://schemas.openxmlformats.org/officeDocument/2006/relationships" xmlns:p="http://schemas.openxmlformats.org/presentationml/2006/main">
  <p:tag name="TIMING" val="|3.2|1.7|1.7|1.6|1.7|1.9|1.8|1.2|1.3"/>
</p:tagLst>
</file>

<file path=ppt/tags/tag3.xml><?xml version="1.0" encoding="utf-8"?>
<p:tagLst xmlns:a="http://schemas.openxmlformats.org/drawingml/2006/main" xmlns:r="http://schemas.openxmlformats.org/officeDocument/2006/relationships" xmlns:p="http://schemas.openxmlformats.org/presentationml/2006/main">
  <p:tag name="TIMING" val="|2.7|1.5"/>
</p:tagLst>
</file>

<file path=ppt/tags/tag4.xml><?xml version="1.0" encoding="utf-8"?>
<p:tagLst xmlns:a="http://schemas.openxmlformats.org/drawingml/2006/main" xmlns:r="http://schemas.openxmlformats.org/officeDocument/2006/relationships" xmlns:p="http://schemas.openxmlformats.org/presentationml/2006/main">
  <p:tag name="TIMING" val="|5.3"/>
</p:tagLst>
</file>

<file path=ppt/tags/tag5.xml><?xml version="1.0" encoding="utf-8"?>
<p:tagLst xmlns:a="http://schemas.openxmlformats.org/drawingml/2006/main" xmlns:r="http://schemas.openxmlformats.org/officeDocument/2006/relationships" xmlns:p="http://schemas.openxmlformats.org/presentationml/2006/main">
  <p:tag name="TIMING" val="|5"/>
</p:tagLst>
</file>

<file path=ppt/tags/tag6.xml><?xml version="1.0" encoding="utf-8"?>
<p:tagLst xmlns:a="http://schemas.openxmlformats.org/drawingml/2006/main" xmlns:r="http://schemas.openxmlformats.org/officeDocument/2006/relationships" xmlns:p="http://schemas.openxmlformats.org/presentationml/2006/main">
  <p:tag name="TIMING" val="|3.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_TP101859858">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TC101859868[[fn=حراري]]</Template>
  <TotalTime>403</TotalTime>
  <Words>2877</Words>
  <Application>Microsoft Office PowerPoint</Application>
  <PresentationFormat>عرض على الشاشة (3:4)‏</PresentationFormat>
  <Paragraphs>218</Paragraphs>
  <Slides>35</Slides>
  <Notes>0</Notes>
  <HiddenSlides>0</HiddenSlides>
  <MMClips>0</MMClips>
  <ScaleCrop>false</ScaleCrop>
  <HeadingPairs>
    <vt:vector size="4" baseType="variant">
      <vt:variant>
        <vt:lpstr>سمة</vt:lpstr>
      </vt:variant>
      <vt:variant>
        <vt:i4>1</vt:i4>
      </vt:variant>
      <vt:variant>
        <vt:lpstr>عناوين الشرائح</vt:lpstr>
      </vt:variant>
      <vt:variant>
        <vt:i4>35</vt:i4>
      </vt:variant>
    </vt:vector>
  </HeadingPairs>
  <TitlesOfParts>
    <vt:vector size="36" baseType="lpstr">
      <vt:lpstr>thermal_TP101859858</vt:lpstr>
      <vt:lpstr>اللهم صل وسلم وبارك على سيدنا محمدوعلى آله  وصحبه والتابعين.</vt:lpstr>
      <vt:lpstr>صعوبات التعلم واستراتيجياتها التدريسية</vt:lpstr>
      <vt:lpstr>فهرس المحتويات</vt:lpstr>
      <vt:lpstr>مقدمة</vt:lpstr>
      <vt:lpstr>الشريحة 5</vt:lpstr>
      <vt:lpstr>الشريحة 6</vt:lpstr>
      <vt:lpstr> </vt:lpstr>
      <vt:lpstr>الشريحة 8</vt:lpstr>
      <vt:lpstr>الشريحة 9</vt:lpstr>
      <vt:lpstr>الشريحة 10</vt:lpstr>
      <vt:lpstr>الشريحة 11</vt:lpstr>
      <vt:lpstr>الشريحة 12</vt:lpstr>
      <vt:lpstr>الشريحة 13</vt:lpstr>
      <vt:lpstr>خصائص الأطفال ذوي صعوبات التعلم:</vt:lpstr>
      <vt:lpstr>أنماط صعوبات التعلم:</vt:lpstr>
      <vt:lpstr>أنماط صعوبات التعلم:</vt:lpstr>
      <vt:lpstr>أنماط صعوبات التعلم</vt:lpstr>
      <vt:lpstr>أسباب صعوبات التعلم: </vt:lpstr>
      <vt:lpstr>أسباب صعوبات التعلم:</vt:lpstr>
      <vt:lpstr>أسباب صعوبات التعلم:</vt:lpstr>
      <vt:lpstr>أسباب صعوبات التعلم:</vt:lpstr>
      <vt:lpstr>أسباب صعوبات التعلم:</vt:lpstr>
      <vt:lpstr>تقييم وتشخيص الصعوبات التعلمية:</vt:lpstr>
      <vt:lpstr>تقييم وتشخيص الصعوبات التعلمية:</vt:lpstr>
      <vt:lpstr>تقييم وتشخيص الصعوبات التعلمية:</vt:lpstr>
      <vt:lpstr>الخيارات التربوية المتاحة:</vt:lpstr>
      <vt:lpstr>الخيارات التربوية المتاحة:</vt:lpstr>
      <vt:lpstr>طرق التدريس والاستراتيجيات </vt:lpstr>
      <vt:lpstr>طرق التدريس والاستراتيجيات</vt:lpstr>
      <vt:lpstr>طرق التدريس والاستراتيجيات</vt:lpstr>
      <vt:lpstr>طرق التدريس والاستراتيجيات</vt:lpstr>
      <vt:lpstr>طرق التدريس والاستراتيجيات</vt:lpstr>
      <vt:lpstr>خاتمة</vt:lpstr>
      <vt:lpstr>المراجع</vt:lpstr>
      <vt:lpstr>المراجع</vt:lpstr>
    </vt:vector>
  </TitlesOfParts>
  <Company>MOE Jordan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صعوبات التعلم (الإعاقة الخفية)</dc:title>
  <dc:creator>MOE Jordan</dc:creator>
  <cp:lastModifiedBy>Toshiba</cp:lastModifiedBy>
  <cp:revision>23</cp:revision>
  <dcterms:created xsi:type="dcterms:W3CDTF">2007-05-02T05:06:10Z</dcterms:created>
  <dcterms:modified xsi:type="dcterms:W3CDTF">2015-03-31T05:45:07Z</dcterms:modified>
</cp:coreProperties>
</file>