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DFAF0F-A160-4839-AD14-171072DF4762}" type="doc">
      <dgm:prSet loTypeId="urn:microsoft.com/office/officeart/2005/8/layout/target1" loCatId="relationship" qsTypeId="urn:microsoft.com/office/officeart/2005/8/quickstyle/3d1" qsCatId="3D" csTypeId="urn:microsoft.com/office/officeart/2005/8/colors/colorful3" csCatId="colorful" phldr="1"/>
      <dgm:spPr/>
    </dgm:pt>
    <dgm:pt modelId="{C5DA4EDA-49CB-4ED3-A054-80400CCCAD49}">
      <dgm:prSet phldrT="[نص]"/>
      <dgm:spPr>
        <a:xfrm>
          <a:off x="5246290" y="0"/>
          <a:ext cx="1697236" cy="990054"/>
        </a:xfrm>
        <a:prstGeom prst="rect">
          <a:avLst/>
        </a:prstGeom>
        <a:noFill/>
        <a:ln>
          <a:noFill/>
        </a:ln>
        <a:effectLst/>
      </dgm:spPr>
      <dgm:t>
        <a:bodyPr/>
        <a:lstStyle/>
        <a:p>
          <a:pPr rtl="1"/>
          <a:r>
            <a:rPr lang="ar-SA" b="1" dirty="0" smtClean="0">
              <a:solidFill>
                <a:srgbClr val="FF0000"/>
              </a:solidFill>
              <a:latin typeface="Georgia"/>
              <a:ea typeface="+mn-ea"/>
              <a:cs typeface="Arial"/>
            </a:rPr>
            <a:t>المستقل</a:t>
          </a:r>
          <a:r>
            <a:rPr lang="ar-SA" dirty="0" smtClean="0">
              <a:solidFill>
                <a:sysClr val="windowText" lastClr="000000">
                  <a:hueOff val="0"/>
                  <a:satOff val="0"/>
                  <a:lumOff val="0"/>
                  <a:alphaOff val="0"/>
                </a:sysClr>
              </a:solidFill>
              <a:latin typeface="Georgia"/>
              <a:ea typeface="+mn-ea"/>
              <a:cs typeface="Arial"/>
            </a:rPr>
            <a:t> </a:t>
          </a:r>
          <a:endParaRPr lang="ar-SA" dirty="0">
            <a:solidFill>
              <a:sysClr val="windowText" lastClr="000000">
                <a:hueOff val="0"/>
                <a:satOff val="0"/>
                <a:lumOff val="0"/>
                <a:alphaOff val="0"/>
              </a:sysClr>
            </a:solidFill>
            <a:latin typeface="Georgia"/>
            <a:ea typeface="+mn-ea"/>
            <a:cs typeface="Arial"/>
          </a:endParaRPr>
        </a:p>
      </dgm:t>
    </dgm:pt>
    <dgm:pt modelId="{5EF4F46C-03D5-4DD1-A0BD-53D63D5C5064}" type="parTrans" cxnId="{994D02E7-4A18-475D-B510-FCC7831686FE}">
      <dgm:prSet/>
      <dgm:spPr/>
      <dgm:t>
        <a:bodyPr/>
        <a:lstStyle/>
        <a:p>
          <a:pPr rtl="1"/>
          <a:endParaRPr lang="ar-SA"/>
        </a:p>
      </dgm:t>
    </dgm:pt>
    <dgm:pt modelId="{F130F986-8D38-4C31-A090-559F684E2F2E}" type="sibTrans" cxnId="{994D02E7-4A18-475D-B510-FCC7831686FE}">
      <dgm:prSet/>
      <dgm:spPr/>
      <dgm:t>
        <a:bodyPr/>
        <a:lstStyle/>
        <a:p>
          <a:pPr rtl="1"/>
          <a:endParaRPr lang="ar-SA"/>
        </a:p>
      </dgm:t>
    </dgm:pt>
    <dgm:pt modelId="{8A9D0708-A1AC-488B-8308-58A00B68B0F0}">
      <dgm:prSet phldrT="[نص]"/>
      <dgm:spPr>
        <a:xfrm>
          <a:off x="5246290" y="990054"/>
          <a:ext cx="1697236" cy="990054"/>
        </a:xfrm>
        <a:prstGeom prst="rect">
          <a:avLst/>
        </a:prstGeom>
        <a:noFill/>
        <a:ln>
          <a:noFill/>
        </a:ln>
        <a:effectLst/>
      </dgm:spPr>
      <dgm:t>
        <a:bodyPr/>
        <a:lstStyle/>
        <a:p>
          <a:pPr rtl="1"/>
          <a:r>
            <a:rPr lang="ar-SA" b="1" dirty="0" smtClean="0">
              <a:solidFill>
                <a:sysClr val="windowText" lastClr="000000">
                  <a:hueOff val="0"/>
                  <a:satOff val="0"/>
                  <a:lumOff val="0"/>
                  <a:alphaOff val="0"/>
                </a:sysClr>
              </a:solidFill>
              <a:latin typeface="Georgia"/>
              <a:ea typeface="+mn-ea"/>
              <a:cs typeface="Arial"/>
            </a:rPr>
            <a:t>التابع </a:t>
          </a:r>
          <a:endParaRPr lang="ar-SA" b="1" dirty="0">
            <a:solidFill>
              <a:sysClr val="windowText" lastClr="000000">
                <a:hueOff val="0"/>
                <a:satOff val="0"/>
                <a:lumOff val="0"/>
                <a:alphaOff val="0"/>
              </a:sysClr>
            </a:solidFill>
            <a:latin typeface="Georgia"/>
            <a:ea typeface="+mn-ea"/>
            <a:cs typeface="Arial"/>
          </a:endParaRPr>
        </a:p>
      </dgm:t>
    </dgm:pt>
    <dgm:pt modelId="{DAC6DB16-14AB-42F7-BC44-469136689837}" type="parTrans" cxnId="{64C078E8-9B78-4A5C-82C1-7E7F2F19838D}">
      <dgm:prSet/>
      <dgm:spPr/>
      <dgm:t>
        <a:bodyPr/>
        <a:lstStyle/>
        <a:p>
          <a:pPr rtl="1"/>
          <a:endParaRPr lang="ar-SA"/>
        </a:p>
      </dgm:t>
    </dgm:pt>
    <dgm:pt modelId="{250C71FD-42E4-472E-ACC2-C735521E99AC}" type="sibTrans" cxnId="{64C078E8-9B78-4A5C-82C1-7E7F2F19838D}">
      <dgm:prSet/>
      <dgm:spPr/>
      <dgm:t>
        <a:bodyPr/>
        <a:lstStyle/>
        <a:p>
          <a:pPr rtl="1"/>
          <a:endParaRPr lang="ar-SA"/>
        </a:p>
      </dgm:t>
    </dgm:pt>
    <dgm:pt modelId="{42BD3855-B40D-4FA6-A993-729987CBE830}">
      <dgm:prSet phldrT="[نص]"/>
      <dgm:spPr>
        <a:xfrm>
          <a:off x="5246290" y="1980108"/>
          <a:ext cx="1697236" cy="990054"/>
        </a:xfrm>
        <a:prstGeom prst="rect">
          <a:avLst/>
        </a:prstGeom>
        <a:noFill/>
        <a:ln>
          <a:noFill/>
        </a:ln>
        <a:effectLst/>
      </dgm:spPr>
      <dgm:t>
        <a:bodyPr/>
        <a:lstStyle/>
        <a:p>
          <a:pPr rtl="1"/>
          <a:r>
            <a:rPr lang="ar-SA" b="1" dirty="0" smtClean="0">
              <a:solidFill>
                <a:srgbClr val="0070C0"/>
              </a:solidFill>
              <a:latin typeface="Georgia"/>
              <a:ea typeface="+mn-ea"/>
              <a:cs typeface="Arial"/>
            </a:rPr>
            <a:t>الوسيط </a:t>
          </a:r>
          <a:endParaRPr lang="ar-SA" b="1" dirty="0">
            <a:solidFill>
              <a:srgbClr val="0070C0"/>
            </a:solidFill>
            <a:latin typeface="Georgia"/>
            <a:ea typeface="+mn-ea"/>
            <a:cs typeface="Arial"/>
          </a:endParaRPr>
        </a:p>
      </dgm:t>
    </dgm:pt>
    <dgm:pt modelId="{809C049B-7371-487A-9C8A-5869732E355B}" type="parTrans" cxnId="{80742305-6238-4378-80DE-FAD692BCE4B6}">
      <dgm:prSet/>
      <dgm:spPr/>
      <dgm:t>
        <a:bodyPr/>
        <a:lstStyle/>
        <a:p>
          <a:pPr rtl="1"/>
          <a:endParaRPr lang="ar-SA"/>
        </a:p>
      </dgm:t>
    </dgm:pt>
    <dgm:pt modelId="{297D5D6A-8119-4F47-9D42-7FFD7BD86682}" type="sibTrans" cxnId="{80742305-6238-4378-80DE-FAD692BCE4B6}">
      <dgm:prSet/>
      <dgm:spPr/>
      <dgm:t>
        <a:bodyPr/>
        <a:lstStyle/>
        <a:p>
          <a:pPr rtl="1"/>
          <a:endParaRPr lang="ar-SA"/>
        </a:p>
      </dgm:t>
    </dgm:pt>
    <dgm:pt modelId="{2B2D87D5-7918-42F9-A3CC-3F8FD04C8952}" type="pres">
      <dgm:prSet presAssocID="{95DFAF0F-A160-4839-AD14-171072DF4762}" presName="composite" presStyleCnt="0">
        <dgm:presLayoutVars>
          <dgm:chMax val="5"/>
          <dgm:dir/>
          <dgm:resizeHandles val="exact"/>
        </dgm:presLayoutVars>
      </dgm:prSet>
      <dgm:spPr/>
    </dgm:pt>
    <dgm:pt modelId="{CCF6B3E4-F09F-4B4D-BC71-ADC09912F9E3}" type="pres">
      <dgm:prSet presAssocID="{C5DA4EDA-49CB-4ED3-A054-80400CCCAD49}" presName="circle1" presStyleLbl="lnNode1" presStyleIdx="0" presStyleCnt="3"/>
      <dgm:spPr>
        <a:xfrm>
          <a:off x="2643862" y="2489279"/>
          <a:ext cx="678894" cy="678894"/>
        </a:xfrm>
        <a:prstGeom prst="ellipse">
          <a:avLst/>
        </a:prstGeom>
        <a:gradFill rotWithShape="0">
          <a:gsLst>
            <a:gs pos="0">
              <a:srgbClr val="A04DA3">
                <a:hueOff val="0"/>
                <a:satOff val="0"/>
                <a:lumOff val="0"/>
                <a:alphaOff val="0"/>
                <a:tint val="43000"/>
                <a:satMod val="165000"/>
              </a:srgbClr>
            </a:gs>
            <a:gs pos="55000">
              <a:srgbClr val="A04DA3">
                <a:hueOff val="0"/>
                <a:satOff val="0"/>
                <a:lumOff val="0"/>
                <a:alphaOff val="0"/>
                <a:tint val="83000"/>
                <a:satMod val="155000"/>
              </a:srgbClr>
            </a:gs>
            <a:gs pos="100000">
              <a:srgbClr val="A04DA3">
                <a:hueOff val="0"/>
                <a:satOff val="0"/>
                <a:lumOff val="0"/>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gm:spPr>
    </dgm:pt>
    <dgm:pt modelId="{04C78804-C02F-48BC-9B13-41588AFEA5ED}" type="pres">
      <dgm:prSet presAssocID="{C5DA4EDA-49CB-4ED3-A054-80400CCCAD49}" presName="text1" presStyleLbl="revTx" presStyleIdx="0" presStyleCnt="3">
        <dgm:presLayoutVars>
          <dgm:bulletEnabled val="1"/>
        </dgm:presLayoutVars>
      </dgm:prSet>
      <dgm:spPr/>
      <dgm:t>
        <a:bodyPr/>
        <a:lstStyle/>
        <a:p>
          <a:pPr rtl="1"/>
          <a:endParaRPr lang="ar-SA"/>
        </a:p>
      </dgm:t>
    </dgm:pt>
    <dgm:pt modelId="{65B353B2-FB2B-48A4-AFE4-83C682FA714A}" type="pres">
      <dgm:prSet presAssocID="{C5DA4EDA-49CB-4ED3-A054-80400CCCAD49}" presName="line1" presStyleLbl="callout" presStyleIdx="0" presStyleCnt="6"/>
      <dgm:spPr>
        <a:xfrm>
          <a:off x="4821981" y="495027"/>
          <a:ext cx="424309"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 modelId="{138CF921-A175-4406-A50E-EA4214E78DDB}" type="pres">
      <dgm:prSet presAssocID="{C5DA4EDA-49CB-4ED3-A054-80400CCCAD49}" presName="d1" presStyleLbl="callout" presStyleIdx="1" presStyleCnt="6"/>
      <dgm:spPr>
        <a:xfrm rot="5400000">
          <a:off x="2735229" y="743672"/>
          <a:ext cx="2333133" cy="1836975"/>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 modelId="{A0CD84B1-E718-41AA-8D06-39274B886D19}" type="pres">
      <dgm:prSet presAssocID="{8A9D0708-A1AC-488B-8308-58A00B68B0F0}" presName="circle2" presStyleLbl="lnNode1" presStyleIdx="1" presStyleCnt="3"/>
      <dgm:spPr>
        <a:xfrm>
          <a:off x="1964967" y="1810385"/>
          <a:ext cx="2036683" cy="2036683"/>
        </a:xfrm>
        <a:prstGeom prst="ellipse">
          <a:avLst/>
        </a:prstGeom>
        <a:gradFill rotWithShape="0">
          <a:gsLst>
            <a:gs pos="0">
              <a:srgbClr val="A04DA3">
                <a:hueOff val="-8269636"/>
                <a:satOff val="13411"/>
                <a:lumOff val="98"/>
                <a:alphaOff val="0"/>
                <a:tint val="43000"/>
                <a:satMod val="165000"/>
              </a:srgbClr>
            </a:gs>
            <a:gs pos="55000">
              <a:srgbClr val="A04DA3">
                <a:hueOff val="-8269636"/>
                <a:satOff val="13411"/>
                <a:lumOff val="98"/>
                <a:alphaOff val="0"/>
                <a:tint val="83000"/>
                <a:satMod val="155000"/>
              </a:srgbClr>
            </a:gs>
            <a:gs pos="100000">
              <a:srgbClr val="A04DA3">
                <a:hueOff val="-8269636"/>
                <a:satOff val="13411"/>
                <a:lumOff val="98"/>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gm:spPr>
    </dgm:pt>
    <dgm:pt modelId="{A53928D4-AB9C-42AC-8F93-603080DE513F}" type="pres">
      <dgm:prSet presAssocID="{8A9D0708-A1AC-488B-8308-58A00B68B0F0}" presName="text2" presStyleLbl="revTx" presStyleIdx="1" presStyleCnt="3">
        <dgm:presLayoutVars>
          <dgm:bulletEnabled val="1"/>
        </dgm:presLayoutVars>
      </dgm:prSet>
      <dgm:spPr/>
      <dgm:t>
        <a:bodyPr/>
        <a:lstStyle/>
        <a:p>
          <a:pPr rtl="1"/>
          <a:endParaRPr lang="ar-SA"/>
        </a:p>
      </dgm:t>
    </dgm:pt>
    <dgm:pt modelId="{6817F0FE-D330-4637-9DEB-7E7FD5A1DE2F}" type="pres">
      <dgm:prSet presAssocID="{8A9D0708-A1AC-488B-8308-58A00B68B0F0}" presName="line2" presStyleLbl="callout" presStyleIdx="2" presStyleCnt="6"/>
      <dgm:spPr>
        <a:xfrm>
          <a:off x="4821981" y="1485081"/>
          <a:ext cx="424309"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 modelId="{8E796DF2-30D3-4FFD-B653-F7111CAB0BE4}" type="pres">
      <dgm:prSet presAssocID="{8A9D0708-A1AC-488B-8308-58A00B68B0F0}" presName="d2" presStyleLbl="callout" presStyleIdx="3" presStyleCnt="6"/>
      <dgm:spPr>
        <a:xfrm rot="5400000">
          <a:off x="3236027" y="1718281"/>
          <a:ext cx="1818079" cy="1350434"/>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 modelId="{06F2C2A0-93BB-4171-B036-2848A5017300}" type="pres">
      <dgm:prSet presAssocID="{42BD3855-B40D-4FA6-A993-729987CBE830}" presName="circle3" presStyleLbl="lnNode1" presStyleIdx="2" presStyleCnt="3"/>
      <dgm:spPr>
        <a:xfrm>
          <a:off x="1286073" y="1131490"/>
          <a:ext cx="3394472" cy="3394472"/>
        </a:xfrm>
        <a:prstGeom prst="ellipse">
          <a:avLst/>
        </a:prstGeom>
        <a:gradFill rotWithShape="0">
          <a:gsLst>
            <a:gs pos="0">
              <a:srgbClr val="A04DA3">
                <a:hueOff val="-16539272"/>
                <a:satOff val="26822"/>
                <a:lumOff val="197"/>
                <a:alphaOff val="0"/>
                <a:tint val="43000"/>
                <a:satMod val="165000"/>
              </a:srgbClr>
            </a:gs>
            <a:gs pos="55000">
              <a:srgbClr val="A04DA3">
                <a:hueOff val="-16539272"/>
                <a:satOff val="26822"/>
                <a:lumOff val="197"/>
                <a:alphaOff val="0"/>
                <a:tint val="83000"/>
                <a:satMod val="155000"/>
              </a:srgbClr>
            </a:gs>
            <a:gs pos="100000">
              <a:srgbClr val="A04DA3">
                <a:hueOff val="-16539272"/>
                <a:satOff val="26822"/>
                <a:lumOff val="197"/>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gm:spPr>
    </dgm:pt>
    <dgm:pt modelId="{E9C8144B-B63F-4D7A-95B9-82F9A13E9996}" type="pres">
      <dgm:prSet presAssocID="{42BD3855-B40D-4FA6-A993-729987CBE830}" presName="text3" presStyleLbl="revTx" presStyleIdx="2" presStyleCnt="3">
        <dgm:presLayoutVars>
          <dgm:bulletEnabled val="1"/>
        </dgm:presLayoutVars>
      </dgm:prSet>
      <dgm:spPr/>
      <dgm:t>
        <a:bodyPr/>
        <a:lstStyle/>
        <a:p>
          <a:pPr rtl="1"/>
          <a:endParaRPr lang="ar-SA"/>
        </a:p>
      </dgm:t>
    </dgm:pt>
    <dgm:pt modelId="{A50F4AEF-AE3F-45AF-8080-F8131AB6BEBB}" type="pres">
      <dgm:prSet presAssocID="{42BD3855-B40D-4FA6-A993-729987CBE830}" presName="line3" presStyleLbl="callout" presStyleIdx="4" presStyleCnt="6"/>
      <dgm:spPr>
        <a:xfrm>
          <a:off x="4821981" y="2475136"/>
          <a:ext cx="424309"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 modelId="{B22C08C2-558D-462D-8DA8-20C3C5A3ED56}" type="pres">
      <dgm:prSet presAssocID="{42BD3855-B40D-4FA6-A993-729987CBE830}" presName="d3" presStyleLbl="callout" presStyleIdx="5" presStyleCnt="6"/>
      <dgm:spPr>
        <a:xfrm rot="5400000">
          <a:off x="3737447" y="2692099"/>
          <a:ext cx="1298951" cy="863893"/>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gm:spPr>
    </dgm:pt>
  </dgm:ptLst>
  <dgm:cxnLst>
    <dgm:cxn modelId="{64C078E8-9B78-4A5C-82C1-7E7F2F19838D}" srcId="{95DFAF0F-A160-4839-AD14-171072DF4762}" destId="{8A9D0708-A1AC-488B-8308-58A00B68B0F0}" srcOrd="1" destOrd="0" parTransId="{DAC6DB16-14AB-42F7-BC44-469136689837}" sibTransId="{250C71FD-42E4-472E-ACC2-C735521E99AC}"/>
    <dgm:cxn modelId="{C4E6E2F7-43B1-4599-9732-C40B989B067D}" type="presOf" srcId="{95DFAF0F-A160-4839-AD14-171072DF4762}" destId="{2B2D87D5-7918-42F9-A3CC-3F8FD04C8952}" srcOrd="0" destOrd="0" presId="urn:microsoft.com/office/officeart/2005/8/layout/target1"/>
    <dgm:cxn modelId="{08B6804E-38F8-4AE5-A7DC-F225DE6A1E28}" type="presOf" srcId="{8A9D0708-A1AC-488B-8308-58A00B68B0F0}" destId="{A53928D4-AB9C-42AC-8F93-603080DE513F}" srcOrd="0" destOrd="0" presId="urn:microsoft.com/office/officeart/2005/8/layout/target1"/>
    <dgm:cxn modelId="{7A6128FD-7572-454E-B5E0-54392E19ED83}" type="presOf" srcId="{42BD3855-B40D-4FA6-A993-729987CBE830}" destId="{E9C8144B-B63F-4D7A-95B9-82F9A13E9996}" srcOrd="0" destOrd="0" presId="urn:microsoft.com/office/officeart/2005/8/layout/target1"/>
    <dgm:cxn modelId="{8D7F1578-CB7C-4049-A342-9F070624B496}" type="presOf" srcId="{C5DA4EDA-49CB-4ED3-A054-80400CCCAD49}" destId="{04C78804-C02F-48BC-9B13-41588AFEA5ED}" srcOrd="0" destOrd="0" presId="urn:microsoft.com/office/officeart/2005/8/layout/target1"/>
    <dgm:cxn modelId="{80742305-6238-4378-80DE-FAD692BCE4B6}" srcId="{95DFAF0F-A160-4839-AD14-171072DF4762}" destId="{42BD3855-B40D-4FA6-A993-729987CBE830}" srcOrd="2" destOrd="0" parTransId="{809C049B-7371-487A-9C8A-5869732E355B}" sibTransId="{297D5D6A-8119-4F47-9D42-7FFD7BD86682}"/>
    <dgm:cxn modelId="{994D02E7-4A18-475D-B510-FCC7831686FE}" srcId="{95DFAF0F-A160-4839-AD14-171072DF4762}" destId="{C5DA4EDA-49CB-4ED3-A054-80400CCCAD49}" srcOrd="0" destOrd="0" parTransId="{5EF4F46C-03D5-4DD1-A0BD-53D63D5C5064}" sibTransId="{F130F986-8D38-4C31-A090-559F684E2F2E}"/>
    <dgm:cxn modelId="{21D5A0B0-F6E5-4060-B107-722532CF38F4}" type="presParOf" srcId="{2B2D87D5-7918-42F9-A3CC-3F8FD04C8952}" destId="{CCF6B3E4-F09F-4B4D-BC71-ADC09912F9E3}" srcOrd="0" destOrd="0" presId="urn:microsoft.com/office/officeart/2005/8/layout/target1"/>
    <dgm:cxn modelId="{07C19532-0EA2-434F-8F66-EE202ACF40A6}" type="presParOf" srcId="{2B2D87D5-7918-42F9-A3CC-3F8FD04C8952}" destId="{04C78804-C02F-48BC-9B13-41588AFEA5ED}" srcOrd="1" destOrd="0" presId="urn:microsoft.com/office/officeart/2005/8/layout/target1"/>
    <dgm:cxn modelId="{098F3FF7-7066-4F07-95A5-A685BB213926}" type="presParOf" srcId="{2B2D87D5-7918-42F9-A3CC-3F8FD04C8952}" destId="{65B353B2-FB2B-48A4-AFE4-83C682FA714A}" srcOrd="2" destOrd="0" presId="urn:microsoft.com/office/officeart/2005/8/layout/target1"/>
    <dgm:cxn modelId="{D7CD5A29-8BA2-46E3-9976-A92A9C2E27A9}" type="presParOf" srcId="{2B2D87D5-7918-42F9-A3CC-3F8FD04C8952}" destId="{138CF921-A175-4406-A50E-EA4214E78DDB}" srcOrd="3" destOrd="0" presId="urn:microsoft.com/office/officeart/2005/8/layout/target1"/>
    <dgm:cxn modelId="{63F898E9-48E4-45C3-8B01-F69BDBF9078F}" type="presParOf" srcId="{2B2D87D5-7918-42F9-A3CC-3F8FD04C8952}" destId="{A0CD84B1-E718-41AA-8D06-39274B886D19}" srcOrd="4" destOrd="0" presId="urn:microsoft.com/office/officeart/2005/8/layout/target1"/>
    <dgm:cxn modelId="{0F5F6C8B-037F-4E4A-90A9-94C75E7A55CA}" type="presParOf" srcId="{2B2D87D5-7918-42F9-A3CC-3F8FD04C8952}" destId="{A53928D4-AB9C-42AC-8F93-603080DE513F}" srcOrd="5" destOrd="0" presId="urn:microsoft.com/office/officeart/2005/8/layout/target1"/>
    <dgm:cxn modelId="{56EFD7C7-A8E6-4CFB-A6B9-4B579880007C}" type="presParOf" srcId="{2B2D87D5-7918-42F9-A3CC-3F8FD04C8952}" destId="{6817F0FE-D330-4637-9DEB-7E7FD5A1DE2F}" srcOrd="6" destOrd="0" presId="urn:microsoft.com/office/officeart/2005/8/layout/target1"/>
    <dgm:cxn modelId="{5B45F3F4-9E74-494B-A135-258570A26CCE}" type="presParOf" srcId="{2B2D87D5-7918-42F9-A3CC-3F8FD04C8952}" destId="{8E796DF2-30D3-4FFD-B653-F7111CAB0BE4}" srcOrd="7" destOrd="0" presId="urn:microsoft.com/office/officeart/2005/8/layout/target1"/>
    <dgm:cxn modelId="{F0D26840-7F71-4832-8B6C-4CC26247F324}" type="presParOf" srcId="{2B2D87D5-7918-42F9-A3CC-3F8FD04C8952}" destId="{06F2C2A0-93BB-4171-B036-2848A5017300}" srcOrd="8" destOrd="0" presId="urn:microsoft.com/office/officeart/2005/8/layout/target1"/>
    <dgm:cxn modelId="{CB238540-F92B-416C-9EFB-EB7A14576C28}" type="presParOf" srcId="{2B2D87D5-7918-42F9-A3CC-3F8FD04C8952}" destId="{E9C8144B-B63F-4D7A-95B9-82F9A13E9996}" srcOrd="9" destOrd="0" presId="urn:microsoft.com/office/officeart/2005/8/layout/target1"/>
    <dgm:cxn modelId="{34A7D82C-BEF1-4CA1-94A2-DFD299E28CEE}" type="presParOf" srcId="{2B2D87D5-7918-42F9-A3CC-3F8FD04C8952}" destId="{A50F4AEF-AE3F-45AF-8080-F8131AB6BEBB}" srcOrd="10" destOrd="0" presId="urn:microsoft.com/office/officeart/2005/8/layout/target1"/>
    <dgm:cxn modelId="{D9E28BB0-2F6F-4191-BCE9-BA4E53C9752B}" type="presParOf" srcId="{2B2D87D5-7918-42F9-A3CC-3F8FD04C8952}" destId="{B22C08C2-558D-462D-8DA8-20C3C5A3ED56}"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2C2A0-93BB-4171-B036-2848A5017300}">
      <dsp:nvSpPr>
        <dsp:cNvPr id="0" name=""/>
        <dsp:cNvSpPr/>
      </dsp:nvSpPr>
      <dsp:spPr>
        <a:xfrm>
          <a:off x="1195784" y="877093"/>
          <a:ext cx="2631281" cy="2631281"/>
        </a:xfrm>
        <a:prstGeom prst="ellipse">
          <a:avLst/>
        </a:prstGeom>
        <a:gradFill rotWithShape="0">
          <a:gsLst>
            <a:gs pos="0">
              <a:srgbClr val="A04DA3">
                <a:hueOff val="-16539272"/>
                <a:satOff val="26822"/>
                <a:lumOff val="197"/>
                <a:alphaOff val="0"/>
                <a:tint val="43000"/>
                <a:satMod val="165000"/>
              </a:srgbClr>
            </a:gs>
            <a:gs pos="55000">
              <a:srgbClr val="A04DA3">
                <a:hueOff val="-16539272"/>
                <a:satOff val="26822"/>
                <a:lumOff val="197"/>
                <a:alphaOff val="0"/>
                <a:tint val="83000"/>
                <a:satMod val="155000"/>
              </a:srgbClr>
            </a:gs>
            <a:gs pos="100000">
              <a:srgbClr val="A04DA3">
                <a:hueOff val="-16539272"/>
                <a:satOff val="26822"/>
                <a:lumOff val="197"/>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A0CD84B1-E718-41AA-8D06-39274B886D19}">
      <dsp:nvSpPr>
        <dsp:cNvPr id="0" name=""/>
        <dsp:cNvSpPr/>
      </dsp:nvSpPr>
      <dsp:spPr>
        <a:xfrm>
          <a:off x="1722040" y="1403350"/>
          <a:ext cx="1578768" cy="1578768"/>
        </a:xfrm>
        <a:prstGeom prst="ellipse">
          <a:avLst/>
        </a:prstGeom>
        <a:gradFill rotWithShape="0">
          <a:gsLst>
            <a:gs pos="0">
              <a:srgbClr val="A04DA3">
                <a:hueOff val="-8269636"/>
                <a:satOff val="13411"/>
                <a:lumOff val="98"/>
                <a:alphaOff val="0"/>
                <a:tint val="43000"/>
                <a:satMod val="165000"/>
              </a:srgbClr>
            </a:gs>
            <a:gs pos="55000">
              <a:srgbClr val="A04DA3">
                <a:hueOff val="-8269636"/>
                <a:satOff val="13411"/>
                <a:lumOff val="98"/>
                <a:alphaOff val="0"/>
                <a:tint val="83000"/>
                <a:satMod val="155000"/>
              </a:srgbClr>
            </a:gs>
            <a:gs pos="100000">
              <a:srgbClr val="A04DA3">
                <a:hueOff val="-8269636"/>
                <a:satOff val="13411"/>
                <a:lumOff val="98"/>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CF6B3E4-F09F-4B4D-BC71-ADC09912F9E3}">
      <dsp:nvSpPr>
        <dsp:cNvPr id="0" name=""/>
        <dsp:cNvSpPr/>
      </dsp:nvSpPr>
      <dsp:spPr>
        <a:xfrm>
          <a:off x="2248296" y="1929606"/>
          <a:ext cx="526256" cy="526256"/>
        </a:xfrm>
        <a:prstGeom prst="ellipse">
          <a:avLst/>
        </a:prstGeom>
        <a:gradFill rotWithShape="0">
          <a:gsLst>
            <a:gs pos="0">
              <a:srgbClr val="A04DA3">
                <a:hueOff val="0"/>
                <a:satOff val="0"/>
                <a:lumOff val="0"/>
                <a:alphaOff val="0"/>
                <a:tint val="43000"/>
                <a:satMod val="165000"/>
              </a:srgbClr>
            </a:gs>
            <a:gs pos="55000">
              <a:srgbClr val="A04DA3">
                <a:hueOff val="0"/>
                <a:satOff val="0"/>
                <a:lumOff val="0"/>
                <a:alphaOff val="0"/>
                <a:tint val="83000"/>
                <a:satMod val="155000"/>
              </a:srgbClr>
            </a:gs>
            <a:gs pos="100000">
              <a:srgbClr val="A04DA3">
                <a:hueOff val="0"/>
                <a:satOff val="0"/>
                <a:lumOff val="0"/>
                <a:alphaOff val="0"/>
                <a:shade val="85000"/>
              </a:srgb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04C78804-C02F-48BC-9B13-41588AFEA5ED}">
      <dsp:nvSpPr>
        <dsp:cNvPr id="0" name=""/>
        <dsp:cNvSpPr/>
      </dsp:nvSpPr>
      <dsp:spPr>
        <a:xfrm>
          <a:off x="4265612" y="0"/>
          <a:ext cx="1315640" cy="76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1">
            <a:lnSpc>
              <a:spcPct val="90000"/>
            </a:lnSpc>
            <a:spcBef>
              <a:spcPct val="0"/>
            </a:spcBef>
            <a:spcAft>
              <a:spcPct val="35000"/>
            </a:spcAft>
          </a:pPr>
          <a:r>
            <a:rPr lang="ar-SA" sz="3200" b="1" kern="1200" dirty="0" smtClean="0">
              <a:solidFill>
                <a:srgbClr val="FF0000"/>
              </a:solidFill>
              <a:latin typeface="Georgia"/>
              <a:ea typeface="+mn-ea"/>
              <a:cs typeface="Arial"/>
            </a:rPr>
            <a:t>المستقل</a:t>
          </a:r>
          <a:r>
            <a:rPr lang="ar-SA" sz="3200" kern="1200" dirty="0" smtClean="0">
              <a:solidFill>
                <a:sysClr val="windowText" lastClr="000000">
                  <a:hueOff val="0"/>
                  <a:satOff val="0"/>
                  <a:lumOff val="0"/>
                  <a:alphaOff val="0"/>
                </a:sysClr>
              </a:solidFill>
              <a:latin typeface="Georgia"/>
              <a:ea typeface="+mn-ea"/>
              <a:cs typeface="Arial"/>
            </a:rPr>
            <a:t> </a:t>
          </a:r>
          <a:endParaRPr lang="ar-SA" sz="3200" kern="1200" dirty="0">
            <a:solidFill>
              <a:sysClr val="windowText" lastClr="000000">
                <a:hueOff val="0"/>
                <a:satOff val="0"/>
                <a:lumOff val="0"/>
                <a:alphaOff val="0"/>
              </a:sysClr>
            </a:solidFill>
            <a:latin typeface="Georgia"/>
            <a:ea typeface="+mn-ea"/>
            <a:cs typeface="Arial"/>
          </a:endParaRPr>
        </a:p>
      </dsp:txBody>
      <dsp:txXfrm>
        <a:off x="4265612" y="0"/>
        <a:ext cx="1315640" cy="767457"/>
      </dsp:txXfrm>
    </dsp:sp>
    <dsp:sp modelId="{65B353B2-FB2B-48A4-AFE4-83C682FA714A}">
      <dsp:nvSpPr>
        <dsp:cNvPr id="0" name=""/>
        <dsp:cNvSpPr/>
      </dsp:nvSpPr>
      <dsp:spPr>
        <a:xfrm>
          <a:off x="3936702" y="383728"/>
          <a:ext cx="328910"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 modelId="{138CF921-A175-4406-A50E-EA4214E78DDB}">
      <dsp:nvSpPr>
        <dsp:cNvPr id="0" name=""/>
        <dsp:cNvSpPr/>
      </dsp:nvSpPr>
      <dsp:spPr>
        <a:xfrm rot="5400000">
          <a:off x="2319121" y="576469"/>
          <a:ext cx="1808567" cy="1423961"/>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 modelId="{A53928D4-AB9C-42AC-8F93-603080DE513F}">
      <dsp:nvSpPr>
        <dsp:cNvPr id="0" name=""/>
        <dsp:cNvSpPr/>
      </dsp:nvSpPr>
      <dsp:spPr>
        <a:xfrm>
          <a:off x="4265612" y="767457"/>
          <a:ext cx="1315640" cy="76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1">
            <a:lnSpc>
              <a:spcPct val="90000"/>
            </a:lnSpc>
            <a:spcBef>
              <a:spcPct val="0"/>
            </a:spcBef>
            <a:spcAft>
              <a:spcPct val="35000"/>
            </a:spcAft>
          </a:pPr>
          <a:r>
            <a:rPr lang="ar-SA" sz="3200" b="1" kern="1200" dirty="0" smtClean="0">
              <a:solidFill>
                <a:sysClr val="windowText" lastClr="000000">
                  <a:hueOff val="0"/>
                  <a:satOff val="0"/>
                  <a:lumOff val="0"/>
                  <a:alphaOff val="0"/>
                </a:sysClr>
              </a:solidFill>
              <a:latin typeface="Georgia"/>
              <a:ea typeface="+mn-ea"/>
              <a:cs typeface="Arial"/>
            </a:rPr>
            <a:t>التابع </a:t>
          </a:r>
          <a:endParaRPr lang="ar-SA" sz="3200" b="1" kern="1200" dirty="0">
            <a:solidFill>
              <a:sysClr val="windowText" lastClr="000000">
                <a:hueOff val="0"/>
                <a:satOff val="0"/>
                <a:lumOff val="0"/>
                <a:alphaOff val="0"/>
              </a:sysClr>
            </a:solidFill>
            <a:latin typeface="Georgia"/>
            <a:ea typeface="+mn-ea"/>
            <a:cs typeface="Arial"/>
          </a:endParaRPr>
        </a:p>
      </dsp:txBody>
      <dsp:txXfrm>
        <a:off x="4265612" y="767457"/>
        <a:ext cx="1315640" cy="767457"/>
      </dsp:txXfrm>
    </dsp:sp>
    <dsp:sp modelId="{6817F0FE-D330-4637-9DEB-7E7FD5A1DE2F}">
      <dsp:nvSpPr>
        <dsp:cNvPr id="0" name=""/>
        <dsp:cNvSpPr/>
      </dsp:nvSpPr>
      <dsp:spPr>
        <a:xfrm>
          <a:off x="3936702" y="1151185"/>
          <a:ext cx="328910"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 modelId="{8E796DF2-30D3-4FFD-B653-F7111CAB0BE4}">
      <dsp:nvSpPr>
        <dsp:cNvPr id="0" name=""/>
        <dsp:cNvSpPr/>
      </dsp:nvSpPr>
      <dsp:spPr>
        <a:xfrm rot="5400000">
          <a:off x="2707323" y="1331954"/>
          <a:ext cx="1409314" cy="1046811"/>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 modelId="{E9C8144B-B63F-4D7A-95B9-82F9A13E9996}">
      <dsp:nvSpPr>
        <dsp:cNvPr id="0" name=""/>
        <dsp:cNvSpPr/>
      </dsp:nvSpPr>
      <dsp:spPr>
        <a:xfrm>
          <a:off x="4265612" y="1534914"/>
          <a:ext cx="1315640" cy="76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1">
            <a:lnSpc>
              <a:spcPct val="90000"/>
            </a:lnSpc>
            <a:spcBef>
              <a:spcPct val="0"/>
            </a:spcBef>
            <a:spcAft>
              <a:spcPct val="35000"/>
            </a:spcAft>
          </a:pPr>
          <a:r>
            <a:rPr lang="ar-SA" sz="3200" b="1" kern="1200" dirty="0" smtClean="0">
              <a:solidFill>
                <a:srgbClr val="0070C0"/>
              </a:solidFill>
              <a:latin typeface="Georgia"/>
              <a:ea typeface="+mn-ea"/>
              <a:cs typeface="Arial"/>
            </a:rPr>
            <a:t>الوسيط </a:t>
          </a:r>
          <a:endParaRPr lang="ar-SA" sz="3200" b="1" kern="1200" dirty="0">
            <a:solidFill>
              <a:srgbClr val="0070C0"/>
            </a:solidFill>
            <a:latin typeface="Georgia"/>
            <a:ea typeface="+mn-ea"/>
            <a:cs typeface="Arial"/>
          </a:endParaRPr>
        </a:p>
      </dsp:txBody>
      <dsp:txXfrm>
        <a:off x="4265612" y="1534914"/>
        <a:ext cx="1315640" cy="767457"/>
      </dsp:txXfrm>
    </dsp:sp>
    <dsp:sp modelId="{A50F4AEF-AE3F-45AF-8080-F8131AB6BEBB}">
      <dsp:nvSpPr>
        <dsp:cNvPr id="0" name=""/>
        <dsp:cNvSpPr/>
      </dsp:nvSpPr>
      <dsp:spPr>
        <a:xfrm>
          <a:off x="3936702" y="1918642"/>
          <a:ext cx="328910" cy="0"/>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 modelId="{B22C08C2-558D-462D-8DA8-20C3C5A3ED56}">
      <dsp:nvSpPr>
        <dsp:cNvPr id="0" name=""/>
        <dsp:cNvSpPr/>
      </dsp:nvSpPr>
      <dsp:spPr>
        <a:xfrm rot="5400000">
          <a:off x="3096007" y="2086825"/>
          <a:ext cx="1006903" cy="669661"/>
        </a:xfrm>
        <a:prstGeom prst="line">
          <a:avLst/>
        </a:prstGeom>
        <a:solidFill>
          <a:srgbClr val="A04DA3">
            <a:hueOff val="0"/>
            <a:satOff val="0"/>
            <a:lumOff val="0"/>
            <a:alphaOff val="0"/>
          </a:srgbClr>
        </a:solidFill>
        <a:ln w="19050" cap="flat" cmpd="sng" algn="ctr">
          <a:solidFill>
            <a:srgbClr val="A04DA3">
              <a:tint val="50000"/>
              <a:hueOff val="0"/>
              <a:satOff val="0"/>
              <a:lumOff val="0"/>
              <a:alphaOff val="0"/>
            </a:srgbClr>
          </a:solidFill>
          <a:prstDash val="solid"/>
        </a:ln>
        <a:effectLst/>
        <a:sp3d z="127000" prstMaterial="matte"/>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23/04/36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23/04/36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sz="4000" b="1" dirty="0">
                <a:solidFill>
                  <a:srgbClr val="424456"/>
                </a:solidFill>
                <a:latin typeface="Georgia"/>
                <a:ea typeface="+mn-ea"/>
                <a:cs typeface="Arial"/>
              </a:rPr>
              <a:t>متغيرات الموقف التعليمي</a:t>
            </a:r>
            <a:endParaRPr lang="ar-SA" dirty="0"/>
          </a:p>
        </p:txBody>
      </p:sp>
      <p:sp>
        <p:nvSpPr>
          <p:cNvPr id="3" name="عنوان فرعي 2"/>
          <p:cNvSpPr>
            <a:spLocks noGrp="1"/>
          </p:cNvSpPr>
          <p:nvPr>
            <p:ph type="subTitle" idx="1"/>
          </p:nvPr>
        </p:nvSpPr>
        <p:spPr/>
        <p:txBody>
          <a:bodyPr/>
          <a:lstStyle/>
          <a:p>
            <a:r>
              <a:rPr lang="ar-SA" dirty="0" smtClean="0"/>
              <a:t>د ماجدة حسام الدين </a:t>
            </a:r>
            <a:endParaRPr lang="ar-SA" dirty="0"/>
          </a:p>
          <a:p>
            <a:r>
              <a:rPr lang="ar-SA" dirty="0" smtClean="0"/>
              <a:t>دبلوم القياس </a:t>
            </a:r>
          </a:p>
          <a:p>
            <a:r>
              <a:rPr lang="ar-SA" dirty="0" smtClean="0"/>
              <a:t>للعام الدراسي 1435-1436</a:t>
            </a:r>
          </a:p>
          <a:p>
            <a:endParaRPr lang="ar-SA" dirty="0" smtClean="0"/>
          </a:p>
        </p:txBody>
      </p:sp>
    </p:spTree>
    <p:extLst>
      <p:ext uri="{BB962C8B-B14F-4D97-AF65-F5344CB8AC3E}">
        <p14:creationId xmlns:p14="http://schemas.microsoft.com/office/powerpoint/2010/main" val="3925693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إثارة الدافعية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تعد الدوافع من أهم محركات السلوك لدى الكائن الحي لذلك فإن عملية التعلم تعتمد اعتمادا كبيرا على وجود الدافع </a:t>
            </a:r>
          </a:p>
          <a:p>
            <a:r>
              <a:rPr lang="ar-SA" b="1" dirty="0" smtClean="0"/>
              <a:t>معنى الدافع </a:t>
            </a:r>
            <a:r>
              <a:rPr lang="ar-SA" dirty="0" err="1" smtClean="0"/>
              <a:t>الدافع</a:t>
            </a:r>
            <a:r>
              <a:rPr lang="ar-SA" dirty="0" smtClean="0"/>
              <a:t> هو حالة من التأهب تجعل الكائن الحي ينزع إلى العمل في اتجاه معين بمعنى أنها حالة من التوتر يمر بها الكائن الحي ويسعى من خلالها لإشباع حاجاته ومطالبه ولا يهدأ هذا التوتر حتى يصل إلى تحقيق هذه الحاجات والمطالب</a:t>
            </a:r>
          </a:p>
          <a:p>
            <a:r>
              <a:rPr lang="ar-SA" b="1" dirty="0" smtClean="0"/>
              <a:t>وكلما كان الدافع الذي يبحث عن الإشباع قويا كلما كان التعلم أيسر وأكثر جدوى</a:t>
            </a:r>
            <a:endParaRPr lang="ar-SA" b="1" dirty="0"/>
          </a:p>
        </p:txBody>
      </p:sp>
    </p:spTree>
    <p:extLst>
      <p:ext uri="{BB962C8B-B14F-4D97-AF65-F5344CB8AC3E}">
        <p14:creationId xmlns:p14="http://schemas.microsoft.com/office/powerpoint/2010/main" val="2777882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أنواع الدوافع</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هناك نوعان من الدوافع </a:t>
            </a:r>
          </a:p>
          <a:p>
            <a:r>
              <a:rPr lang="ar-SA" dirty="0" smtClean="0"/>
              <a:t>1) </a:t>
            </a:r>
            <a:r>
              <a:rPr lang="ar-SA" b="1" dirty="0" smtClean="0"/>
              <a:t>الدوافع الأولية </a:t>
            </a:r>
            <a:r>
              <a:rPr lang="ar-SA" dirty="0" smtClean="0"/>
              <a:t>: وهي التي تتصل بالحاجات البيولوجية مثل الطعام والشراب والزواج</a:t>
            </a:r>
          </a:p>
          <a:p>
            <a:r>
              <a:rPr lang="ar-SA" dirty="0" smtClean="0"/>
              <a:t>2) </a:t>
            </a:r>
            <a:r>
              <a:rPr lang="ar-SA" b="1" dirty="0" smtClean="0"/>
              <a:t>الدوافع الثانوية : </a:t>
            </a:r>
            <a:r>
              <a:rPr lang="ar-SA" dirty="0" smtClean="0"/>
              <a:t>وهي دوافع مكتسبة يتعلمها الفرد خلال مراحل النمو مثل الحاجة للأمن والحاجة للتقدير والحاجة للأمان والحاجة إلى تحقيق الذات </a:t>
            </a:r>
          </a:p>
          <a:p>
            <a:r>
              <a:rPr lang="ar-SA" dirty="0" smtClean="0"/>
              <a:t>ولذلك على المعلم أن يحسن إطلاق الطاقة اللازمة لتلاميذه وذلك باستخدام دوافعهم واهتماماتهم وميولهم ولا بد من تكييف المادة التعليمية في ضوء احتياجات التلاميذ</a:t>
            </a:r>
            <a:endParaRPr lang="ar-SA" dirty="0"/>
          </a:p>
        </p:txBody>
      </p:sp>
    </p:spTree>
    <p:extLst>
      <p:ext uri="{BB962C8B-B14F-4D97-AF65-F5344CB8AC3E}">
        <p14:creationId xmlns:p14="http://schemas.microsoft.com/office/powerpoint/2010/main" val="2215067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وظائف الدوافع وعلاقتها بالتعلم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يتعلم الإنسان إذا كانت لديه القدرة على التعلم وإذا أتيحت له الفرصة للتعلم بإشراف معلم يرشده في أثناء التعلم ولكن الشروط السابقة لا تتحقق إلا إذا كان لدى المتعلم رغبة في التعلم </a:t>
            </a:r>
          </a:p>
          <a:p>
            <a:r>
              <a:rPr lang="ar-SA" dirty="0" smtClean="0"/>
              <a:t>أما عن وظائف الدوافع فهي : </a:t>
            </a:r>
          </a:p>
          <a:p>
            <a:r>
              <a:rPr lang="ar-SA" dirty="0" smtClean="0"/>
              <a:t>1- تمد الدوافع السلوك بالطاقة لأنها تطلق الطاقة وتستثير النشاط </a:t>
            </a:r>
            <a:r>
              <a:rPr lang="ar-SA" dirty="0" err="1" smtClean="0"/>
              <a:t>والإستجابة</a:t>
            </a:r>
            <a:r>
              <a:rPr lang="ar-SA" dirty="0" smtClean="0"/>
              <a:t> </a:t>
            </a:r>
          </a:p>
          <a:p>
            <a:r>
              <a:rPr lang="ar-SA" dirty="0" smtClean="0"/>
              <a:t>2- تساعد الدوافع على انتقاء السلوك المناسب بحيث يهمل الكائن الحي الاستجابات التي لا تحقق الوصول إلى الإشباع أو الهدف</a:t>
            </a:r>
            <a:endParaRPr lang="ar-SA" dirty="0"/>
          </a:p>
        </p:txBody>
      </p:sp>
    </p:spTree>
    <p:extLst>
      <p:ext uri="{BB962C8B-B14F-4D97-AF65-F5344CB8AC3E}">
        <p14:creationId xmlns:p14="http://schemas.microsoft.com/office/powerpoint/2010/main" val="3056221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وظائف الدوافع</a:t>
            </a:r>
            <a:endParaRPr lang="ar-SA" dirty="0"/>
          </a:p>
        </p:txBody>
      </p:sp>
      <p:sp>
        <p:nvSpPr>
          <p:cNvPr id="3" name="عنصر نائب للمحتوى 2"/>
          <p:cNvSpPr>
            <a:spLocks noGrp="1"/>
          </p:cNvSpPr>
          <p:nvPr>
            <p:ph idx="1"/>
          </p:nvPr>
        </p:nvSpPr>
        <p:spPr/>
        <p:txBody>
          <a:bodyPr/>
          <a:lstStyle/>
          <a:p>
            <a:r>
              <a:rPr lang="ar-SA" dirty="0" smtClean="0"/>
              <a:t>3- تحقق الدوافع مسار السلوك وهذا يعني انه بعد أن تم إطلاق الطاقة اللازمة وانتقاء الاستجابة المناسبة لا بد من أن يسير السلوك في الطريق الذي يوصل إلى تحقيق الدافع أو الهدف لدى المتعلم </a:t>
            </a:r>
            <a:endParaRPr lang="ar-SA" dirty="0"/>
          </a:p>
        </p:txBody>
      </p:sp>
    </p:spTree>
    <p:extLst>
      <p:ext uri="{BB962C8B-B14F-4D97-AF65-F5344CB8AC3E}">
        <p14:creationId xmlns:p14="http://schemas.microsoft.com/office/powerpoint/2010/main" val="1281175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كيف ننمي الدافعية في التعلم ؟</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لا بد أن نفكر معا كيف يمكن للمدرس أن يحافظ على تيار الدافعية الذي يخفق في قلوب تلاميذه ويثير عقولهم </a:t>
            </a:r>
          </a:p>
          <a:p>
            <a:r>
              <a:rPr lang="ar-SA" dirty="0" smtClean="0"/>
              <a:t>وتتم رعاية ونمو الدافعية في التعلم من خلال ما يلي : </a:t>
            </a:r>
          </a:p>
          <a:p>
            <a:r>
              <a:rPr lang="ar-SA" dirty="0" smtClean="0"/>
              <a:t>1- وضوح الهدف أمام المتعلم </a:t>
            </a:r>
          </a:p>
          <a:p>
            <a:r>
              <a:rPr lang="ar-SA" dirty="0" smtClean="0"/>
              <a:t>2- الاستفادة من مبدأ التعزيز في التعلم حيث إن الإثابة للاستجابات الصحيحة تعزز السلوك وتثبت هذه الاستجابات وتمكن المتعلم من الاحتفاظ بالدافعية اللازمة </a:t>
            </a:r>
          </a:p>
        </p:txBody>
      </p:sp>
    </p:spTree>
    <p:extLst>
      <p:ext uri="{BB962C8B-B14F-4D97-AF65-F5344CB8AC3E}">
        <p14:creationId xmlns:p14="http://schemas.microsoft.com/office/powerpoint/2010/main" val="3837112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تابع كيفية تنمية الدافعية في التعلم </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3- معرفة نتائج التعلم : يحسن أن يعرف المتعلم مدى تقدمه خلال عملية التعلم لأن هذه المعرفة بحد ذاتها تغذي الأداء الصحيح وتسمح للمتعلم في متابعة عملية التعلم </a:t>
            </a:r>
          </a:p>
          <a:p>
            <a:r>
              <a:rPr lang="ar-SA" dirty="0" smtClean="0"/>
              <a:t>4- إسهام التلاميذ في تخطيط الأنشطة التعليمية </a:t>
            </a:r>
          </a:p>
          <a:p>
            <a:r>
              <a:rPr lang="ar-SA" dirty="0" smtClean="0"/>
              <a:t>5- مراعاة اهتمامات التلاميذ عند تخطيط </a:t>
            </a:r>
            <a:r>
              <a:rPr lang="ar-SA" dirty="0" err="1" smtClean="0"/>
              <a:t>المناشط</a:t>
            </a:r>
            <a:r>
              <a:rPr lang="ar-SA" dirty="0" smtClean="0"/>
              <a:t> التعليمية </a:t>
            </a:r>
          </a:p>
          <a:p>
            <a:r>
              <a:rPr lang="ar-SA" dirty="0" smtClean="0"/>
              <a:t>6- أن تكون </a:t>
            </a:r>
            <a:r>
              <a:rPr lang="ar-SA" dirty="0" err="1" smtClean="0"/>
              <a:t>المناشط</a:t>
            </a:r>
            <a:r>
              <a:rPr lang="ar-SA" dirty="0" smtClean="0"/>
              <a:t> التعليمية ممتعة </a:t>
            </a:r>
          </a:p>
          <a:p>
            <a:r>
              <a:rPr lang="ar-SA" dirty="0" smtClean="0"/>
              <a:t>7- توفير مناخ نفسي مريح في الصف</a:t>
            </a:r>
          </a:p>
          <a:p>
            <a:r>
              <a:rPr lang="ar-SA" dirty="0" smtClean="0"/>
              <a:t>8- إثارة الدهشة لدى التلاميذ بأن يطرح المعلم على التلاميذ بعض التساؤلات أو المشكلات التي تثير لديهم التفكير وتدعوهم للإسهام في الإجابة عن هذه الأسئلة </a:t>
            </a:r>
            <a:endParaRPr lang="ar-SA" dirty="0"/>
          </a:p>
        </p:txBody>
      </p:sp>
    </p:spTree>
    <p:extLst>
      <p:ext uri="{BB962C8B-B14F-4D97-AF65-F5344CB8AC3E}">
        <p14:creationId xmlns:p14="http://schemas.microsoft.com/office/powerpoint/2010/main" val="337873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التعزيز</a:t>
            </a:r>
            <a:endParaRPr lang="ar-SA" dirty="0"/>
          </a:p>
        </p:txBody>
      </p:sp>
      <p:sp>
        <p:nvSpPr>
          <p:cNvPr id="3" name="عنصر نائب للمحتوى 2"/>
          <p:cNvSpPr>
            <a:spLocks noGrp="1"/>
          </p:cNvSpPr>
          <p:nvPr>
            <p:ph idx="1"/>
          </p:nvPr>
        </p:nvSpPr>
        <p:spPr/>
        <p:txBody>
          <a:bodyPr/>
          <a:lstStyle/>
          <a:p>
            <a:r>
              <a:rPr lang="ar-SA" dirty="0" smtClean="0"/>
              <a:t>يعرف التعزيز بأنه حدث أو مثير يؤدي إلى زيادة احتمال حدوث الاستجابة فيما بعد وأهم ما يميز  هذا الأسلوب هو إمكانية التحكم في درجة المكافأة وقيمتها وتوقيت تقديمها بغرض السيطرة على السلوك وتوجيهه وجهة معينة وذلك لضمان حدوث الاستجابة </a:t>
            </a:r>
            <a:endParaRPr lang="ar-SA" dirty="0"/>
          </a:p>
        </p:txBody>
      </p:sp>
    </p:spTree>
    <p:extLst>
      <p:ext uri="{BB962C8B-B14F-4D97-AF65-F5344CB8AC3E}">
        <p14:creationId xmlns:p14="http://schemas.microsoft.com/office/powerpoint/2010/main" val="2008997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أنواع التعزيز </a:t>
            </a:r>
            <a:endParaRPr lang="ar-SA" dirty="0"/>
          </a:p>
        </p:txBody>
      </p:sp>
      <p:sp>
        <p:nvSpPr>
          <p:cNvPr id="3" name="عنصر نائب للمحتوى 2"/>
          <p:cNvSpPr>
            <a:spLocks noGrp="1"/>
          </p:cNvSpPr>
          <p:nvPr>
            <p:ph idx="1"/>
          </p:nvPr>
        </p:nvSpPr>
        <p:spPr/>
        <p:txBody>
          <a:bodyPr/>
          <a:lstStyle/>
          <a:p>
            <a:r>
              <a:rPr lang="ar-SA" dirty="0" smtClean="0"/>
              <a:t>أولا التعزيز الفوري ويقصد به التعزيز الذي يتبع الإجابة بدون أي فصل أي عقب حدوث الاستجابة وينقسم إلى :</a:t>
            </a:r>
          </a:p>
          <a:p>
            <a:r>
              <a:rPr lang="ar-SA" dirty="0" smtClean="0"/>
              <a:t>أ) التعزيز اللفظي : يتمثل في استخدام ألفاظ مثل صحيح ، جيد ، ممتاز ككلمات مفردة ويمكن أن تستخدم هذه الكلمات كصفات لإجابات التلاميذ مثل إجابة سليمة ، اقتراح جيد أو أن تستخدم هذه الكلمات في صورة عبارة مثل هذه الفكرة مدهشة رأيك يدل على تفكير سليم</a:t>
            </a:r>
            <a:endParaRPr lang="ar-SA" dirty="0"/>
          </a:p>
        </p:txBody>
      </p:sp>
    </p:spTree>
    <p:extLst>
      <p:ext uri="{BB962C8B-B14F-4D97-AF65-F5344CB8AC3E}">
        <p14:creationId xmlns:p14="http://schemas.microsoft.com/office/powerpoint/2010/main" val="2985667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ب) التعزيز غير اللفظي </a:t>
            </a:r>
            <a:endParaRPr lang="ar-SA" dirty="0"/>
          </a:p>
        </p:txBody>
      </p:sp>
      <p:sp>
        <p:nvSpPr>
          <p:cNvPr id="3" name="عنصر نائب للمحتوى 2"/>
          <p:cNvSpPr>
            <a:spLocks noGrp="1"/>
          </p:cNvSpPr>
          <p:nvPr>
            <p:ph idx="1"/>
          </p:nvPr>
        </p:nvSpPr>
        <p:spPr/>
        <p:txBody>
          <a:bodyPr/>
          <a:lstStyle/>
          <a:p>
            <a:r>
              <a:rPr lang="ar-SA" dirty="0" smtClean="0"/>
              <a:t>وهذا النوع يتمثل في الحركات والإشارات التي تحمل معاني مختلفة باختلاف البيئات مثل :</a:t>
            </a:r>
          </a:p>
          <a:p>
            <a:r>
              <a:rPr lang="ar-SA" dirty="0" smtClean="0"/>
              <a:t>1- تعبيرات الوجه : تعتبر أسهل المعززات غير اللفظية فهما </a:t>
            </a:r>
            <a:r>
              <a:rPr lang="ar-SA" dirty="0" err="1" smtClean="0"/>
              <a:t>وأقواها</a:t>
            </a:r>
            <a:r>
              <a:rPr lang="ar-SA" dirty="0" smtClean="0"/>
              <a:t> تأثيرا سواء بالابتسامة أو تقطيب الجبين وهناك عدد من تعبيرات الوجه والتي يمكن استخدامها بكفاءة في عملية التدريس كأن يبدو المرء مفكرا بينما يجيب الطالب فهذا يدل أن المعلم مهتم بالإجابة فيشجع الطالب على الاستمرار </a:t>
            </a:r>
            <a:endParaRPr lang="ar-SA" dirty="0"/>
          </a:p>
        </p:txBody>
      </p:sp>
    </p:spTree>
    <p:extLst>
      <p:ext uri="{BB962C8B-B14F-4D97-AF65-F5344CB8AC3E}">
        <p14:creationId xmlns:p14="http://schemas.microsoft.com/office/powerpoint/2010/main" val="33021758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التعزيز غير اللفظي</a:t>
            </a:r>
            <a:endParaRPr lang="ar-SA" dirty="0"/>
          </a:p>
        </p:txBody>
      </p:sp>
      <p:sp>
        <p:nvSpPr>
          <p:cNvPr id="3" name="عنصر نائب للمحتوى 2"/>
          <p:cNvSpPr>
            <a:spLocks noGrp="1"/>
          </p:cNvSpPr>
          <p:nvPr>
            <p:ph idx="1"/>
          </p:nvPr>
        </p:nvSpPr>
        <p:spPr/>
        <p:txBody>
          <a:bodyPr/>
          <a:lstStyle/>
          <a:p>
            <a:r>
              <a:rPr lang="ar-SA" dirty="0" smtClean="0"/>
              <a:t>2- حركة الرأس سواء بالإيماءات التي تعبر عن الموافقة أو الرفض أو الغضب</a:t>
            </a:r>
          </a:p>
          <a:p>
            <a:r>
              <a:rPr lang="ar-SA" dirty="0" smtClean="0"/>
              <a:t>3- حركة الجسم : فعندما يتحرك المعلم لكي يقترب من طالب أثناء الإجابة فإنه يعطي الطالب إيماء بأنه يريد أن يسمع ما يقول </a:t>
            </a:r>
            <a:endParaRPr lang="ar-SA" dirty="0"/>
          </a:p>
        </p:txBody>
      </p:sp>
    </p:spTree>
    <p:extLst>
      <p:ext uri="{BB962C8B-B14F-4D97-AF65-F5344CB8AC3E}">
        <p14:creationId xmlns:p14="http://schemas.microsoft.com/office/powerpoint/2010/main" val="4013646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شكل دائري يعبر عن متغيرات الموقف التعليمي</a:t>
            </a:r>
            <a:endParaRPr lang="ar-SA" dirty="0"/>
          </a:p>
        </p:txBody>
      </p:sp>
      <p:graphicFrame>
        <p:nvGraphicFramePr>
          <p:cNvPr id="4" name="عنصر نائب للمحتوى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6947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التعزيز المؤجل </a:t>
            </a:r>
            <a:endParaRPr lang="ar-SA" dirty="0"/>
          </a:p>
        </p:txBody>
      </p:sp>
      <p:sp>
        <p:nvSpPr>
          <p:cNvPr id="3" name="عنصر نائب للمحتوى 2"/>
          <p:cNvSpPr>
            <a:spLocks noGrp="1"/>
          </p:cNvSpPr>
          <p:nvPr>
            <p:ph idx="1"/>
          </p:nvPr>
        </p:nvSpPr>
        <p:spPr/>
        <p:txBody>
          <a:bodyPr/>
          <a:lstStyle/>
          <a:p>
            <a:r>
              <a:rPr lang="ar-SA" dirty="0" smtClean="0"/>
              <a:t>ويتم استخدامه عن طريق إسهامات الطلاب السابقة وتوجيه أنظار بقية التلاميذ لها كنوع من أنواع التعزيز المؤجل أو كتابة الإجابة الصحيحة التي يجيب بها أحد الطلاب على السبورة أو يطلب المعلم من الطلاب أن يكتبوا الإجابة التي ذكرها زميلهم في كراساتهم فالتعزيز المؤجل يستخدم ليوجه انتباه الفصل إلى مساهمة إيجابية سابقة قام بها تلميذ آخر </a:t>
            </a:r>
            <a:endParaRPr lang="ar-SA" dirty="0"/>
          </a:p>
        </p:txBody>
      </p:sp>
    </p:spTree>
    <p:extLst>
      <p:ext uri="{BB962C8B-B14F-4D97-AF65-F5344CB8AC3E}">
        <p14:creationId xmlns:p14="http://schemas.microsoft.com/office/powerpoint/2010/main" val="30035681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الانطفاء</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مفهوم  يتعلق بما يحدث للفرد عندما ينسى بعض أنواع التعلم أو يتوقف عن ممارسة العادات التي سبق أن تعلمها ومن الممكن أن تبدو لنا أنها اختفت من حياته أو بطل أثرها نتيجة التوقف عن تعزيز الاستجابة فور حدوثها أو تعزيزها بطريقة سيئة ومثال هذا عندما يسأل المعلم أحد طلابه بعض الأسئلة والتلميذ يجيب إجابة صحيحة ولكن لا يعزز المعلم هذا السلوك لأكثر من مرة فيحدث للطالب حالة انطفاء أي يتوقف عن مشاركته في الإجابة وإظهار السلوك الإيجابي مرة أخرى</a:t>
            </a:r>
            <a:endParaRPr lang="ar-SA" dirty="0"/>
          </a:p>
        </p:txBody>
      </p:sp>
    </p:spTree>
    <p:extLst>
      <p:ext uri="{BB962C8B-B14F-4D97-AF65-F5344CB8AC3E}">
        <p14:creationId xmlns:p14="http://schemas.microsoft.com/office/powerpoint/2010/main" val="3497714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توقيت التعزيز</a:t>
            </a:r>
            <a:endParaRPr lang="ar-SA" dirty="0"/>
          </a:p>
        </p:txBody>
      </p:sp>
      <p:sp>
        <p:nvSpPr>
          <p:cNvPr id="3" name="عنصر نائب للمحتوى 2"/>
          <p:cNvSpPr>
            <a:spLocks noGrp="1"/>
          </p:cNvSpPr>
          <p:nvPr>
            <p:ph idx="1"/>
          </p:nvPr>
        </p:nvSpPr>
        <p:spPr/>
        <p:txBody>
          <a:bodyPr/>
          <a:lstStyle/>
          <a:p>
            <a:r>
              <a:rPr lang="ar-SA" dirty="0" smtClean="0"/>
              <a:t>يعتبر اختيار الوقت المناسب من الأمور المهمة في التعزيز حيث يفضل التعزيز الذي يعقب الاستجابة الناجحة مباشرة على التعزيز المؤجل الذي يفقد مفعوله نتيجة تأخره ، وقد لوحظ ازدياد رغبة المتعلم في الاستجابة لمثير معين  كلما اقترب من المكافأة (التعزيز)</a:t>
            </a:r>
            <a:endParaRPr lang="ar-SA" dirty="0"/>
          </a:p>
        </p:txBody>
      </p:sp>
    </p:spTree>
    <p:extLst>
      <p:ext uri="{BB962C8B-B14F-4D97-AF65-F5344CB8AC3E}">
        <p14:creationId xmlns:p14="http://schemas.microsoft.com/office/powerpoint/2010/main" val="979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1- المتغير المستقل </a:t>
            </a:r>
            <a:endParaRPr lang="ar-SA" dirty="0"/>
          </a:p>
        </p:txBody>
      </p:sp>
      <p:sp>
        <p:nvSpPr>
          <p:cNvPr id="3" name="عنصر نائب للمحتوى 2"/>
          <p:cNvSpPr>
            <a:spLocks noGrp="1"/>
          </p:cNvSpPr>
          <p:nvPr>
            <p:ph idx="1"/>
          </p:nvPr>
        </p:nvSpPr>
        <p:spPr/>
        <p:txBody>
          <a:bodyPr/>
          <a:lstStyle/>
          <a:p>
            <a:pPr marL="45720" lvl="0" indent="0">
              <a:spcBef>
                <a:spcPts val="300"/>
              </a:spcBef>
              <a:buClr>
                <a:srgbClr val="A04DA3"/>
              </a:buClr>
              <a:buNone/>
            </a:pPr>
            <a:r>
              <a:rPr lang="ar-SA" sz="3600" dirty="0">
                <a:solidFill>
                  <a:srgbClr val="424456"/>
                </a:solidFill>
                <a:latin typeface="Georgia"/>
              </a:rPr>
              <a:t>وهو الموضوع المراد </a:t>
            </a:r>
            <a:r>
              <a:rPr lang="ar-SA" sz="3600" dirty="0" smtClean="0">
                <a:solidFill>
                  <a:srgbClr val="424456"/>
                </a:solidFill>
                <a:latin typeface="Georgia"/>
              </a:rPr>
              <a:t>تعلمه والذي يرى الباحث أثره بعد إجراء التجربة على المبحوث و </a:t>
            </a:r>
            <a:r>
              <a:rPr lang="ar-SA" sz="3600" dirty="0">
                <a:solidFill>
                  <a:srgbClr val="424456"/>
                </a:solidFill>
                <a:latin typeface="Georgia"/>
              </a:rPr>
              <a:t>يتأثر  الفرد </a:t>
            </a:r>
            <a:r>
              <a:rPr lang="ar-SA" sz="3600" dirty="0" smtClean="0">
                <a:solidFill>
                  <a:srgbClr val="424456"/>
                </a:solidFill>
                <a:latin typeface="Georgia"/>
              </a:rPr>
              <a:t>هنا بمثيرات </a:t>
            </a:r>
            <a:r>
              <a:rPr lang="ar-SA" sz="3600" dirty="0">
                <a:solidFill>
                  <a:srgbClr val="424456"/>
                </a:solidFill>
                <a:latin typeface="Georgia"/>
              </a:rPr>
              <a:t>مرتبطة بهذا الموضوع مما تجعله يصدر استجاباته نحو التعلم . </a:t>
            </a:r>
          </a:p>
          <a:p>
            <a:endParaRPr lang="ar-SA" dirty="0"/>
          </a:p>
        </p:txBody>
      </p:sp>
    </p:spTree>
    <p:extLst>
      <p:ext uri="{BB962C8B-B14F-4D97-AF65-F5344CB8AC3E}">
        <p14:creationId xmlns:p14="http://schemas.microsoft.com/office/powerpoint/2010/main" val="2817525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2- </a:t>
            </a:r>
            <a:r>
              <a:rPr lang="ar-SA" dirty="0" smtClean="0"/>
              <a:t>المتغير الوسيط أو الدخيل  </a:t>
            </a:r>
            <a:endParaRPr lang="ar-SA" dirty="0"/>
          </a:p>
        </p:txBody>
      </p:sp>
      <p:sp>
        <p:nvSpPr>
          <p:cNvPr id="3" name="عنصر نائب للمحتوى 2"/>
          <p:cNvSpPr>
            <a:spLocks noGrp="1"/>
          </p:cNvSpPr>
          <p:nvPr>
            <p:ph idx="1"/>
          </p:nvPr>
        </p:nvSpPr>
        <p:spPr/>
        <p:txBody>
          <a:bodyPr/>
          <a:lstStyle/>
          <a:p>
            <a:pPr marL="0" lvl="0" indent="0" algn="ctr">
              <a:spcBef>
                <a:spcPts val="0"/>
              </a:spcBef>
              <a:buNone/>
            </a:pPr>
            <a:r>
              <a:rPr lang="ar-SA" sz="2800" dirty="0" smtClean="0">
                <a:solidFill>
                  <a:prstClr val="black"/>
                </a:solidFill>
                <a:latin typeface="Georgia"/>
              </a:rPr>
              <a:t>وهو المتغير الذي يؤثر على المبحوثين أثناء القيام بالتجربة والذي ينبغي أن يعزل أثره حتى لا يؤثر </a:t>
            </a:r>
            <a:r>
              <a:rPr lang="ar-SA" sz="2800" smtClean="0">
                <a:solidFill>
                  <a:prstClr val="black"/>
                </a:solidFill>
                <a:latin typeface="Georgia"/>
              </a:rPr>
              <a:t>على النتائج</a:t>
            </a:r>
            <a:endParaRPr lang="ar-EG" sz="3600" dirty="0">
              <a:solidFill>
                <a:prstClr val="black"/>
              </a:solidFill>
              <a:latin typeface="Georgia"/>
            </a:endParaRPr>
          </a:p>
        </p:txBody>
      </p:sp>
    </p:spTree>
    <p:extLst>
      <p:ext uri="{BB962C8B-B14F-4D97-AF65-F5344CB8AC3E}">
        <p14:creationId xmlns:p14="http://schemas.microsoft.com/office/powerpoint/2010/main" val="1757440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3- المتغير التابع </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sz="4000" dirty="0" smtClean="0">
                <a:solidFill>
                  <a:srgbClr val="424456"/>
                </a:solidFill>
                <a:latin typeface="Georgia"/>
              </a:rPr>
              <a:t>و يمثل  المتغير التابع مجموعة الاستجابات الصادرة عن </a:t>
            </a:r>
            <a:r>
              <a:rPr lang="ar-SA" sz="4000" dirty="0">
                <a:solidFill>
                  <a:srgbClr val="424456"/>
                </a:solidFill>
                <a:latin typeface="Georgia"/>
              </a:rPr>
              <a:t>الفرد </a:t>
            </a:r>
            <a:r>
              <a:rPr lang="ar-SA" sz="4000" dirty="0" smtClean="0">
                <a:solidFill>
                  <a:srgbClr val="424456"/>
                </a:solidFill>
                <a:latin typeface="Georgia"/>
              </a:rPr>
              <a:t>وهو </a:t>
            </a:r>
            <a:r>
              <a:rPr lang="ar-SA" sz="4000" dirty="0">
                <a:solidFill>
                  <a:srgbClr val="424456"/>
                </a:solidFill>
                <a:latin typeface="Georgia"/>
              </a:rPr>
              <a:t>عبارة عن السلوك أو الأداء الذي يمكن </a:t>
            </a:r>
            <a:r>
              <a:rPr lang="ar-SA" sz="4000" dirty="0" smtClean="0">
                <a:solidFill>
                  <a:srgbClr val="424456"/>
                </a:solidFill>
                <a:latin typeface="Georgia"/>
              </a:rPr>
              <a:t>أن </a:t>
            </a:r>
            <a:r>
              <a:rPr lang="ar-SA" sz="4000" dirty="0">
                <a:solidFill>
                  <a:srgbClr val="424456"/>
                </a:solidFill>
                <a:latin typeface="Georgia"/>
              </a:rPr>
              <a:t>يخضع للملاحظة </a:t>
            </a:r>
            <a:r>
              <a:rPr lang="ar-SA" sz="4000" dirty="0" smtClean="0">
                <a:solidFill>
                  <a:srgbClr val="424456"/>
                </a:solidFill>
                <a:latin typeface="Georgia"/>
              </a:rPr>
              <a:t>والقياس </a:t>
            </a:r>
          </a:p>
          <a:p>
            <a:r>
              <a:rPr lang="ar-SA" sz="4000" dirty="0" smtClean="0">
                <a:solidFill>
                  <a:srgbClr val="424456"/>
                </a:solidFill>
                <a:latin typeface="Georgia"/>
              </a:rPr>
              <a:t>أو (النتيجة ) التي يتم قياسها بعد استخدام المتغير المستقل مع المتعلم</a:t>
            </a:r>
            <a:endParaRPr lang="ar-SA" dirty="0"/>
          </a:p>
        </p:txBody>
      </p:sp>
    </p:spTree>
    <p:extLst>
      <p:ext uri="{BB962C8B-B14F-4D97-AF65-F5344CB8AC3E}">
        <p14:creationId xmlns:p14="http://schemas.microsoft.com/office/powerpoint/2010/main" val="2826734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طرق قياس التعلم</a:t>
            </a:r>
            <a:endParaRPr lang="ar-SA" dirty="0"/>
          </a:p>
        </p:txBody>
      </p:sp>
      <p:sp>
        <p:nvSpPr>
          <p:cNvPr id="3" name="عنصر نائب للمحتوى 2"/>
          <p:cNvSpPr>
            <a:spLocks noGrp="1"/>
          </p:cNvSpPr>
          <p:nvPr>
            <p:ph idx="1"/>
          </p:nvPr>
        </p:nvSpPr>
        <p:spPr/>
        <p:txBody>
          <a:bodyPr/>
          <a:lstStyle/>
          <a:p>
            <a:r>
              <a:rPr lang="ar-SA" dirty="0" smtClean="0"/>
              <a:t>يمكن قياس التعلم من خلال الاختبارات الموضوعية أو الاختبارات العملية التي تقيس المهارات النفس حركية والتي يطبق فيها الطلاب ما يتعلمونه ، ولكن ينبغي أن تكون هناك معايير واضحة لتيسير عملية تقييم الطلاب والتأكد من مدى استفادتهم من التغذية الراجعة التي تلقوها من المعلمين (*)</a:t>
            </a:r>
          </a:p>
          <a:p>
            <a:r>
              <a:rPr lang="ar-SA" dirty="0" smtClean="0"/>
              <a:t>_____________________________</a:t>
            </a:r>
          </a:p>
          <a:p>
            <a:pPr algn="l"/>
            <a:endParaRPr lang="ar-SA" dirty="0"/>
          </a:p>
        </p:txBody>
      </p:sp>
    </p:spTree>
    <p:extLst>
      <p:ext uri="{BB962C8B-B14F-4D97-AF65-F5344CB8AC3E}">
        <p14:creationId xmlns:p14="http://schemas.microsoft.com/office/powerpoint/2010/main" val="4272552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طرق قياس التعلم </a:t>
            </a:r>
            <a:endParaRPr lang="ar-SA" dirty="0"/>
          </a:p>
        </p:txBody>
      </p:sp>
      <p:sp>
        <p:nvSpPr>
          <p:cNvPr id="3" name="عنصر نائب للمحتوى 2"/>
          <p:cNvSpPr>
            <a:spLocks noGrp="1"/>
          </p:cNvSpPr>
          <p:nvPr>
            <p:ph idx="1"/>
          </p:nvPr>
        </p:nvSpPr>
        <p:spPr/>
        <p:txBody>
          <a:bodyPr/>
          <a:lstStyle/>
          <a:p>
            <a:pPr algn="l"/>
            <a:r>
              <a:rPr lang="ar-SA" dirty="0" smtClean="0"/>
              <a:t> </a:t>
            </a:r>
            <a:r>
              <a:rPr lang="en-US" dirty="0" smtClean="0">
                <a:solidFill>
                  <a:prstClr val="black"/>
                </a:solidFill>
              </a:rPr>
              <a:t>George lugas (2015) “what work in education “ EDUTOPIA school , available on :</a:t>
            </a:r>
          </a:p>
          <a:p>
            <a:pPr algn="l"/>
            <a:r>
              <a:rPr lang="en-US" dirty="0" smtClean="0">
                <a:solidFill>
                  <a:prstClr val="black"/>
                </a:solidFill>
              </a:rPr>
              <a:t>www.edutopia.org,p1</a:t>
            </a:r>
          </a:p>
        </p:txBody>
      </p:sp>
    </p:spTree>
    <p:extLst>
      <p:ext uri="{BB962C8B-B14F-4D97-AF65-F5344CB8AC3E}">
        <p14:creationId xmlns:p14="http://schemas.microsoft.com/office/powerpoint/2010/main" val="3641953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مدخل لدراسة نظريات التعلم</a:t>
            </a:r>
            <a:br>
              <a:rPr lang="ar-SA" dirty="0" smtClean="0"/>
            </a:br>
            <a:r>
              <a:rPr lang="ar-SA" dirty="0" smtClean="0"/>
              <a:t>الحاجة إلى نظريات ونظم التعلم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ليس الإنسان في حاجة إلى أن يتعلم فقط ولكن غالبا ما يدفعه حب الاستطلاع إلى محاولة أن يتعلم كيف يتعلم ومنذ سنوات طويلة وفي بعض المجتمعات المتحضرة بدأ بعض المتخصصين يضعون بعض الأفكار والآراء عن طبيعة عملية التعلم </a:t>
            </a:r>
          </a:p>
          <a:p>
            <a:r>
              <a:rPr lang="ar-SA" dirty="0" smtClean="0"/>
              <a:t>وقد استطاعت الجهود المشتركة للباحثين وعلماء النفس التربوي أن تحقق الكثير في سبيل الوصول إلى نظريات التعلم فإن التجارب التي تجرى في معامل علم النفس وفي المواقف التدريسية دائما في تقدم  سواء في ظاهرة التعلم بشكل عام أو في الجوانب المتخصصة منها مثل الاشتراط لدى الحيوان والإنسان</a:t>
            </a:r>
            <a:endParaRPr lang="ar-SA" dirty="0"/>
          </a:p>
        </p:txBody>
      </p:sp>
    </p:spTree>
    <p:extLst>
      <p:ext uri="{BB962C8B-B14F-4D97-AF65-F5344CB8AC3E}">
        <p14:creationId xmlns:p14="http://schemas.microsoft.com/office/powerpoint/2010/main" val="2102180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الحاجة إلى نظريات التعلم </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هذا بالإضافة إلى التجارب الأخرى التي تجرى للتحقق من صدق المبادئ والمفاهيم التي توصل إليها الباحثين في معامل علم النفس بالتطبيق على المواقف التعليمية المختلفة ومنها المواقف المدرسية بصفة خاصة  .(*)</a:t>
            </a:r>
          </a:p>
          <a:p>
            <a:r>
              <a:rPr lang="ar-SA" dirty="0" smtClean="0"/>
              <a:t>_______________________________</a:t>
            </a:r>
          </a:p>
          <a:p>
            <a:r>
              <a:rPr lang="ar-SA" dirty="0" smtClean="0"/>
              <a:t>1) محمد الشرقاوي (2012) التعلم نظريات وتطبيقات ، القاهرة ، مكتبة الأنجلو المصرية ، ص31 </a:t>
            </a:r>
            <a:endParaRPr lang="ar-SA" dirty="0"/>
          </a:p>
        </p:txBody>
      </p:sp>
    </p:spTree>
    <p:extLst>
      <p:ext uri="{BB962C8B-B14F-4D97-AF65-F5344CB8AC3E}">
        <p14:creationId xmlns:p14="http://schemas.microsoft.com/office/powerpoint/2010/main" val="17447904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193</TotalTime>
  <Words>1133</Words>
  <Application>Microsoft Office PowerPoint</Application>
  <PresentationFormat>عرض على الشاشة (3:4)‏</PresentationFormat>
  <Paragraphs>73</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أوستن</vt:lpstr>
      <vt:lpstr>متغيرات الموقف التعليمي</vt:lpstr>
      <vt:lpstr>شكل دائري يعبر عن متغيرات الموقف التعليمي</vt:lpstr>
      <vt:lpstr>1- المتغير المستقل </vt:lpstr>
      <vt:lpstr>2- المتغير الوسيط أو الدخيل  </vt:lpstr>
      <vt:lpstr>3- المتغير التابع </vt:lpstr>
      <vt:lpstr>طرق قياس التعلم</vt:lpstr>
      <vt:lpstr>تابع طرق قياس التعلم </vt:lpstr>
      <vt:lpstr>مدخل لدراسة نظريات التعلم الحاجة إلى نظريات ونظم التعلم </vt:lpstr>
      <vt:lpstr>تابع الحاجة إلى نظريات التعلم </vt:lpstr>
      <vt:lpstr>إثارة الدافعية</vt:lpstr>
      <vt:lpstr>أنواع الدوافع</vt:lpstr>
      <vt:lpstr>وظائف الدوافع وعلاقتها بالتعلم </vt:lpstr>
      <vt:lpstr>تابع وظائف الدوافع</vt:lpstr>
      <vt:lpstr>كيف ننمي الدافعية في التعلم ؟</vt:lpstr>
      <vt:lpstr>تابع كيفية تنمية الدافعية في التعلم </vt:lpstr>
      <vt:lpstr>التعزيز</vt:lpstr>
      <vt:lpstr>أنواع التعزيز </vt:lpstr>
      <vt:lpstr>ب) التعزيز غير اللفظي </vt:lpstr>
      <vt:lpstr>تابع التعزيز غير اللفظي</vt:lpstr>
      <vt:lpstr>ثانيا التعزيز المؤجل </vt:lpstr>
      <vt:lpstr>الانطفاء</vt:lpstr>
      <vt:lpstr>توقيت التعزيز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متغيرات الموقف التعليمي</dc:title>
  <dc:creator>MAx</dc:creator>
  <cp:lastModifiedBy>MAx</cp:lastModifiedBy>
  <cp:revision>28</cp:revision>
  <dcterms:created xsi:type="dcterms:W3CDTF">2015-02-05T09:20:45Z</dcterms:created>
  <dcterms:modified xsi:type="dcterms:W3CDTF">2015-02-12T06:34:13Z</dcterms:modified>
</cp:coreProperties>
</file>