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65" r:id="rId4"/>
    <p:sldId id="259" r:id="rId5"/>
    <p:sldId id="264" r:id="rId6"/>
    <p:sldId id="257" r:id="rId7"/>
    <p:sldId id="260" r:id="rId8"/>
    <p:sldId id="266" r:id="rId9"/>
    <p:sldId id="267" r:id="rId10"/>
    <p:sldId id="261" r:id="rId11"/>
    <p:sldId id="268" r:id="rId12"/>
    <p:sldId id="269" r:id="rId13"/>
    <p:sldId id="270" r:id="rId14"/>
    <p:sldId id="271" r:id="rId15"/>
    <p:sldId id="273" r:id="rId16"/>
    <p:sldId id="275" r:id="rId17"/>
    <p:sldId id="276" r:id="rId18"/>
    <p:sldId id="262" r:id="rId19"/>
    <p:sldId id="277" r:id="rId20"/>
    <p:sldId id="278" r:id="rId21"/>
    <p:sldId id="283" r:id="rId22"/>
    <p:sldId id="282" r:id="rId23"/>
    <p:sldId id="281" r:id="rId24"/>
    <p:sldId id="284" r:id="rId25"/>
    <p:sldId id="285" r:id="rId26"/>
    <p:sldId id="286" r:id="rId27"/>
    <p:sldId id="290" r:id="rId28"/>
    <p:sldId id="291" r:id="rId29"/>
    <p:sldId id="294" r:id="rId30"/>
    <p:sldId id="295" r:id="rId31"/>
    <p:sldId id="298" r:id="rId32"/>
    <p:sldId id="292" r:id="rId33"/>
    <p:sldId id="297" r:id="rId34"/>
    <p:sldId id="296" r:id="rId35"/>
    <p:sldId id="299" r:id="rId36"/>
    <p:sldId id="300" r:id="rId37"/>
    <p:sldId id="306" r:id="rId38"/>
    <p:sldId id="304" r:id="rId39"/>
    <p:sldId id="307" r:id="rId40"/>
    <p:sldId id="305" r:id="rId41"/>
    <p:sldId id="301" r:id="rId42"/>
    <p:sldId id="289" r:id="rId43"/>
    <p:sldId id="308" r:id="rId44"/>
    <p:sldId id="309" r:id="rId4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1474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1F7E5E8-7276-4D80-88CD-4CF4D8A99812}" type="datetimeFigureOut">
              <a:rPr lang="ar-SA" smtClean="0"/>
              <a:t>29/06/36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E3BF4A-D02C-4E60-A0EF-BDBCD89D73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565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t>29/06/36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130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t>29/06/36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418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t>29/06/36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029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t>29/06/36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494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t>29/06/36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511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t>29/06/36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557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t>29/06/36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313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t>29/06/36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572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t>29/06/36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899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t>29/06/36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425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t>29/06/36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247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ass/>
                    </a14:imgEffect>
                    <a14:imgEffect>
                      <a14:sharpenSoften amount="-44000"/>
                    </a14:imgEffect>
                    <a14:imgEffect>
                      <a14:colorTemperature colorTemp="5500"/>
                    </a14:imgEffect>
                    <a14:imgEffect>
                      <a14:saturation sat="75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4D57-A0CD-4EBC-B520-569CA491C40B}" type="datetimeFigureOut">
              <a:rPr lang="ar-SA" smtClean="0"/>
              <a:t>29/06/36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33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2.png"/><Relationship Id="rId7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275928" y="2204864"/>
            <a:ext cx="7772400" cy="1470025"/>
          </a:xfrm>
        </p:spPr>
        <p:txBody>
          <a:bodyPr/>
          <a:lstStyle/>
          <a:p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S_Salem" pitchFamily="2" charset="-78"/>
              </a:rPr>
              <a:t>السلامة في المختبرات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91680" y="3429000"/>
            <a:ext cx="6984776" cy="1512168"/>
          </a:xfrm>
        </p:spPr>
        <p:txBody>
          <a:bodyPr>
            <a:normAutofit/>
          </a:bodyPr>
          <a:lstStyle/>
          <a:p>
            <a:endParaRPr lang="ar-SA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CS  Yaqout Extra Bold" pitchFamily="2" charset="-78"/>
            </a:endParaRPr>
          </a:p>
          <a:p>
            <a:r>
              <a:rPr lang="ar-S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CS  Yaqout Extra Bold" pitchFamily="2" charset="-78"/>
              </a:rPr>
              <a:t>السلامة في المختبرات تعتمد عليك أولاً</a:t>
            </a:r>
            <a:endParaRPr lang="ar-S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CS  Yaqout Extra Bold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pPr algn="r"/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ثالثا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 المواد المؤكسدة: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112568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  </a:t>
            </a:r>
            <a:r>
              <a:rPr lang="ar-SA" sz="3000" dirty="0" smtClean="0">
                <a:latin typeface="AlMohanad" pitchFamily="18" charset="-78"/>
                <a:cs typeface="AL-Mohanad Bold" pitchFamily="2" charset="-78"/>
              </a:rPr>
              <a:t>مواد </a:t>
            </a:r>
            <a:r>
              <a:rPr lang="ar-SA" sz="3000" dirty="0">
                <a:latin typeface="AlMohanad" pitchFamily="18" charset="-78"/>
                <a:cs typeface="AL-Mohanad Bold" pitchFamily="2" charset="-78"/>
              </a:rPr>
              <a:t>ليست بالضرورة قابلة للاحتراق بحد ذاتها ولكنها تستطيع </a:t>
            </a:r>
            <a:r>
              <a:rPr lang="ar-SA" sz="3000" dirty="0" smtClean="0">
                <a:latin typeface="AlMohanad" pitchFamily="18" charset="-78"/>
                <a:cs typeface="AL-Mohanad Bold" pitchFamily="2" charset="-78"/>
              </a:rPr>
              <a:t>عن طريق </a:t>
            </a:r>
            <a:r>
              <a:rPr lang="ar-SA" sz="3000" dirty="0">
                <a:latin typeface="AlMohanad" pitchFamily="18" charset="-78"/>
                <a:cs typeface="AL-Mohanad Bold" pitchFamily="2" charset="-78"/>
              </a:rPr>
              <a:t>انطلاق الاكسجين منها ان تسبب أو تساعد </a:t>
            </a:r>
            <a:r>
              <a:rPr lang="ar-SA" sz="3000" dirty="0" smtClean="0">
                <a:latin typeface="AlMohanad" pitchFamily="18" charset="-78"/>
                <a:cs typeface="AL-Mohanad Bold" pitchFamily="2" charset="-78"/>
              </a:rPr>
              <a:t>في </a:t>
            </a:r>
            <a:r>
              <a:rPr lang="ar-SA" sz="3000" dirty="0">
                <a:latin typeface="AlMohanad" pitchFamily="18" charset="-78"/>
                <a:cs typeface="AL-Mohanad Bold" pitchFamily="2" charset="-78"/>
              </a:rPr>
              <a:t>احتراق مواد </a:t>
            </a:r>
            <a:r>
              <a:rPr lang="ar-SA" sz="3000" dirty="0" smtClean="0">
                <a:latin typeface="AlMohanad" pitchFamily="18" charset="-78"/>
                <a:cs typeface="AL-Mohanad Bold" pitchFamily="2" charset="-78"/>
              </a:rPr>
              <a:t>أخرى.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ar-SA" sz="3000" dirty="0" smtClean="0">
                <a:latin typeface="AlMohanad" pitchFamily="18" charset="-78"/>
                <a:cs typeface="AL-Mohanad Bold" pitchFamily="2" charset="-78"/>
              </a:rPr>
              <a:t>تحفظ </a:t>
            </a:r>
            <a:r>
              <a:rPr lang="ar-SA" sz="3000" dirty="0">
                <a:latin typeface="AlMohanad" pitchFamily="18" charset="-78"/>
                <a:cs typeface="AL-Mohanad Bold" pitchFamily="2" charset="-78"/>
              </a:rPr>
              <a:t>بكميات قليلة جداً في </a:t>
            </a:r>
            <a:r>
              <a:rPr lang="ar-SA" sz="3000" dirty="0" smtClean="0">
                <a:latin typeface="AlMohanad" pitchFamily="18" charset="-78"/>
                <a:cs typeface="AL-Mohanad Bold" pitchFamily="2" charset="-78"/>
              </a:rPr>
              <a:t>المعمل.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ar-SA" sz="3000" dirty="0" smtClean="0">
                <a:latin typeface="AlMohanad" pitchFamily="18" charset="-78"/>
                <a:cs typeface="AL-Mohanad Bold" pitchFamily="2" charset="-78"/>
              </a:rPr>
              <a:t>المواد </a:t>
            </a:r>
            <a:r>
              <a:rPr lang="ar-SA" sz="3000" dirty="0">
                <a:latin typeface="AlMohanad" pitchFamily="18" charset="-78"/>
                <a:cs typeface="AL-Mohanad Bold" pitchFamily="2" charset="-78"/>
              </a:rPr>
              <a:t>المؤكسدة العضوية من أخطر المواد لأنها  تعتبر الرأس الثالثة لمثلث  </a:t>
            </a:r>
            <a:r>
              <a:rPr lang="ar-SA" sz="3000" dirty="0" smtClean="0">
                <a:latin typeface="AlMohanad" pitchFamily="18" charset="-78"/>
                <a:cs typeface="AL-Mohanad Bold" pitchFamily="2" charset="-78"/>
              </a:rPr>
              <a:t>الحريق (وقود-حرارة – أوكسجين).</a:t>
            </a:r>
            <a:endParaRPr lang="en-US" sz="3000" dirty="0">
              <a:latin typeface="AlMohanad" pitchFamily="18" charset="-78"/>
              <a:cs typeface="AL-Mohanad Bold" pitchFamily="2" charset="-78"/>
            </a:endParaRP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pPr algn="r"/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رابعاً: المواد المسرطنة: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	</a:t>
            </a:r>
            <a:r>
              <a:rPr lang="ar-SA" sz="3000" dirty="0" smtClean="0">
                <a:latin typeface="AlMohanad" pitchFamily="18" charset="-78"/>
                <a:cs typeface="AL-Mohanad Bold" pitchFamily="2" charset="-78"/>
              </a:rPr>
              <a:t>أي </a:t>
            </a:r>
            <a:r>
              <a:rPr lang="ar-SA" sz="3000" dirty="0">
                <a:latin typeface="AlMohanad" pitchFamily="18" charset="-78"/>
                <a:cs typeface="AL-Mohanad Bold" pitchFamily="2" charset="-78"/>
              </a:rPr>
              <a:t>مادة تسبب السرطان، أو تحفز حصوله في جسم الإنسان، ومنها ما هو واضح علاقته بالسرطان، ومنه ما يسبب السرطان بالتعرض له لفترات طويلة جدا، وتقسم المواد من حيث </a:t>
            </a:r>
            <a:r>
              <a:rPr lang="ar-SA" sz="3000" dirty="0" smtClean="0">
                <a:latin typeface="AlMohanad" pitchFamily="18" charset="-78"/>
                <a:cs typeface="AL-Mohanad Bold" pitchFamily="2" charset="-78"/>
              </a:rPr>
              <a:t>تسببها </a:t>
            </a:r>
            <a:r>
              <a:rPr lang="ar-SA" sz="3000" dirty="0">
                <a:latin typeface="AlMohanad" pitchFamily="18" charset="-78"/>
                <a:cs typeface="AL-Mohanad Bold" pitchFamily="2" charset="-78"/>
              </a:rPr>
              <a:t>بالسرطانات إلى</a:t>
            </a:r>
            <a:r>
              <a:rPr lang="ar-SA" sz="3000" dirty="0" smtClean="0">
                <a:latin typeface="AlMohanad" pitchFamily="18" charset="-78"/>
                <a:cs typeface="AL-Mohanad Bold" pitchFamily="2" charset="-78"/>
              </a:rPr>
              <a:t>:-</a:t>
            </a:r>
            <a:r>
              <a:rPr lang="ar-SA" sz="3000" dirty="0">
                <a:latin typeface="AlMohanad" pitchFamily="18" charset="-78"/>
                <a:cs typeface="AL-Mohanad Bold" pitchFamily="2" charset="-78"/>
              </a:rPr>
              <a:t/>
            </a:r>
            <a:br>
              <a:rPr lang="ar-SA" sz="3000" dirty="0">
                <a:latin typeface="AlMohanad" pitchFamily="18" charset="-78"/>
                <a:cs typeface="AL-Mohanad Bold" pitchFamily="2" charset="-78"/>
              </a:rPr>
            </a:b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1. </a:t>
            </a:r>
            <a:r>
              <a:rPr lang="ar-SA" sz="3000" dirty="0" smtClean="0">
                <a:latin typeface="AlMohanad" pitchFamily="18" charset="-78"/>
                <a:cs typeface="AL-Mohanad Bold" pitchFamily="2" charset="-78"/>
              </a:rPr>
              <a:t>المادة </a:t>
            </a:r>
            <a:r>
              <a:rPr lang="ar-SA" sz="3000" dirty="0">
                <a:latin typeface="AlMohanad" pitchFamily="18" charset="-78"/>
                <a:cs typeface="AL-Mohanad Bold" pitchFamily="2" charset="-78"/>
              </a:rPr>
              <a:t>مسرطنة في حال وجود أدلة كافية من دراسات </a:t>
            </a:r>
            <a:r>
              <a:rPr lang="ar-SA" sz="3000" dirty="0" smtClean="0">
                <a:latin typeface="AlMohanad" pitchFamily="18" charset="-78"/>
                <a:cs typeface="AL-Mohanad Bold" pitchFamily="2" charset="-78"/>
              </a:rPr>
              <a:t>	وتجارب      مختلفة </a:t>
            </a:r>
            <a:r>
              <a:rPr lang="ar-SA" sz="3000" dirty="0">
                <a:latin typeface="AlMohanad" pitchFamily="18" charset="-78"/>
                <a:cs typeface="AL-Mohanad Bold" pitchFamily="2" charset="-78"/>
              </a:rPr>
              <a:t>كلها أشارت لنفس الخلاصة</a:t>
            </a:r>
            <a:r>
              <a:rPr lang="ar-SA" sz="3000" dirty="0" smtClean="0">
                <a:latin typeface="AlMohanad" pitchFamily="18" charset="-78"/>
                <a:cs typeface="AL-Mohanad Bold" pitchFamily="2" charset="-78"/>
              </a:rPr>
              <a:t>.</a:t>
            </a:r>
          </a:p>
          <a:p>
            <a:pPr marL="0" indent="0">
              <a:buNone/>
            </a:pPr>
            <a:r>
              <a:rPr lang="ar-SA" sz="3000" b="1" dirty="0" smtClean="0">
                <a:latin typeface="AlMohanad" pitchFamily="18" charset="-78"/>
                <a:cs typeface="AL-Mohanad Bold" pitchFamily="2" charset="-78"/>
              </a:rPr>
              <a:t>    </a:t>
            </a:r>
            <a:r>
              <a:rPr lang="ar-SA" sz="3000" dirty="0">
                <a:latin typeface="AlMohanad" pitchFamily="18" charset="-78"/>
                <a:cs typeface="AL-Mohanad Bold" pitchFamily="2" charset="-78"/>
              </a:rPr>
              <a:t>2</a:t>
            </a:r>
            <a:r>
              <a:rPr lang="ar-SA" sz="3000" dirty="0" smtClean="0">
                <a:latin typeface="AlMohanad" pitchFamily="18" charset="-78"/>
                <a:cs typeface="AL-Mohanad Bold" pitchFamily="2" charset="-78"/>
              </a:rPr>
              <a:t>. </a:t>
            </a:r>
            <a:r>
              <a:rPr lang="ar-SA" sz="3000" dirty="0">
                <a:latin typeface="AlMohanad" pitchFamily="18" charset="-78"/>
                <a:cs typeface="AL-Mohanad Bold" pitchFamily="2" charset="-78"/>
              </a:rPr>
              <a:t>مواد محتملة أنها </a:t>
            </a:r>
            <a:r>
              <a:rPr lang="ar-SA" sz="3000" dirty="0" smtClean="0">
                <a:latin typeface="AlMohanad" pitchFamily="18" charset="-78"/>
                <a:cs typeface="AL-Mohanad Bold" pitchFamily="2" charset="-78"/>
              </a:rPr>
              <a:t>مسرطنة </a:t>
            </a:r>
            <a:r>
              <a:rPr lang="ar-SA" sz="3000" dirty="0">
                <a:latin typeface="AlMohanad" pitchFamily="18" charset="-78"/>
                <a:cs typeface="AL-Mohanad Bold" pitchFamily="2" charset="-78"/>
              </a:rPr>
              <a:t>عندما تشير بعض الدراسات </a:t>
            </a:r>
            <a:r>
              <a:rPr lang="ar-SA" sz="3000" dirty="0" smtClean="0">
                <a:latin typeface="AlMohanad" pitchFamily="18" charset="-78"/>
                <a:cs typeface="AL-Mohanad Bold" pitchFamily="2" charset="-78"/>
              </a:rPr>
              <a:t>إلى </a:t>
            </a:r>
            <a:r>
              <a:rPr lang="ar-SA" sz="3000" dirty="0">
                <a:latin typeface="AlMohanad" pitchFamily="18" charset="-78"/>
                <a:cs typeface="AL-Mohanad Bold" pitchFamily="2" charset="-78"/>
              </a:rPr>
              <a:t>أن مادة معينة مسرطنة دون وجود تجارب </a:t>
            </a:r>
            <a:r>
              <a:rPr lang="ar-SA" sz="3000" dirty="0" smtClean="0">
                <a:latin typeface="AlMohanad" pitchFamily="18" charset="-78"/>
                <a:cs typeface="AL-Mohanad Bold" pitchFamily="2" charset="-78"/>
              </a:rPr>
              <a:t>ودراسات كافية </a:t>
            </a:r>
            <a:r>
              <a:rPr lang="ar-SA" sz="3000" dirty="0">
                <a:latin typeface="AlMohanad" pitchFamily="18" charset="-78"/>
                <a:cs typeface="AL-Mohanad Bold" pitchFamily="2" charset="-78"/>
              </a:rPr>
              <a:t>للجزم بذلك</a:t>
            </a:r>
            <a:r>
              <a:rPr lang="ar-SA" sz="3000" dirty="0" smtClean="0">
                <a:latin typeface="AlMohanad" pitchFamily="18" charset="-78"/>
                <a:cs typeface="AL-Mohanad Bold" pitchFamily="2" charset="-78"/>
              </a:rPr>
              <a:t>.</a:t>
            </a:r>
            <a:r>
              <a:rPr lang="ar-SA" sz="2800" b="1" dirty="0">
                <a:cs typeface="AL-Mohanad Bold" pitchFamily="2" charset="-78"/>
              </a:rPr>
              <a:t/>
            </a:r>
            <a:br>
              <a:rPr lang="ar-SA" sz="2800" b="1" dirty="0">
                <a:cs typeface="AL-Mohanad Bold" pitchFamily="2" charset="-78"/>
              </a:rPr>
            </a:br>
            <a:r>
              <a:rPr lang="ar-SA" sz="2800" b="1" dirty="0"/>
              <a:t/>
            </a:r>
            <a:br>
              <a:rPr lang="ar-SA" sz="2800" b="1" dirty="0"/>
            </a:br>
            <a:endParaRPr lang="ar-SA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pPr algn="r"/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الأعضاء التي تتأثر بالمواد المسرطنة:-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   1. الرئة      2. الكبد</a:t>
            </a:r>
            <a:endParaRPr lang="ar-SA" sz="2800" b="1" dirty="0">
              <a:latin typeface="AlMohanad" pitchFamily="18" charset="-78"/>
              <a:cs typeface="AlMohanad" pitchFamily="18" charset="-78"/>
            </a:endParaRPr>
          </a:p>
          <a:p>
            <a:pPr marL="0" indent="0">
              <a:buNone/>
            </a:pP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   3. الكلي      4. الجلد</a:t>
            </a:r>
          </a:p>
          <a:p>
            <a:pPr marL="0" indent="0">
              <a:buNone/>
            </a:pP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الوقاية: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PT Bold Heading" pitchFamily="2" charset="-78"/>
            </a:endParaRPr>
          </a:p>
          <a:p>
            <a:pPr marL="0" indent="0">
              <a:buNone/>
            </a:pPr>
            <a:r>
              <a:rPr lang="ar-SA" sz="2800" b="1" dirty="0"/>
              <a:t>	</a:t>
            </a:r>
            <a:r>
              <a:rPr lang="ar-SA" sz="2800" b="1" dirty="0" smtClean="0"/>
              <a:t>1.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عدم التعرض لها بشكل مباشر ( الاستنشاق، اللمس).</a:t>
            </a:r>
          </a:p>
          <a:p>
            <a:pPr marL="0" indent="0">
              <a:buNone/>
            </a:pPr>
            <a:r>
              <a:rPr lang="ar-SA" sz="2800" b="1" dirty="0">
                <a:latin typeface="AlMohanad" pitchFamily="18" charset="-78"/>
                <a:cs typeface="AlMohanad" pitchFamily="18" charset="-78"/>
              </a:rPr>
              <a:t>	2. الالتزام باشتراطات الامن والسلامة الخاصة بالتعامل معها.</a:t>
            </a:r>
          </a:p>
          <a:p>
            <a:pPr marL="0" indent="0">
              <a:buNone/>
            </a:pPr>
            <a:r>
              <a:rPr lang="ar-SA" sz="2800" b="1" dirty="0"/>
              <a:t/>
            </a:r>
            <a:br>
              <a:rPr lang="ar-SA" sz="2800" b="1" dirty="0"/>
            </a:br>
            <a:endParaRPr lang="ar-SA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4815" y="721015"/>
            <a:ext cx="8229600" cy="1095490"/>
          </a:xfrm>
        </p:spPr>
        <p:txBody>
          <a:bodyPr>
            <a:normAutofit/>
          </a:bodyPr>
          <a:lstStyle/>
          <a:p>
            <a:pPr algn="r"/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خامساً: </a:t>
            </a: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المواد 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الملتهبة: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11256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ar-SA" sz="2800" b="1" dirty="0"/>
              <a:t> </a:t>
            </a:r>
            <a:r>
              <a:rPr lang="ar-SA" sz="2800" b="1" dirty="0" smtClean="0"/>
              <a:t> 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لها فاعلية شديدة حيث ترافق تفاعلاتها انفجارات كيميائية قد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تكون أحيانا مدمرة للمنشآت.</a:t>
            </a:r>
            <a:endParaRPr lang="ar-SA" sz="2800" b="1" dirty="0" smtClean="0"/>
          </a:p>
          <a:p>
            <a:pPr>
              <a:lnSpc>
                <a:spcPct val="80000"/>
              </a:lnSpc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المذيبات سريعة التطاير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(</a:t>
            </a:r>
            <a:r>
              <a:rPr lang="ar-SA" sz="3000" dirty="0" err="1">
                <a:latin typeface="AlMohanad" pitchFamily="18" charset="-78"/>
                <a:cs typeface="AlMohanad" pitchFamily="18" charset="-78"/>
              </a:rPr>
              <a:t>الأيثر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 – اسيتون –</a:t>
            </a:r>
            <a:r>
              <a:rPr lang="ar-SA" sz="3000" dirty="0" err="1">
                <a:latin typeface="AlMohanad" pitchFamily="18" charset="-78"/>
                <a:cs typeface="AlMohanad" pitchFamily="18" charset="-78"/>
              </a:rPr>
              <a:t>الكحولات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بعض انواع الغازات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( أول اكسيد الكربون –كبريتيد الهيدروجين- الميثان – </a:t>
            </a:r>
            <a:r>
              <a:rPr lang="ar-SA" sz="3000" dirty="0" err="1" smtClean="0">
                <a:latin typeface="AlMohanad" pitchFamily="18" charset="-78"/>
                <a:cs typeface="AlMohanad" pitchFamily="18" charset="-78"/>
              </a:rPr>
              <a:t>البروبان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). </a:t>
            </a: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بعض المواد السائلة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( </a:t>
            </a:r>
            <a:r>
              <a:rPr lang="ar-SA" sz="3000" dirty="0" err="1">
                <a:latin typeface="AlMohanad" pitchFamily="18" charset="-78"/>
                <a:cs typeface="AlMohanad" pitchFamily="18" charset="-78"/>
              </a:rPr>
              <a:t>الطولوين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 – الأحماض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العضوية).</a:t>
            </a: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2800" b="1" dirty="0">
                <a:solidFill>
                  <a:schemeClr val="tx2"/>
                </a:solidFill>
              </a:rPr>
              <a:t> </a:t>
            </a: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بعض المواد الصلبة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( أملاح المواد الكيمائية العطرية مثل كلوريد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البنزين).</a:t>
            </a:r>
            <a:r>
              <a:rPr lang="ar-SA" sz="2800" b="1" dirty="0"/>
              <a:t/>
            </a:r>
            <a:br>
              <a:rPr lang="ar-SA" sz="2800" b="1" dirty="0"/>
            </a:br>
            <a:endParaRPr lang="ar-SA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pPr algn="r"/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الوقاية من مخاطر المواد الكيمائية الملتهبة 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1125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ar-SA" sz="2800" b="1" dirty="0" smtClean="0"/>
              <a:t> -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يجب اطفاء جميع مصادر الاشتعال ذات اللهب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المكشوف.</a:t>
            </a: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2800" b="1" dirty="0" smtClean="0"/>
              <a:t> -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عدم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نقل المواد الملتهبة مع مواد متفجرة أو سامة أو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مؤكسدة.</a:t>
            </a: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 smtClean="0"/>
              <a:t>-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عدم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تخزين المواد الملتهبة مع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الأحماض. </a:t>
            </a: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2800" b="1" dirty="0" smtClean="0"/>
              <a:t> -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عدم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تسخين  سوائل هذه المواد على لهب مباشر بل </a:t>
            </a:r>
            <a:r>
              <a:rPr lang="ar-SA" sz="3000" dirty="0" err="1">
                <a:latin typeface="AlMohanad" pitchFamily="18" charset="-78"/>
                <a:cs typeface="AlMohanad" pitchFamily="18" charset="-78"/>
              </a:rPr>
              <a:t>فى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 حمام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مائي.</a:t>
            </a:r>
            <a:r>
              <a:rPr lang="ar-SA" sz="2800" b="1" dirty="0"/>
              <a:t/>
            </a:r>
            <a:br>
              <a:rPr lang="ar-SA" sz="2800" b="1" dirty="0"/>
            </a:br>
            <a:endParaRPr lang="ar-SA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pPr algn="r"/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سادساً </a:t>
            </a: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:المواد المشتعلة: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11256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ar-SA" sz="3000" dirty="0">
                <a:latin typeface="AlMohanad" pitchFamily="18" charset="-78"/>
                <a:cs typeface="AlMohanad" pitchFamily="18" charset="-78"/>
              </a:rPr>
              <a:t>هذه المواد تشتعل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في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درجة حرارة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الغرفة(مثلث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الحريق وقود حرارة اوكسجين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).</a:t>
            </a:r>
            <a:endParaRPr lang="en-US" sz="3000" dirty="0"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أمثلة </a:t>
            </a: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للمواد الشديدة </a:t>
            </a: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الاشتعال:</a:t>
            </a:r>
            <a:endParaRPr lang="ar-S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   </a:t>
            </a:r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ثاني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كبريتيد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الكربون. </a:t>
            </a: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   </a:t>
            </a:r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الكحول.</a:t>
            </a: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   </a:t>
            </a: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البنزين.</a:t>
            </a: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   </a:t>
            </a: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3000" dirty="0" err="1" smtClean="0">
                <a:latin typeface="AlMohanad" pitchFamily="18" charset="-78"/>
                <a:cs typeface="AlMohanad" pitchFamily="18" charset="-78"/>
              </a:rPr>
              <a:t>الأيثر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. </a:t>
            </a: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 algn="just">
              <a:lnSpc>
                <a:spcPct val="90000"/>
              </a:lnSpc>
              <a:buNone/>
            </a:pPr>
            <a:r>
              <a:rPr lang="ar-SA" sz="3000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 لا يجوز تسخين هذه السوائل في اناء مفتوح قريبا من لهب بل تسخن في حمام مائي تقليل كميات هذه المواد داخل المعامل  استخدامها في جو جيد التهوية.</a:t>
            </a: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pPr algn="just"/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طريقة حفظ المواد 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المشتعلة: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112568"/>
          </a:xfrm>
        </p:spPr>
        <p:txBody>
          <a:bodyPr>
            <a:normAutofit/>
          </a:bodyPr>
          <a:lstStyle/>
          <a:p>
            <a:r>
              <a:rPr lang="ar-SA" sz="3000" dirty="0">
                <a:latin typeface="AlMohanad" pitchFamily="18" charset="-78"/>
                <a:cs typeface="AlMohanad" pitchFamily="18" charset="-78"/>
              </a:rPr>
              <a:t>تحفظ  في مكان مظلم بعيداً عن الشمس.</a:t>
            </a:r>
          </a:p>
          <a:p>
            <a:r>
              <a:rPr lang="ar-SA" sz="3000" dirty="0">
                <a:latin typeface="AlMohanad" pitchFamily="18" charset="-78"/>
                <a:cs typeface="AlMohanad" pitchFamily="18" charset="-78"/>
              </a:rPr>
              <a:t>توضع هذه المواد في رمل مندى بالماء وطبقة سميكة من كربونات الصوديوم توضع الزجاجات قائمة فوق هذه الوسادة متباعدة قليلاً أو توضع على الرف السفلي بعد فرشه بالرمل المندى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.</a:t>
            </a:r>
            <a:endParaRPr lang="en-US" sz="30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pPr algn="r"/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سابعاً: المواد 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المتفجرة: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37321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ar-SA" sz="2800" b="1" dirty="0" smtClean="0">
                <a:latin typeface="Tahoma" pitchFamily="34" charset="0"/>
              </a:rPr>
              <a:t>   هي </a:t>
            </a:r>
            <a:r>
              <a:rPr lang="ar-SA" sz="2800" b="1" dirty="0">
                <a:latin typeface="Tahoma" pitchFamily="34" charset="0"/>
              </a:rPr>
              <a:t>المواد التي تسبب انفجارا عند تعرضها لصدمة أو عند سقوطها أو تعرضها للهب أو </a:t>
            </a:r>
            <a:r>
              <a:rPr lang="ar-SA" sz="2800" b="1" dirty="0" smtClean="0">
                <a:latin typeface="Tahoma" pitchFamily="34" charset="0"/>
              </a:rPr>
              <a:t>تسخينها. </a:t>
            </a:r>
            <a:endParaRPr lang="ar-SA" sz="2800" b="1" dirty="0">
              <a:latin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أمثلة </a:t>
            </a: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للمواد الشديدة </a:t>
            </a: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الاشتعال:</a:t>
            </a:r>
            <a:endParaRPr lang="ar-S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algn="r">
              <a:spcBef>
                <a:spcPct val="50000"/>
              </a:spcBef>
              <a:buFontTx/>
              <a:buAutoNum type="arabicPeriod"/>
            </a:pPr>
            <a:r>
              <a:rPr lang="ar-SA" dirty="0" smtClean="0">
                <a:latin typeface="AlMohanad" pitchFamily="18" charset="-78"/>
                <a:cs typeface="AlMohanad" pitchFamily="18" charset="-78"/>
              </a:rPr>
              <a:t>فوق </a:t>
            </a:r>
            <a:r>
              <a:rPr lang="ar-SA" dirty="0">
                <a:latin typeface="AlMohanad" pitchFamily="18" charset="-78"/>
                <a:cs typeface="AlMohanad" pitchFamily="18" charset="-78"/>
              </a:rPr>
              <a:t>اكاسيد </a:t>
            </a:r>
            <a:r>
              <a:rPr lang="ar-SA" dirty="0" err="1">
                <a:latin typeface="AlMohanad" pitchFamily="18" charset="-78"/>
                <a:cs typeface="AlMohanad" pitchFamily="18" charset="-78"/>
              </a:rPr>
              <a:t>الإيثرات</a:t>
            </a:r>
            <a:r>
              <a:rPr lang="ar-SA" dirty="0">
                <a:latin typeface="AlMohanad" pitchFamily="18" charset="-78"/>
                <a:cs typeface="AlMohanad" pitchFamily="18" charset="-78"/>
              </a:rPr>
              <a:t> :</a:t>
            </a:r>
            <a:endParaRPr lang="en-US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US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en-US" dirty="0" smtClean="0">
                <a:latin typeface="AlMohanad" pitchFamily="18" charset="-78"/>
                <a:cs typeface="AlMohanad" pitchFamily="18" charset="-78"/>
              </a:rPr>
              <a:t>  </a:t>
            </a:r>
            <a:r>
              <a:rPr lang="ar-SA" dirty="0" smtClean="0">
                <a:latin typeface="AlMohanad" pitchFamily="18" charset="-78"/>
                <a:cs typeface="AlMohanad" pitchFamily="18" charset="-78"/>
              </a:rPr>
              <a:t>تتحول </a:t>
            </a:r>
            <a:r>
              <a:rPr lang="ar-SA" dirty="0" err="1">
                <a:latin typeface="AlMohanad" pitchFamily="18" charset="-78"/>
                <a:cs typeface="AlMohanad" pitchFamily="18" charset="-78"/>
              </a:rPr>
              <a:t>الايثرات</a:t>
            </a:r>
            <a:r>
              <a:rPr lang="ar-SA" dirty="0">
                <a:latin typeface="AlMohanad" pitchFamily="18" charset="-78"/>
                <a:cs typeface="AlMohanad" pitchFamily="18" charset="-78"/>
              </a:rPr>
              <a:t> الى فوق اكسيد </a:t>
            </a:r>
            <a:r>
              <a:rPr lang="ar-SA" dirty="0" err="1">
                <a:latin typeface="AlMohanad" pitchFamily="18" charset="-78"/>
                <a:cs typeface="AlMohanad" pitchFamily="18" charset="-78"/>
              </a:rPr>
              <a:t>الايثرات</a:t>
            </a:r>
            <a:r>
              <a:rPr lang="ar-SA" dirty="0">
                <a:latin typeface="AlMohanad" pitchFamily="18" charset="-78"/>
                <a:cs typeface="AlMohanad" pitchFamily="18" charset="-78"/>
              </a:rPr>
              <a:t> في وجود الهواء والضوء ويحدث انفجاراً عند تبخير هذه الأكاسيد لذلك يجب حفظ </a:t>
            </a:r>
            <a:r>
              <a:rPr lang="ar-SA" dirty="0" err="1">
                <a:latin typeface="AlMohanad" pitchFamily="18" charset="-78"/>
                <a:cs typeface="AlMohanad" pitchFamily="18" charset="-78"/>
              </a:rPr>
              <a:t>الايثر</a:t>
            </a:r>
            <a:r>
              <a:rPr lang="ar-SA" dirty="0">
                <a:latin typeface="AlMohanad" pitchFamily="18" charset="-78"/>
                <a:cs typeface="AlMohanad" pitchFamily="18" charset="-78"/>
              </a:rPr>
              <a:t> الجاف بعيداً عن الهواء والضوء حتى لا يتحول جزء منه الى فوق أكسيد</a:t>
            </a:r>
          </a:p>
          <a:p>
            <a:pPr algn="just">
              <a:spcBef>
                <a:spcPct val="50000"/>
              </a:spcBef>
            </a:pPr>
            <a:r>
              <a:rPr lang="ar-SA" dirty="0">
                <a:latin typeface="AlMohanad" pitchFamily="18" charset="-78"/>
                <a:cs typeface="AlMohanad" pitchFamily="18" charset="-78"/>
              </a:rPr>
              <a:t>وعموما فوق </a:t>
            </a:r>
            <a:r>
              <a:rPr lang="ar-SA" dirty="0" err="1">
                <a:latin typeface="AlMohanad" pitchFamily="18" charset="-78"/>
                <a:cs typeface="AlMohanad" pitchFamily="18" charset="-78"/>
              </a:rPr>
              <a:t>الآكاسيد</a:t>
            </a:r>
            <a:r>
              <a:rPr lang="ar-SA" dirty="0">
                <a:latin typeface="AlMohanad" pitchFamily="18" charset="-78"/>
                <a:cs typeface="AlMohanad" pitchFamily="18" charset="-78"/>
              </a:rPr>
              <a:t>  مثل فوق </a:t>
            </a:r>
            <a:r>
              <a:rPr lang="ar-SA" dirty="0" err="1">
                <a:latin typeface="AlMohanad" pitchFamily="18" charset="-78"/>
                <a:cs typeface="AlMohanad" pitchFamily="18" charset="-78"/>
              </a:rPr>
              <a:t>آكاسيد</a:t>
            </a:r>
            <a:r>
              <a:rPr lang="ar-SA" dirty="0">
                <a:latin typeface="AlMohanad" pitchFamily="18" charset="-78"/>
                <a:cs typeface="AlMohanad" pitchFamily="18" charset="-78"/>
              </a:rPr>
              <a:t> الاحماض تعتبر مواد متفجرة لذلك يجبب الحذر منها اثناء </a:t>
            </a:r>
            <a:r>
              <a:rPr lang="ar-SA" dirty="0" smtClean="0">
                <a:latin typeface="AlMohanad" pitchFamily="18" charset="-78"/>
                <a:cs typeface="AlMohanad" pitchFamily="18" charset="-78"/>
              </a:rPr>
              <a:t>استعمالها.</a:t>
            </a:r>
            <a:endParaRPr lang="ar-SA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ar-SA" dirty="0">
                <a:latin typeface="AlMohanad" pitchFamily="18" charset="-78"/>
                <a:cs typeface="AlMohanad" pitchFamily="18" charset="-78"/>
              </a:rPr>
              <a:t>2-حمض </a:t>
            </a:r>
            <a:r>
              <a:rPr lang="ar-SA" dirty="0" err="1" smtClean="0">
                <a:latin typeface="AlMohanad" pitchFamily="18" charset="-78"/>
                <a:cs typeface="AlMohanad" pitchFamily="18" charset="-78"/>
              </a:rPr>
              <a:t>البيركلوريك</a:t>
            </a:r>
            <a:r>
              <a:rPr lang="ar-SA" dirty="0" smtClean="0">
                <a:latin typeface="AlMohanad" pitchFamily="18" charset="-78"/>
                <a:cs typeface="AlMohanad" pitchFamily="18" charset="-78"/>
              </a:rPr>
              <a:t>: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ar-SA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dirty="0" smtClean="0">
                <a:latin typeface="AlMohanad" pitchFamily="18" charset="-78"/>
                <a:cs typeface="AlMohanad" pitchFamily="18" charset="-78"/>
              </a:rPr>
              <a:t>   </a:t>
            </a:r>
            <a:r>
              <a:rPr lang="ar-SA" dirty="0">
                <a:latin typeface="AlMohanad" pitchFamily="18" charset="-78"/>
                <a:cs typeface="AlMohanad" pitchFamily="18" charset="-78"/>
              </a:rPr>
              <a:t>يسبب هذا الحمض مع المركبات العضوية وغير العضوية سهلة الاكسدة انفجاراً لذلك يجب ان يستخدم هذا الحمض في المختبر  بحذر بالغ.</a:t>
            </a:r>
          </a:p>
          <a:p>
            <a:pPr rtl="0">
              <a:spcBef>
                <a:spcPct val="50000"/>
              </a:spcBef>
            </a:pPr>
            <a:endParaRPr lang="ar-SA" sz="2800" b="1" dirty="0">
              <a:latin typeface="Tahoma" pitchFamily="34" charset="0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052736"/>
            <a:ext cx="8868816" cy="561662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ar-SA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  في  </a:t>
            </a:r>
            <a:r>
              <a:rPr lang="ar-SA" b="1" dirty="0">
                <a:latin typeface="AlMohanad" pitchFamily="18" charset="-78"/>
                <a:cs typeface="AlMohanad" pitchFamily="18" charset="-78"/>
              </a:rPr>
              <a:t>حالة نزول هذا الحمض على الأرض يجب ان يعادل فوراً بواسطة كربونات الصوديوم ثم يغسل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بالماء.</a:t>
            </a:r>
            <a:endParaRPr lang="ar-SA" b="1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ar-SA" b="1" dirty="0">
                <a:latin typeface="AlMohanad" pitchFamily="18" charset="-78"/>
                <a:cs typeface="AlMohanad" pitchFamily="18" charset="-78"/>
              </a:rPr>
              <a:t>3-  مركبات </a:t>
            </a:r>
            <a:r>
              <a:rPr lang="ar-SA" b="1" dirty="0" err="1" smtClean="0">
                <a:latin typeface="AlMohanad" pitchFamily="18" charset="-78"/>
                <a:cs typeface="AlMohanad" pitchFamily="18" charset="-78"/>
              </a:rPr>
              <a:t>النيترو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: </a:t>
            </a:r>
            <a:endParaRPr lang="ar-SA" b="1" dirty="0"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spcBef>
                <a:spcPct val="50000"/>
              </a:spcBef>
              <a:buAutoNum type="arabic1Minus"/>
            </a:pPr>
            <a:r>
              <a:rPr lang="ar-SA" b="1" dirty="0" err="1" smtClean="0">
                <a:latin typeface="AlMohanad" pitchFamily="18" charset="-78"/>
                <a:cs typeface="AlMohanad" pitchFamily="18" charset="-78"/>
              </a:rPr>
              <a:t>الأروماتية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 :</a:t>
            </a:r>
            <a:r>
              <a:rPr lang="ar-SA" b="1" dirty="0" smtClean="0"/>
              <a:t> </a:t>
            </a:r>
            <a:r>
              <a:rPr lang="ar-SA" sz="3100" b="1" dirty="0" smtClean="0">
                <a:latin typeface="AlMohanad" pitchFamily="18" charset="-78"/>
                <a:cs typeface="AlMohanad" pitchFamily="18" charset="-78"/>
              </a:rPr>
              <a:t>هي </a:t>
            </a:r>
            <a:r>
              <a:rPr lang="ar-SA" sz="3100" b="1" dirty="0">
                <a:latin typeface="AlMohanad" pitchFamily="18" charset="-78"/>
                <a:cs typeface="AlMohanad" pitchFamily="18" charset="-78"/>
              </a:rPr>
              <a:t>مركبات عضوية هيدروكربونية غير مشبعة تشترك مع بعضها في احتوائها على حلقة بنزين.</a:t>
            </a:r>
            <a:r>
              <a:rPr lang="ar-SA" b="1" dirty="0"/>
              <a:t/>
            </a:r>
            <a:br>
              <a:rPr lang="ar-SA" b="1" dirty="0"/>
            </a:b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 مثل(ثنائي </a:t>
            </a:r>
            <a:r>
              <a:rPr lang="ar-SA" b="1" dirty="0" err="1">
                <a:latin typeface="AlMohanad" pitchFamily="18" charset="-78"/>
                <a:cs typeface="AlMohanad" pitchFamily="18" charset="-78"/>
              </a:rPr>
              <a:t>نيترو</a:t>
            </a:r>
            <a:r>
              <a:rPr lang="ar-SA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بنزين- ثلاثي </a:t>
            </a:r>
            <a:r>
              <a:rPr lang="ar-SA" b="1" dirty="0" err="1" smtClean="0">
                <a:latin typeface="AlMohanad" pitchFamily="18" charset="-78"/>
                <a:cs typeface="AlMohanad" pitchFamily="18" charset="-78"/>
              </a:rPr>
              <a:t>نيترو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 فينول -ثلاثي </a:t>
            </a:r>
            <a:r>
              <a:rPr lang="ar-SA" b="1" dirty="0" err="1">
                <a:latin typeface="AlMohanad" pitchFamily="18" charset="-78"/>
                <a:cs typeface="AlMohanad" pitchFamily="18" charset="-78"/>
              </a:rPr>
              <a:t>نيترو</a:t>
            </a:r>
            <a:r>
              <a:rPr lang="ar-SA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b="1" dirty="0" err="1" smtClean="0">
                <a:latin typeface="AlMohanad" pitchFamily="18" charset="-78"/>
                <a:cs typeface="AlMohanad" pitchFamily="18" charset="-78"/>
              </a:rPr>
              <a:t>طولوين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).</a:t>
            </a:r>
            <a:endParaRPr lang="ar-SA" b="1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ar-SA" b="1" dirty="0">
                <a:latin typeface="AlMohanad" pitchFamily="18" charset="-78"/>
                <a:cs typeface="AlMohanad" pitchFamily="18" charset="-78"/>
              </a:rPr>
              <a:t> ب-  غير </a:t>
            </a:r>
            <a:r>
              <a:rPr lang="ar-SA" b="1" dirty="0" err="1" smtClean="0">
                <a:latin typeface="AlMohanad" pitchFamily="18" charset="-78"/>
                <a:cs typeface="AlMohanad" pitchFamily="18" charset="-78"/>
              </a:rPr>
              <a:t>اروماتية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: مثل ( </a:t>
            </a:r>
            <a:r>
              <a:rPr lang="ar-SA" b="1" dirty="0" err="1">
                <a:latin typeface="AlMohanad" pitchFamily="18" charset="-78"/>
                <a:cs typeface="AlMohanad" pitchFamily="18" charset="-78"/>
              </a:rPr>
              <a:t>نيترو</a:t>
            </a:r>
            <a:r>
              <a:rPr lang="ar-SA" b="1" dirty="0">
                <a:latin typeface="AlMohanad" pitchFamily="18" charset="-78"/>
                <a:cs typeface="AlMohanad" pitchFamily="18" charset="-78"/>
              </a:rPr>
              <a:t> جليسرين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-</a:t>
            </a:r>
            <a:r>
              <a:rPr lang="ar-SA" b="1" dirty="0">
                <a:latin typeface="AlMohanad" pitchFamily="18" charset="-78"/>
                <a:cs typeface="AlMohanad" pitchFamily="18" charset="-78"/>
              </a:rPr>
              <a:t>نيترو </a:t>
            </a:r>
            <a:r>
              <a:rPr lang="ar-SA" b="1" dirty="0" err="1">
                <a:latin typeface="AlMohanad" pitchFamily="18" charset="-78"/>
                <a:cs typeface="AlMohanad" pitchFamily="18" charset="-78"/>
              </a:rPr>
              <a:t>جليكول</a:t>
            </a:r>
            <a:r>
              <a:rPr lang="ar-SA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- </a:t>
            </a:r>
            <a:r>
              <a:rPr lang="ar-SA" b="1" dirty="0" err="1">
                <a:latin typeface="AlMohanad" pitchFamily="18" charset="-78"/>
                <a:cs typeface="AlMohanad" pitchFamily="18" charset="-78"/>
              </a:rPr>
              <a:t>نيترو</a:t>
            </a:r>
            <a:r>
              <a:rPr lang="ar-SA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سيليلوز). </a:t>
            </a:r>
            <a:endParaRPr lang="ar-SA" b="1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ar-SA" b="1" dirty="0">
                <a:latin typeface="AlMohanad" pitchFamily="18" charset="-78"/>
                <a:cs typeface="AlMohanad" pitchFamily="18" charset="-78"/>
              </a:rPr>
              <a:t>ج- غير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عضوية: </a:t>
            </a:r>
            <a:r>
              <a:rPr lang="ar-SA" b="1" dirty="0">
                <a:latin typeface="AlMohanad" pitchFamily="18" charset="-78"/>
                <a:cs typeface="AlMohanad" pitchFamily="18" charset="-78"/>
              </a:rPr>
              <a:t>مثل نترات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الأمونيوم، </a:t>
            </a:r>
            <a:r>
              <a:rPr lang="ar-SA" b="1" dirty="0">
                <a:latin typeface="AlMohanad" pitchFamily="18" charset="-78"/>
                <a:cs typeface="AlMohanad" pitchFamily="18" charset="-78"/>
              </a:rPr>
              <a:t>لذلك يجب خزن كل مركبات </a:t>
            </a:r>
            <a:r>
              <a:rPr lang="ar-SA" b="1" dirty="0" err="1">
                <a:latin typeface="AlMohanad" pitchFamily="18" charset="-78"/>
                <a:cs typeface="AlMohanad" pitchFamily="18" charset="-78"/>
              </a:rPr>
              <a:t>النيترو</a:t>
            </a:r>
            <a:r>
              <a:rPr lang="ar-SA" b="1" dirty="0">
                <a:latin typeface="AlMohanad" pitchFamily="18" charset="-78"/>
                <a:cs typeface="AlMohanad" pitchFamily="18" charset="-78"/>
              </a:rPr>
              <a:t> بعيدا عن اللهب أو تفادي تعرضها للشمس أو الشرارات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الكهربية.</a:t>
            </a:r>
            <a:endParaRPr lang="ar-SA" b="1" dirty="0">
              <a:latin typeface="AlMohanad" pitchFamily="18" charset="-78"/>
              <a:cs typeface="AlMohanad" pitchFamily="18" charset="-78"/>
            </a:endParaRPr>
          </a:p>
          <a:p>
            <a:pPr marL="514350" indent="-514350" algn="just">
              <a:buFont typeface="+mj-lt"/>
              <a:buAutoNum type="arabicPeriod"/>
            </a:pPr>
            <a:endParaRPr lang="ar-SA" sz="28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pPr algn="just"/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ثامناً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 المواد المشعة: 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112568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 هي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المواد التي تصدر إشعاعات الفا وبيتا و جاما ونيترونات.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 يجب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الحرص في التعامل مع هذه المواد المشعة واتخاذ 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التدابير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الازمة للوقاية من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الإشعاع. </a:t>
            </a:r>
            <a:endParaRPr lang="en-US" sz="3000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r>
              <a:rPr lang="ar-S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في المختبرات من </a:t>
            </a:r>
            <a:r>
              <a:rPr lang="ar-S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أمثلتها: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اليود. 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الفسفور.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اليورانيوم. 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غيرها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.</a:t>
            </a:r>
          </a:p>
          <a:p>
            <a:pPr marL="400050" lvl="1" indent="0" algn="just">
              <a:buNone/>
            </a:pPr>
            <a:endParaRPr lang="ar-S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3648" y="1285921"/>
            <a:ext cx="7524328" cy="5267942"/>
          </a:xfrm>
        </p:spPr>
        <p:txBody>
          <a:bodyPr>
            <a:norm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AlMohanad" pitchFamily="18" charset="-78"/>
                <a:ea typeface="+mn-ea"/>
                <a:cs typeface="ACS  Yaqout Extra Bold" pitchFamily="2" charset="-78"/>
              </a:rPr>
              <a:t>وراء كل خطر </a:t>
            </a:r>
            <a:r>
              <a:rPr lang="ar-SA" sz="2800" b="1" dirty="0" smtClean="0">
                <a:solidFill>
                  <a:srgbClr val="C00000"/>
                </a:solidFill>
                <a:latin typeface="AlMohanad" pitchFamily="18" charset="-78"/>
                <a:ea typeface="+mn-ea"/>
                <a:cs typeface="ACS  Yaqout Extra Bold" pitchFamily="2" charset="-78"/>
              </a:rPr>
              <a:t>خطأ </a:t>
            </a:r>
            <a:r>
              <a:rPr lang="ar-SA" sz="4000" b="1" dirty="0">
                <a:latin typeface="AlMohanad" pitchFamily="18" charset="-78"/>
                <a:ea typeface="+mn-ea"/>
                <a:cs typeface="AlMohanad" pitchFamily="18" charset="-78"/>
              </a:rPr>
              <a:t/>
            </a:r>
            <a:br>
              <a:rPr lang="ar-SA" sz="4000" b="1" dirty="0">
                <a:latin typeface="AlMohanad" pitchFamily="18" charset="-78"/>
                <a:ea typeface="+mn-ea"/>
                <a:cs typeface="AlMohanad" pitchFamily="18" charset="-78"/>
              </a:rPr>
            </a:br>
            <a:r>
              <a:rPr lang="ar-SA" sz="4000" b="1" dirty="0" smtClean="0">
                <a:latin typeface="AlMohanad" pitchFamily="18" charset="-78"/>
                <a:ea typeface="+mn-ea"/>
                <a:cs typeface="AlMohanad" pitchFamily="18" charset="-78"/>
              </a:rPr>
              <a:t/>
            </a:r>
            <a:br>
              <a:rPr lang="ar-SA" sz="4000" b="1" dirty="0" smtClean="0">
                <a:latin typeface="AlMohanad" pitchFamily="18" charset="-78"/>
                <a:ea typeface="+mn-ea"/>
                <a:cs typeface="AlMohanad" pitchFamily="18" charset="-78"/>
              </a:rPr>
            </a:br>
            <a:r>
              <a:rPr lang="en-US" sz="2400" dirty="0">
                <a:cs typeface="ACS  Yaqout Extra Bold" pitchFamily="2" charset="-78"/>
              </a:rPr>
              <a:t/>
            </a:r>
            <a:br>
              <a:rPr lang="en-US" sz="2400" dirty="0">
                <a:cs typeface="ACS  Yaqout Extra Bold" pitchFamily="2" charset="-78"/>
              </a:rPr>
            </a:br>
            <a:endParaRPr lang="ar-SA" sz="28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  <p:pic>
        <p:nvPicPr>
          <p:cNvPr id="15" name="Picture 4" descr="Image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62" y="364502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Image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62" y="158127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Image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62" y="158127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Image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562" y="158127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Image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2" y="364502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Image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62" y="364502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Image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362" y="363867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Image4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2" y="158127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Image4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62" y="364502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4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8229600" cy="864096"/>
          </a:xfrm>
        </p:spPr>
        <p:txBody>
          <a:bodyPr>
            <a:normAutofit/>
          </a:bodyPr>
          <a:lstStyle/>
          <a:p>
            <a:r>
              <a:rPr lang="ar-S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معدات الوقاية</a:t>
            </a:r>
            <a:endParaRPr lang="ar-SA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  <p:pic>
        <p:nvPicPr>
          <p:cNvPr id="12" name="Picture 15" descr="Image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28750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Image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28750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Image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28750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Image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Image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33800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Image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عنوان 17"/>
          <p:cNvSpPr>
            <a:spLocks noGrp="1"/>
          </p:cNvSpPr>
          <p:nvPr>
            <p:ph type="title"/>
          </p:nvPr>
        </p:nvSpPr>
        <p:spPr>
          <a:xfrm>
            <a:off x="683568" y="285750"/>
            <a:ext cx="8229600" cy="1143000"/>
          </a:xfrm>
        </p:spPr>
        <p:txBody>
          <a:bodyPr>
            <a:normAutofit/>
          </a:bodyPr>
          <a:lstStyle/>
          <a:p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أدوات </a:t>
            </a: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السلامة الشخصية</a:t>
            </a:r>
          </a:p>
        </p:txBody>
      </p:sp>
    </p:spTree>
    <p:extLst>
      <p:ext uri="{BB962C8B-B14F-4D97-AF65-F5344CB8AC3E}">
        <p14:creationId xmlns:p14="http://schemas.microsoft.com/office/powerpoint/2010/main" val="425280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  <p:pic>
        <p:nvPicPr>
          <p:cNvPr id="7" name="Picture 4" descr="Image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24694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Image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24694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Image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72694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Image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24694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Image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72694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Image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72694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Image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2694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عنوان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ممارسات خاطئة في المعامل</a:t>
            </a:r>
          </a:p>
        </p:txBody>
      </p:sp>
    </p:spTree>
    <p:extLst>
      <p:ext uri="{BB962C8B-B14F-4D97-AF65-F5344CB8AC3E}">
        <p14:creationId xmlns:p14="http://schemas.microsoft.com/office/powerpoint/2010/main" val="425280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  <p:sp>
        <p:nvSpPr>
          <p:cNvPr id="14" name="عنوان 13"/>
          <p:cNvSpPr>
            <a:spLocks noGrp="1"/>
          </p:cNvSpPr>
          <p:nvPr>
            <p:ph type="title"/>
          </p:nvPr>
        </p:nvSpPr>
        <p:spPr>
          <a:xfrm>
            <a:off x="609600" y="187711"/>
            <a:ext cx="8229600" cy="1143000"/>
          </a:xfrm>
        </p:spPr>
        <p:txBody>
          <a:bodyPr>
            <a:normAutofit/>
          </a:bodyPr>
          <a:lstStyle/>
          <a:p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تجهيزات الطوارئ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22" name="Picture 4" descr="Image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07" y="1420366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Image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807" y="1400894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Image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807" y="4372694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Image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07" y="4296494"/>
            <a:ext cx="18002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Image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07" y="4372694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 descr="Image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07" y="1477094"/>
            <a:ext cx="18002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2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23728" y="2348880"/>
            <a:ext cx="6573416" cy="1656184"/>
          </a:xfrm>
        </p:spPr>
        <p:txBody>
          <a:bodyPr>
            <a:normAutofit/>
          </a:bodyPr>
          <a:lstStyle/>
          <a:p>
            <a:r>
              <a:rPr lang="ar-S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تمرين</a:t>
            </a:r>
            <a:r>
              <a:rPr lang="ar-SA" sz="3200" dirty="0" smtClean="0">
                <a:solidFill>
                  <a:srgbClr val="C00000"/>
                </a:solidFill>
                <a:cs typeface="PT Bold Heading" pitchFamily="2" charset="-78"/>
              </a:rPr>
              <a:t/>
            </a:r>
            <a:br>
              <a:rPr lang="ar-SA" sz="3200" dirty="0" smtClean="0">
                <a:solidFill>
                  <a:srgbClr val="C00000"/>
                </a:solidFill>
                <a:cs typeface="PT Bold Heading" pitchFamily="2" charset="-78"/>
              </a:rPr>
            </a:br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وضع وثيقة السلامة في المختبرات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132856"/>
            <a:ext cx="331358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3282280" cy="110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42420"/>
            <a:ext cx="3282279" cy="113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45224"/>
            <a:ext cx="328227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0635"/>
            <a:ext cx="3456384" cy="10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132856"/>
            <a:ext cx="34563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068960"/>
            <a:ext cx="3456383" cy="110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4242420"/>
            <a:ext cx="3456384" cy="113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5" y="5445224"/>
            <a:ext cx="345638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30636"/>
            <a:ext cx="3282279" cy="10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05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476672"/>
            <a:ext cx="8229600" cy="1095490"/>
          </a:xfrm>
        </p:spPr>
        <p:txBody>
          <a:bodyPr>
            <a:normAutofit/>
          </a:bodyPr>
          <a:lstStyle/>
          <a:p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السلامة الكيميائية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3732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ar-SA" sz="2800" b="1" dirty="0" smtClean="0">
                <a:latin typeface="Tahoma" pitchFamily="34" charset="0"/>
              </a:rPr>
              <a:t>   </a:t>
            </a: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اجراءات السلامة الكيميائية وضعت لحماية البيئة والعاملين في المختبرات من الأضرار المحتملة، ومن هذه الاجراءات: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ملصقات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التعريف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الأصلية.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التخزين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السليم.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كشوف بيانات السلامة للمواد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الكيميائية.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ar-S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980728"/>
            <a:ext cx="8229600" cy="1143000"/>
          </a:xfrm>
        </p:spPr>
        <p:txBody>
          <a:bodyPr>
            <a:normAutofit/>
          </a:bodyPr>
          <a:lstStyle/>
          <a:p>
            <a:pPr algn="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كشوف </a:t>
            </a: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بيانات السلامة للمواد الكيميائية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ar-SA" b="1" dirty="0" smtClean="0">
              <a:latin typeface="Tahoma" pitchFamily="34" charset="0"/>
            </a:endParaRPr>
          </a:p>
          <a:p>
            <a:pPr marL="400050" lvl="1" indent="0" algn="just">
              <a:buNone/>
            </a:pPr>
            <a:endParaRPr lang="ar-SA" b="1" dirty="0" smtClean="0">
              <a:latin typeface="Tahoma" pitchFamily="34" charset="0"/>
            </a:endParaRPr>
          </a:p>
          <a:p>
            <a:pPr marL="400050" lvl="1" indent="0" algn="just">
              <a:buNone/>
            </a:pPr>
            <a:endParaRPr lang="ar-SA" b="1" dirty="0">
              <a:latin typeface="Tahoma" pitchFamily="34" charset="0"/>
            </a:endParaRPr>
          </a:p>
          <a:p>
            <a:pPr marL="857250" lvl="1" indent="-457200" algn="just">
              <a:buFont typeface="Wingdings" pitchFamily="2" charset="2"/>
              <a:buChar char="ü"/>
            </a:pP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يجب أن يكون مكان هذه الكشوفات معروفاً للجميع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857250" lvl="1" indent="-457200" algn="just">
              <a:buFont typeface="Wingdings" pitchFamily="2" charset="2"/>
              <a:buChar char="ü"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يجب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أن تكون هذه الكشوفات متاحةً للجميع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</a:p>
          <a:p>
            <a:pPr marL="857250" lvl="1" indent="-457200" algn="just">
              <a:buFont typeface="Wingdings" pitchFamily="2" charset="2"/>
              <a:buChar char="ü"/>
            </a:pP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قبل أن تستخدم أي مادة كيميائية (خاصة الجديدة منها)، يجب قراءة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البطاقة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الخاصة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بها بعناية.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lvl="1" indent="-342900" algn="just">
              <a:buFont typeface="Wingdings" pitchFamily="2" charset="2"/>
              <a:buChar char="ü"/>
            </a:pPr>
            <a:endParaRPr lang="ar-SA" sz="2400" b="1" dirty="0">
              <a:latin typeface="Verdana" pitchFamily="34" charset="0"/>
              <a:cs typeface="Simplified Arabic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  <p:pic>
        <p:nvPicPr>
          <p:cNvPr id="6" name="Picture 4" descr="ms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37"/>
            <a:ext cx="3429000" cy="284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4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22" y="1052736"/>
            <a:ext cx="2428875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87" y="260648"/>
            <a:ext cx="2103437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03437"/>
            <a:ext cx="2141537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87" y="5291286"/>
            <a:ext cx="2128837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47" y="260648"/>
            <a:ext cx="2141537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59" y="1916832"/>
            <a:ext cx="21558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212883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81128"/>
            <a:ext cx="2141537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1415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10966"/>
            <a:ext cx="2103437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6" y="4575720"/>
            <a:ext cx="2141537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14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4096"/>
          </a:xfrm>
        </p:spPr>
        <p:txBody>
          <a:bodyPr>
            <a:normAutofit/>
          </a:bodyPr>
          <a:lstStyle/>
          <a:p>
            <a:pPr algn="just"/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مقدمة:</a:t>
            </a:r>
            <a:endParaRPr lang="ar-S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ar-SA" dirty="0" smtClean="0"/>
              <a:t>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المختبرات من أخطر بيئات العمل.</a:t>
            </a:r>
          </a:p>
          <a:p>
            <a:r>
              <a:rPr lang="ar-SA" dirty="0"/>
              <a:t>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مليوني حالة وفاة سنوياً تقع جراء الاصابات والأمراض المتصلة ببيئة العمل في جميع أنحاء العالم استناداً للإحصائيات المتوفرة في منظمة العمل الدولية.</a:t>
            </a:r>
            <a:endParaRPr lang="ar-SA" b="1" dirty="0">
              <a:latin typeface="AlMohanad" pitchFamily="18" charset="-78"/>
              <a:cs typeface="AlMohanad" pitchFamily="18" charset="-78"/>
            </a:endParaRPr>
          </a:p>
          <a:p>
            <a:r>
              <a:rPr lang="ar-SA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1.250 مليار دولار حجم التكاليف الاقتصادية المترتبة على التعويضات وساعات العمل الضائعة وانقطاع الإنتاج والمصروفات الطبية.</a:t>
            </a:r>
          </a:p>
          <a:p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قلة الوعي بوجود معايير للصحة والسلامة او بكيفية الامتثال لهذه المعايير أو التساهل يؤدي الى زيادة التعرض للإصابات والأمراض المهنية.</a:t>
            </a:r>
            <a:endParaRPr lang="ar-SA" b="1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22" y="1052736"/>
            <a:ext cx="2428875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77888"/>
            <a:ext cx="2155825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69" y="2564904"/>
            <a:ext cx="2128837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91928"/>
            <a:ext cx="211613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2155825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13" y="3465686"/>
            <a:ext cx="2103437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3" y="5127849"/>
            <a:ext cx="2141537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0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08434" y="404664"/>
            <a:ext cx="8229600" cy="1095490"/>
          </a:xfrm>
        </p:spPr>
        <p:txBody>
          <a:bodyPr>
            <a:norm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التخزين السليم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37321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 smtClean="0">
                <a:latin typeface="Tahoma" pitchFamily="34" charset="0"/>
              </a:rPr>
              <a:t>  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من شروط السلامة في تخزين المواد الكيميائية أن تفصل المواد الكيميائية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التي قد يتعارض تواجدها بالقرب من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بعض. 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فصل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الأحماض عن القواعد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تخزين المواد الشديدة السمية في مكان مخصص مع وضع ملصق علامة تحذير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2800" b="1" dirty="0">
                <a:latin typeface="Verdana" pitchFamily="34" charset="0"/>
                <a:cs typeface="Simplified Arabic" pitchFamily="18" charset="-78"/>
              </a:rPr>
              <a:t> </a:t>
            </a:r>
            <a:endParaRPr lang="ar-SA" sz="2800" b="1" dirty="0" smtClean="0">
              <a:latin typeface="Verdana" pitchFamily="34" charset="0"/>
              <a:cs typeface="Simplified Arabic" pitchFamily="18" charset="-78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فصل الأحماض عن المواد القابلة للاشتعال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2800" b="1" dirty="0">
                <a:latin typeface="Verdana" pitchFamily="34" charset="0"/>
                <a:cs typeface="Simplified Arabic" pitchFamily="18" charset="-78"/>
              </a:rPr>
              <a:t> </a:t>
            </a:r>
            <a:endParaRPr lang="ar-SA" sz="2800" b="1" dirty="0" smtClean="0">
              <a:latin typeface="Verdana" pitchFamily="34" charset="0"/>
              <a:cs typeface="Simplified Arabic" pitchFamily="18" charset="-78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المواد التي تحتاج إلى تبريد خزنها في ثلاجة المختبر الخاصة.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المواد القابلة للاشتعال تخزن في دولاب خاص بذلك.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90000"/>
              </a:lnSpc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03" y="908720"/>
            <a:ext cx="8229600" cy="1095490"/>
          </a:xfrm>
        </p:spPr>
        <p:txBody>
          <a:bodyPr>
            <a:normAutofit/>
          </a:bodyPr>
          <a:lstStyle/>
          <a:p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خزائن شفط الغازات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(Fume Hoods)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/>
            </a:r>
            <a:b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</a:b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373216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ar-SA" sz="2800" b="1" dirty="0" smtClean="0">
                <a:latin typeface="Tahoma" pitchFamily="34" charset="0"/>
              </a:rPr>
              <a:t>  </a:t>
            </a: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  <p:pic>
        <p:nvPicPr>
          <p:cNvPr id="6" name="Picture 4" descr="fume_hood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7744" y="1412776"/>
            <a:ext cx="509307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83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خزائن شفط الغازات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(Fume Hoods)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/>
            </a:r>
            <a:b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</a:b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868816" cy="5373216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خزائن شفط الغازات 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Fume Hoods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) من العناصر الأساسية التي يجب توافرها في المختبر الكيميائي للحماية من الأدخنة والغازات الضارة.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عملها ببساطة هي شفط الأدخنة والغازات الضارة التي تخلط بالهواء لغرض تخفيفها ثم تدفع للخارج.</a:t>
            </a:r>
          </a:p>
          <a:p>
            <a:pPr marL="0" indent="0" rtl="0">
              <a:spcBef>
                <a:spcPct val="50000"/>
              </a:spcBef>
              <a:buNone/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ولتعمل بشكل جيد عليك اتباع الآتي: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0000CC"/>
                </a:solidFill>
                <a:latin typeface="Verdana" pitchFamily="34" charset="0"/>
                <a:cs typeface="Simplified Arabic" pitchFamily="18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قلل الحركة أمام الجهاز لكي لا تعيق حركة تدفق الغازات للخارج.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أغلق الحاجز الزجاجي إلى أقل من حد السلامة.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 rtl="0">
              <a:spcBef>
                <a:spcPct val="50000"/>
              </a:spcBef>
              <a:buNone/>
            </a:pPr>
            <a:endParaRPr lang="ar-SA" sz="2800" b="1" dirty="0">
              <a:latin typeface="Tahoma" pitchFamily="34" charset="0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0238" y="476672"/>
            <a:ext cx="8229600" cy="1095490"/>
          </a:xfrm>
        </p:spPr>
        <p:txBody>
          <a:bodyPr>
            <a:normAutofit/>
          </a:bodyPr>
          <a:lstStyle/>
          <a:p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خزائن شفط الغازات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(Fume Hoods)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/>
            </a:r>
            <a:b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</a:b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868816" cy="5373216"/>
          </a:xfrm>
        </p:spPr>
        <p:txBody>
          <a:bodyPr>
            <a:normAutofit/>
          </a:bodyPr>
          <a:lstStyle/>
          <a:p>
            <a:pPr marL="0" indent="0" rtl="0">
              <a:spcBef>
                <a:spcPct val="50000"/>
              </a:spcBef>
              <a:buNone/>
            </a:pPr>
            <a:endParaRPr lang="ar-SA" sz="2800" b="1" dirty="0">
              <a:latin typeface="Tahoma" pitchFamily="34" charset="0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  <p:pic>
        <p:nvPicPr>
          <p:cNvPr id="6" name="Picture 4" descr="v3_slide0018_image009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63688" y="1270446"/>
            <a:ext cx="6362700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95736" y="1700808"/>
            <a:ext cx="7729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PT Bold Heading" pitchFamily="2" charset="-78"/>
              </a:rPr>
              <a:t>X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96885" y="1700808"/>
            <a:ext cx="85151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Times New Roman" pitchFamily="18" charset="0"/>
                <a:cs typeface="PT Bold Heading" pitchFamily="2" charset="-78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72929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التخلص من الفضلات الكيميائية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373216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ar-SA" sz="2800" b="1" dirty="0" smtClean="0">
                <a:latin typeface="Tahoma" pitchFamily="34" charset="0"/>
              </a:rPr>
              <a:t>  </a:t>
            </a: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  <p:pic>
        <p:nvPicPr>
          <p:cNvPr id="8" name="Picture 3" descr="Picture 0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43" y="1772816"/>
            <a:ext cx="579120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6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095490"/>
          </a:xfrm>
        </p:spPr>
        <p:txBody>
          <a:bodyPr>
            <a:normAutofit/>
          </a:bodyPr>
          <a:lstStyle/>
          <a:p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طرق التخلص من نفايات المواد الكيمائية </a:t>
            </a:r>
            <a:b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</a:b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بطريقة آمنة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3732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المواد الكيماوية القابلة للذوبان في </a:t>
            </a: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الماء: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فقط هي التي يمكن التخلص منها من خلال مجاري الصرف وبالتالي إلى محطات المعالجة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محاليل المذيبات القابلة للاشتعال: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ar-SA" sz="2800" b="1" dirty="0" smtClean="0"/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يجب تخفيفها إلى درجة كبيرة بالماء قبل أن تسكب في البالوعة تجنباً لمخاطر الحريق الذي قد ينشأ عنها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en-US" sz="2800" b="1" dirty="0"/>
              <a:t>.</a:t>
            </a:r>
            <a:endParaRPr lang="ar-SA" sz="2800" b="1" dirty="0"/>
          </a:p>
          <a:p>
            <a:pPr>
              <a:lnSpc>
                <a:spcPct val="80000"/>
              </a:lnSpc>
            </a:pPr>
            <a:endParaRPr lang="ar-SA" sz="2800" b="1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الأحماض والقواعد القوية: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ar-SA" sz="2800" b="1" dirty="0" smtClean="0"/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يجب تخفيفها إلى درجة حموضة بين ( 3-11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pH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) قبل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سكبها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في مجارى الصرف على أن لا يقل معدل التفريغ داخل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البالوعة       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50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cm3\min)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(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من المادة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المركزة.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095490"/>
          </a:xfrm>
        </p:spPr>
        <p:txBody>
          <a:bodyPr>
            <a:normAutofit/>
          </a:bodyPr>
          <a:lstStyle/>
          <a:p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طرق التخلص من نفايات المواد الكيمائية </a:t>
            </a:r>
            <a:b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</a:b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بطريقة آمنة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868816" cy="53732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المواد ذات السمية </a:t>
            </a: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العالية: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يمنع التخلص منها داخل مجارى الصرف مثل : الزئبق ، نيكل ، زرنيخ ،كروم ، الكاديوم ، الزنك ،مركبات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الفينول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والسيانيد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والكبريت.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  <a:buNone/>
            </a:pPr>
            <a:endParaRPr lang="ar-SA" sz="2800" b="1" dirty="0"/>
          </a:p>
          <a:p>
            <a:pPr algn="just">
              <a:lnSpc>
                <a:spcPct val="80000"/>
              </a:lnSpc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يجب الحذر والانتباه الشديد: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بما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أن شبكة الصرف داخل المختبر متصلة مع بعضها فإن سكب مادة من خلال بالوعة أحد المختبرات قد يسبب تفاعل خطير عند التقائها مع مادة مسكوبة من بالوعة أخرى لذا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لذلك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مثل.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ar-SA" sz="2800" b="1" dirty="0" smtClean="0"/>
              <a:t> 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أموينا + يود = انفجار شديد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.</a:t>
            </a:r>
            <a:b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</a:b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  <a14:imgEffect>
                      <a14:sharpenSoften amount="-44000"/>
                    </a14:imgEffect>
                    <a14:imgEffect>
                      <a14:colorTemperature colorTemp="5500"/>
                    </a14:imgEffect>
                    <a14:imgEffect>
                      <a14:saturation sat="75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07293" y="173270"/>
            <a:ext cx="8229600" cy="1095490"/>
          </a:xfrm>
        </p:spPr>
        <p:txBody>
          <a:bodyPr>
            <a:normAutofit/>
          </a:bodyPr>
          <a:lstStyle/>
          <a:p>
            <a:r>
              <a:rPr lang="ar-S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المعمل </a:t>
            </a:r>
            <a:r>
              <a:rPr lang="ar-S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النموذجي</a:t>
            </a:r>
            <a:endParaRPr lang="ar-SA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-Kharashi Koufi 1" pitchFamily="2" charset="-78"/>
                <a:ea typeface="Al-Kharashi Koufi 1" pitchFamily="2" charset="-78"/>
                <a:cs typeface="Al-Kharashi Koufi 1" pitchFamily="2" charset="-78"/>
              </a:rPr>
              <a:t>يجب أن يتوفر في المعمل النموذجي:</a:t>
            </a:r>
          </a:p>
          <a:p>
            <a:pPr marL="0" indent="0">
              <a:lnSpc>
                <a:spcPct val="80000"/>
              </a:lnSpc>
              <a:buNone/>
            </a:pPr>
            <a:endParaRPr lang="ar-SA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-Kharashi Koufi 1" pitchFamily="2" charset="-78"/>
              <a:ea typeface="Al-Kharashi Koufi 1" pitchFamily="2" charset="-78"/>
              <a:cs typeface="Al-Kharashi Koufi 1" pitchFamily="2" charset="-78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نظام إنذار جماعي ذو أزرار خارج غرف المختبرات لكافلة العاملين في المبنى</a:t>
            </a: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ar-SA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AutoNum type="arabicPeriod" startAt="2"/>
            </a:pP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نظام </a:t>
            </a:r>
            <a:r>
              <a:rPr lang="ar-S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إنذار خصوصي لكل مختبر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ar-SA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AutoNum type="arabicPeriod" startAt="3"/>
            </a:pP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إشارات </a:t>
            </a:r>
            <a:r>
              <a:rPr lang="ar-S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تحذيرية في أماكن الكيماويات الخطرة ( </a:t>
            </a: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السامة والقابلة </a:t>
            </a:r>
            <a:r>
              <a:rPr lang="ar-S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للاشتعال</a:t>
            </a: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).</a:t>
            </a:r>
          </a:p>
          <a:p>
            <a:pPr marL="0" indent="0">
              <a:lnSpc>
                <a:spcPct val="80000"/>
              </a:lnSpc>
              <a:buNone/>
            </a:pPr>
            <a:endParaRPr lang="ar-SA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AutoNum type="arabicPeriod" startAt="4"/>
            </a:pP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حاملات </a:t>
            </a:r>
            <a:r>
              <a:rPr lang="ar-S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القوارير الزجاجية المحتوية على مواد خطرة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ar-SA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5.   وجود </a:t>
            </a:r>
            <a:r>
              <a:rPr lang="ar-S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حاوية مخلفات معدنية أو من البلاستيك المقاوم لتجميع </a:t>
            </a: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 فضلات </a:t>
            </a:r>
            <a:r>
              <a:rPr lang="ar-S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المواد الكيماوية المختلفة وأخرى للزجاج المكسور.</a:t>
            </a: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37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07293" y="173270"/>
            <a:ext cx="8229600" cy="1095490"/>
          </a:xfrm>
        </p:spPr>
        <p:txBody>
          <a:bodyPr>
            <a:normAutofit/>
          </a:bodyPr>
          <a:lstStyle/>
          <a:p>
            <a:r>
              <a:rPr lang="ar-S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المعمل </a:t>
            </a:r>
            <a:r>
              <a:rPr lang="ar-S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النموذجي</a:t>
            </a:r>
            <a:endParaRPr lang="ar-SA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-Kharashi Koufi 1" pitchFamily="2" charset="-78"/>
                <a:ea typeface="Al-Kharashi Koufi 1" pitchFamily="2" charset="-78"/>
                <a:cs typeface="Al-Kharashi Koufi 1" pitchFamily="2" charset="-78"/>
              </a:rPr>
              <a:t>يجب أن يتوفر في المعمل النموذجي:</a:t>
            </a:r>
          </a:p>
          <a:p>
            <a:pPr marL="0" indent="0">
              <a:lnSpc>
                <a:spcPct val="80000"/>
              </a:lnSpc>
              <a:buNone/>
            </a:pPr>
            <a:endParaRPr lang="ar-SA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-Kharashi Koufi 1" pitchFamily="2" charset="-78"/>
              <a:ea typeface="Al-Kharashi Koufi 1" pitchFamily="2" charset="-78"/>
              <a:cs typeface="Al-Kharashi Koufi 1" pitchFamily="2" charset="-78"/>
            </a:endParaRPr>
          </a:p>
          <a:p>
            <a:pPr marL="514350" indent="-514350">
              <a:lnSpc>
                <a:spcPct val="80000"/>
              </a:lnSpc>
              <a:buAutoNum type="arabicPeriod" startAt="6"/>
            </a:pP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توفر طفايات حريق كافية لكل مختبر وبالقرب من  المختبر ومعروفة للجميع حتى مع أنظمة أوتوماتيكي.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/>
            </a:r>
            <a:b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</a:b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7.  تدريب العاملين في كل مختبر على استخدام الطفايات وأنواع الحريق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.</a:t>
            </a:r>
          </a:p>
          <a:p>
            <a:pPr marL="0" indent="0">
              <a:lnSpc>
                <a:spcPct val="80000"/>
              </a:lnSpc>
              <a:buNone/>
            </a:pPr>
            <a:endParaRPr lang="ar-SA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AutoNum type="arabicPeriod" startAt="8"/>
            </a:pP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توفير بطانية حريق ( مصنوعة من الصوف 100% واستبعاد أي ألياف صناعية ) في كل مختبر وفي مكان بارز ومعروف مع وجود إشارة توضيحية.</a:t>
            </a:r>
          </a:p>
          <a:p>
            <a:pPr marL="0" indent="0">
              <a:lnSpc>
                <a:spcPct val="80000"/>
              </a:lnSpc>
              <a:buNone/>
            </a:pPr>
            <a:endParaRPr lang="ar-SA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AutoNum type="arabicPeriod" startAt="9"/>
            </a:pP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لوحات إرشادية مضيئة لمخارج الطوارئ  ومفاتيح الغاز والكهرباء.</a:t>
            </a:r>
          </a:p>
          <a:p>
            <a:pPr marL="0" indent="0">
              <a:lnSpc>
                <a:spcPct val="80000"/>
              </a:lnSpc>
              <a:buNone/>
            </a:pPr>
            <a:endParaRPr lang="ar-SA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10. خريطة إخلاء واضحة للمختبر والمبنى تحسباً لأي طارئ  ويتم التدريب عليها.</a:t>
            </a:r>
            <a:endParaRPr lang="en-US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80120"/>
          </a:xfrm>
        </p:spPr>
        <p:txBody>
          <a:bodyPr>
            <a:normAutofit/>
          </a:bodyPr>
          <a:lstStyle/>
          <a:p>
            <a:pPr algn="r"/>
            <a:r>
              <a:rPr lang="ar-SA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مسؤوليات العاملين في المختبرات: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916832"/>
            <a:ext cx="8765256" cy="4608512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ar-SA" sz="4000" b="1" dirty="0">
                <a:latin typeface="AlMohanad" pitchFamily="18" charset="-78"/>
                <a:cs typeface="AlMohanad" pitchFamily="18" charset="-78"/>
              </a:rPr>
              <a:t>تخطيط وتنفيذ كل عملية </a:t>
            </a:r>
            <a:r>
              <a:rPr lang="ar-SA" sz="4000" b="1" dirty="0" smtClean="0">
                <a:latin typeface="AlMohanad" pitchFamily="18" charset="-78"/>
                <a:cs typeface="AlMohanad" pitchFamily="18" charset="-78"/>
              </a:rPr>
              <a:t>وفقا للممارسات </a:t>
            </a:r>
            <a:r>
              <a:rPr lang="ar-SA" sz="4000" b="1" dirty="0">
                <a:latin typeface="AlMohanad" pitchFamily="18" charset="-78"/>
                <a:cs typeface="AlMohanad" pitchFamily="18" charset="-78"/>
              </a:rPr>
              <a:t>والإجراءات المنصوص </a:t>
            </a:r>
            <a:r>
              <a:rPr lang="ar-SA" sz="4000" b="1" dirty="0" smtClean="0">
                <a:latin typeface="AlMohanad" pitchFamily="18" charset="-78"/>
                <a:cs typeface="AlMohanad" pitchFamily="18" charset="-78"/>
              </a:rPr>
              <a:t>عليها.</a:t>
            </a:r>
            <a:endParaRPr lang="en-US" sz="4000" b="1" dirty="0">
              <a:latin typeface="AlMohanad" pitchFamily="18" charset="-78"/>
              <a:cs typeface="AlMohanad" pitchFamily="18" charset="-78"/>
            </a:endParaRPr>
          </a:p>
          <a:p>
            <a:pPr algn="just"/>
            <a:r>
              <a:rPr lang="ar-SA" sz="4000" b="1" dirty="0">
                <a:latin typeface="AlMohanad" pitchFamily="18" charset="-78"/>
                <a:cs typeface="AlMohanad" pitchFamily="18" charset="-78"/>
              </a:rPr>
              <a:t> استخدام المعدات للغرض الذي صممت له فقط .</a:t>
            </a:r>
          </a:p>
          <a:p>
            <a:r>
              <a:rPr lang="ar-SA" sz="4000" b="1" dirty="0">
                <a:latin typeface="AlMohanad" pitchFamily="18" charset="-78"/>
                <a:cs typeface="AlMohanad" pitchFamily="18" charset="-78"/>
              </a:rPr>
              <a:t>التعرف على إجراءات الطوارئ ، بما في ذلك معرفة مكان واستخدام معدات الطوارئ.</a:t>
            </a:r>
          </a:p>
          <a:p>
            <a:pPr algn="just"/>
            <a:r>
              <a:rPr lang="ar-SA" sz="4000" b="1" dirty="0">
                <a:latin typeface="AlMohanad" pitchFamily="18" charset="-78"/>
                <a:cs typeface="AlMohanad" pitchFamily="18" charset="-78"/>
              </a:rPr>
              <a:t>التعرف على أنواع معدات الوقاية المتاحة والاستخدام المناسب لكل نوع.</a:t>
            </a:r>
            <a:endParaRPr lang="en-US" sz="4000" b="1" dirty="0">
              <a:latin typeface="AlMohanad" pitchFamily="18" charset="-78"/>
              <a:cs typeface="AlMohanad" pitchFamily="18" charset="-78"/>
            </a:endParaRPr>
          </a:p>
          <a:p>
            <a:r>
              <a:rPr lang="ar-SA" sz="4000" b="1" dirty="0">
                <a:latin typeface="AlMohanad" pitchFamily="18" charset="-78"/>
                <a:cs typeface="AlMohanad" pitchFamily="18" charset="-78"/>
              </a:rPr>
              <a:t>  التنبه والتوقع للظروف والإجراءات الغير </a:t>
            </a:r>
            <a:r>
              <a:rPr lang="ar-SA" sz="4000" b="1" dirty="0" smtClean="0">
                <a:latin typeface="AlMohanad" pitchFamily="18" charset="-78"/>
                <a:cs typeface="AlMohanad" pitchFamily="18" charset="-78"/>
              </a:rPr>
              <a:t>مأمونة، حيث </a:t>
            </a:r>
            <a:r>
              <a:rPr lang="ar-SA" sz="4000" b="1" dirty="0">
                <a:latin typeface="AlMohanad" pitchFamily="18" charset="-78"/>
                <a:cs typeface="AlMohanad" pitchFamily="18" charset="-78"/>
              </a:rPr>
              <a:t>يمكن إجراء التصحيحات في </a:t>
            </a:r>
            <a:r>
              <a:rPr lang="ar-SA" sz="4000" b="1" dirty="0" smtClean="0">
                <a:latin typeface="AlMohanad" pitchFamily="18" charset="-78"/>
                <a:cs typeface="AlMohanad" pitchFamily="18" charset="-78"/>
              </a:rPr>
              <a:t>أقرب وقت ممكن.</a:t>
            </a:r>
            <a:endParaRPr lang="ar-SA" sz="4000" b="1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08" y="0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23728" y="2348880"/>
            <a:ext cx="6573416" cy="1656184"/>
          </a:xfrm>
        </p:spPr>
        <p:txBody>
          <a:bodyPr>
            <a:normAutofit/>
          </a:bodyPr>
          <a:lstStyle/>
          <a:p>
            <a:r>
              <a:rPr lang="ar-S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تمرين</a:t>
            </a:r>
            <a:r>
              <a:rPr lang="ar-SA" sz="3200" dirty="0" smtClean="0">
                <a:solidFill>
                  <a:srgbClr val="C00000"/>
                </a:solidFill>
                <a:cs typeface="PT Bold Heading" pitchFamily="2" charset="-78"/>
              </a:rPr>
              <a:t/>
            </a:r>
            <a:br>
              <a:rPr lang="ar-SA" sz="3200" dirty="0" smtClean="0">
                <a:solidFill>
                  <a:srgbClr val="C00000"/>
                </a:solidFill>
                <a:cs typeface="PT Bold Heading" pitchFamily="2" charset="-78"/>
              </a:rPr>
            </a:br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تصميم معمل نموذجي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المعمل النموذجي</a:t>
            </a:r>
          </a:p>
        </p:txBody>
      </p:sp>
      <p:pic>
        <p:nvPicPr>
          <p:cNvPr id="1028" name="Picture 4" descr="C:\Users\عبدالإله الشثيلي\Desktop\المختبر النموذجيgfgfgf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6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4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78976"/>
            <a:ext cx="3600399" cy="532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9354"/>
            <a:ext cx="3687018" cy="532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ماذا تفعل في حالة الحوادث</a:t>
            </a:r>
          </a:p>
        </p:txBody>
      </p:sp>
    </p:spTree>
    <p:extLst>
      <p:ext uri="{BB962C8B-B14F-4D97-AF65-F5344CB8AC3E}">
        <p14:creationId xmlns:p14="http://schemas.microsoft.com/office/powerpoint/2010/main" val="99331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095490"/>
          </a:xfrm>
        </p:spPr>
        <p:txBody>
          <a:bodyPr>
            <a:normAutofit/>
          </a:bodyPr>
          <a:lstStyle/>
          <a:p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قبل مغادرة المختبر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868816" cy="53732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تأكد من:</a:t>
            </a: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تنظيف مكان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العمل. 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غسل الزجاجيات المستخدمة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في العمل. 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أغلق كافة الأجهزة والمعدات غير الضرورية ( كهرباء ، ماء ،غاز ، تفريغ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إ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زاله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أي مخلفات بها مواد كيميائية ملقاة على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الأرض. 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اترك نوافذ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خزانة شفط الغازات مفتوحة.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أطفئ كافة نقاط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الإضاءة.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أغلق أبواب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المختبر.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23728" y="2348880"/>
            <a:ext cx="6573416" cy="1656184"/>
          </a:xfrm>
        </p:spPr>
        <p:txBody>
          <a:bodyPr>
            <a:normAutofit/>
          </a:bodyPr>
          <a:lstStyle/>
          <a:p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شكراً على حسن الاستماع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615841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SA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الأهداف التي نسعى إليها: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  <a:p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ar-SA" sz="3400" b="1" dirty="0">
                <a:latin typeface="AlMohanad" pitchFamily="18" charset="-78"/>
                <a:cs typeface="AlMohanad" pitchFamily="18" charset="-78"/>
              </a:rPr>
              <a:t>أن تصبح على بينة من المخاطر الكيميائية في مجال عملك.</a:t>
            </a:r>
          </a:p>
          <a:p>
            <a:pPr>
              <a:buFont typeface="Wingdings" pitchFamily="2" charset="2"/>
              <a:buChar char="ü"/>
            </a:pPr>
            <a:r>
              <a:rPr lang="ar-SA" sz="3400" b="1" dirty="0">
                <a:latin typeface="AlMohanad" pitchFamily="18" charset="-78"/>
                <a:cs typeface="AlMohanad" pitchFamily="18" charset="-78"/>
              </a:rPr>
              <a:t>أن تعمل في أسلم بيئة ممكنة.</a:t>
            </a:r>
            <a:endParaRPr lang="en-US" sz="3400" b="1" dirty="0">
              <a:latin typeface="AlMohanad" pitchFamily="18" charset="-78"/>
              <a:cs typeface="AlMohanad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ar-SA" sz="3400" b="1" dirty="0">
                <a:latin typeface="AlMohanad" pitchFamily="18" charset="-78"/>
                <a:cs typeface="AlMohanad" pitchFamily="18" charset="-78"/>
              </a:rPr>
              <a:t>أن تمتلك القدرة على التعامل الصحيح مع المخاطر.</a:t>
            </a:r>
            <a:endParaRPr lang="en-US" sz="3400" b="1" dirty="0">
              <a:latin typeface="AlMohanad" pitchFamily="18" charset="-78"/>
              <a:cs typeface="AlMohanad" pitchFamily="18" charset="-78"/>
            </a:endParaRPr>
          </a:p>
          <a:p>
            <a:pPr marL="0" indent="0">
              <a:buNone/>
            </a:pPr>
            <a:endParaRPr lang="ar-SA" b="1" baseline="30000" dirty="0" smtClean="0">
              <a:solidFill>
                <a:srgbClr val="000000"/>
              </a:solidFill>
              <a:latin typeface="Lucida Sans Unicode" pitchFamily="34" charset="0"/>
              <a:cs typeface="Times New Roman" pitchFamily="18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08" y="0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6972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S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التعامل مع  الكيماويات  داخل  مختبرات الكيمياء 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99592" y="1700808"/>
            <a:ext cx="7783016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ar-S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PT Bold Heading" pitchFamily="2" charset="-78"/>
              </a:rPr>
              <a:t>يتمثل في النقاط الرئيسية </a:t>
            </a:r>
            <a:r>
              <a:rPr lang="ar-S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PT Bold Heading" pitchFamily="2" charset="-78"/>
              </a:rPr>
              <a:t>التالية:-</a:t>
            </a:r>
          </a:p>
          <a:p>
            <a:pPr marL="514350" indent="-514350">
              <a:lnSpc>
                <a:spcPct val="9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تقسيم </a:t>
            </a:r>
            <a:r>
              <a:rPr lang="ar-SA" sz="3400" b="1" dirty="0">
                <a:latin typeface="AlMohanad" pitchFamily="18" charset="-78"/>
                <a:cs typeface="AlMohanad" pitchFamily="18" charset="-78"/>
              </a:rPr>
              <a:t>الكيماويات على  حسب أنواعها ومدى </a:t>
            </a: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خطورتها. </a:t>
            </a:r>
            <a:endParaRPr lang="ar-SA" sz="34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ar-SA" sz="3400" b="1" dirty="0">
                <a:latin typeface="AlMohanad" pitchFamily="18" charset="-78"/>
                <a:cs typeface="AlMohanad" pitchFamily="18" charset="-78"/>
              </a:rPr>
              <a:t>2-كيفية التعامل الصحيح </a:t>
            </a: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معها. </a:t>
            </a:r>
            <a:endParaRPr lang="ar-SA" sz="34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ar-SA" sz="3400" b="1" dirty="0">
                <a:latin typeface="AlMohanad" pitchFamily="18" charset="-78"/>
                <a:cs typeface="AlMohanad" pitchFamily="18" charset="-78"/>
              </a:rPr>
              <a:t>3- التخزين الصحيح </a:t>
            </a: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للكيماويات. </a:t>
            </a:r>
            <a:endParaRPr lang="ar-SA" sz="34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ar-SA" sz="3400" b="1" dirty="0">
                <a:latin typeface="AlMohanad" pitchFamily="18" charset="-78"/>
                <a:cs typeface="AlMohanad" pitchFamily="18" charset="-78"/>
              </a:rPr>
              <a:t>4- التعامل مع أسطوانة </a:t>
            </a: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الغاز.</a:t>
            </a:r>
            <a:endParaRPr lang="en-US" sz="3400" b="1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496944" cy="648072"/>
          </a:xfrm>
        </p:spPr>
        <p:txBody>
          <a:bodyPr>
            <a:normAutofit/>
          </a:bodyPr>
          <a:lstStyle/>
          <a:p>
            <a:pPr algn="just"/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تقسم المواد الكيميائية من حيث الخطورة إلى:-</a:t>
            </a:r>
            <a:endParaRPr lang="ar-SA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9685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None/>
              <a:defRPr/>
            </a:pPr>
            <a:endParaRPr lang="ar-SA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1-</a:t>
            </a:r>
            <a:r>
              <a:rPr lang="ar-SA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Mohanad" pitchFamily="18" charset="-78"/>
                <a:cs typeface="AlMohanad" pitchFamily="18" charset="-78"/>
              </a:rPr>
              <a:t>  </a:t>
            </a:r>
            <a:r>
              <a:rPr lang="ar-S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سامة </a:t>
            </a:r>
            <a:endParaRPr lang="ar-SA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algn="just"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2- حارقة             </a:t>
            </a:r>
            <a:endParaRPr lang="ar-SA" b="1" dirty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algn="just"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3- مسرطنه </a:t>
            </a:r>
            <a:endParaRPr lang="ar-SA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algn="just"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4- </a:t>
            </a:r>
            <a:r>
              <a:rPr lang="ar-S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ملتهبة</a:t>
            </a:r>
          </a:p>
          <a:p>
            <a:pPr algn="just"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5- مؤكسدة </a:t>
            </a:r>
            <a:endParaRPr lang="ar-SA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algn="just"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6- </a:t>
            </a:r>
            <a:r>
              <a:rPr lang="ar-S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مشتعلة</a:t>
            </a:r>
          </a:p>
          <a:p>
            <a:pPr algn="just"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7- مواد مشعة </a:t>
            </a:r>
            <a:endParaRPr lang="ar-SA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algn="just"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8- </a:t>
            </a:r>
            <a:r>
              <a:rPr lang="ar-S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مواد متفجرة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548680"/>
            <a:ext cx="8229600" cy="1296144"/>
          </a:xfrm>
        </p:spPr>
        <p:txBody>
          <a:bodyPr>
            <a:normAutofit/>
          </a:bodyPr>
          <a:lstStyle/>
          <a:p>
            <a:pPr algn="just"/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اولاً </a:t>
            </a: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:التعامل مع المواد السامة: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28800"/>
            <a:ext cx="8591128" cy="51125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2800" dirty="0">
                <a:latin typeface="AlMohanad" pitchFamily="18" charset="-78"/>
                <a:cs typeface="AlMohanad" pitchFamily="18" charset="-78"/>
              </a:rPr>
              <a:t>الرجوع الى دليل المواد السامة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>
                <a:latin typeface="AlMohanad" pitchFamily="18" charset="-78"/>
                <a:cs typeface="AlMohanad" pitchFamily="18" charset="-78"/>
              </a:rPr>
              <a:t>قراءة التحذيرات على كل عبوة قبل الاستخدام.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>
                <a:latin typeface="AlMohanad" pitchFamily="18" charset="-78"/>
                <a:cs typeface="AlMohanad" pitchFamily="18" charset="-78"/>
              </a:rPr>
              <a:t>تهوية مكان العمل تهوية جيدة.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>
                <a:latin typeface="AlMohanad" pitchFamily="18" charset="-78"/>
                <a:cs typeface="AlMohanad" pitchFamily="18" charset="-78"/>
              </a:rPr>
              <a:t>التعامل بكميات قليلة مع المادة السامة.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>
                <a:latin typeface="AlMohanad" pitchFamily="18" charset="-78"/>
                <a:cs typeface="AlMohanad" pitchFamily="18" charset="-78"/>
              </a:rPr>
              <a:t>تطهير الملابس الملوثة أو التخلص منها فورا.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>
                <a:latin typeface="AlMohanad" pitchFamily="18" charset="-78"/>
                <a:cs typeface="AlMohanad" pitchFamily="18" charset="-78"/>
              </a:rPr>
              <a:t>غسيل اليدين بعد الاستخدام</a:t>
            </a:r>
          </a:p>
          <a:p>
            <a:pPr marL="0" indent="0">
              <a:buNone/>
            </a:pPr>
            <a:endParaRPr lang="ar-SA" sz="28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07503"/>
            <a:ext cx="8229600" cy="1296144"/>
          </a:xfrm>
        </p:spPr>
        <p:txBody>
          <a:bodyPr>
            <a:normAutofit/>
          </a:bodyPr>
          <a:lstStyle/>
          <a:p>
            <a:pPr algn="just"/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ثانيا: المواد الآكلة 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28800"/>
            <a:ext cx="8868816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هي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المواد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التي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تسبب حروقا وجروحا عند ملامستها للجلد أو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العين وقد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تؤذى الجهاز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التنفسي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عند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استنشاقها.</a:t>
            </a:r>
            <a:endParaRPr lang="ar-SA" sz="2800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ar-SA" sz="24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تصنيفها : </a:t>
            </a:r>
          </a:p>
          <a:p>
            <a:pPr>
              <a:lnSpc>
                <a:spcPct val="90000"/>
              </a:lnSpc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سائلة</a:t>
            </a: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  (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حمض الكبريت ، حمض الكلور )</a:t>
            </a:r>
          </a:p>
          <a:p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صلبة: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  أ-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القلويات ( هيدروكسيد الصوديوم وكربونات الصوديوم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.</a:t>
            </a:r>
            <a:endParaRPr lang="ar-SA" sz="2800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buNone/>
            </a:pPr>
            <a:r>
              <a:rPr lang="ar-SA" sz="2800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ب- 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المعادن واملاحها( الصوديوم </a:t>
            </a:r>
            <a:r>
              <a:rPr lang="ar-SA" sz="2800" dirty="0" err="1">
                <a:latin typeface="AlMohanad" pitchFamily="18" charset="-78"/>
                <a:cs typeface="AlMohanad" pitchFamily="18" charset="-78"/>
              </a:rPr>
              <a:t>والأنتيمون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 والزرنيخ)</a:t>
            </a:r>
          </a:p>
          <a:p>
            <a:pPr>
              <a:lnSpc>
                <a:spcPct val="90000"/>
              </a:lnSpc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غازية: </a:t>
            </a:r>
            <a:endParaRPr lang="ar-SA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غاز ثاني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اكسيد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الكبريت،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غاز الكلور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والبروم، أكاسيد النتروجين.</a:t>
            </a:r>
          </a:p>
          <a:p>
            <a:pPr>
              <a:lnSpc>
                <a:spcPct val="90000"/>
              </a:lnSpc>
            </a:pPr>
            <a:r>
              <a:rPr lang="ar-SA" sz="2800" dirty="0">
                <a:latin typeface="AlMohanad" pitchFamily="18" charset="-78"/>
                <a:cs typeface="AlMohanad" pitchFamily="18" charset="-78"/>
              </a:rPr>
              <a:t>أشد ضررا من المواد الأكالة السائلة أو الصلبة حيث تسبب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 اختناقا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والتهابات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في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الجهاز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التنفسي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وتشنجات تؤدى الى الموت</a:t>
            </a:r>
          </a:p>
          <a:p>
            <a:pPr marL="0" indent="0">
              <a:lnSpc>
                <a:spcPct val="90000"/>
              </a:lnSpc>
              <a:buNone/>
            </a:pPr>
            <a:endParaRPr lang="ar-SA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r-SA" sz="28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3915"/>
            <a:ext cx="1235968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</TotalTime>
  <Words>1503</Words>
  <Application>Microsoft Office PowerPoint</Application>
  <PresentationFormat>عرض على الشاشة (3:4)‏</PresentationFormat>
  <Paragraphs>223</Paragraphs>
  <Slides>44</Slides>
  <Notes>22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44</vt:i4>
      </vt:variant>
    </vt:vector>
  </HeadingPairs>
  <TitlesOfParts>
    <vt:vector size="45" baseType="lpstr">
      <vt:lpstr>نسق Office</vt:lpstr>
      <vt:lpstr>السلامة في المختبرات</vt:lpstr>
      <vt:lpstr>وراء كل خطر خطأ    </vt:lpstr>
      <vt:lpstr>مقدمة:</vt:lpstr>
      <vt:lpstr>مسؤوليات العاملين في المختبرات:</vt:lpstr>
      <vt:lpstr>الأهداف التي نسعى إليها:</vt:lpstr>
      <vt:lpstr>التعامل مع  الكيماويات  داخل  مختبرات الكيمياء :</vt:lpstr>
      <vt:lpstr>تقسم المواد الكيميائية من حيث الخطورة إلى:-</vt:lpstr>
      <vt:lpstr>اولاً :التعامل مع المواد السامة:</vt:lpstr>
      <vt:lpstr>ثانيا: المواد الآكلة :</vt:lpstr>
      <vt:lpstr>ثالثا: المواد المؤكسدة:</vt:lpstr>
      <vt:lpstr>رابعاً: المواد المسرطنة:</vt:lpstr>
      <vt:lpstr>الأعضاء التي تتأثر بالمواد المسرطنة:-</vt:lpstr>
      <vt:lpstr>خامساً: المواد الملتهبة:</vt:lpstr>
      <vt:lpstr>الوقاية من مخاطر المواد الكيمائية الملتهبة :</vt:lpstr>
      <vt:lpstr>سادساً :المواد المشتعلة:</vt:lpstr>
      <vt:lpstr>طريقة حفظ المواد المشتعلة:</vt:lpstr>
      <vt:lpstr>سابعاً: المواد المتفجرة:</vt:lpstr>
      <vt:lpstr>عرض تقديمي في PowerPoint</vt:lpstr>
      <vt:lpstr>ثامناً: المواد المشعة: </vt:lpstr>
      <vt:lpstr>عرض تقديمي في PowerPoint</vt:lpstr>
      <vt:lpstr>معدات الوقاية</vt:lpstr>
      <vt:lpstr>أدوات السلامة الشخصية</vt:lpstr>
      <vt:lpstr>ممارسات خاطئة في المعامل</vt:lpstr>
      <vt:lpstr>تجهيزات الطوارئ</vt:lpstr>
      <vt:lpstr>تمرين وضع وثيقة السلامة في المختبرات</vt:lpstr>
      <vt:lpstr>عرض تقديمي في PowerPoint</vt:lpstr>
      <vt:lpstr>السلامة الكيميائية</vt:lpstr>
      <vt:lpstr> كشوف بيانات السلامة للمواد الكيميائية</vt:lpstr>
      <vt:lpstr>عرض تقديمي في PowerPoint</vt:lpstr>
      <vt:lpstr>عرض تقديمي في PowerPoint</vt:lpstr>
      <vt:lpstr>التخزين السليم</vt:lpstr>
      <vt:lpstr>خزائن شفط الغازات (Fume Hoods)  </vt:lpstr>
      <vt:lpstr>خزائن شفط الغازات (Fume Hoods)  </vt:lpstr>
      <vt:lpstr>خزائن شفط الغازات (Fume Hoods)  </vt:lpstr>
      <vt:lpstr>التخلص من الفضلات الكيميائية</vt:lpstr>
      <vt:lpstr>طرق التخلص من نفايات المواد الكيمائية  بطريقة آمنة</vt:lpstr>
      <vt:lpstr>طرق التخلص من نفايات المواد الكيمائية  بطريقة آمنة</vt:lpstr>
      <vt:lpstr>المعمل النموذجي</vt:lpstr>
      <vt:lpstr>المعمل النموذجي</vt:lpstr>
      <vt:lpstr>تمرين تصميم معمل نموذجي</vt:lpstr>
      <vt:lpstr>المعمل النموذجي</vt:lpstr>
      <vt:lpstr>ماذا تفعل في حالة الحوادث</vt:lpstr>
      <vt:lpstr>قبل مغادرة المختبر</vt:lpstr>
      <vt:lpstr>شكراً على حسن الاستماع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عبدالإله الشثيلي</dc:creator>
  <cp:lastModifiedBy>عبدالإله بن عبدالله المطيري</cp:lastModifiedBy>
  <cp:revision>196</cp:revision>
  <dcterms:created xsi:type="dcterms:W3CDTF">2012-12-14T10:32:56Z</dcterms:created>
  <dcterms:modified xsi:type="dcterms:W3CDTF">2015-04-18T11:25:07Z</dcterms:modified>
</cp:coreProperties>
</file>