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3" r:id="rId2"/>
    <p:sldId id="256" r:id="rId3"/>
    <p:sldId id="257" r:id="rId4"/>
    <p:sldId id="258" r:id="rId5"/>
    <p:sldId id="266" r:id="rId6"/>
    <p:sldId id="259" r:id="rId7"/>
    <p:sldId id="265" r:id="rId8"/>
    <p:sldId id="267" r:id="rId9"/>
    <p:sldId id="268" r:id="rId10"/>
    <p:sldId id="269" r:id="rId11"/>
    <p:sldId id="270" r:id="rId12"/>
    <p:sldId id="271" r:id="rId13"/>
    <p:sldId id="272"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374"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0C90541-FAD0-4793-8731-4F48A30CE518}" type="datetimeFigureOut">
              <a:rPr lang="ar-SA" smtClean="0"/>
              <a:t>23/05/1436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712471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C90541-FAD0-4793-8731-4F48A30CE518}" type="datetimeFigureOut">
              <a:rPr lang="ar-SA" smtClean="0"/>
              <a:t>23/05/1436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394257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C90541-FAD0-4793-8731-4F48A30CE518}" type="datetimeFigureOut">
              <a:rPr lang="ar-SA" smtClean="0"/>
              <a:t>23/05/1436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328569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C90541-FAD0-4793-8731-4F48A30CE518}" type="datetimeFigureOut">
              <a:rPr lang="ar-SA" smtClean="0"/>
              <a:t>23/05/1436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3302957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0C90541-FAD0-4793-8731-4F48A30CE518}" type="datetimeFigureOut">
              <a:rPr lang="ar-SA" smtClean="0"/>
              <a:t>23/05/1436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60580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0C90541-FAD0-4793-8731-4F48A30CE518}" type="datetimeFigureOut">
              <a:rPr lang="ar-SA" smtClean="0"/>
              <a:t>23/05/1436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373862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0C90541-FAD0-4793-8731-4F48A30CE518}" type="datetimeFigureOut">
              <a:rPr lang="ar-SA" smtClean="0"/>
              <a:t>23/05/1436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103245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0C90541-FAD0-4793-8731-4F48A30CE518}" type="datetimeFigureOut">
              <a:rPr lang="ar-SA" smtClean="0"/>
              <a:t>23/05/1436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271449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0C90541-FAD0-4793-8731-4F48A30CE518}" type="datetimeFigureOut">
              <a:rPr lang="ar-SA" smtClean="0"/>
              <a:t>23/05/1436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1195275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0C90541-FAD0-4793-8731-4F48A30CE518}" type="datetimeFigureOut">
              <a:rPr lang="ar-SA" smtClean="0"/>
              <a:t>23/05/1436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187994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0C90541-FAD0-4793-8731-4F48A30CE518}" type="datetimeFigureOut">
              <a:rPr lang="ar-SA" smtClean="0"/>
              <a:t>23/05/1436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D17AD31-A26F-4A91-AD6B-4F67C2F40315}" type="slidenum">
              <a:rPr lang="ar-SA" smtClean="0"/>
              <a:t>‹#›</a:t>
            </a:fld>
            <a:endParaRPr lang="ar-SA"/>
          </a:p>
        </p:txBody>
      </p:sp>
    </p:spTree>
    <p:extLst>
      <p:ext uri="{BB962C8B-B14F-4D97-AF65-F5344CB8AC3E}">
        <p14:creationId xmlns:p14="http://schemas.microsoft.com/office/powerpoint/2010/main" val="3037287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0C90541-FAD0-4793-8731-4F48A30CE518}" type="datetimeFigureOut">
              <a:rPr lang="ar-SA" smtClean="0"/>
              <a:t>23/05/1436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D17AD31-A26F-4A91-AD6B-4F67C2F40315}" type="slidenum">
              <a:rPr lang="ar-SA" smtClean="0"/>
              <a:t>‹#›</a:t>
            </a:fld>
            <a:endParaRPr lang="ar-SA"/>
          </a:p>
        </p:txBody>
      </p:sp>
    </p:spTree>
    <p:extLst>
      <p:ext uri="{BB962C8B-B14F-4D97-AF65-F5344CB8AC3E}">
        <p14:creationId xmlns:p14="http://schemas.microsoft.com/office/powerpoint/2010/main" val="984040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مجموعة 6"/>
          <p:cNvGrpSpPr/>
          <p:nvPr/>
        </p:nvGrpSpPr>
        <p:grpSpPr>
          <a:xfrm>
            <a:off x="131814" y="449977"/>
            <a:ext cx="8869352" cy="6171429"/>
            <a:chOff x="108347" y="118119"/>
            <a:chExt cx="2174283" cy="1559954"/>
          </a:xfrm>
        </p:grpSpPr>
        <p:grpSp>
          <p:nvGrpSpPr>
            <p:cNvPr id="2" name="مجموعة 1"/>
            <p:cNvGrpSpPr/>
            <p:nvPr/>
          </p:nvGrpSpPr>
          <p:grpSpPr>
            <a:xfrm>
              <a:off x="108347" y="118119"/>
              <a:ext cx="2174283" cy="1559954"/>
              <a:chOff x="467544" y="247925"/>
              <a:chExt cx="7857964" cy="3209117"/>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47925"/>
                <a:ext cx="7857964" cy="320911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Lst>
            </p:spPr>
          </p:pic>
          <p:pic>
            <p:nvPicPr>
              <p:cNvPr id="4" name="صورة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948" y="2694544"/>
                <a:ext cx="1480329" cy="7099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6" name="مربع نص 5"/>
            <p:cNvSpPr txBox="1"/>
            <p:nvPr/>
          </p:nvSpPr>
          <p:spPr>
            <a:xfrm>
              <a:off x="300434" y="234643"/>
              <a:ext cx="1938348" cy="1070427"/>
            </a:xfrm>
            <a:prstGeom prst="rect">
              <a:avLst/>
            </a:prstGeom>
            <a:noFill/>
          </p:spPr>
          <p:txBody>
            <a:bodyPr wrap="square" lIns="48549" tIns="24274" rIns="48549" bIns="24274" rtlCol="1">
              <a:spAutoFit/>
            </a:bodyPr>
            <a:lstStyle/>
            <a:p>
              <a:pPr defTabSz="1186221">
                <a:spcAft>
                  <a:spcPts val="1181"/>
                </a:spcAft>
              </a:pPr>
              <a:r>
                <a:rPr lang="ar-EG" sz="3700" b="1" dirty="0">
                  <a:solidFill>
                    <a:srgbClr val="1F497D">
                      <a:lumMod val="50000"/>
                    </a:srgbClr>
                  </a:solidFill>
                  <a:cs typeface="SKR HEAD1" pitchFamily="2" charset="-78"/>
                </a:rPr>
                <a:t>الأسم: </a:t>
              </a:r>
              <a:r>
                <a:rPr lang="ar-SA" sz="3700" b="1" dirty="0">
                  <a:solidFill>
                    <a:srgbClr val="040CA8"/>
                  </a:solidFill>
                  <a:cs typeface="SKR HEAD1" pitchFamily="2" charset="-78"/>
                </a:rPr>
                <a:t>أحمد مسلم سليمان </a:t>
              </a:r>
              <a:r>
                <a:rPr lang="ar-EG" sz="3700" b="1" dirty="0">
                  <a:solidFill>
                    <a:srgbClr val="040CA8"/>
                  </a:solidFill>
                  <a:cs typeface="SKR HEAD1" pitchFamily="2" charset="-78"/>
                </a:rPr>
                <a:t>أ</a:t>
              </a:r>
              <a:r>
                <a:rPr lang="ar-SA" sz="3700" b="1" dirty="0" smtClean="0">
                  <a:solidFill>
                    <a:srgbClr val="040CA8"/>
                  </a:solidFill>
                  <a:cs typeface="SKR HEAD1" pitchFamily="2" charset="-78"/>
                </a:rPr>
                <a:t>بوذويب</a:t>
              </a:r>
            </a:p>
            <a:p>
              <a:pPr defTabSz="1186221">
                <a:spcAft>
                  <a:spcPts val="1181"/>
                </a:spcAft>
              </a:pPr>
              <a:r>
                <a:rPr lang="ar-SA" sz="3700" b="1" dirty="0" smtClean="0">
                  <a:solidFill>
                    <a:srgbClr val="040CA8"/>
                  </a:solidFill>
                  <a:cs typeface="SKR HEAD1" pitchFamily="2" charset="-78"/>
                </a:rPr>
                <a:t>جامعة المجمعة </a:t>
              </a:r>
            </a:p>
            <a:p>
              <a:pPr defTabSz="1186221">
                <a:spcAft>
                  <a:spcPts val="1181"/>
                </a:spcAft>
              </a:pPr>
              <a:r>
                <a:rPr lang="ar-SA" sz="3700" b="1" dirty="0" smtClean="0">
                  <a:solidFill>
                    <a:srgbClr val="040CA8"/>
                  </a:solidFill>
                  <a:cs typeface="SKR HEAD1" pitchFamily="2" charset="-78"/>
                </a:rPr>
                <a:t>كلية التربية بالزلفي</a:t>
              </a:r>
              <a:endParaRPr lang="ar-EG" sz="3700" b="1" dirty="0">
                <a:solidFill>
                  <a:srgbClr val="040CA8"/>
                </a:solidFill>
                <a:cs typeface="SKR HEAD1" pitchFamily="2" charset="-78"/>
              </a:endParaRPr>
            </a:p>
            <a:p>
              <a:pPr defTabSz="1186221">
                <a:spcAft>
                  <a:spcPts val="1181"/>
                </a:spcAft>
              </a:pPr>
              <a:r>
                <a:rPr lang="ar-EG" sz="3700" b="1" dirty="0">
                  <a:solidFill>
                    <a:srgbClr val="1F497D">
                      <a:lumMod val="50000"/>
                    </a:srgbClr>
                  </a:solidFill>
                  <a:cs typeface="SKR HEAD1" pitchFamily="2" charset="-78"/>
                </a:rPr>
                <a:t>القسم: </a:t>
              </a:r>
              <a:r>
                <a:rPr lang="ar-EG" sz="3700" b="1" dirty="0">
                  <a:solidFill>
                    <a:srgbClr val="040CA8"/>
                  </a:solidFill>
                  <a:cs typeface="SKR HEAD1" pitchFamily="2" charset="-78"/>
                </a:rPr>
                <a:t>العلوم التربوية</a:t>
              </a:r>
            </a:p>
            <a:p>
              <a:pPr defTabSz="1186221">
                <a:spcAft>
                  <a:spcPts val="1181"/>
                </a:spcAft>
              </a:pPr>
              <a:r>
                <a:rPr lang="ar-EG" sz="3700" b="1" dirty="0">
                  <a:solidFill>
                    <a:srgbClr val="1F497D">
                      <a:lumMod val="50000"/>
                    </a:srgbClr>
                  </a:solidFill>
                  <a:cs typeface="SKR HEAD1" pitchFamily="2" charset="-78"/>
                </a:rPr>
                <a:t>التخصص الدقيق: </a:t>
              </a:r>
              <a:r>
                <a:rPr lang="ar-SA" sz="3700" b="1" dirty="0">
                  <a:solidFill>
                    <a:srgbClr val="040CA8"/>
                  </a:solidFill>
                  <a:cs typeface="SKR HEAD1" pitchFamily="2" charset="-78"/>
                </a:rPr>
                <a:t>علم النفس </a:t>
              </a:r>
              <a:r>
                <a:rPr lang="ar-SA" sz="3700" b="1" dirty="0" smtClean="0">
                  <a:solidFill>
                    <a:srgbClr val="040CA8"/>
                  </a:solidFill>
                  <a:cs typeface="SKR HEAD1" pitchFamily="2" charset="-78"/>
                </a:rPr>
                <a:t>التربوي</a:t>
              </a:r>
            </a:p>
            <a:p>
              <a:pPr defTabSz="1186221">
                <a:spcAft>
                  <a:spcPts val="1181"/>
                </a:spcAft>
              </a:pPr>
              <a:r>
                <a:rPr lang="ar-SA" sz="3700" b="1" dirty="0" smtClean="0">
                  <a:solidFill>
                    <a:srgbClr val="040CA8"/>
                  </a:solidFill>
                  <a:cs typeface="SKR HEAD1" pitchFamily="2" charset="-78"/>
                </a:rPr>
                <a:t>عنوان المحاضرة : الاشراط الكلاسيكي</a:t>
              </a:r>
              <a:endParaRPr lang="ar-EG" sz="3700" b="1" dirty="0">
                <a:solidFill>
                  <a:srgbClr val="040CA8"/>
                </a:solidFill>
                <a:cs typeface="SKR HEAD1" pitchFamily="2" charset="-78"/>
              </a:endParaRPr>
            </a:p>
          </p:txBody>
        </p:sp>
      </p:grpSp>
    </p:spTree>
    <p:extLst>
      <p:ext uri="{BB962C8B-B14F-4D97-AF65-F5344CB8AC3E}">
        <p14:creationId xmlns:p14="http://schemas.microsoft.com/office/powerpoint/2010/main" val="363328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Instrumental conditioning laws</a:t>
            </a:r>
            <a:r>
              <a:rPr lang="ar-SA" dirty="0"/>
              <a:t/>
            </a:r>
            <a:br>
              <a:rPr lang="ar-SA" dirty="0"/>
            </a:br>
            <a:endParaRPr lang="ar-SA" dirty="0"/>
          </a:p>
        </p:txBody>
      </p:sp>
      <p:sp>
        <p:nvSpPr>
          <p:cNvPr id="3" name="عنصر نائب للمحتوى 2"/>
          <p:cNvSpPr>
            <a:spLocks noGrp="1"/>
          </p:cNvSpPr>
          <p:nvPr>
            <p:ph idx="1"/>
          </p:nvPr>
        </p:nvSpPr>
        <p:spPr>
          <a:xfrm>
            <a:off x="457200" y="0"/>
            <a:ext cx="8229600" cy="6126163"/>
          </a:xfrm>
        </p:spPr>
        <p:txBody>
          <a:bodyPr/>
          <a:lstStyle/>
          <a:p>
            <a:endParaRPr lang="ar-SA" dirty="0"/>
          </a:p>
        </p:txBody>
      </p:sp>
      <p:sp>
        <p:nvSpPr>
          <p:cNvPr id="4" name="مستطيل 3"/>
          <p:cNvSpPr/>
          <p:nvPr/>
        </p:nvSpPr>
        <p:spPr>
          <a:xfrm>
            <a:off x="395536" y="3429000"/>
            <a:ext cx="8280921" cy="3539430"/>
          </a:xfrm>
          <a:prstGeom prst="rect">
            <a:avLst/>
          </a:prstGeom>
        </p:spPr>
        <p:txBody>
          <a:bodyPr wrap="square">
            <a:spAutoFit/>
          </a:bodyPr>
          <a:lstStyle/>
          <a:p>
            <a:endParaRPr lang="ar-SA" sz="1600" dirty="0"/>
          </a:p>
          <a:p>
            <a:endParaRPr lang="ar-SA" sz="1600" dirty="0" smtClean="0"/>
          </a:p>
          <a:p>
            <a:r>
              <a:rPr lang="en-US" sz="1600" dirty="0" smtClean="0"/>
              <a:t>First</a:t>
            </a:r>
            <a:r>
              <a:rPr lang="en-US" sz="1600" dirty="0"/>
              <a:t>: Pairing: is the pairing and linking sparking one neutral and the other is normal so that acquires neutral stimulus recipe natural exciting and it becomes exciting policeman with the organism in accordance with this pairing dependent correlation strength between the policeman interesting and exciting is conditional on several factors are the law:</a:t>
            </a:r>
          </a:p>
          <a:p>
            <a:r>
              <a:rPr lang="en-US" sz="1600" dirty="0"/>
              <a:t>A - sequence providing stimuli: must be preceded by neutral stimulus natural exciting so that the formation of behavior </a:t>
            </a:r>
            <a:r>
              <a:rPr lang="en-US" sz="1600" dirty="0" err="1"/>
              <a:t>Valrabotth</a:t>
            </a:r>
            <a:r>
              <a:rPr lang="en-US" sz="1600" dirty="0"/>
              <a:t> about it is not if it is to provide natural exciting first, because the response of course would have no cop for sexy</a:t>
            </a:r>
          </a:p>
          <a:p>
            <a:r>
              <a:rPr lang="en-US" sz="1600" dirty="0"/>
              <a:t>B - the time interval between the submission conditioned stimulus natural and exciting: must follow the natural stimulus (non-conditional) Interestingly policeman directly as the formation of the link between the two depends on the time interval between the presence of an interval long between them may not leads to the occurrence instrumental conditioning noted that studies the appropriate time period to the formation of the links are half a second.</a:t>
            </a:r>
            <a:endParaRPr lang="ar-SA" sz="1600" dirty="0"/>
          </a:p>
        </p:txBody>
      </p:sp>
    </p:spTree>
    <p:extLst>
      <p:ext uri="{BB962C8B-B14F-4D97-AF65-F5344CB8AC3E}">
        <p14:creationId xmlns:p14="http://schemas.microsoft.com/office/powerpoint/2010/main" val="1509493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en-US" dirty="0"/>
              <a:t>(C) the intensity or dramatic power: the issuance of behavior depends on the natural exciting call natural response Dogs are dripped saliva, for example, a large amount at a leisurely piece of meat more than </a:t>
            </a:r>
            <a:r>
              <a:rPr lang="en-US" dirty="0" err="1"/>
              <a:t>Roeth</a:t>
            </a:r>
            <a:r>
              <a:rPr lang="en-US" dirty="0"/>
              <a:t> crumb strength</a:t>
            </a:r>
          </a:p>
          <a:p>
            <a:r>
              <a:rPr lang="en-US" dirty="0"/>
              <a:t>D repeat pairing: strengthened the link between the conditioned stimulus and exciting is conditional depending on the number of times the pairing between them. The greater the number of times a pair them were police response to the sexy cop more power</a:t>
            </a:r>
            <a:endParaRPr lang="ar-SA" dirty="0"/>
          </a:p>
        </p:txBody>
      </p:sp>
    </p:spTree>
    <p:extLst>
      <p:ext uri="{BB962C8B-B14F-4D97-AF65-F5344CB8AC3E}">
        <p14:creationId xmlns:p14="http://schemas.microsoft.com/office/powerpoint/2010/main" val="46865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r>
              <a:rPr lang="en-US" dirty="0"/>
              <a:t>Second: extinction: Police stopped responding appearance when stopped providing exciting is when the policeman is served conditioned stimulus (light) without following </a:t>
            </a:r>
            <a:r>
              <a:rPr lang="en-US" dirty="0" err="1"/>
              <a:t>Palmther</a:t>
            </a:r>
            <a:r>
              <a:rPr lang="en-US" dirty="0"/>
              <a:t> is conditional (meat powder) decreases gradually salivation response</a:t>
            </a:r>
          </a:p>
          <a:p>
            <a:r>
              <a:rPr lang="en-US" dirty="0"/>
              <a:t>Third: Automatic Back: Back behavior displayed automatically after a period of rest from extinction without New Signs</a:t>
            </a:r>
          </a:p>
          <a:p>
            <a:r>
              <a:rPr lang="en-US" dirty="0"/>
              <a:t>Fourth: mainstream interesting: is the emergence in response to stimuli similar to the original exciting cop</a:t>
            </a:r>
          </a:p>
          <a:p>
            <a:r>
              <a:rPr lang="en-US" dirty="0"/>
              <a:t>If the policeman exciting experience in Pavlov Red Light Van drooling when the dog may appear when the light color orange</a:t>
            </a:r>
          </a:p>
          <a:p>
            <a:r>
              <a:rPr lang="en-US" dirty="0"/>
              <a:t>Fifth: Excellence interesting: it is responding to the sexy cop original and not responding to stimuli similar experience in Pavlov's experiment Pavlov dog learns to respond to the sound of a bell severity and specific for each vote is not similar bells</a:t>
            </a:r>
            <a:endParaRPr lang="ar-SA" dirty="0"/>
          </a:p>
        </p:txBody>
      </p:sp>
    </p:spTree>
    <p:extLst>
      <p:ext uri="{BB962C8B-B14F-4D97-AF65-F5344CB8AC3E}">
        <p14:creationId xmlns:p14="http://schemas.microsoft.com/office/powerpoint/2010/main" val="2568319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a:t>Educational applications</a:t>
            </a:r>
            <a:endParaRPr lang="ar-SA"/>
          </a:p>
        </p:txBody>
      </p:sp>
      <p:sp>
        <p:nvSpPr>
          <p:cNvPr id="3" name="عنصر نائب للمحتوى 2"/>
          <p:cNvSpPr>
            <a:spLocks noGrp="1"/>
          </p:cNvSpPr>
          <p:nvPr>
            <p:ph idx="1"/>
          </p:nvPr>
        </p:nvSpPr>
        <p:spPr/>
        <p:txBody>
          <a:bodyPr>
            <a:normAutofit fontScale="55000" lnSpcReduction="20000"/>
          </a:bodyPr>
          <a:lstStyle/>
          <a:p>
            <a:r>
              <a:rPr lang="en-US" dirty="0"/>
              <a:t>1. forming good habits and attitudes towards things and threads through a century this stuff grainy promotional activities or stimuli, as well as the formation and strengthening of some of the behavioral patterns of social and academic peers through </a:t>
            </a:r>
            <a:r>
              <a:rPr lang="en-US" dirty="0" err="1"/>
              <a:t>Palmazzac</a:t>
            </a:r>
            <a:endParaRPr lang="en-US" dirty="0"/>
          </a:p>
          <a:p>
            <a:r>
              <a:rPr lang="en-US" dirty="0"/>
              <a:t>2. erase some behavioral habits through the pairing of these habits </a:t>
            </a:r>
            <a:r>
              <a:rPr lang="en-US" dirty="0" err="1"/>
              <a:t>Bmthirat</a:t>
            </a:r>
            <a:r>
              <a:rPr lang="en-US" dirty="0"/>
              <a:t> repulsive example, the mother may resort to fat nipple nipples textured back and biting behavior is not nice when feeding baby</a:t>
            </a:r>
          </a:p>
          <a:p>
            <a:r>
              <a:rPr lang="en-US" dirty="0"/>
              <a:t>3. teach some educational tasks through the use of my principles generalization and discrimination as learning letters and numbers and names and formats</a:t>
            </a:r>
          </a:p>
          <a:p>
            <a:r>
              <a:rPr lang="en-US" dirty="0"/>
              <a:t>4. Learn to read for example, teach the child to read the word that paired him with word and image after training on reading, can dispense with the image. Sufficiency and to see the word father to raise its meaning in the mind of the child.</a:t>
            </a:r>
          </a:p>
          <a:p>
            <a:r>
              <a:rPr lang="en-US" dirty="0"/>
              <a:t>5. remove hypersensitivity gradual response of fear</a:t>
            </a:r>
          </a:p>
          <a:p>
            <a:r>
              <a:rPr lang="en-US" dirty="0"/>
              <a:t>6. Psychology of Advertising: Depends Designers ads to attract people's attention towards their products to apply the guidance process, such as the emergence of representative enjoys a reputation which is the process of a particular dress of a specific model</a:t>
            </a:r>
            <a:endParaRPr lang="ar-SA" dirty="0"/>
          </a:p>
        </p:txBody>
      </p:sp>
    </p:spTree>
    <p:extLst>
      <p:ext uri="{BB962C8B-B14F-4D97-AF65-F5344CB8AC3E}">
        <p14:creationId xmlns:p14="http://schemas.microsoft.com/office/powerpoint/2010/main" val="188314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solidFill>
                  <a:srgbClr val="FF0000"/>
                </a:solidFill>
              </a:rPr>
              <a:t>الاشراط الكلاسيكي</a:t>
            </a:r>
            <a:endParaRPr lang="ar-SA" dirty="0">
              <a:solidFill>
                <a:srgbClr val="FF0000"/>
              </a:solidFill>
            </a:endParaRPr>
          </a:p>
        </p:txBody>
      </p:sp>
      <p:sp>
        <p:nvSpPr>
          <p:cNvPr id="3" name="عنوان فرعي 2"/>
          <p:cNvSpPr>
            <a:spLocks noGrp="1"/>
          </p:cNvSpPr>
          <p:nvPr>
            <p:ph type="subTitle" idx="1"/>
          </p:nvPr>
        </p:nvSpPr>
        <p:spPr/>
        <p:txBody>
          <a:bodyPr>
            <a:normAutofit fontScale="92500" lnSpcReduction="10000"/>
          </a:bodyPr>
          <a:lstStyle/>
          <a:p>
            <a:r>
              <a:rPr lang="ar-SA" dirty="0" smtClean="0">
                <a:solidFill>
                  <a:schemeClr val="tx1"/>
                </a:solidFill>
              </a:rPr>
              <a:t>هو عبارة عن عملية اقتران بين مثير محايد ومثير غير شرطي (طبيعي)عددا من المرات بحيث يتمكن المثير المحايد من انتزاع الاستجابة الطبيعية التي ينتزعها المثير الطبيعي</a:t>
            </a:r>
            <a:endParaRPr lang="ar-SA" dirty="0">
              <a:solidFill>
                <a:schemeClr val="tx1"/>
              </a:solidFill>
            </a:endParaRPr>
          </a:p>
        </p:txBody>
      </p:sp>
    </p:spTree>
    <p:extLst>
      <p:ext uri="{BB962C8B-B14F-4D97-AF65-F5344CB8AC3E}">
        <p14:creationId xmlns:p14="http://schemas.microsoft.com/office/powerpoint/2010/main" val="229927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1143000"/>
          </a:xfrm>
        </p:spPr>
        <p:txBody>
          <a:bodyPr/>
          <a:lstStyle/>
          <a:p>
            <a:r>
              <a:rPr lang="ar-SA" dirty="0" smtClean="0"/>
              <a:t>المفاهيم الاساسية في الاشراط الكلاسيكي</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solidFill>
                  <a:schemeClr val="tx2"/>
                </a:solidFill>
              </a:rPr>
              <a:t>المثير غير الشرطي(الطبيعي) </a:t>
            </a:r>
            <a:r>
              <a:rPr lang="ar-SA" dirty="0" smtClean="0"/>
              <a:t>:هو المثير الذي يستجر استجابة معينة دون الحاجة الى تعلم سابق(مسحوق اللحم)</a:t>
            </a:r>
          </a:p>
          <a:p>
            <a:r>
              <a:rPr lang="ar-SA" dirty="0" smtClean="0">
                <a:solidFill>
                  <a:schemeClr val="accent2"/>
                </a:solidFill>
              </a:rPr>
              <a:t>الاستجابة غير الشرطية(الطبيعية)  </a:t>
            </a:r>
            <a:r>
              <a:rPr lang="ar-SA" dirty="0" smtClean="0"/>
              <a:t>:هي الاستجابة التي تنتزع اليا من قبل المثير غير الشرطي (سيلان اللعاب)</a:t>
            </a:r>
          </a:p>
          <a:p>
            <a:r>
              <a:rPr lang="ar-SA" dirty="0" smtClean="0">
                <a:solidFill>
                  <a:schemeClr val="accent6">
                    <a:lumMod val="75000"/>
                  </a:schemeClr>
                </a:solidFill>
              </a:rPr>
              <a:t>المثير الشرطي </a:t>
            </a:r>
            <a:r>
              <a:rPr lang="ar-SA" dirty="0" smtClean="0"/>
              <a:t>: هو المثير الذي كان في السابق مثيرا محايدا الا انه نتيجة لاقترانه بالمثير غير الشرطي (الطبيعي)عدة مرات تمكن من انتزاع الاستجابة الشرطية (الضوء)</a:t>
            </a:r>
          </a:p>
          <a:p>
            <a:r>
              <a:rPr lang="ar-SA" dirty="0" smtClean="0">
                <a:solidFill>
                  <a:srgbClr val="00B050"/>
                </a:solidFill>
              </a:rPr>
              <a:t>الاستجابة الشرطية: </a:t>
            </a:r>
            <a:r>
              <a:rPr lang="ar-SA" dirty="0" smtClean="0"/>
              <a:t>وهي التي تنتج بعد اقتران المثير الشرطي بالمثير غير الشرطي</a:t>
            </a:r>
            <a:endParaRPr lang="ar-SA" dirty="0"/>
          </a:p>
        </p:txBody>
      </p:sp>
    </p:spTree>
    <p:extLst>
      <p:ext uri="{BB962C8B-B14F-4D97-AF65-F5344CB8AC3E}">
        <p14:creationId xmlns:p14="http://schemas.microsoft.com/office/powerpoint/2010/main" val="2384210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قوانين الاشراط</a:t>
            </a:r>
            <a:endParaRPr lang="ar-SA" dirty="0"/>
          </a:p>
        </p:txBody>
      </p:sp>
      <p:sp>
        <p:nvSpPr>
          <p:cNvPr id="3" name="عنصر نائب للمحتوى 2"/>
          <p:cNvSpPr>
            <a:spLocks noGrp="1"/>
          </p:cNvSpPr>
          <p:nvPr>
            <p:ph idx="1"/>
          </p:nvPr>
        </p:nvSpPr>
        <p:spPr/>
        <p:txBody>
          <a:bodyPr>
            <a:noAutofit/>
          </a:bodyPr>
          <a:lstStyle/>
          <a:p>
            <a:r>
              <a:rPr lang="ar-SA" sz="2400" dirty="0" smtClean="0">
                <a:solidFill>
                  <a:srgbClr val="FF0000"/>
                </a:solidFill>
              </a:rPr>
              <a:t>اولاً:قانون الاقتران </a:t>
            </a:r>
            <a:r>
              <a:rPr lang="ar-SA" sz="2400" dirty="0" smtClean="0"/>
              <a:t>: يتمثل في المزاوجة والربط بين مثيرين احدهما محايد والاخر طبيعي بحيث يكتسب المثير المحايد صفة المثير الطبيعي ويصبح مثيرا شرطيا لدى الكائن الحي وفقا لهذا الاقتران وتعتمد قوة الارتباط بين المثير الشرطي والمثير غير الشرطي على عوامل عدة هي :</a:t>
            </a:r>
          </a:p>
          <a:p>
            <a:r>
              <a:rPr lang="ar-SA" sz="2400" dirty="0" smtClean="0"/>
              <a:t>أ - </a:t>
            </a:r>
            <a:r>
              <a:rPr lang="ar-SA" sz="2400" dirty="0" smtClean="0">
                <a:solidFill>
                  <a:srgbClr val="FF0000"/>
                </a:solidFill>
              </a:rPr>
              <a:t>تسلسل تقديم المثيرات </a:t>
            </a:r>
            <a:r>
              <a:rPr lang="ar-SA" sz="2400" dirty="0" smtClean="0"/>
              <a:t>: يجب ان يسبق المثير المحايد المثير الطبيعي حتى يتسنى تشكيل السلوك حياله فالرابطة لا تتم اذا تم تقديم المثير الطبيعي اولا  لان الاستجابة بطبيعة الحال ستكون له وليس للمثير الشرطي </a:t>
            </a:r>
          </a:p>
          <a:p>
            <a:r>
              <a:rPr lang="ar-SA" sz="2400" dirty="0" smtClean="0"/>
              <a:t>ب - </a:t>
            </a:r>
            <a:r>
              <a:rPr lang="ar-SA" sz="2400" dirty="0" smtClean="0">
                <a:solidFill>
                  <a:srgbClr val="FF0000"/>
                </a:solidFill>
              </a:rPr>
              <a:t>الفاصل الزمني بين تقديم المثير الشرطي والمثير الطبيعي </a:t>
            </a:r>
            <a:r>
              <a:rPr lang="ar-SA" sz="2400" dirty="0" smtClean="0"/>
              <a:t>: يجب ان يتبع المثير الطبيعي (غير الشرطي ) المثير الشرطي مباشرة اذ ان تشكيل الارتباط بينهما يتوقف على الفاصل الزمني بينهما  فوجود فاصل زمني طويل بينهما قد لا يودي الى حدوث الاشراط اشارت الدراسات ان الفترة الزمنية المناسبة الى تشكيل الارتباطات هي نصف ثانية.</a:t>
            </a:r>
          </a:p>
        </p:txBody>
      </p:sp>
    </p:spTree>
    <p:extLst>
      <p:ext uri="{BB962C8B-B14F-4D97-AF65-F5344CB8AC3E}">
        <p14:creationId xmlns:p14="http://schemas.microsoft.com/office/powerpoint/2010/main" val="3166045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solidFill>
                  <a:srgbClr val="FF0000"/>
                </a:solidFill>
              </a:rPr>
              <a:t>ج-  شدة او قوة المثير </a:t>
            </a:r>
            <a:r>
              <a:rPr lang="ar-SA" dirty="0" smtClean="0"/>
              <a:t>:يعتمد صدور السلوك على قوة المثير الطبيعي في استدعاء الاستجابة الطبيعية فالكلب مثلا يسيل لعابه بكمية كبيرة عند روية قطعة لحم اكثر من رويته كسرة خبز </a:t>
            </a:r>
          </a:p>
          <a:p>
            <a:r>
              <a:rPr lang="ar-SA" dirty="0" smtClean="0">
                <a:solidFill>
                  <a:srgbClr val="FF0000"/>
                </a:solidFill>
              </a:rPr>
              <a:t>د-  تكرار الاقتران : </a:t>
            </a:r>
            <a:r>
              <a:rPr lang="ar-SA" dirty="0" smtClean="0"/>
              <a:t>يتقوى الارتباط بين المثير الشرطي والمثير غير الشرطي تبعا لعدد مرات الاقتران بينهما . فكلما زاد عدد مرات اقترانهما كانت الاستجابة الشرطية للمثير الشرطي اكثر قوة </a:t>
            </a:r>
            <a:endParaRPr lang="ar-SA" dirty="0"/>
          </a:p>
        </p:txBody>
      </p:sp>
    </p:spTree>
    <p:extLst>
      <p:ext uri="{BB962C8B-B14F-4D97-AF65-F5344CB8AC3E}">
        <p14:creationId xmlns:p14="http://schemas.microsoft.com/office/powerpoint/2010/main" val="8668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51720" y="260648"/>
            <a:ext cx="4572000" cy="6032421"/>
          </a:xfrm>
          <a:prstGeom prst="rect">
            <a:avLst/>
          </a:prstGeom>
        </p:spPr>
        <p:txBody>
          <a:bodyPr>
            <a:spAutoFit/>
          </a:bodyPr>
          <a:lstStyle/>
          <a:p>
            <a:pPr marL="285750" indent="-285750">
              <a:buFont typeface="Arial" pitchFamily="34" charset="0"/>
              <a:buChar char="•"/>
            </a:pPr>
            <a:r>
              <a:rPr lang="ar-SA" sz="2000" dirty="0" smtClean="0"/>
              <a:t>ثانياً : </a:t>
            </a:r>
            <a:r>
              <a:rPr lang="ar-SA" sz="2000" dirty="0" err="1" smtClean="0"/>
              <a:t>ا</a:t>
            </a:r>
            <a:r>
              <a:rPr lang="ar-SA" sz="2000" dirty="0" err="1" smtClean="0">
                <a:solidFill>
                  <a:srgbClr val="FF0000"/>
                </a:solidFill>
              </a:rPr>
              <a:t>لانطفاء</a:t>
            </a:r>
            <a:r>
              <a:rPr lang="ar-SA" sz="2000" dirty="0">
                <a:solidFill>
                  <a:srgbClr val="FF0000"/>
                </a:solidFill>
              </a:rPr>
              <a:t>: </a:t>
            </a:r>
            <a:r>
              <a:rPr lang="ar-SA" sz="2000" dirty="0"/>
              <a:t>توقف ظهور الاستجابة الشرطية عند توقف تقديم المثير غير الشرطي  عندما يتم تقديم المثير الشرطي (الضوء) دون ان يتبع بالمثير غير الشرطي (مسحوق اللحم) تتناقص استجابة سيلان اللعاب تدريجيا</a:t>
            </a:r>
          </a:p>
          <a:p>
            <a:pPr marL="285750" indent="-285750">
              <a:buFont typeface="Arial" pitchFamily="34" charset="0"/>
              <a:buChar char="•"/>
            </a:pPr>
            <a:r>
              <a:rPr lang="ar-SA" sz="2200" dirty="0" smtClean="0">
                <a:solidFill>
                  <a:srgbClr val="FF0000"/>
                </a:solidFill>
              </a:rPr>
              <a:t>ثالثاً: العودة التلقائية: </a:t>
            </a:r>
            <a:r>
              <a:rPr lang="ar-SA" sz="2200" dirty="0" smtClean="0"/>
              <a:t>عودة السلوك للظهور تلقائيا بعد فترة راحة من الانطفاء دون اشراط جديد</a:t>
            </a:r>
          </a:p>
          <a:p>
            <a:pPr marL="342900" indent="-342900">
              <a:buFont typeface="Arial" pitchFamily="34" charset="0"/>
              <a:buChar char="•"/>
            </a:pPr>
            <a:r>
              <a:rPr lang="ar-SA" sz="2200" dirty="0" smtClean="0">
                <a:solidFill>
                  <a:srgbClr val="FF0000"/>
                </a:solidFill>
              </a:rPr>
              <a:t>رابعاً: تعميم المثير</a:t>
            </a:r>
            <a:r>
              <a:rPr lang="ar-SA" sz="2200" dirty="0" smtClean="0"/>
              <a:t>: هو ظهور استجابة لمثيرات تشبه المثير الشرطي الاصلي</a:t>
            </a:r>
          </a:p>
          <a:p>
            <a:pPr marL="342900" indent="-342900">
              <a:buFont typeface="Arial" pitchFamily="34" charset="0"/>
              <a:buChar char="•"/>
            </a:pPr>
            <a:r>
              <a:rPr lang="ar-SA" sz="2200" dirty="0" smtClean="0"/>
              <a:t>اذا كان المثير الشرطي في تجربة بافلوف الضوء الاحمر فان سيلان اللعاب عند الكلب قد يظهر عندما يكون لون الضوء برتقالي</a:t>
            </a:r>
          </a:p>
          <a:p>
            <a:pPr marL="342900" indent="-342900">
              <a:buFont typeface="Arial" pitchFamily="34" charset="0"/>
              <a:buChar char="•"/>
            </a:pPr>
            <a:r>
              <a:rPr lang="ar-SA" sz="2200" dirty="0" smtClean="0">
                <a:solidFill>
                  <a:srgbClr val="C00000"/>
                </a:solidFill>
              </a:rPr>
              <a:t>خامساً : تميز المثير</a:t>
            </a:r>
            <a:r>
              <a:rPr lang="ar-SA" sz="2200" dirty="0" smtClean="0"/>
              <a:t>: هو الاستجابة للمثير الشرطي الاصلي وعدم الاستجابة للمثيرات المتشابهة في تجربة بافلوف في تجربة بافلوف يتعلم الكلب الاستجابة لصوت جرس له شدة محدده وليس لكل الاصوات الاجراس المشابهة</a:t>
            </a:r>
            <a:endParaRPr lang="ar-SA" sz="2200" dirty="0"/>
          </a:p>
        </p:txBody>
      </p:sp>
    </p:spTree>
    <p:extLst>
      <p:ext uri="{BB962C8B-B14F-4D97-AF65-F5344CB8AC3E}">
        <p14:creationId xmlns:p14="http://schemas.microsoft.com/office/powerpoint/2010/main" val="940820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tx2"/>
                </a:solidFill>
              </a:rPr>
              <a:t>التطبيقات التربوية </a:t>
            </a:r>
            <a:endParaRPr lang="ar-SA" dirty="0">
              <a:solidFill>
                <a:schemeClr val="tx2"/>
              </a:solidFill>
            </a:endParaRPr>
          </a:p>
        </p:txBody>
      </p:sp>
      <p:sp>
        <p:nvSpPr>
          <p:cNvPr id="3" name="عنصر نائب للمحتوى 2"/>
          <p:cNvSpPr>
            <a:spLocks noGrp="1"/>
          </p:cNvSpPr>
          <p:nvPr>
            <p:ph idx="1"/>
          </p:nvPr>
        </p:nvSpPr>
        <p:spPr/>
        <p:txBody>
          <a:bodyPr>
            <a:normAutofit lnSpcReduction="10000"/>
          </a:bodyPr>
          <a:lstStyle/>
          <a:p>
            <a:r>
              <a:rPr lang="ar-SA" sz="2000" dirty="0" smtClean="0"/>
              <a:t>1- تشكيل العادات الحميدة والاتجاهات نحو الاشياء والمواضيع من خلال قرن هذه الاشياء بأنشطة محببة او مثيرات تعزيزية  وكذلك تشكيل وتقوية بعض الانماط السلوكية الاجتماعية والاكاديمية من خلال اقرانها بالمعززات </a:t>
            </a:r>
          </a:p>
          <a:p>
            <a:r>
              <a:rPr lang="ar-SA" sz="2000" dirty="0" smtClean="0"/>
              <a:t>2- محو بعض العادات السلوكية من خلال اقران هذه العادات بمثيرات منفرة فمثلا الام قد تلجا الى دهن حلمة ثديها بمادة مرة ولاذعة لا طفاء سلوك الرضاعة عند الطفل</a:t>
            </a:r>
          </a:p>
          <a:p>
            <a:r>
              <a:rPr lang="ar-SA" sz="2000" dirty="0" smtClean="0"/>
              <a:t>3- تعليم بعض المهمات التعليمية من خلال استخدام مبادئي التعميم والتمييز كتعلم الحروف والارقام والاسماء والاشكال </a:t>
            </a:r>
          </a:p>
          <a:p>
            <a:r>
              <a:rPr lang="ar-SA" sz="2000" dirty="0" smtClean="0"/>
              <a:t>4- تعلم القراءة فمثلاً تعليم الطفل قراءة كلمة على أن تقرن له بالصورة مع اللفظ وبعد التدريب على القراءة ,يمكن إن يستغني عن الصورة . والاكتفاء برؤية كلمة أب لإثارة معناها في ذهن الطفل .</a:t>
            </a:r>
          </a:p>
          <a:p>
            <a:r>
              <a:rPr lang="ar-SA" sz="2000" dirty="0" smtClean="0"/>
              <a:t>5- ازالة فرط الحساسية التدريجي لاستجابة الخوف</a:t>
            </a:r>
          </a:p>
          <a:p>
            <a:r>
              <a:rPr lang="ar-SA" sz="2000" dirty="0" smtClean="0"/>
              <a:t>6- سيكولوجية الإعلان :يعتمد </a:t>
            </a:r>
            <a:r>
              <a:rPr lang="ar-SA" sz="2000" dirty="0" err="1" smtClean="0"/>
              <a:t>مصمموا</a:t>
            </a:r>
            <a:r>
              <a:rPr lang="ar-SA" sz="2000" dirty="0" smtClean="0"/>
              <a:t> الاعلانات على جذب انتباه الناس نحو منتجاتهم على تطبيق عملية الارشاد ,مثل ظهور ممثل يتمتع بشهرة وهو يقوم بعملية لباس معين من موديل معين</a:t>
            </a:r>
          </a:p>
          <a:p>
            <a:endParaRPr lang="ar-SA" sz="2400" dirty="0" smtClean="0"/>
          </a:p>
          <a:p>
            <a:endParaRPr lang="ar-SA" sz="2400" dirty="0" smtClean="0"/>
          </a:p>
          <a:p>
            <a:endParaRPr lang="ar-SA" dirty="0"/>
          </a:p>
        </p:txBody>
      </p:sp>
    </p:spTree>
    <p:extLst>
      <p:ext uri="{BB962C8B-B14F-4D97-AF65-F5344CB8AC3E}">
        <p14:creationId xmlns:p14="http://schemas.microsoft.com/office/powerpoint/2010/main" val="1640372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en-US" dirty="0"/>
              <a:t>Is a process of coupling between neutral and sexy </a:t>
            </a:r>
            <a:r>
              <a:rPr lang="en-US" dirty="0" err="1"/>
              <a:t>sexy</a:t>
            </a:r>
            <a:r>
              <a:rPr lang="en-US" dirty="0"/>
              <a:t> cop is (naturally) a number of times so that the neutral stimulus to extract natural response that grabbed natural exciting</a:t>
            </a:r>
            <a:endParaRPr lang="ar-SA" dirty="0"/>
          </a:p>
        </p:txBody>
      </p:sp>
    </p:spTree>
    <p:extLst>
      <p:ext uri="{BB962C8B-B14F-4D97-AF65-F5344CB8AC3E}">
        <p14:creationId xmlns:p14="http://schemas.microsoft.com/office/powerpoint/2010/main" val="2549427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Basic concepts in classical conditioning</a:t>
            </a:r>
            <a:endParaRPr lang="ar-SA" dirty="0"/>
          </a:p>
        </p:txBody>
      </p:sp>
      <p:sp>
        <p:nvSpPr>
          <p:cNvPr id="3" name="عنصر نائب للمحتوى 2"/>
          <p:cNvSpPr>
            <a:spLocks noGrp="1"/>
          </p:cNvSpPr>
          <p:nvPr>
            <p:ph idx="1"/>
          </p:nvPr>
        </p:nvSpPr>
        <p:spPr/>
        <p:txBody>
          <a:bodyPr>
            <a:normAutofit fontScale="85000" lnSpcReduction="10000"/>
          </a:bodyPr>
          <a:lstStyle/>
          <a:p>
            <a:r>
              <a:rPr lang="en-US" dirty="0"/>
              <a:t>Interestingly non-cop (natural): It is interesting that </a:t>
            </a:r>
            <a:r>
              <a:rPr lang="en-US" dirty="0" err="1"/>
              <a:t>Astjer</a:t>
            </a:r>
            <a:r>
              <a:rPr lang="en-US" dirty="0"/>
              <a:t> certain response without the need to learn a former (meat powder)</a:t>
            </a:r>
          </a:p>
          <a:p>
            <a:r>
              <a:rPr lang="en-US" dirty="0"/>
              <a:t>The response is not conditional (natural) response is extracted automatically by exciting non-cop (drooling)</a:t>
            </a:r>
          </a:p>
          <a:p>
            <a:r>
              <a:rPr lang="en-US" dirty="0"/>
              <a:t>Interestingly cop: It is interesting that in the past was an exciting neutral, but that as a result associate </a:t>
            </a:r>
            <a:r>
              <a:rPr lang="en-US" dirty="0" err="1"/>
              <a:t>Palmther</a:t>
            </a:r>
            <a:r>
              <a:rPr lang="en-US" dirty="0"/>
              <a:t> is conditional (natural) several times managed to grab the conditional response (light)</a:t>
            </a:r>
          </a:p>
          <a:p>
            <a:r>
              <a:rPr lang="en-US" dirty="0"/>
              <a:t>Police Response: It is produced after the conditioned stimulus </a:t>
            </a:r>
            <a:r>
              <a:rPr lang="en-US" dirty="0" err="1"/>
              <a:t>Palmther</a:t>
            </a:r>
            <a:r>
              <a:rPr lang="en-US" dirty="0"/>
              <a:t> is conditional coupling</a:t>
            </a:r>
            <a:endParaRPr lang="ar-SA" dirty="0"/>
          </a:p>
        </p:txBody>
      </p:sp>
    </p:spTree>
    <p:extLst>
      <p:ext uri="{BB962C8B-B14F-4D97-AF65-F5344CB8AC3E}">
        <p14:creationId xmlns:p14="http://schemas.microsoft.com/office/powerpoint/2010/main" val="251495172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1350</Words>
  <Application>Microsoft Office PowerPoint</Application>
  <PresentationFormat>عرض على الشاشة (3:4)‏</PresentationFormat>
  <Paragraphs>58</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نسق Office</vt:lpstr>
      <vt:lpstr>عرض تقديمي في PowerPoint</vt:lpstr>
      <vt:lpstr>الاشراط الكلاسيكي</vt:lpstr>
      <vt:lpstr>المفاهيم الاساسية في الاشراط الكلاسيكي</vt:lpstr>
      <vt:lpstr>قوانين الاشراط</vt:lpstr>
      <vt:lpstr>عرض تقديمي في PowerPoint</vt:lpstr>
      <vt:lpstr>عرض تقديمي في PowerPoint</vt:lpstr>
      <vt:lpstr>التطبيقات التربوية </vt:lpstr>
      <vt:lpstr>عرض تقديمي في PowerPoint</vt:lpstr>
      <vt:lpstr>Basic concepts in classical conditioning</vt:lpstr>
      <vt:lpstr>Instrumental conditioning laws </vt:lpstr>
      <vt:lpstr>عرض تقديمي في PowerPoint</vt:lpstr>
      <vt:lpstr>عرض تقديمي في PowerPoint</vt:lpstr>
      <vt:lpstr>Educational applications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الاشراط الكلاسيكي</dc:title>
  <dc:creator>MAx</dc:creator>
  <cp:lastModifiedBy>insp</cp:lastModifiedBy>
  <cp:revision>37</cp:revision>
  <dcterms:created xsi:type="dcterms:W3CDTF">2013-02-18T13:42:22Z</dcterms:created>
  <dcterms:modified xsi:type="dcterms:W3CDTF">2015-03-13T16:35:36Z</dcterms:modified>
  <cp:contentStatus>نهائي</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