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4" r:id="rId4"/>
    <p:sldId id="257" r:id="rId5"/>
    <p:sldId id="308" r:id="rId6"/>
    <p:sldId id="31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02" r:id="rId43"/>
    <p:sldId id="303" r:id="rId44"/>
    <p:sldId id="305" r:id="rId45"/>
    <p:sldId id="304" r:id="rId46"/>
    <p:sldId id="306" r:id="rId47"/>
    <p:sldId id="307" r:id="rId48"/>
    <p:sldId id="312" r:id="rId49"/>
    <p:sldId id="313" r:id="rId50"/>
    <p:sldId id="298" r:id="rId51"/>
    <p:sldId id="30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60B0A8-B909-408E-9DFF-F91BF3854868}" type="doc">
      <dgm:prSet loTypeId="urn:microsoft.com/office/officeart/2005/8/layout/pyramid2" loCatId="pyramid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12E25E-4B88-43D4-B0AC-D691DE097560}">
      <dgm:prSet phldrT="[Text]"/>
      <dgm:spPr/>
      <dgm:t>
        <a:bodyPr/>
        <a:lstStyle/>
        <a:p>
          <a:r>
            <a:rPr lang="ar-SA" b="1" dirty="0" smtClean="0"/>
            <a:t>حالة إتصال</a:t>
          </a:r>
          <a:endParaRPr lang="en-US" b="1" dirty="0"/>
        </a:p>
      </dgm:t>
    </dgm:pt>
    <dgm:pt modelId="{1E9CFDA7-8689-42FA-AFFC-05D3A6C46243}" type="parTrans" cxnId="{8177BB9B-EA32-4CB5-A6B1-9122F4FA85FF}">
      <dgm:prSet/>
      <dgm:spPr/>
      <dgm:t>
        <a:bodyPr/>
        <a:lstStyle/>
        <a:p>
          <a:endParaRPr lang="en-US"/>
        </a:p>
      </dgm:t>
    </dgm:pt>
    <dgm:pt modelId="{B3263E31-045F-4F4C-8044-DB2DB88B88E8}" type="sibTrans" cxnId="{8177BB9B-EA32-4CB5-A6B1-9122F4FA85FF}">
      <dgm:prSet/>
      <dgm:spPr/>
      <dgm:t>
        <a:bodyPr/>
        <a:lstStyle/>
        <a:p>
          <a:endParaRPr lang="en-US"/>
        </a:p>
      </dgm:t>
    </dgm:pt>
    <dgm:pt modelId="{0E629210-D3A4-4F62-AB8E-9C50DC4EC122}">
      <dgm:prSet phldrT="[Text]"/>
      <dgm:spPr/>
      <dgm:t>
        <a:bodyPr/>
        <a:lstStyle/>
        <a:p>
          <a:r>
            <a:rPr lang="ar-SA" b="1" dirty="0" smtClean="0"/>
            <a:t>إطلاق المرساءة في التوقيت المناسب</a:t>
          </a:r>
          <a:endParaRPr lang="en-US" b="1" dirty="0"/>
        </a:p>
      </dgm:t>
    </dgm:pt>
    <dgm:pt modelId="{F7B1FD03-73DC-4853-97FF-F88184F49994}" type="parTrans" cxnId="{20A72B06-5E8D-4D09-A043-C81108B6C7A2}">
      <dgm:prSet/>
      <dgm:spPr/>
      <dgm:t>
        <a:bodyPr/>
        <a:lstStyle/>
        <a:p>
          <a:endParaRPr lang="en-US"/>
        </a:p>
      </dgm:t>
    </dgm:pt>
    <dgm:pt modelId="{A2B37A81-78FD-4E82-A701-5956B955EC7A}" type="sibTrans" cxnId="{20A72B06-5E8D-4D09-A043-C81108B6C7A2}">
      <dgm:prSet/>
      <dgm:spPr/>
      <dgm:t>
        <a:bodyPr/>
        <a:lstStyle/>
        <a:p>
          <a:endParaRPr lang="en-US"/>
        </a:p>
      </dgm:t>
    </dgm:pt>
    <dgm:pt modelId="{4A6111F8-C1CD-4324-9287-7FE60AFA3BA7}">
      <dgm:prSet phldrT="[Text]"/>
      <dgm:spPr/>
      <dgm:t>
        <a:bodyPr/>
        <a:lstStyle/>
        <a:p>
          <a:r>
            <a:rPr lang="ar-SA" b="1" dirty="0" smtClean="0"/>
            <a:t>تميز المرساة</a:t>
          </a:r>
          <a:endParaRPr lang="en-US" b="1" dirty="0"/>
        </a:p>
      </dgm:t>
    </dgm:pt>
    <dgm:pt modelId="{3B3D3A3D-6D34-4FAA-BA84-D6C974E0E6CB}" type="parTrans" cxnId="{53E91DE4-D8AD-4EF2-9E5A-7AB7A23E1F5F}">
      <dgm:prSet/>
      <dgm:spPr/>
      <dgm:t>
        <a:bodyPr/>
        <a:lstStyle/>
        <a:p>
          <a:endParaRPr lang="en-US"/>
        </a:p>
      </dgm:t>
    </dgm:pt>
    <dgm:pt modelId="{1DD1FB47-F29C-4DF3-AFD8-6A5860D417A5}" type="sibTrans" cxnId="{53E91DE4-D8AD-4EF2-9E5A-7AB7A23E1F5F}">
      <dgm:prSet/>
      <dgm:spPr/>
      <dgm:t>
        <a:bodyPr/>
        <a:lstStyle/>
        <a:p>
          <a:endParaRPr lang="en-US"/>
        </a:p>
      </dgm:t>
    </dgm:pt>
    <dgm:pt modelId="{8EB3C034-68B1-4429-9E46-B93663272611}">
      <dgm:prSet phldrT="[Text]"/>
      <dgm:spPr/>
      <dgm:t>
        <a:bodyPr/>
        <a:lstStyle/>
        <a:p>
          <a:r>
            <a:rPr lang="ar-SA" b="1" dirty="0" smtClean="0"/>
            <a:t>إستعمال المرساة كما هي</a:t>
          </a:r>
          <a:endParaRPr lang="en-US" b="1" dirty="0"/>
        </a:p>
      </dgm:t>
    </dgm:pt>
    <dgm:pt modelId="{AD634588-D92D-4BE4-8D7D-CFCFC1EEDB8D}" type="parTrans" cxnId="{445B8FF4-74BD-42CB-B998-3F84E2E0BB82}">
      <dgm:prSet/>
      <dgm:spPr/>
      <dgm:t>
        <a:bodyPr/>
        <a:lstStyle/>
        <a:p>
          <a:endParaRPr lang="en-US"/>
        </a:p>
      </dgm:t>
    </dgm:pt>
    <dgm:pt modelId="{CD28B9E8-38EB-4866-B617-6554B5AAAEB2}" type="sibTrans" cxnId="{445B8FF4-74BD-42CB-B998-3F84E2E0BB82}">
      <dgm:prSet/>
      <dgm:spPr/>
      <dgm:t>
        <a:bodyPr/>
        <a:lstStyle/>
        <a:p>
          <a:endParaRPr lang="en-US"/>
        </a:p>
      </dgm:t>
    </dgm:pt>
    <dgm:pt modelId="{2A7A8253-3E72-42EF-BFF9-61EA425E9533}" type="pres">
      <dgm:prSet presAssocID="{D760B0A8-B909-408E-9DFF-F91BF385486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96BA5C6-3049-423E-80AA-8AC0CBE3E844}" type="pres">
      <dgm:prSet presAssocID="{D760B0A8-B909-408E-9DFF-F91BF3854868}" presName="pyramid" presStyleLbl="node1" presStyleIdx="0" presStyleCnt="1"/>
      <dgm:spPr/>
    </dgm:pt>
    <dgm:pt modelId="{739E27C8-DAAB-4E0C-9DC3-C0F8BC13A65B}" type="pres">
      <dgm:prSet presAssocID="{D760B0A8-B909-408E-9DFF-F91BF3854868}" presName="theList" presStyleCnt="0"/>
      <dgm:spPr/>
    </dgm:pt>
    <dgm:pt modelId="{9B454FA1-CF14-40D7-982C-9E27AB3EB874}" type="pres">
      <dgm:prSet presAssocID="{B412E25E-4B88-43D4-B0AC-D691DE097560}" presName="aNode" presStyleLbl="fgAcc1" presStyleIdx="0" presStyleCnt="4" custScaleY="66974" custLinFactY="13666" custLinFactNeighborX="996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48963-5A77-4ED2-BA72-E10804935CF5}" type="pres">
      <dgm:prSet presAssocID="{B412E25E-4B88-43D4-B0AC-D691DE097560}" presName="aSpace" presStyleCnt="0"/>
      <dgm:spPr/>
    </dgm:pt>
    <dgm:pt modelId="{9D6D348A-4C30-49B5-B2E0-944AB88A8365}" type="pres">
      <dgm:prSet presAssocID="{0E629210-D3A4-4F62-AB8E-9C50DC4EC122}" presName="aNode" presStyleLbl="fgAcc1" presStyleIdx="1" presStyleCnt="4" custScaleY="58568" custLinFactY="1166" custLinFactNeighborX="996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0DC50-4FE5-45B4-A081-43988BDEB55B}" type="pres">
      <dgm:prSet presAssocID="{0E629210-D3A4-4F62-AB8E-9C50DC4EC122}" presName="aSpace" presStyleCnt="0"/>
      <dgm:spPr/>
    </dgm:pt>
    <dgm:pt modelId="{0704EB7E-60F4-433D-9A66-1FE60792F322}" type="pres">
      <dgm:prSet presAssocID="{4A6111F8-C1CD-4324-9287-7FE60AFA3BA7}" presName="aNode" presStyleLbl="fgAcc1" presStyleIdx="2" presStyleCnt="4" custScaleY="53934" custLinFactNeighborX="9965" custLinFactNeighborY="16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E930B-9B29-4E3D-9811-564AB7AAF602}" type="pres">
      <dgm:prSet presAssocID="{4A6111F8-C1CD-4324-9287-7FE60AFA3BA7}" presName="aSpace" presStyleCnt="0"/>
      <dgm:spPr/>
    </dgm:pt>
    <dgm:pt modelId="{6E90FA61-8B48-473D-9979-1A4EE70949DA}" type="pres">
      <dgm:prSet presAssocID="{8EB3C034-68B1-4429-9E46-B93663272611}" presName="aNode" presStyleLbl="fgAcc1" presStyleIdx="3" presStyleCnt="4" custScaleY="53934" custLinFactNeighborX="9965" custLinFactNeighborY="-83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09962-AC00-4DB1-9B35-126B94AE68B2}" type="pres">
      <dgm:prSet presAssocID="{8EB3C034-68B1-4429-9E46-B93663272611}" presName="aSpace" presStyleCnt="0"/>
      <dgm:spPr/>
    </dgm:pt>
  </dgm:ptLst>
  <dgm:cxnLst>
    <dgm:cxn modelId="{C965F8ED-8CBB-4EF2-BE47-9A832F15FFA6}" type="presOf" srcId="{B412E25E-4B88-43D4-B0AC-D691DE097560}" destId="{9B454FA1-CF14-40D7-982C-9E27AB3EB874}" srcOrd="0" destOrd="0" presId="urn:microsoft.com/office/officeart/2005/8/layout/pyramid2"/>
    <dgm:cxn modelId="{8177BB9B-EA32-4CB5-A6B1-9122F4FA85FF}" srcId="{D760B0A8-B909-408E-9DFF-F91BF3854868}" destId="{B412E25E-4B88-43D4-B0AC-D691DE097560}" srcOrd="0" destOrd="0" parTransId="{1E9CFDA7-8689-42FA-AFFC-05D3A6C46243}" sibTransId="{B3263E31-045F-4F4C-8044-DB2DB88B88E8}"/>
    <dgm:cxn modelId="{53E91DE4-D8AD-4EF2-9E5A-7AB7A23E1F5F}" srcId="{D760B0A8-B909-408E-9DFF-F91BF3854868}" destId="{4A6111F8-C1CD-4324-9287-7FE60AFA3BA7}" srcOrd="2" destOrd="0" parTransId="{3B3D3A3D-6D34-4FAA-BA84-D6C974E0E6CB}" sibTransId="{1DD1FB47-F29C-4DF3-AFD8-6A5860D417A5}"/>
    <dgm:cxn modelId="{BE8F292D-4304-4AFE-9095-748812B1BE09}" type="presOf" srcId="{D760B0A8-B909-408E-9DFF-F91BF3854868}" destId="{2A7A8253-3E72-42EF-BFF9-61EA425E9533}" srcOrd="0" destOrd="0" presId="urn:microsoft.com/office/officeart/2005/8/layout/pyramid2"/>
    <dgm:cxn modelId="{91371E84-90D4-4A93-95BF-CC9F9AD22BC8}" type="presOf" srcId="{0E629210-D3A4-4F62-AB8E-9C50DC4EC122}" destId="{9D6D348A-4C30-49B5-B2E0-944AB88A8365}" srcOrd="0" destOrd="0" presId="urn:microsoft.com/office/officeart/2005/8/layout/pyramid2"/>
    <dgm:cxn modelId="{B6CE24F6-05FA-4289-BE53-8B5E582156A4}" type="presOf" srcId="{4A6111F8-C1CD-4324-9287-7FE60AFA3BA7}" destId="{0704EB7E-60F4-433D-9A66-1FE60792F322}" srcOrd="0" destOrd="0" presId="urn:microsoft.com/office/officeart/2005/8/layout/pyramid2"/>
    <dgm:cxn modelId="{445B8FF4-74BD-42CB-B998-3F84E2E0BB82}" srcId="{D760B0A8-B909-408E-9DFF-F91BF3854868}" destId="{8EB3C034-68B1-4429-9E46-B93663272611}" srcOrd="3" destOrd="0" parTransId="{AD634588-D92D-4BE4-8D7D-CFCFC1EEDB8D}" sibTransId="{CD28B9E8-38EB-4866-B617-6554B5AAAEB2}"/>
    <dgm:cxn modelId="{20A72B06-5E8D-4D09-A043-C81108B6C7A2}" srcId="{D760B0A8-B909-408E-9DFF-F91BF3854868}" destId="{0E629210-D3A4-4F62-AB8E-9C50DC4EC122}" srcOrd="1" destOrd="0" parTransId="{F7B1FD03-73DC-4853-97FF-F88184F49994}" sibTransId="{A2B37A81-78FD-4E82-A701-5956B955EC7A}"/>
    <dgm:cxn modelId="{E679AFDF-57EE-45EB-83F0-3C2D51FBDD11}" type="presOf" srcId="{8EB3C034-68B1-4429-9E46-B93663272611}" destId="{6E90FA61-8B48-473D-9979-1A4EE70949DA}" srcOrd="0" destOrd="0" presId="urn:microsoft.com/office/officeart/2005/8/layout/pyramid2"/>
    <dgm:cxn modelId="{E2D270C2-B59F-4D2E-9265-BCDA52828FBD}" type="presParOf" srcId="{2A7A8253-3E72-42EF-BFF9-61EA425E9533}" destId="{E96BA5C6-3049-423E-80AA-8AC0CBE3E844}" srcOrd="0" destOrd="0" presId="urn:microsoft.com/office/officeart/2005/8/layout/pyramid2"/>
    <dgm:cxn modelId="{7CE2C18E-DE4D-422B-9B2E-7E035D840845}" type="presParOf" srcId="{2A7A8253-3E72-42EF-BFF9-61EA425E9533}" destId="{739E27C8-DAAB-4E0C-9DC3-C0F8BC13A65B}" srcOrd="1" destOrd="0" presId="urn:microsoft.com/office/officeart/2005/8/layout/pyramid2"/>
    <dgm:cxn modelId="{1C78FAC3-22E2-4BA0-B73A-F4F4A11F8B60}" type="presParOf" srcId="{739E27C8-DAAB-4E0C-9DC3-C0F8BC13A65B}" destId="{9B454FA1-CF14-40D7-982C-9E27AB3EB874}" srcOrd="0" destOrd="0" presId="urn:microsoft.com/office/officeart/2005/8/layout/pyramid2"/>
    <dgm:cxn modelId="{A5F940A2-4E95-4526-8E15-FAA84DACF42E}" type="presParOf" srcId="{739E27C8-DAAB-4E0C-9DC3-C0F8BC13A65B}" destId="{C2548963-5A77-4ED2-BA72-E10804935CF5}" srcOrd="1" destOrd="0" presId="urn:microsoft.com/office/officeart/2005/8/layout/pyramid2"/>
    <dgm:cxn modelId="{9F99665F-00AF-4B8D-A4D5-AF9C5DB92B79}" type="presParOf" srcId="{739E27C8-DAAB-4E0C-9DC3-C0F8BC13A65B}" destId="{9D6D348A-4C30-49B5-B2E0-944AB88A8365}" srcOrd="2" destOrd="0" presId="urn:microsoft.com/office/officeart/2005/8/layout/pyramid2"/>
    <dgm:cxn modelId="{5DCEC1F4-E7E8-41D8-90D8-44028D88B281}" type="presParOf" srcId="{739E27C8-DAAB-4E0C-9DC3-C0F8BC13A65B}" destId="{3740DC50-4FE5-45B4-A081-43988BDEB55B}" srcOrd="3" destOrd="0" presId="urn:microsoft.com/office/officeart/2005/8/layout/pyramid2"/>
    <dgm:cxn modelId="{3CECD0CF-D864-4E73-A5A5-888316C64FE4}" type="presParOf" srcId="{739E27C8-DAAB-4E0C-9DC3-C0F8BC13A65B}" destId="{0704EB7E-60F4-433D-9A66-1FE60792F322}" srcOrd="4" destOrd="0" presId="urn:microsoft.com/office/officeart/2005/8/layout/pyramid2"/>
    <dgm:cxn modelId="{13462781-333D-4B7B-8BF3-B7FD5C5F0554}" type="presParOf" srcId="{739E27C8-DAAB-4E0C-9DC3-C0F8BC13A65B}" destId="{270E930B-9B29-4E3D-9811-564AB7AAF602}" srcOrd="5" destOrd="0" presId="urn:microsoft.com/office/officeart/2005/8/layout/pyramid2"/>
    <dgm:cxn modelId="{83A89B7E-F040-496A-A259-66547D852875}" type="presParOf" srcId="{739E27C8-DAAB-4E0C-9DC3-C0F8BC13A65B}" destId="{6E90FA61-8B48-473D-9979-1A4EE70949DA}" srcOrd="6" destOrd="0" presId="urn:microsoft.com/office/officeart/2005/8/layout/pyramid2"/>
    <dgm:cxn modelId="{E903A734-1D02-48E0-8D39-60B429988B2E}" type="presParOf" srcId="{739E27C8-DAAB-4E0C-9DC3-C0F8BC13A65B}" destId="{DA409962-AC00-4DB1-9B35-126B94AE68B2}" srcOrd="7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5DA-11DE-40CA-B19D-615BFB32F393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7C3C-6CC0-459E-8995-015066F35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5DA-11DE-40CA-B19D-615BFB32F393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7C3C-6CC0-459E-8995-015066F35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5DA-11DE-40CA-B19D-615BFB32F393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7C3C-6CC0-459E-8995-015066F35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5DA-11DE-40CA-B19D-615BFB32F393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7C3C-6CC0-459E-8995-015066F35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5DA-11DE-40CA-B19D-615BFB32F393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7C3C-6CC0-459E-8995-015066F35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5DA-11DE-40CA-B19D-615BFB32F393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7C3C-6CC0-459E-8995-015066F35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5DA-11DE-40CA-B19D-615BFB32F393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7C3C-6CC0-459E-8995-015066F35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5DA-11DE-40CA-B19D-615BFB32F393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7C3C-6CC0-459E-8995-015066F35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5DA-11DE-40CA-B19D-615BFB32F393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7C3C-6CC0-459E-8995-015066F35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5DA-11DE-40CA-B19D-615BFB32F393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7C3C-6CC0-459E-8995-015066F35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F5DA-11DE-40CA-B19D-615BFB32F393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7C3C-6CC0-459E-8995-015066F35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1F5DA-11DE-40CA-B19D-615BFB32F393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97C3C-6CC0-459E-8995-015066F352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457200" y="274638"/>
            <a:ext cx="8229600" cy="10112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مفاتيح</a:t>
            </a:r>
            <a:r>
              <a:rPr kumimoji="0" lang="ar-SA" sz="4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الشخصية في التعليم والتعلم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857892"/>
            <a:ext cx="1285852" cy="1000108"/>
          </a:xfrm>
          <a:prstGeom prst="rect">
            <a:avLst/>
          </a:prstGeom>
          <a:noFill/>
        </p:spPr>
      </p:pic>
      <p:pic>
        <p:nvPicPr>
          <p:cNvPr id="6" name="Picture 4" descr="C:\Program Files\Microsoft Office\MEDIA\CAGCAT10\j021221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042" y="1500174"/>
            <a:ext cx="1746504" cy="1828800"/>
          </a:xfrm>
          <a:prstGeom prst="rect">
            <a:avLst/>
          </a:prstGeom>
          <a:noFill/>
        </p:spPr>
      </p:pic>
      <p:pic>
        <p:nvPicPr>
          <p:cNvPr id="7" name="Picture 4" descr="C:\Program Files\Microsoft Office\MEDIA\CAGCAT10\j021221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0338" y="1500174"/>
            <a:ext cx="1746504" cy="1828800"/>
          </a:xfrm>
          <a:prstGeom prst="rect">
            <a:avLst/>
          </a:prstGeom>
          <a:noFill/>
        </p:spPr>
      </p:pic>
      <p:pic>
        <p:nvPicPr>
          <p:cNvPr id="8" name="Picture 3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5824560"/>
            <a:ext cx="1357322" cy="1033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https://scontent-b.xx.fbcdn.net/hphotos-ash4/t1.0-9/10013830_472151902885001_2046705727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143356"/>
            <a:ext cx="5786478" cy="2714644"/>
          </a:xfrm>
          <a:prstGeom prst="rect">
            <a:avLst/>
          </a:prstGeom>
          <a:noFill/>
        </p:spPr>
      </p:pic>
      <p:sp>
        <p:nvSpPr>
          <p:cNvPr id="10" name="مربع نص 9"/>
          <p:cNvSpPr txBox="1"/>
          <p:nvPr/>
        </p:nvSpPr>
        <p:spPr>
          <a:xfrm>
            <a:off x="2071670" y="3117835"/>
            <a:ext cx="507209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 smtClean="0"/>
              <a:t>د. خواطر موسى فضل الله </a:t>
            </a:r>
            <a:r>
              <a:rPr lang="ar-SA" sz="3200" b="1" dirty="0" smtClean="0"/>
              <a:t>بلية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 المدرب : المعتمد من مركز تركيز الخبرات   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عنصر نائب للتذييل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1414"/>
            <a:ext cx="7811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600" b="1" dirty="0" smtClean="0"/>
              <a:t>2- ما هو الشيء الذي تبحث عنه في علاقة إنسانة؟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303083"/>
            <a:ext cx="7269592" cy="255454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ar-SA" sz="4000" b="1" dirty="0" smtClean="0"/>
              <a:t>أ-  الشخص الأخر وهو في أحسن أحواله </a:t>
            </a:r>
          </a:p>
          <a:p>
            <a:pPr marL="342900" indent="-342900" algn="r"/>
            <a:r>
              <a:rPr lang="ar-SA" sz="4000" b="1" dirty="0" smtClean="0"/>
              <a:t>ب-  كلمات دعم وتأييد من الطرف الاخر </a:t>
            </a:r>
          </a:p>
          <a:p>
            <a:pPr marL="342900" indent="-342900" algn="r"/>
            <a:r>
              <a:rPr lang="ar-SA" sz="4000" b="1" dirty="0" smtClean="0"/>
              <a:t>ج-  الشعور بالحب والتقدير من قبل الشخص الأخر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6396014"/>
            <a:ext cx="170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 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بلية </a:t>
            </a:r>
            <a:endParaRPr lang="en-US" sz="1200" dirty="0"/>
          </a:p>
        </p:txBody>
      </p:sp>
      <p:sp>
        <p:nvSpPr>
          <p:cNvPr id="5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72523"/>
            <a:ext cx="7334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smtClean="0"/>
              <a:t>3- ما الذي تفضلة عندما يطرح عليك أحد فكرة جديدة؟</a:t>
            </a:r>
            <a:endParaRPr lang="en-US" sz="3200" b="1" dirty="0"/>
          </a:p>
        </p:txBody>
      </p:sp>
      <p:sp>
        <p:nvSpPr>
          <p:cNvPr id="3" name="Rounded Rectangle 5"/>
          <p:cNvSpPr/>
          <p:nvPr/>
        </p:nvSpPr>
        <p:spPr>
          <a:xfrm>
            <a:off x="762000" y="1714488"/>
            <a:ext cx="7010400" cy="42291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</a:rPr>
              <a:t>أ-مشاهدة الصورة الإجمالية </a:t>
            </a:r>
          </a:p>
          <a:p>
            <a:pPr algn="ctr"/>
            <a:r>
              <a:rPr lang="ar-SA" sz="4800" b="1" dirty="0" smtClean="0">
                <a:solidFill>
                  <a:schemeClr val="tx1"/>
                </a:solidFill>
              </a:rPr>
              <a:t>ب- مناقشة الفكرة مع الشخص المعني وأخرين والتفكير فيها</a:t>
            </a:r>
          </a:p>
          <a:p>
            <a:pPr algn="ctr"/>
            <a:r>
              <a:rPr lang="ar-SA" sz="4800" b="1" dirty="0" smtClean="0">
                <a:solidFill>
                  <a:schemeClr val="tx1"/>
                </a:solidFill>
              </a:rPr>
              <a:t>ج- الشعور بالفكرة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4231" y="6629400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</a:t>
            </a:r>
            <a:r>
              <a:rPr lang="ar-SA" sz="1200" dirty="0" err="1" smtClean="0"/>
              <a:t>بلبة</a:t>
            </a:r>
            <a:r>
              <a:rPr lang="ar-SA" sz="1200" dirty="0" smtClean="0"/>
              <a:t> </a:t>
            </a:r>
            <a:endParaRPr lang="en-US" sz="1200" dirty="0"/>
          </a:p>
        </p:txBody>
      </p:sp>
      <p:sp>
        <p:nvSpPr>
          <p:cNvPr id="5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71472" y="357166"/>
            <a:ext cx="7143800" cy="1357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في حال اختلافك مع شخص أخر ماذا تفعل عادة ؟</a:t>
            </a:r>
            <a:endParaRPr lang="en-US" dirty="0"/>
          </a:p>
        </p:txBody>
      </p:sp>
      <p:sp>
        <p:nvSpPr>
          <p:cNvPr id="3" name="Rounded Rectangle 4"/>
          <p:cNvSpPr/>
          <p:nvPr/>
        </p:nvSpPr>
        <p:spPr>
          <a:xfrm>
            <a:off x="500034" y="1857364"/>
            <a:ext cx="7543800" cy="4419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400" b="1" dirty="0" smtClean="0">
                <a:solidFill>
                  <a:schemeClr val="tx1"/>
                </a:solidFill>
              </a:rPr>
              <a:t>أ- تركز على كاريزما الشخص المقابل </a:t>
            </a:r>
          </a:p>
          <a:p>
            <a:pPr algn="r"/>
            <a:r>
              <a:rPr lang="ar-SA" sz="4400" b="1" dirty="0" smtClean="0">
                <a:solidFill>
                  <a:schemeClr val="tx1"/>
                </a:solidFill>
              </a:rPr>
              <a:t>ب- تصغى بإهتمام دون مقاطعة</a:t>
            </a:r>
          </a:p>
          <a:p>
            <a:pPr algn="r"/>
            <a:r>
              <a:rPr lang="ar-SA" sz="4400" b="1" dirty="0" smtClean="0">
                <a:solidFill>
                  <a:schemeClr val="tx1"/>
                </a:solidFill>
              </a:rPr>
              <a:t>ج- تحاور دون تشنج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3352800" y="6047601"/>
            <a:ext cx="1657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 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بلية</a:t>
            </a:r>
            <a:endParaRPr lang="en-US" sz="1200" dirty="0"/>
          </a:p>
        </p:txBody>
      </p:sp>
      <p:sp>
        <p:nvSpPr>
          <p:cNvPr id="5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8" y="404813"/>
            <a:ext cx="7632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dirty="0">
                <a:solidFill>
                  <a:schemeClr val="tx2"/>
                </a:solidFill>
                <a:cs typeface="PT Bold Heading" pitchFamily="2" charset="-78"/>
              </a:rPr>
              <a:t>التعرف على النظام التمثيلي</a:t>
            </a:r>
            <a:br>
              <a:rPr lang="ar-SA" sz="4000" dirty="0">
                <a:solidFill>
                  <a:schemeClr val="tx2"/>
                </a:solidFill>
                <a:cs typeface="PT Bold Heading" pitchFamily="2" charset="-78"/>
              </a:rPr>
            </a:br>
            <a:r>
              <a:rPr lang="en-US" sz="4000" dirty="0">
                <a:solidFill>
                  <a:schemeClr val="tx2"/>
                </a:solidFill>
                <a:cs typeface="PT Bold Heading" pitchFamily="2" charset="-78"/>
              </a:rPr>
              <a:t>B.A.G.E.L Model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835150" y="1916113"/>
            <a:ext cx="5832475" cy="226536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sz="2800" dirty="0"/>
              <a:t>الوقفة			</a:t>
            </a:r>
            <a:r>
              <a:rPr lang="en-US" sz="2800" dirty="0"/>
              <a:t>Body Poster</a:t>
            </a:r>
            <a:br>
              <a:rPr lang="en-US" sz="2800" dirty="0"/>
            </a:br>
            <a:r>
              <a:rPr lang="ar-SA" sz="2800" dirty="0"/>
              <a:t>إشارات الوصول	</a:t>
            </a:r>
            <a:r>
              <a:rPr lang="en-US" sz="2800" dirty="0"/>
              <a:t>Accessing Cues</a:t>
            </a:r>
            <a:br>
              <a:rPr lang="en-US" sz="2800" dirty="0"/>
            </a:br>
            <a:r>
              <a:rPr lang="ar-SA" sz="2800" dirty="0" smtClean="0"/>
              <a:t>الإيماءات</a:t>
            </a:r>
            <a:r>
              <a:rPr lang="ar-SA" sz="2800" dirty="0"/>
              <a:t>		</a:t>
            </a:r>
            <a:r>
              <a:rPr lang="en-US" sz="2800" dirty="0"/>
              <a:t>Gesture</a:t>
            </a:r>
            <a:br>
              <a:rPr lang="en-US" sz="2800" dirty="0"/>
            </a:br>
            <a:r>
              <a:rPr lang="ar-SA" sz="2800" dirty="0"/>
              <a:t>حركة العينين		</a:t>
            </a:r>
            <a:r>
              <a:rPr lang="en-US" sz="2800" dirty="0"/>
              <a:t>Eye Movements</a:t>
            </a:r>
            <a:br>
              <a:rPr lang="en-US" sz="2800" dirty="0"/>
            </a:br>
            <a:r>
              <a:rPr lang="ar-SA" sz="2800" dirty="0"/>
              <a:t>اللغة			</a:t>
            </a:r>
            <a:r>
              <a:rPr lang="en-US" sz="2800" dirty="0"/>
              <a:t>Language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27088" y="4508500"/>
            <a:ext cx="7993062" cy="1993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sz="2800" b="1" u="sng" dirty="0">
                <a:cs typeface="Monotype Koufi" pitchFamily="2" charset="-78"/>
              </a:rPr>
              <a:t>الوقفة 	</a:t>
            </a:r>
            <a:r>
              <a:rPr lang="en-US" sz="2800" b="1" u="sng" dirty="0">
                <a:cs typeface="Monotype Koufi" pitchFamily="2" charset="-78"/>
              </a:rPr>
              <a:t>Body Poster</a:t>
            </a:r>
            <a:br>
              <a:rPr lang="en-US" sz="2800" b="1" u="sng" dirty="0">
                <a:cs typeface="Monotype Koufi" pitchFamily="2" charset="-78"/>
              </a:rPr>
            </a:br>
            <a:r>
              <a:rPr lang="ar-SA" sz="3200" b="1" u="sng" dirty="0">
                <a:solidFill>
                  <a:srgbClr val="FF0000"/>
                </a:solidFill>
                <a:cs typeface="Monotype Koufi" pitchFamily="2" charset="-78"/>
              </a:rPr>
              <a:t>البصري:</a:t>
            </a:r>
            <a:r>
              <a:rPr lang="ar-SA" sz="2800" dirty="0">
                <a:cs typeface="Monotype Koufi" pitchFamily="2" charset="-78"/>
              </a:rPr>
              <a:t> </a:t>
            </a:r>
            <a:r>
              <a:rPr lang="ar-SA" sz="3200" dirty="0"/>
              <a:t>ميل إلى الخلف، الرأس والأكتاف إلى أعلى</a:t>
            </a:r>
            <a:r>
              <a:rPr lang="ar-SA" sz="2800" dirty="0">
                <a:cs typeface="Monotype Koufi" pitchFamily="2" charset="-78"/>
              </a:rPr>
              <a:t/>
            </a:r>
            <a:br>
              <a:rPr lang="ar-SA" sz="2800" dirty="0">
                <a:cs typeface="Monotype Koufi" pitchFamily="2" charset="-78"/>
              </a:rPr>
            </a:br>
            <a:r>
              <a:rPr lang="ar-SA" sz="3200" u="sng" dirty="0">
                <a:solidFill>
                  <a:srgbClr val="FF0000"/>
                </a:solidFill>
                <a:cs typeface="Monotype Koufi" pitchFamily="2" charset="-78"/>
              </a:rPr>
              <a:t>السمعي:</a:t>
            </a:r>
            <a:r>
              <a:rPr lang="ar-SA" sz="2800" dirty="0">
                <a:cs typeface="Monotype Koufi" pitchFamily="2" charset="-78"/>
              </a:rPr>
              <a:t> </a:t>
            </a:r>
            <a:r>
              <a:rPr lang="ar-SA" sz="3200" dirty="0"/>
              <a:t>ميل إلى الأمام مع ثبات، الرأس يميل لأحد الجانبين</a:t>
            </a:r>
            <a:r>
              <a:rPr lang="ar-SA" sz="2800" dirty="0">
                <a:cs typeface="Monotype Koufi" pitchFamily="2" charset="-78"/>
              </a:rPr>
              <a:t/>
            </a:r>
            <a:br>
              <a:rPr lang="ar-SA" sz="2800" dirty="0">
                <a:cs typeface="Monotype Koufi" pitchFamily="2" charset="-78"/>
              </a:rPr>
            </a:br>
            <a:r>
              <a:rPr lang="ar-SA" sz="3200" u="sng" dirty="0">
                <a:solidFill>
                  <a:srgbClr val="FF0000"/>
                </a:solidFill>
                <a:cs typeface="Monotype Koufi" pitchFamily="2" charset="-78"/>
              </a:rPr>
              <a:t>الحسي:</a:t>
            </a:r>
            <a:r>
              <a:rPr lang="ar-SA" sz="2800" dirty="0">
                <a:cs typeface="Monotype Koufi" pitchFamily="2" charset="-78"/>
              </a:rPr>
              <a:t> </a:t>
            </a:r>
            <a:r>
              <a:rPr lang="ar-SA" sz="3200" dirty="0"/>
              <a:t>ميل أكبر إلى الأمام، الرأس والأكتاف إلى أسفل</a:t>
            </a:r>
            <a:endParaRPr lang="en-US" sz="3200" dirty="0"/>
          </a:p>
        </p:txBody>
      </p:sp>
      <p:sp>
        <p:nvSpPr>
          <p:cNvPr id="5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71550" y="1052513"/>
            <a:ext cx="7272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" name="Group 52"/>
          <p:cNvGraphicFramePr>
            <a:graphicFrameLocks/>
          </p:cNvGraphicFramePr>
          <p:nvPr/>
        </p:nvGraphicFramePr>
        <p:xfrm>
          <a:off x="323850" y="404813"/>
          <a:ext cx="8424863" cy="2785238"/>
        </p:xfrm>
        <a:graphic>
          <a:graphicData uri="http://schemas.openxmlformats.org/drawingml/2006/table">
            <a:tbl>
              <a:tblPr rtl="1"/>
              <a:tblGrid>
                <a:gridCol w="2808288"/>
                <a:gridCol w="2016125"/>
                <a:gridCol w="1944687"/>
                <a:gridCol w="1655763"/>
              </a:tblGrid>
              <a:tr h="6302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إشارات  الوصول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Accessing Cues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Monotype Koufi" pitchFamily="2" charset="-78"/>
                        </a:rPr>
                        <a:t>التنفس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Monotype Koufi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Monotype Koufi" pitchFamily="2" charset="-78"/>
                        </a:rPr>
                        <a:t>النبرة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Monotype Koufi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Monotype Koufi" pitchFamily="2" charset="-78"/>
                        </a:rPr>
                        <a:t>الإيقاع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Monotype Koufi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Monotype Koufi" pitchFamily="2" charset="-78"/>
                        </a:rPr>
                        <a:t>البصري</a:t>
                      </a:r>
                      <a:endParaRPr kumimoji="0" lang="en-US" sz="32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Monotype Koufi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سريع وقصير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حلقية مرتفعة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سريع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Monotype Koufi" pitchFamily="2" charset="-78"/>
                        </a:rPr>
                        <a:t>السمعي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Monotype Koufi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تنفس حجابي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طبقات متموجة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موزون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Monotype Koufi" pitchFamily="2" charset="-78"/>
                        </a:rPr>
                        <a:t>الحسي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Monotype Koufi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بطيء عميق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نبرة منخفضة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بطيء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53"/>
          <p:cNvSpPr txBox="1">
            <a:spLocks noChangeArrowheads="1"/>
          </p:cNvSpPr>
          <p:nvPr/>
        </p:nvSpPr>
        <p:spPr bwMode="auto">
          <a:xfrm>
            <a:off x="2555875" y="3500438"/>
            <a:ext cx="4032250" cy="2054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sz="3200" b="1" u="sng">
                <a:cs typeface="Monotype Koufi" pitchFamily="2" charset="-78"/>
              </a:rPr>
              <a:t>الايماءات </a:t>
            </a:r>
            <a:r>
              <a:rPr lang="en-US" sz="3200" b="1" u="sng">
                <a:cs typeface="Monotype Koufi" pitchFamily="2" charset="-78"/>
              </a:rPr>
              <a:t>Gesture</a:t>
            </a:r>
            <a:br>
              <a:rPr lang="en-US" sz="3200" b="1" u="sng">
                <a:cs typeface="Monotype Koufi" pitchFamily="2" charset="-78"/>
              </a:rPr>
            </a:br>
            <a:r>
              <a:rPr lang="ar-SA" sz="3200" b="1" u="sng">
                <a:solidFill>
                  <a:srgbClr val="FF0000"/>
                </a:solidFill>
                <a:cs typeface="Monotype Koufi" pitchFamily="2" charset="-78"/>
              </a:rPr>
              <a:t>البصري:</a:t>
            </a:r>
            <a:r>
              <a:rPr lang="ar-SA" sz="2800">
                <a:cs typeface="Monotype Koufi" pitchFamily="2" charset="-78"/>
              </a:rPr>
              <a:t> </a:t>
            </a:r>
            <a:r>
              <a:rPr lang="ar-SA" sz="3200"/>
              <a:t>فوق مستوى العين </a:t>
            </a:r>
            <a:r>
              <a:rPr lang="ar-SA" sz="2800">
                <a:cs typeface="Monotype Koufi" pitchFamily="2" charset="-78"/>
              </a:rPr>
              <a:t/>
            </a:r>
            <a:br>
              <a:rPr lang="ar-SA" sz="2800">
                <a:cs typeface="Monotype Koufi" pitchFamily="2" charset="-78"/>
              </a:rPr>
            </a:br>
            <a:r>
              <a:rPr lang="ar-SA" sz="3200" u="sng">
                <a:solidFill>
                  <a:srgbClr val="FF0000"/>
                </a:solidFill>
                <a:cs typeface="Monotype Koufi" pitchFamily="2" charset="-78"/>
              </a:rPr>
              <a:t>السمعي:</a:t>
            </a:r>
            <a:r>
              <a:rPr lang="ar-SA" sz="2800">
                <a:cs typeface="Monotype Koufi" pitchFamily="2" charset="-78"/>
              </a:rPr>
              <a:t> </a:t>
            </a:r>
            <a:r>
              <a:rPr lang="ar-SA" sz="3200"/>
              <a:t>على مستوى الأفق</a:t>
            </a:r>
            <a:r>
              <a:rPr lang="ar-SA" sz="2800">
                <a:cs typeface="Monotype Koufi" pitchFamily="2" charset="-78"/>
              </a:rPr>
              <a:t/>
            </a:r>
            <a:br>
              <a:rPr lang="ar-SA" sz="2800">
                <a:cs typeface="Monotype Koufi" pitchFamily="2" charset="-78"/>
              </a:rPr>
            </a:br>
            <a:r>
              <a:rPr lang="ar-SA" sz="3200" u="sng">
                <a:solidFill>
                  <a:srgbClr val="FF0000"/>
                </a:solidFill>
                <a:cs typeface="Monotype Koufi" pitchFamily="2" charset="-78"/>
              </a:rPr>
              <a:t>الحسي:</a:t>
            </a:r>
            <a:r>
              <a:rPr lang="ar-SA" sz="2800">
                <a:cs typeface="Monotype Koufi" pitchFamily="2" charset="-78"/>
              </a:rPr>
              <a:t> </a:t>
            </a:r>
            <a:r>
              <a:rPr lang="ar-SA" sz="3200"/>
              <a:t>اسفل الرقبة</a:t>
            </a:r>
            <a:endParaRPr lang="en-US" sz="3200"/>
          </a:p>
        </p:txBody>
      </p:sp>
      <p:sp>
        <p:nvSpPr>
          <p:cNvPr id="5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609600" y="0"/>
            <a:ext cx="8148637" cy="8636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soft" dir="t"/>
          </a:scene3d>
          <a:sp3d>
            <a:bevelT/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صفات الشخص البصري</a:t>
            </a:r>
            <a:r>
              <a:rPr kumimoji="0" lang="ar-TN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15900" y="3211513"/>
            <a:ext cx="4248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4" name="Picture 15" descr="g050415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6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6"/>
          <p:cNvSpPr/>
          <p:nvPr/>
        </p:nvSpPr>
        <p:spPr>
          <a:xfrm>
            <a:off x="381000" y="914400"/>
            <a:ext cx="8534400" cy="5638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b="1" dirty="0" smtClean="0"/>
              <a:t>1- يستقبل المعلومات عن طريق البصر ويرى العالم من حوله على شكل صور </a:t>
            </a:r>
          </a:p>
          <a:p>
            <a:pPr algn="r"/>
            <a:r>
              <a:rPr lang="ar-SA" sz="2800" b="1" dirty="0" smtClean="0"/>
              <a:t>2- كثير الحركة أثناء الكلام </a:t>
            </a:r>
          </a:p>
          <a:p>
            <a:pPr algn="r"/>
            <a:r>
              <a:rPr lang="ar-SA" sz="2800" b="1" dirty="0" smtClean="0"/>
              <a:t>3- دقيق في ملاحظة الألوان والتناسق والتمييز بين الاشكال</a:t>
            </a:r>
          </a:p>
          <a:p>
            <a:pPr algn="r"/>
            <a:r>
              <a:rPr lang="ar-SA" sz="2800" b="1" dirty="0" smtClean="0"/>
              <a:t>4- يحب المناطق الجبلية</a:t>
            </a:r>
          </a:p>
          <a:p>
            <a:pPr algn="r"/>
            <a:r>
              <a:rPr lang="ar-SA" sz="2800" b="1" dirty="0" smtClean="0"/>
              <a:t>5- يتحدث بسرعة وبصوت عالى </a:t>
            </a:r>
          </a:p>
          <a:p>
            <a:pPr algn="r"/>
            <a:r>
              <a:rPr lang="ar-SA" sz="2800" b="1" dirty="0" smtClean="0"/>
              <a:t>6- يتنفس من الجزء الاعلى من الصدر</a:t>
            </a:r>
          </a:p>
          <a:p>
            <a:pPr algn="r"/>
            <a:r>
              <a:rPr lang="ar-SA" sz="2800" b="1" dirty="0" smtClean="0"/>
              <a:t>7- يمل بسرعة ما لم يكن الامر متعلقا بقيمه العليا</a:t>
            </a:r>
          </a:p>
          <a:p>
            <a:pPr algn="r"/>
            <a:r>
              <a:rPr lang="ar-SA" sz="2800" b="1" dirty="0" smtClean="0"/>
              <a:t>8- دائم الحركة والنشاط ، طاقتة عاليه ، يحب السرعة في الغالب</a:t>
            </a:r>
          </a:p>
          <a:p>
            <a:pPr algn="r"/>
            <a:r>
              <a:rPr lang="ar-SA" sz="2800" b="1" dirty="0" smtClean="0"/>
              <a:t>9- يأخذ قراراته على أساس ما يتخيله </a:t>
            </a:r>
          </a:p>
          <a:p>
            <a:pPr algn="r"/>
            <a:r>
              <a:rPr lang="ar-SA" sz="2800" b="1" dirty="0" smtClean="0"/>
              <a:t>10- يقف منتصبا مائلا ناحية الخلف قليلا، والرأس والأكتاف لاعلى واحيانا يرفع صدرة حتى يبدو للناظر انه مغرور</a:t>
            </a:r>
          </a:p>
          <a:p>
            <a:pPr algn="r"/>
            <a:r>
              <a:rPr lang="ar-SA" sz="2800" b="1" dirty="0" smtClean="0"/>
              <a:t>11-يقاطع أحيانا في الكلام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3657600" y="6581001"/>
            <a:ext cx="170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 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بلية </a:t>
            </a:r>
            <a:endParaRPr lang="en-US" sz="120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81000"/>
            <a:ext cx="86868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عبارات الإستدلال عند الشخص  ذو النظام البصري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371600"/>
            <a:ext cx="8382000" cy="510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3600" b="1" dirty="0" smtClean="0">
                <a:solidFill>
                  <a:schemeClr val="tx1"/>
                </a:solidFill>
              </a:rPr>
              <a:t>إتصور ، إتخيل ، رؤية ، يلوح في الأفق ، وضوح ، غبش ، الوان ، بريق ، </a:t>
            </a:r>
            <a:r>
              <a:rPr lang="ar-SA" sz="3600" b="1" dirty="0" smtClean="0">
                <a:solidFill>
                  <a:schemeClr val="tx1"/>
                </a:solidFill>
              </a:rPr>
              <a:t>مشرق </a:t>
            </a:r>
            <a:r>
              <a:rPr lang="ar-SA" sz="3600" b="1" dirty="0" smtClean="0">
                <a:solidFill>
                  <a:schemeClr val="tx1"/>
                </a:solidFill>
              </a:rPr>
              <a:t>، صفاء ، لمعان ، إنعكاس ، ملامح ، ظلال </a:t>
            </a:r>
            <a:r>
              <a:rPr lang="ar-SA" sz="3600" b="1" dirty="0" smtClean="0">
                <a:solidFill>
                  <a:schemeClr val="tx1"/>
                </a:solidFill>
              </a:rPr>
              <a:t>، 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نظر، رؤية، أرى، أتصور، واضح، بصر، يظهر لي،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،</a:t>
            </a:r>
            <a:r>
              <a:rPr lang="ar-SA" sz="3600" b="1" dirty="0" smtClean="0">
                <a:solidFill>
                  <a:schemeClr val="tx1"/>
                </a:solidFill>
              </a:rPr>
              <a:t>عاين ، وجهة نظر ،تسليط </a:t>
            </a:r>
            <a:r>
              <a:rPr lang="ar-SA" sz="3600" b="1" dirty="0" smtClean="0">
                <a:solidFill>
                  <a:schemeClr val="tx1"/>
                </a:solidFill>
              </a:rPr>
              <a:t>الضوء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6581001"/>
            <a:ext cx="1563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 /خواطر موسى بلية </a:t>
            </a:r>
            <a:endParaRPr lang="en-US" sz="120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86800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مميزات الشخص البصري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5119" y="1981200"/>
            <a:ext cx="852028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3200" b="1" dirty="0" smtClean="0"/>
              <a:t>1- سرعة  التفكير وإتخاذ القرار </a:t>
            </a:r>
          </a:p>
          <a:p>
            <a:pPr algn="r" rtl="1"/>
            <a:r>
              <a:rPr lang="ar-SA" sz="3200" b="1" dirty="0" smtClean="0"/>
              <a:t>2- التفاعل العالي مع المتغيرات </a:t>
            </a:r>
          </a:p>
          <a:p>
            <a:pPr algn="r" rtl="1"/>
            <a:r>
              <a:rPr lang="ar-SA" sz="3200" b="1" dirty="0" smtClean="0"/>
              <a:t>3- يصلح أن يكون قائدا لأزمة لانه سريع التصرف ويستطيع أن</a:t>
            </a:r>
          </a:p>
          <a:p>
            <a:pPr algn="r" rtl="1"/>
            <a:r>
              <a:rPr lang="ar-SA" sz="3200" b="1" dirty="0" smtClean="0"/>
              <a:t>يضع كل المعطيات أمامه على هيئة صور </a:t>
            </a:r>
          </a:p>
          <a:p>
            <a:pPr algn="r" rtl="1"/>
            <a:r>
              <a:rPr lang="ar-SA" sz="3200" b="1" dirty="0" smtClean="0"/>
              <a:t>4- يتخيل ويتوقع النتائج العواقب </a:t>
            </a:r>
          </a:p>
          <a:p>
            <a:pPr algn="r" rtl="1"/>
            <a:r>
              <a:rPr lang="ar-SA" sz="3200" b="1" dirty="0" smtClean="0"/>
              <a:t>5- ذو رؤية  أستراتيجية  ويرى ما لا يراه الاخرون لانه يتخيل </a:t>
            </a:r>
          </a:p>
          <a:p>
            <a:pPr algn="r" rtl="1"/>
            <a:r>
              <a:rPr lang="ar-SA" sz="3200" b="1" dirty="0" smtClean="0"/>
              <a:t>6- ذو خيال واسع ويجيد الإدارة والقيادة </a:t>
            </a:r>
            <a:endParaRPr lang="en-US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98563"/>
            <a:ext cx="3124200" cy="16208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5"/>
          <p:cNvSpPr txBox="1"/>
          <p:nvPr/>
        </p:nvSpPr>
        <p:spPr>
          <a:xfrm>
            <a:off x="4071934" y="6286520"/>
            <a:ext cx="1657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 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بلية</a:t>
            </a:r>
            <a:endParaRPr lang="en-US" sz="120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8728" y="228600"/>
            <a:ext cx="748667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عيوب الشخص البصري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76200"/>
            <a:ext cx="1495404" cy="16208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28600" y="1676400"/>
            <a:ext cx="8077206" cy="399764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التهور في إتخاذ القرار </a:t>
            </a:r>
          </a:p>
          <a:p>
            <a:pPr algn="r" rtl="1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سرعة  الرد على الأخرين لان الكلمات عنده تسبق المعاني</a:t>
            </a:r>
          </a:p>
          <a:p>
            <a:pPr algn="r" rtl="1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لديه حب السيطرة لانه يعتقد انه يرى الصورة كاملة </a:t>
            </a:r>
          </a:p>
          <a:p>
            <a:pPr algn="r" rtl="1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أول شخص يغضب وأول شخص يرضى</a:t>
            </a:r>
          </a:p>
          <a:p>
            <a:pPr algn="r" rtl="1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لايفيد في العلاقات العامة</a:t>
            </a:r>
          </a:p>
          <a:p>
            <a:pPr algn="r" rtl="1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لا يهتم كثيرا بالترتيب والتنظيم</a:t>
            </a:r>
          </a:p>
          <a:p>
            <a:pPr algn="r" rtl="1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 مبدع وخلاق الا انه لا يستطيع نفيذ أفكاره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6357958"/>
            <a:ext cx="170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 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بلية </a:t>
            </a:r>
            <a:endParaRPr lang="en-US" sz="12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7" name="عنصر نائب لرقم الشريحة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عنصر نائب للتذييل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/>
          <p:cNvSpPr/>
          <p:nvPr/>
        </p:nvSpPr>
        <p:spPr>
          <a:xfrm>
            <a:off x="1571604" y="228600"/>
            <a:ext cx="7343796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صفات الشخص الحسي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44487" y="2895600"/>
            <a:ext cx="882331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2800" b="1" dirty="0" smtClean="0"/>
              <a:t>1- يحب المناطق الساحلية (المياه)</a:t>
            </a:r>
          </a:p>
          <a:p>
            <a:pPr algn="r"/>
            <a:r>
              <a:rPr lang="ar-SA" sz="2800" b="1" dirty="0" smtClean="0"/>
              <a:t> 2- يمتاز بالهدوء ويتحدث بصوت منخفض بشكل عام ونبراته غير سريعة </a:t>
            </a:r>
          </a:p>
          <a:p>
            <a:pPr algn="r"/>
            <a:r>
              <a:rPr lang="ar-SA" sz="2800" b="1" dirty="0" smtClean="0"/>
              <a:t>3- يتنفس من  أسفل البطن فهو صاحب التنفس المثالي بين الأنظمة الثلاث</a:t>
            </a:r>
          </a:p>
          <a:p>
            <a:pPr algn="r"/>
            <a:r>
              <a:rPr lang="ar-SA" sz="2800" b="1" dirty="0" smtClean="0"/>
              <a:t>4- ودود ، لطيف ، حبوب ، ولا يحب  أن يؤذي مشاعر الأخرين</a:t>
            </a:r>
          </a:p>
          <a:p>
            <a:pPr algn="r"/>
            <a:r>
              <a:rPr lang="ar-SA" sz="2800" b="1" dirty="0" smtClean="0"/>
              <a:t>5- أكتافه للامام قليلا ورأسه يميل لتحت ناحية القلب (يسار)</a:t>
            </a:r>
          </a:p>
          <a:p>
            <a:pPr algn="r"/>
            <a:r>
              <a:rPr lang="ar-SA" sz="2800" b="1" dirty="0" smtClean="0"/>
              <a:t>6- يوزن كلماته بقيه قبل أن ينطقها بلسانه </a:t>
            </a:r>
          </a:p>
          <a:p>
            <a:pPr algn="r"/>
            <a:r>
              <a:rPr lang="ar-SA" sz="2800" b="1" dirty="0" smtClean="0"/>
              <a:t> تجنبا للإيذاء وإن فعل فهو يقصد بنسبة 100%</a:t>
            </a:r>
          </a:p>
          <a:p>
            <a:pPr algn="r"/>
            <a:r>
              <a:rPr lang="ar-SA" sz="2800" b="1" dirty="0" smtClean="0"/>
              <a:t>7- التفاعل مع الأحداث</a:t>
            </a:r>
            <a:endParaRPr lang="en-US" sz="2800" b="1" dirty="0"/>
          </a:p>
        </p:txBody>
      </p:sp>
      <p:sp>
        <p:nvSpPr>
          <p:cNvPr id="5" name="5-Point Star 6"/>
          <p:cNvSpPr/>
          <p:nvPr/>
        </p:nvSpPr>
        <p:spPr>
          <a:xfrm>
            <a:off x="381000" y="5105400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7"/>
          <p:cNvSpPr txBox="1"/>
          <p:nvPr/>
        </p:nvSpPr>
        <p:spPr>
          <a:xfrm>
            <a:off x="4429124" y="6357958"/>
            <a:ext cx="170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 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بلية </a:t>
            </a:r>
            <a:endParaRPr lang="en-US" sz="12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  <p:pic>
        <p:nvPicPr>
          <p:cNvPr id="10" name="Picture 2" descr="https://encrypted-tbn0.gstatic.com/images?q=tbn:ANd9GcRI-OpPRN29MRLGEGwTI7Gd-jAzkTvYcXT_4oj8Yol1PjPODluYg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2428892" cy="1971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5" descr="3196_4132502974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2400"/>
            <a:ext cx="8715436" cy="23479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58"/>
          <p:cNvSpPr txBox="1"/>
          <p:nvPr/>
        </p:nvSpPr>
        <p:spPr>
          <a:xfrm>
            <a:off x="5214942" y="2857496"/>
            <a:ext cx="2500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b="1" dirty="0" smtClean="0"/>
              <a:t>الإسم</a:t>
            </a:r>
          </a:p>
          <a:p>
            <a:pPr algn="r"/>
            <a:r>
              <a:rPr lang="ar-SA" sz="4400" b="1" dirty="0" smtClean="0"/>
              <a:t>التخصص </a:t>
            </a:r>
            <a:endParaRPr lang="en-US" sz="4400" b="1" dirty="0"/>
          </a:p>
        </p:txBody>
      </p:sp>
      <p:pic>
        <p:nvPicPr>
          <p:cNvPr id="4" name="Picture 59" descr="http://t0.gstatic.com/images?q=tbn:ANd9GcTaym0F3R-xjoThtPWwdWAQ-b0dm1BNi7K1BTOldXw-fTwYmHkKp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85917" y="2957523"/>
            <a:ext cx="3133735" cy="1971675"/>
          </a:xfrm>
          <a:prstGeom prst="rect">
            <a:avLst/>
          </a:prstGeom>
          <a:noFill/>
        </p:spPr>
      </p:pic>
      <p:sp>
        <p:nvSpPr>
          <p:cNvPr id="5" name="TextBox 61"/>
          <p:cNvSpPr txBox="1"/>
          <p:nvPr/>
        </p:nvSpPr>
        <p:spPr>
          <a:xfrm>
            <a:off x="357158" y="1857364"/>
            <a:ext cx="668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cs typeface="AdvertisingExtraBold" pitchFamily="2" charset="-78"/>
              </a:rPr>
              <a:t>KH</a:t>
            </a:r>
            <a:endParaRPr lang="en-US" sz="3200" b="1" dirty="0">
              <a:cs typeface="AdvertisingExtraBold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000364" y="648866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المدربة : خواطر موسي بلية</a:t>
            </a:r>
            <a:endParaRPr lang="en-US" dirty="0"/>
          </a:p>
        </p:txBody>
      </p:sp>
      <p:sp>
        <p:nvSpPr>
          <p:cNvPr id="7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عنصر نائب للتذييل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  <p:pic>
        <p:nvPicPr>
          <p:cNvPr id="9" name="Picture 6" descr="https://fbcdn-sphotos-d-a.akamaihd.net/hphotos-ak-xpf1/v/t1.0-9/1965030_228562567345084_1911227760_n.jpg?oh=259eef08073549317a8c076b64e923c7&amp;oe=5494693E&amp;__gda__=1417942456_d60e66e4f1bccaacf181e42d5b1b64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929198"/>
            <a:ext cx="8702705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57290" y="228600"/>
            <a:ext cx="725331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مميزات الشخص الحسي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28860" y="1371600"/>
            <a:ext cx="6410341" cy="34163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صاحب قدرة تنفيذية ويحول </a:t>
            </a:r>
          </a:p>
          <a:p>
            <a:pPr algn="r" rtl="1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الخطط الى واقع ملموس </a:t>
            </a:r>
          </a:p>
          <a:p>
            <a:pPr algn="r" rtl="1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صاحب أسلوب عملي في الحياة  </a:t>
            </a:r>
          </a:p>
          <a:p>
            <a:pPr algn="r" rtl="1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يحب الإجتماعات </a:t>
            </a:r>
          </a:p>
          <a:p>
            <a:pPr algn="r" rtl="1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أخر شخص يغضب وأخر من يرضى </a:t>
            </a:r>
          </a:p>
          <a:p>
            <a:pPr algn="r" rtl="1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يحب الأحلام والتنظير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357686" y="6286520"/>
            <a:ext cx="170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 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بلية </a:t>
            </a:r>
            <a:endParaRPr lang="en-US" sz="12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228600"/>
            <a:ext cx="73152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عيوب الشخص الحسي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057400"/>
            <a:ext cx="8185254" cy="286232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3600" b="1" dirty="0" smtClean="0"/>
              <a:t>1- البطء في إتخاذ القرار</a:t>
            </a:r>
          </a:p>
          <a:p>
            <a:pPr algn="r" rtl="1"/>
            <a:r>
              <a:rPr lang="ar-SA" sz="3600" b="1" dirty="0" smtClean="0"/>
              <a:t>2- التسرع في إتخاذ القرار إذا تفاعل معه الأفراد</a:t>
            </a:r>
          </a:p>
          <a:p>
            <a:pPr algn="r" rtl="1"/>
            <a:r>
              <a:rPr lang="ar-SA" sz="3600" b="1" dirty="0" smtClean="0"/>
              <a:t>3- قصر النظر والتحرك نحو أهداف قريبة</a:t>
            </a:r>
          </a:p>
          <a:p>
            <a:pPr algn="r" rtl="1"/>
            <a:r>
              <a:rPr lang="ar-SA" sz="3600" b="1" dirty="0" smtClean="0"/>
              <a:t>4-لا مانع عنده أن يصدم بالجدار كل يوم (نفس الخطأ)</a:t>
            </a:r>
          </a:p>
          <a:p>
            <a:pPr algn="r" rtl="1"/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6286520"/>
            <a:ext cx="170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 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بلية </a:t>
            </a:r>
            <a:endParaRPr lang="en-US" sz="12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4382" y="285728"/>
            <a:ext cx="792961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التأكيدات اللغوية عند الشخص الحسي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590" y="2286000"/>
            <a:ext cx="7285252" cy="35394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/>
              <a:t>إحساس ، جميل ، رقيق ، أشعر ، </a:t>
            </a:r>
          </a:p>
          <a:p>
            <a:pPr algn="r"/>
            <a:r>
              <a:rPr lang="ar-SA" sz="3200" b="1" dirty="0" smtClean="0"/>
              <a:t>النجاح ، سعادة ، الم ، راحة ، </a:t>
            </a:r>
          </a:p>
          <a:p>
            <a:pPr algn="r"/>
            <a:r>
              <a:rPr lang="ar-SA" sz="3200" b="1" dirty="0" smtClean="0"/>
              <a:t>حزن ، ضيق ،فرح ،معاناة ،حاد </a:t>
            </a:r>
          </a:p>
          <a:p>
            <a:pPr lvl="0" algn="r"/>
            <a:r>
              <a:rPr lang="ar-SA" sz="3200" b="1" dirty="0" smtClean="0"/>
              <a:t>، ناعم ، </a:t>
            </a:r>
            <a:r>
              <a:rPr lang="ar-SA" sz="3200" b="1" dirty="0" smtClean="0"/>
              <a:t>خشن، ضغط ،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أعتقد، اشعر، أظن، مؤلم، حار، بارد، أضبط أعصابي، عديم الإحساس، ثقيل دم، معكر، حاد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r"/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581001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</a:t>
            </a:r>
            <a:r>
              <a:rPr lang="ar-SA" sz="1200" dirty="0" err="1" smtClean="0"/>
              <a:t>بلبة</a:t>
            </a:r>
            <a:r>
              <a:rPr lang="ar-SA" sz="1200" dirty="0" smtClean="0"/>
              <a:t> </a:t>
            </a:r>
            <a:endParaRPr lang="en-US" sz="12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1604" y="152400"/>
            <a:ext cx="7115196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صفات الشخص السمعي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0923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1- يحب المناطق المفتوحة– (الصحراء) </a:t>
            </a:r>
          </a:p>
          <a:p>
            <a:pPr algn="r" rtl="1"/>
            <a:r>
              <a:rPr lang="ar-SA" sz="2800" b="1" dirty="0" smtClean="0"/>
              <a:t>2-يستخدم طبقات متنوعة في التحدث</a:t>
            </a:r>
          </a:p>
          <a:p>
            <a:pPr algn="r" rtl="1"/>
            <a:r>
              <a:rPr lang="ar-SA" sz="2800" b="1" dirty="0" smtClean="0"/>
              <a:t> (لديه إستعداد فطري لإستخدام طبقات صوتية متعددة يمكن أن ينميها بالتدريب  </a:t>
            </a:r>
          </a:p>
          <a:p>
            <a:pPr algn="r" rtl="1"/>
            <a:r>
              <a:rPr lang="ar-SA" sz="2800" b="1" dirty="0" smtClean="0"/>
              <a:t>3- منصت جيد ولا يقاطع الاخرين ويتضايق إن قاطعه الأخرون دون إستئذان</a:t>
            </a:r>
          </a:p>
          <a:p>
            <a:pPr algn="r" rtl="1"/>
            <a:r>
              <a:rPr lang="ar-SA" sz="2800" b="1" dirty="0" smtClean="0"/>
              <a:t>4- يأخذ وقتا في التفكير والكلام والحكم ، لأنه يمرر الكلام على عقله </a:t>
            </a:r>
          </a:p>
          <a:p>
            <a:pPr algn="r" rtl="1"/>
            <a:r>
              <a:rPr lang="ar-SA" sz="2800" b="1" dirty="0" smtClean="0"/>
              <a:t>5- أميل ما يكون للعقلانية والمنطق </a:t>
            </a:r>
          </a:p>
          <a:p>
            <a:pPr algn="r" rtl="1"/>
            <a:r>
              <a:rPr lang="ar-SA" sz="2800" b="1" dirty="0" smtClean="0"/>
              <a:t>(ويظهر هذا عند الدارسين والمثقفين منهم )</a:t>
            </a:r>
          </a:p>
          <a:p>
            <a:pPr algn="r" rtl="1"/>
            <a:r>
              <a:rPr lang="ar-SA" sz="2800" b="1" dirty="0" smtClean="0"/>
              <a:t>6- متزن بشكل عام وحركاته وسرعته وأكثر إتزان في إتخاذ القرارات </a:t>
            </a:r>
          </a:p>
          <a:p>
            <a:pPr algn="r" rtl="1"/>
            <a:r>
              <a:rPr lang="ar-SA" sz="2800" b="1" dirty="0" smtClean="0"/>
              <a:t>7-يقصدون ما يقولون ويقوون ما يقصدون </a:t>
            </a:r>
          </a:p>
          <a:p>
            <a:pPr algn="r" rtl="1"/>
            <a:r>
              <a:rPr lang="ar-SA" sz="2800" b="1" dirty="0" smtClean="0"/>
              <a:t>8- لديه إهتمام كبيربا لوقت وصاحب مشروع ممتاز في إدارة الوقت</a:t>
            </a:r>
          </a:p>
          <a:p>
            <a:pPr algn="r" rtl="1"/>
            <a:r>
              <a:rPr lang="ar-SA" sz="2800" b="1" dirty="0" smtClean="0"/>
              <a:t>9- أفضل من ينزل الأعمال المجدوله على أرض الواقع </a:t>
            </a:r>
          </a:p>
          <a:p>
            <a:pPr algn="r" rtl="1"/>
            <a:r>
              <a:rPr lang="ar-SA" sz="2800" b="1" dirty="0" smtClean="0"/>
              <a:t>10- يتذكر أكثر ما يسمعه</a:t>
            </a:r>
          </a:p>
        </p:txBody>
      </p:sp>
      <p:sp>
        <p:nvSpPr>
          <p:cNvPr id="4" name="Oval 3"/>
          <p:cNvSpPr/>
          <p:nvPr/>
        </p:nvSpPr>
        <p:spPr>
          <a:xfrm>
            <a:off x="228600" y="4724400"/>
            <a:ext cx="1143000" cy="1219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سمعي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6657201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</a:t>
            </a:r>
            <a:r>
              <a:rPr lang="ar-SA" sz="1200" dirty="0" err="1" smtClean="0"/>
              <a:t>بلبة</a:t>
            </a:r>
            <a:r>
              <a:rPr lang="ar-SA" sz="1200" dirty="0" smtClean="0"/>
              <a:t> </a:t>
            </a:r>
            <a:endParaRPr lang="en-US" sz="12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1604" y="228600"/>
            <a:ext cx="7115196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مميزات الشخص السمعي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1371600"/>
            <a:ext cx="6759825" cy="28623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يحب التخطيط </a:t>
            </a:r>
          </a:p>
          <a:p>
            <a:pPr algn="r" rtl="1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يتفاعل في الهاتف بطريقة ممتازة </a:t>
            </a:r>
          </a:p>
          <a:p>
            <a:pPr algn="r" rtl="1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يربط بين الامور</a:t>
            </a:r>
          </a:p>
          <a:p>
            <a:pPr algn="r" rtl="1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يفيد في العلاقات العامة والتسويق</a:t>
            </a:r>
          </a:p>
          <a:p>
            <a:pPr algn="r" rtl="1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يحب التنظيم والترتيب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533400" y="4876800"/>
            <a:ext cx="1524000" cy="1295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سمعي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6657201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</a:t>
            </a:r>
            <a:r>
              <a:rPr lang="ar-SA" sz="1200" dirty="0" err="1" smtClean="0"/>
              <a:t>بلبة</a:t>
            </a:r>
            <a:r>
              <a:rPr lang="ar-SA" sz="1200" dirty="0" smtClean="0"/>
              <a:t> </a:t>
            </a:r>
            <a:endParaRPr lang="en-US" sz="12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00166" y="228600"/>
            <a:ext cx="6805634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عيوب الشخص السمعي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240" y="1571612"/>
            <a:ext cx="7736412" cy="31700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4000" b="1" dirty="0" smtClean="0"/>
              <a:t>1- عدم القدرة على التصرف في حالة الأزمات</a:t>
            </a:r>
          </a:p>
          <a:p>
            <a:pPr algn="r" rtl="1"/>
            <a:r>
              <a:rPr lang="ar-SA" sz="4000" b="1" dirty="0" smtClean="0"/>
              <a:t>2- صعوبة إتخاذ القرار في حالة الضغط  </a:t>
            </a:r>
          </a:p>
          <a:p>
            <a:pPr algn="r" rtl="1"/>
            <a:r>
              <a:rPr lang="ar-SA" sz="4000" b="1" dirty="0" smtClean="0"/>
              <a:t>  3- يواجهه صعوبة في الإختبارات الشفوية</a:t>
            </a:r>
          </a:p>
          <a:p>
            <a:pPr algn="r" rtl="1"/>
            <a:r>
              <a:rPr lang="ar-SA" sz="4000" b="1" dirty="0" smtClean="0"/>
              <a:t> اذا أخطأ لان الافكار متسلسلة ومتعاقبة</a:t>
            </a:r>
          </a:p>
          <a:p>
            <a:pPr algn="r" rtl="1"/>
            <a:r>
              <a:rPr lang="ar-SA" sz="4000" b="1" dirty="0" smtClean="0"/>
              <a:t>4- يفتتن بالصوت الجميل</a:t>
            </a:r>
            <a:endParaRPr lang="en-US" sz="4000" b="1" dirty="0"/>
          </a:p>
        </p:txBody>
      </p:sp>
      <p:sp>
        <p:nvSpPr>
          <p:cNvPr id="4" name="Oval 3"/>
          <p:cNvSpPr/>
          <p:nvPr/>
        </p:nvSpPr>
        <p:spPr>
          <a:xfrm>
            <a:off x="381000" y="46482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</a:rPr>
              <a:t>سمعي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6581001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</a:t>
            </a:r>
            <a:r>
              <a:rPr lang="ar-SA" sz="1200" dirty="0" err="1" smtClean="0"/>
              <a:t>بلبة</a:t>
            </a:r>
            <a:r>
              <a:rPr lang="ar-SA" sz="1200" dirty="0" smtClean="0"/>
              <a:t> </a:t>
            </a:r>
            <a:endParaRPr lang="en-US" sz="12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8728" y="228600"/>
            <a:ext cx="7486672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عبارات الاستدلال الشخص السمعي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473" y="2500306"/>
            <a:ext cx="8140055" cy="181588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 smtClean="0"/>
              <a:t>أسمع ، صوت ، صمت ، صراخ ،  نقاش </a:t>
            </a:r>
            <a:r>
              <a:rPr lang="ar-SA" sz="2800" b="1" dirty="0" smtClean="0"/>
              <a:t>، ، طرق ، عزف ، لهجة ، جرس ، همس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، نبرة، رنين، صدى، استمع، كلام الناس، قال ويقولون، يبدو لي،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SA" sz="2800" b="1" dirty="0" smtClean="0"/>
              <a:t> </a:t>
            </a:r>
            <a:endParaRPr lang="en-US" sz="2800" b="1" dirty="0"/>
          </a:p>
        </p:txBody>
      </p:sp>
      <p:sp>
        <p:nvSpPr>
          <p:cNvPr id="4" name="Oval 3"/>
          <p:cNvSpPr/>
          <p:nvPr/>
        </p:nvSpPr>
        <p:spPr>
          <a:xfrm>
            <a:off x="304800" y="4572000"/>
            <a:ext cx="1447800" cy="12954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سمعي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6581001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</a:t>
            </a:r>
            <a:r>
              <a:rPr lang="ar-SA" sz="1200" dirty="0" err="1" smtClean="0"/>
              <a:t>بلبة</a:t>
            </a:r>
            <a:r>
              <a:rPr lang="ar-SA" sz="1200" dirty="0" smtClean="0"/>
              <a:t> </a:t>
            </a:r>
            <a:endParaRPr lang="en-US" sz="12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1472" y="5214950"/>
            <a:ext cx="7253310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إشارات الوصول العينية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2438400" y="1828800"/>
            <a:ext cx="3429000" cy="3039035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4"/>
          <p:cNvCxnSpPr/>
          <p:nvPr/>
        </p:nvCxnSpPr>
        <p:spPr>
          <a:xfrm rot="5400000" flipH="1" flipV="1">
            <a:off x="5562600" y="1600200"/>
            <a:ext cx="106680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8"/>
          <p:cNvCxnSpPr/>
          <p:nvPr/>
        </p:nvCxnSpPr>
        <p:spPr>
          <a:xfrm flipV="1">
            <a:off x="5867400" y="2971800"/>
            <a:ext cx="17526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12"/>
          <p:cNvCxnSpPr/>
          <p:nvPr/>
        </p:nvCxnSpPr>
        <p:spPr>
          <a:xfrm rot="16200000" flipH="1">
            <a:off x="5753100" y="3619500"/>
            <a:ext cx="13716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7"/>
          <p:cNvSpPr txBox="1"/>
          <p:nvPr/>
        </p:nvSpPr>
        <p:spPr>
          <a:xfrm>
            <a:off x="6477000" y="1447800"/>
            <a:ext cx="10983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ar-SA" b="1" dirty="0" smtClean="0"/>
              <a:t>تذكر بصري</a:t>
            </a:r>
            <a:endParaRPr lang="en-US" b="1" dirty="0"/>
          </a:p>
        </p:txBody>
      </p:sp>
      <p:sp>
        <p:nvSpPr>
          <p:cNvPr id="8" name="TextBox 18"/>
          <p:cNvSpPr txBox="1"/>
          <p:nvPr/>
        </p:nvSpPr>
        <p:spPr>
          <a:xfrm>
            <a:off x="7620000" y="2743200"/>
            <a:ext cx="10278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ar-SA" b="1" dirty="0" smtClean="0"/>
              <a:t>تذكر سمعي</a:t>
            </a:r>
            <a:endParaRPr lang="en-US" b="1" dirty="0"/>
          </a:p>
        </p:txBody>
      </p:sp>
      <p:sp>
        <p:nvSpPr>
          <p:cNvPr id="9" name="TextBox 19"/>
          <p:cNvSpPr txBox="1"/>
          <p:nvPr/>
        </p:nvSpPr>
        <p:spPr>
          <a:xfrm>
            <a:off x="6934200" y="4724400"/>
            <a:ext cx="10919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ar-SA" b="1" dirty="0" smtClean="0"/>
              <a:t>سمعي رقمي</a:t>
            </a:r>
            <a:endParaRPr lang="en-US" b="1" dirty="0"/>
          </a:p>
        </p:txBody>
      </p:sp>
      <p:cxnSp>
        <p:nvCxnSpPr>
          <p:cNvPr id="10" name="Straight Arrow Connector 20"/>
          <p:cNvCxnSpPr/>
          <p:nvPr/>
        </p:nvCxnSpPr>
        <p:spPr>
          <a:xfrm rot="10800000">
            <a:off x="1371600" y="1676400"/>
            <a:ext cx="1219200" cy="1066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22"/>
          <p:cNvCxnSpPr/>
          <p:nvPr/>
        </p:nvCxnSpPr>
        <p:spPr>
          <a:xfrm rot="10800000">
            <a:off x="381000" y="3124200"/>
            <a:ext cx="2057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26"/>
          <p:cNvCxnSpPr/>
          <p:nvPr/>
        </p:nvCxnSpPr>
        <p:spPr>
          <a:xfrm rot="10800000" flipV="1">
            <a:off x="609600" y="3810000"/>
            <a:ext cx="19050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0"/>
          <p:cNvSpPr txBox="1"/>
          <p:nvPr/>
        </p:nvSpPr>
        <p:spPr>
          <a:xfrm>
            <a:off x="381000" y="1600200"/>
            <a:ext cx="12827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ar-SA" sz="2000" b="1" dirty="0" smtClean="0"/>
              <a:t>تكوين بصري</a:t>
            </a:r>
            <a:endParaRPr lang="en-US" sz="2000" b="1" dirty="0"/>
          </a:p>
        </p:txBody>
      </p:sp>
      <p:sp>
        <p:nvSpPr>
          <p:cNvPr id="14" name="TextBox 31"/>
          <p:cNvSpPr txBox="1"/>
          <p:nvPr/>
        </p:nvSpPr>
        <p:spPr>
          <a:xfrm>
            <a:off x="128952" y="2724090"/>
            <a:ext cx="124264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ar-SA" sz="2000" b="1" dirty="0" smtClean="0"/>
              <a:t>تكوين سمعي</a:t>
            </a:r>
            <a:endParaRPr lang="en-US" sz="2000" b="1" dirty="0"/>
          </a:p>
        </p:txBody>
      </p:sp>
      <p:sp>
        <p:nvSpPr>
          <p:cNvPr id="15" name="TextBox 32"/>
          <p:cNvSpPr txBox="1"/>
          <p:nvPr/>
        </p:nvSpPr>
        <p:spPr>
          <a:xfrm>
            <a:off x="304800" y="4643735"/>
            <a:ext cx="95090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ar-SA" sz="2400" b="1" dirty="0" smtClean="0"/>
              <a:t>إحساس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71868" y="6581001"/>
            <a:ext cx="167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</a:t>
            </a:r>
            <a:r>
              <a:rPr lang="ar-SA" sz="1200" dirty="0" err="1" smtClean="0"/>
              <a:t>بلبة</a:t>
            </a:r>
            <a:r>
              <a:rPr lang="ar-SA" sz="1200" dirty="0" smtClean="0"/>
              <a:t> </a:t>
            </a:r>
            <a:endParaRPr lang="en-US" sz="12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  <p:sp>
        <p:nvSpPr>
          <p:cNvPr id="20" name="شكل بيضاوي 19"/>
          <p:cNvSpPr/>
          <p:nvPr/>
        </p:nvSpPr>
        <p:spPr>
          <a:xfrm>
            <a:off x="2571736" y="500042"/>
            <a:ext cx="3286148" cy="10001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نشاط 2</a:t>
            </a:r>
            <a:endParaRPr lang="en-US" sz="4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1604" y="76200"/>
            <a:ext cx="7038996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البرامج العقلية العليا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4343400" y="1295400"/>
            <a:ext cx="4572000" cy="3908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4000" b="1" dirty="0" smtClean="0"/>
              <a:t>فائدة معرفة هذه البرامج:</a:t>
            </a:r>
            <a:endParaRPr lang="ar-SA" sz="2000" b="1" dirty="0" smtClean="0"/>
          </a:p>
          <a:p>
            <a:pPr algn="just" rtl="1"/>
            <a:r>
              <a:rPr lang="ar-SA" sz="2000" b="1" dirty="0" smtClean="0"/>
              <a:t/>
            </a:r>
            <a:br>
              <a:rPr lang="ar-SA" sz="2000" b="1" dirty="0" smtClean="0"/>
            </a:br>
            <a:r>
              <a:rPr lang="ar-SA" sz="2800" b="1" dirty="0" smtClean="0"/>
              <a:t>تملكنا مهارات نستطيع من خلالها</a:t>
            </a:r>
          </a:p>
          <a:p>
            <a:pPr algn="just" rtl="1"/>
            <a:r>
              <a:rPr lang="ar-SA" sz="2800" b="1" dirty="0" smtClean="0"/>
              <a:t> التعرف على شخصية الإنسان </a:t>
            </a:r>
          </a:p>
          <a:p>
            <a:pPr algn="just" rtl="1"/>
            <a:r>
              <a:rPr lang="ar-SA" sz="2800" b="1" dirty="0" smtClean="0"/>
              <a:t> إسلوبه, سلوكه , أدائه , التعامل </a:t>
            </a:r>
          </a:p>
          <a:p>
            <a:pPr algn="just" rtl="1"/>
            <a:r>
              <a:rPr lang="ar-SA" sz="2800" b="1" dirty="0" smtClean="0"/>
              <a:t>معه على ضوء طريقة تفكيرة. .</a:t>
            </a:r>
          </a:p>
          <a:p>
            <a:pPr algn="r" rtl="1"/>
            <a:endParaRPr lang="ar-SA" sz="2800" b="1" dirty="0" smtClean="0"/>
          </a:p>
          <a:p>
            <a:pPr algn="r" rtl="1"/>
            <a:endParaRPr lang="en-US" sz="2800" dirty="0" smtClean="0"/>
          </a:p>
          <a:p>
            <a:pPr algn="r" rtl="1"/>
            <a:endParaRPr lang="ar-EG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Oval 4"/>
          <p:cNvSpPr/>
          <p:nvPr/>
        </p:nvSpPr>
        <p:spPr>
          <a:xfrm>
            <a:off x="76200" y="1828800"/>
            <a:ext cx="2057400" cy="1981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6"/>
          <p:cNvCxnSpPr/>
          <p:nvPr/>
        </p:nvCxnSpPr>
        <p:spPr>
          <a:xfrm flipV="1">
            <a:off x="1828800" y="1524000"/>
            <a:ext cx="10668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10"/>
          <p:cNvCxnSpPr/>
          <p:nvPr/>
        </p:nvCxnSpPr>
        <p:spPr>
          <a:xfrm>
            <a:off x="1905000" y="3505200"/>
            <a:ext cx="1219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4"/>
          <p:cNvCxnSpPr/>
          <p:nvPr/>
        </p:nvCxnSpPr>
        <p:spPr>
          <a:xfrm flipV="1">
            <a:off x="2133600" y="2590800"/>
            <a:ext cx="17526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7"/>
          <p:cNvSpPr txBox="1"/>
          <p:nvPr/>
        </p:nvSpPr>
        <p:spPr>
          <a:xfrm>
            <a:off x="2819400" y="1295400"/>
            <a:ext cx="1699504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ar-SA" sz="2000" b="1" dirty="0" smtClean="0"/>
              <a:t>الإجمال و التفصيل</a:t>
            </a:r>
            <a:endParaRPr lang="en-US" sz="2000" b="1" dirty="0"/>
          </a:p>
        </p:txBody>
      </p:sp>
      <p:sp>
        <p:nvSpPr>
          <p:cNvPr id="9" name="TextBox 18"/>
          <p:cNvSpPr txBox="1"/>
          <p:nvPr/>
        </p:nvSpPr>
        <p:spPr>
          <a:xfrm>
            <a:off x="2438400" y="2209800"/>
            <a:ext cx="1614545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ar-SA" sz="2000" b="1" dirty="0" smtClean="0"/>
              <a:t>الإقتراب والإبتعاد</a:t>
            </a:r>
            <a:endParaRPr lang="en-US" sz="2000" b="1" dirty="0"/>
          </a:p>
        </p:txBody>
      </p:sp>
      <p:sp>
        <p:nvSpPr>
          <p:cNvPr id="10" name="TextBox 19"/>
          <p:cNvSpPr txBox="1"/>
          <p:nvPr/>
        </p:nvSpPr>
        <p:spPr>
          <a:xfrm>
            <a:off x="2971800" y="3505200"/>
            <a:ext cx="1040670" cy="46166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ar-SA" sz="2400" b="1" dirty="0" smtClean="0"/>
              <a:t>التصنيف</a:t>
            </a:r>
            <a:endParaRPr lang="en-US" sz="2400" b="1" dirty="0"/>
          </a:p>
        </p:txBody>
      </p:sp>
      <p:sp>
        <p:nvSpPr>
          <p:cNvPr id="11" name="TextBox 20"/>
          <p:cNvSpPr txBox="1"/>
          <p:nvPr/>
        </p:nvSpPr>
        <p:spPr>
          <a:xfrm>
            <a:off x="1905000" y="4572000"/>
            <a:ext cx="667522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SA" sz="2400" b="1" dirty="0" smtClean="0"/>
              <a:t> فلماذا يرى شخص ان نصف الكأس فارغ بينما يرى الاخر</a:t>
            </a:r>
          </a:p>
          <a:p>
            <a:pPr algn="r" rtl="1"/>
            <a:r>
              <a:rPr lang="ar-SA" sz="2400" b="1" dirty="0" smtClean="0"/>
              <a:t>أن نصف نفس الكأس مليء؟ لماذا يسمع شخص ما رسالة فيحس </a:t>
            </a:r>
          </a:p>
          <a:p>
            <a:pPr algn="r" rtl="1"/>
            <a:r>
              <a:rPr lang="ar-SA" sz="2400" b="1" dirty="0" smtClean="0"/>
              <a:t>بالنشاط بينما الاخر لا يستجيب لها ابدا؟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6629400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</a:t>
            </a:r>
            <a:r>
              <a:rPr lang="ar-SA" sz="1200" dirty="0" err="1" smtClean="0"/>
              <a:t>بلبة</a:t>
            </a:r>
            <a:r>
              <a:rPr lang="ar-SA" sz="1200" dirty="0" smtClean="0"/>
              <a:t> </a:t>
            </a:r>
            <a:endParaRPr lang="en-US" sz="12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14" name="عنصر نائب لرقم الشريحة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5" name="عنصر نائب للتذييل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2976" y="0"/>
            <a:ext cx="7715304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</a:rPr>
              <a:t>برنامج المعلومات   الإجمال والتفصيل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5702" y="2514600"/>
            <a:ext cx="4685898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يهتم  بالتفاصيل ، ويهتم بكلامه بالتفصيل.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يرتاح عندما يتحدث بالتفصيل أو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يتحدث اليه شخص أخر بالتفاصيل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لا يرى الغابة ، وإنما يرى الأشجار شجرة 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4- عنده القدرة على فهم التفاصيل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الصغيرة من المعطيات 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يمكن أن يكون محاسبا ناجحا أو 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مراجع حسابات أو مراقب جودة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يفيد برنامج التفصيل في التعلم السريع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4492" y="1219200"/>
            <a:ext cx="2191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5400" b="1" dirty="0" smtClean="0">
                <a:latin typeface="Arial" pitchFamily="34" charset="0"/>
                <a:cs typeface="Arial" pitchFamily="34" charset="0"/>
              </a:rPr>
              <a:t>التفصيلي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95400"/>
            <a:ext cx="2252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الإجمالي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78" y="2514600"/>
            <a:ext cx="4325222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يحب أن يأخذ خلاصة 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 الموضوع المقدم اليه. 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يرى الصورة الكلية للشيء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أكثر تلاؤما مع المعلومات الإجمالية .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4- عنده القدرة على فهم الأجزاء المهمة 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الموضوع ولا يركز على التفاصيل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لا يرى الأشجار وإنما يرى الغابة فقط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 يصلح أن يكون 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مخطط إستراتيجي واضع نظريات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6581001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</a:t>
            </a:r>
            <a:r>
              <a:rPr lang="ar-SA" sz="1200" dirty="0" err="1" smtClean="0"/>
              <a:t>بلبة</a:t>
            </a:r>
            <a:r>
              <a:rPr lang="ar-SA" sz="1200" dirty="0" smtClean="0"/>
              <a:t> </a:t>
            </a:r>
            <a:endParaRPr lang="en-US" sz="12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357554" y="785794"/>
            <a:ext cx="314327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643306" y="857232"/>
            <a:ext cx="271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 smtClean="0"/>
              <a:t>دليل البرنامج</a:t>
            </a:r>
            <a:endParaRPr lang="en-US" sz="4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214678" y="650083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المدربة خواطر موسى</a:t>
            </a:r>
            <a:endParaRPr lang="en-US" dirty="0"/>
          </a:p>
        </p:txBody>
      </p:sp>
      <p:sp>
        <p:nvSpPr>
          <p:cNvPr id="5" name="سهم إلى اليسار 4"/>
          <p:cNvSpPr/>
          <p:nvPr/>
        </p:nvSpPr>
        <p:spPr>
          <a:xfrm>
            <a:off x="7000892" y="2000240"/>
            <a:ext cx="1928826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500958" y="221455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اسم البرنامج</a:t>
            </a:r>
            <a:endParaRPr lang="en-US" dirty="0"/>
          </a:p>
        </p:txBody>
      </p:sp>
      <p:sp>
        <p:nvSpPr>
          <p:cNvPr id="7" name="سهم إلى اليسار 6"/>
          <p:cNvSpPr/>
          <p:nvPr/>
        </p:nvSpPr>
        <p:spPr>
          <a:xfrm>
            <a:off x="7072330" y="2857496"/>
            <a:ext cx="1857388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سهم إلى اليسار 7"/>
          <p:cNvSpPr/>
          <p:nvPr/>
        </p:nvSpPr>
        <p:spPr>
          <a:xfrm>
            <a:off x="7072330" y="3786190"/>
            <a:ext cx="1857388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سهم إلى اليسار 8"/>
          <p:cNvSpPr/>
          <p:nvPr/>
        </p:nvSpPr>
        <p:spPr>
          <a:xfrm>
            <a:off x="7072330" y="4643446"/>
            <a:ext cx="1857388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سهم إلى اليسار 9"/>
          <p:cNvSpPr/>
          <p:nvPr/>
        </p:nvSpPr>
        <p:spPr>
          <a:xfrm>
            <a:off x="7072330" y="5643578"/>
            <a:ext cx="1857388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572396" y="307181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 العام</a:t>
            </a:r>
            <a:endParaRPr lang="en-US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7572396" y="400050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المستهدفون</a:t>
            </a:r>
            <a:endParaRPr lang="en-US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7572396" y="485776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مدة البرنامج</a:t>
            </a:r>
            <a:endParaRPr lang="en-US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7572396" y="585789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عدد الساعات</a:t>
            </a:r>
            <a:endParaRPr lang="en-US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4357686" y="2143116"/>
            <a:ext cx="2714644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r-SA" sz="2400" b="1" dirty="0" smtClean="0"/>
              <a:t>مفاتيح الشخصية</a:t>
            </a:r>
            <a:endParaRPr lang="en-US" sz="2400" b="1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1000100" y="3071810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214282" y="3000372"/>
            <a:ext cx="6929486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r-SA" sz="2400" b="1" dirty="0" smtClean="0"/>
              <a:t>تنمية قدرات </a:t>
            </a:r>
            <a:r>
              <a:rPr lang="ar-SA" sz="2400" b="1" dirty="0" smtClean="0"/>
              <a:t>المشاركة </a:t>
            </a:r>
            <a:r>
              <a:rPr lang="ar-SA" sz="2400" b="1" dirty="0" smtClean="0"/>
              <a:t>علي استخدام </a:t>
            </a:r>
            <a:r>
              <a:rPr lang="ar-SA" sz="2400" b="1" dirty="0" smtClean="0"/>
              <a:t>مفاتيح الشخصية بكفاءة </a:t>
            </a:r>
            <a:endParaRPr lang="en-US" sz="2400" b="1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428596" y="3929066"/>
            <a:ext cx="6786578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r-SA" sz="2400" b="1" dirty="0" smtClean="0"/>
              <a:t>المحاضرون  – </a:t>
            </a:r>
            <a:r>
              <a:rPr lang="ar-SA" sz="2400" b="1" dirty="0" smtClean="0"/>
              <a:t>الإداريون </a:t>
            </a:r>
            <a:r>
              <a:rPr lang="ar-SA" sz="2400" b="1" dirty="0" smtClean="0"/>
              <a:t>              </a:t>
            </a:r>
            <a:endParaRPr lang="en-US" sz="24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4786314" y="4643446"/>
            <a:ext cx="2071702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r-SA" sz="3200" b="1" dirty="0" smtClean="0"/>
              <a:t>يوم</a:t>
            </a:r>
            <a:endParaRPr lang="en-US" sz="3200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5072066" y="5786454"/>
            <a:ext cx="1428760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r-SA" sz="2800" b="1" dirty="0" smtClean="0"/>
              <a:t>ساعتان</a:t>
            </a:r>
            <a:endParaRPr lang="en-US" sz="2800" b="1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1285852" y="90551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KH</a:t>
            </a: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42844" y="1219200"/>
            <a:ext cx="8696356" cy="3995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سأل رجل على رضي الله عنه : فقال له ماذا تصنع يا على؟ فقال</a:t>
            </a:r>
          </a:p>
          <a:p>
            <a:pPr algn="r"/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أرجوا وأخاف..... فمن رجاء شيئا طلبه ومن خاف شيئا هرب منه . </a:t>
            </a:r>
          </a:p>
          <a:p>
            <a:pPr algn="r" rtl="1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الإقترابي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endParaRPr lang="ar-S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يحب الإقتراب من الهدف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2-يتحفز بالترغيب 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يفهم الشيء الذي يريد الإقتراب منه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لديه إستجابه للبواعث والمحفزات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يرى الهدف ويسعى نحوه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لديه قائمة أولويات يعمل عليها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1655873" y="1981200"/>
            <a:ext cx="1925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800" b="1" dirty="0" smtClean="0">
                <a:solidFill>
                  <a:srgbClr val="7030A0"/>
                </a:solidFill>
              </a:rPr>
              <a:t>الإبتعادي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304800" y="2743200"/>
            <a:ext cx="4540024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400" b="1" dirty="0" smtClean="0"/>
              <a:t> 1- يبتعد عكس الهدف فيقترب من الهدف </a:t>
            </a:r>
          </a:p>
          <a:p>
            <a:pPr algn="r" rtl="1"/>
            <a:r>
              <a:rPr lang="ar-SA" sz="2400" b="1" dirty="0" smtClean="0"/>
              <a:t>2- يتحفز بالترهيب</a:t>
            </a:r>
          </a:p>
          <a:p>
            <a:pPr algn="r" rtl="1"/>
            <a:r>
              <a:rPr lang="ar-SA" sz="2400" b="1" dirty="0" smtClean="0"/>
              <a:t>3- يفهم جيدا الشيء الذي يريد الإبتعاد عنه </a:t>
            </a:r>
          </a:p>
          <a:p>
            <a:pPr algn="r" rtl="1"/>
            <a:r>
              <a:rPr lang="ar-SA" sz="2400" b="1" dirty="0" smtClean="0"/>
              <a:t>4- لديه إستجابه ممتازة للتهديد</a:t>
            </a:r>
          </a:p>
          <a:p>
            <a:pPr algn="r" rtl="1"/>
            <a:r>
              <a:rPr lang="ar-SA" sz="2400" b="1" dirty="0" smtClean="0"/>
              <a:t> والتخويف من الأشياء</a:t>
            </a:r>
          </a:p>
          <a:p>
            <a:pPr algn="r" rtl="1"/>
            <a:r>
              <a:rPr lang="ar-SA" sz="2400" b="1" dirty="0" smtClean="0"/>
              <a:t>5- لا يحب التقيد بقائمة أولويات </a:t>
            </a:r>
          </a:p>
          <a:p>
            <a:pPr algn="r" rtl="1"/>
            <a:r>
              <a:rPr lang="ar-SA" sz="2400" b="1" dirty="0" smtClean="0"/>
              <a:t>6- كلمه عن الأشياء التي تضايقه</a:t>
            </a:r>
            <a:endParaRPr lang="en-US" sz="2400" b="1" dirty="0"/>
          </a:p>
        </p:txBody>
      </p:sp>
      <p:sp>
        <p:nvSpPr>
          <p:cNvPr id="5" name="TextBox 8"/>
          <p:cNvSpPr txBox="1"/>
          <p:nvPr/>
        </p:nvSpPr>
        <p:spPr>
          <a:xfrm>
            <a:off x="304800" y="5410200"/>
            <a:ext cx="8829661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الجنة ترضى عنك بأداء الفرائض والنار تندفع عنك بترك المعاصي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9"/>
          <p:cNvSpPr/>
          <p:nvPr/>
        </p:nvSpPr>
        <p:spPr>
          <a:xfrm>
            <a:off x="1785918" y="228600"/>
            <a:ext cx="705328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برنامج التحفيز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3733800" y="6581001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</a:t>
            </a:r>
            <a:r>
              <a:rPr lang="ar-SA" sz="1200" dirty="0" err="1" smtClean="0"/>
              <a:t>بلبة</a:t>
            </a:r>
            <a:r>
              <a:rPr lang="ar-SA" sz="1200" dirty="0" smtClean="0"/>
              <a:t> </a:t>
            </a:r>
            <a:endParaRPr lang="en-US" sz="12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00166" y="76200"/>
            <a:ext cx="7567634" cy="1143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</a:rPr>
              <a:t> برنامج الية اتخاذ القرار- مرجعيات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620" y="1219201"/>
            <a:ext cx="5210180" cy="4216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sz="4400" b="1" dirty="0" smtClean="0"/>
              <a:t>المرجعية الداخلية</a:t>
            </a:r>
            <a:endParaRPr lang="ar-SA" sz="3200" b="1" dirty="0" smtClean="0"/>
          </a:p>
          <a:p>
            <a:pPr algn="r" rtl="1"/>
            <a:r>
              <a:rPr lang="ar-SA" sz="3200" b="1" dirty="0" smtClean="0"/>
              <a:t>1- يميل الى الإستماع الى رأيه الخاص </a:t>
            </a:r>
          </a:p>
          <a:p>
            <a:pPr algn="r" rtl="1"/>
            <a:r>
              <a:rPr lang="ar-SA" sz="3200" b="1" dirty="0" smtClean="0"/>
              <a:t>2- لا يـتأثر باراء </a:t>
            </a:r>
          </a:p>
          <a:p>
            <a:pPr algn="r" rtl="1"/>
            <a:r>
              <a:rPr lang="ar-SA" sz="3200" b="1" dirty="0" smtClean="0"/>
              <a:t>الاخرين حول ملبسه</a:t>
            </a:r>
          </a:p>
          <a:p>
            <a:pPr algn="r" rtl="1"/>
            <a:r>
              <a:rPr lang="ar-SA" sz="3200" b="1" dirty="0" smtClean="0"/>
              <a:t> والأشياء التي تخصه</a:t>
            </a:r>
          </a:p>
          <a:p>
            <a:pPr algn="r" rtl="1"/>
            <a:r>
              <a:rPr lang="ar-SA" sz="3200" b="1" dirty="0" smtClean="0"/>
              <a:t>3- يتخذ قرارة بناءا على إحساسه </a:t>
            </a:r>
          </a:p>
          <a:p>
            <a:pPr algn="r" rtl="1"/>
            <a:r>
              <a:rPr lang="ar-SA" sz="3200" b="1" dirty="0" smtClean="0"/>
              <a:t>وتخيله والصوت الدخلي الذي يسمعه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3352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المرجعية الخارجية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870771"/>
            <a:ext cx="335280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يميل الى الإستماع والاخذ</a:t>
            </a:r>
          </a:p>
          <a:p>
            <a:pPr algn="r" rtl="1"/>
            <a:r>
              <a:rPr lang="ar-SA" sz="2800" b="1" dirty="0" smtClean="0"/>
              <a:t> براي الاخرين</a:t>
            </a:r>
          </a:p>
          <a:p>
            <a:pPr algn="r" rtl="1"/>
            <a:r>
              <a:rPr lang="ar-SA" sz="2800" b="1" dirty="0" smtClean="0"/>
              <a:t>2- يتأثر براي الاخرين</a:t>
            </a:r>
          </a:p>
          <a:p>
            <a:pPr algn="r" rtl="1"/>
            <a:r>
              <a:rPr lang="ar-SA" sz="2800" b="1" dirty="0" smtClean="0"/>
              <a:t> حتى</a:t>
            </a:r>
          </a:p>
          <a:p>
            <a:pPr algn="r" rtl="1"/>
            <a:r>
              <a:rPr lang="ar-SA" sz="2800" b="1" dirty="0" smtClean="0"/>
              <a:t> في الامور التي تخصه</a:t>
            </a:r>
          </a:p>
          <a:p>
            <a:pPr algn="r" rtl="1"/>
            <a:r>
              <a:rPr lang="ar-SA" sz="2800" b="1" dirty="0" smtClean="0"/>
              <a:t>3- يتأثر بما يقوله الاخرون</a:t>
            </a:r>
          </a:p>
          <a:p>
            <a:pPr algn="r" rtl="1"/>
            <a:r>
              <a:rPr lang="ar-SA" sz="2800" b="1" dirty="0" smtClean="0"/>
              <a:t> حول الشيء المعين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8156" y="5434628"/>
            <a:ext cx="8763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أي حال شاور الأخرين 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وكن نفسك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6581001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</a:t>
            </a:r>
            <a:r>
              <a:rPr lang="ar-SA" sz="1200" dirty="0" err="1" smtClean="0"/>
              <a:t>بلبة</a:t>
            </a:r>
            <a:r>
              <a:rPr lang="ar-SA" sz="1200" dirty="0" smtClean="0"/>
              <a:t> </a:t>
            </a:r>
            <a:endParaRPr lang="en-US" sz="12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00134" y="0"/>
            <a:ext cx="7643866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برنامج العلاقات  التشابهه والفروق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1219200"/>
            <a:ext cx="4267200" cy="4462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التشابهي</a:t>
            </a:r>
          </a:p>
          <a:p>
            <a:pPr algn="r" rtl="1"/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 rtl="1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1- يلاحظ الأشياء المتشابهه أكثر من</a:t>
            </a:r>
          </a:p>
          <a:p>
            <a:pPr algn="r" rtl="1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المختلفه </a:t>
            </a:r>
          </a:p>
          <a:p>
            <a:pPr algn="r" rtl="1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لا يحب التغيير</a:t>
            </a:r>
          </a:p>
          <a:p>
            <a:pPr algn="r" rtl="1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(يحدث عنده كل 10 سنوات فأكثر) </a:t>
            </a:r>
          </a:p>
          <a:p>
            <a:pPr algn="r" rtl="1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يريد كل شيء أن يبقى في عالمه كما هو </a:t>
            </a:r>
          </a:p>
          <a:p>
            <a:pPr algn="r" rtl="1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يكرر نفس الأفعال ويرتاح لذلك </a:t>
            </a:r>
          </a:p>
          <a:p>
            <a:pPr algn="r" rtl="1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يتعامل مع الأخرين بسهوله </a:t>
            </a:r>
          </a:p>
          <a:p>
            <a:pPr algn="r" rtl="1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لانه لا يدقق في الفروق </a:t>
            </a:r>
          </a:p>
          <a:p>
            <a:pPr algn="r" rtl="1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يصلح للأعمال المكتبية والتحكيم ،</a:t>
            </a:r>
          </a:p>
          <a:p>
            <a:pPr algn="r" rtl="1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شئون العاملين</a:t>
            </a:r>
          </a:p>
          <a:p>
            <a:pPr algn="r" rtl="1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930" y="1219200"/>
            <a:ext cx="4350870" cy="4647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4000" b="1" dirty="0" smtClean="0"/>
              <a:t>الفروقي </a:t>
            </a:r>
            <a:endParaRPr lang="ar-SA" sz="4800" b="1" dirty="0" smtClean="0"/>
          </a:p>
          <a:p>
            <a:pPr algn="r" rtl="1"/>
            <a:r>
              <a:rPr lang="ar-SA" sz="1600" b="1" dirty="0" smtClean="0"/>
              <a:t> </a:t>
            </a:r>
            <a:endParaRPr lang="ar-SA" sz="2400" b="1" dirty="0" smtClean="0"/>
          </a:p>
          <a:p>
            <a:pPr algn="r" rtl="1"/>
            <a:r>
              <a:rPr lang="ar-SA" sz="2400" b="1" dirty="0" smtClean="0"/>
              <a:t>يلاحظ الأشياء المختلفه أكثر من المتشابهه</a:t>
            </a:r>
          </a:p>
          <a:p>
            <a:pPr algn="r" rtl="1"/>
            <a:r>
              <a:rPr lang="ar-SA" sz="2400" b="1" dirty="0" smtClean="0"/>
              <a:t>2- يحب التغيير والجديد </a:t>
            </a:r>
          </a:p>
          <a:p>
            <a:pPr algn="r" rtl="1"/>
            <a:r>
              <a:rPr lang="ar-SA" sz="2400" b="1" dirty="0" smtClean="0"/>
              <a:t>من الأشياء والعلوم</a:t>
            </a:r>
          </a:p>
          <a:p>
            <a:pPr algn="r" rtl="1"/>
            <a:r>
              <a:rPr lang="ar-SA" sz="2400" b="1" dirty="0" smtClean="0"/>
              <a:t>3- لا يحب الاشياء في عالمه </a:t>
            </a:r>
          </a:p>
          <a:p>
            <a:pPr algn="r" rtl="1"/>
            <a:r>
              <a:rPr lang="ar-SA" sz="2400" b="1" dirty="0" smtClean="0"/>
              <a:t>أن تكون ثابته ومستقرة</a:t>
            </a:r>
          </a:p>
          <a:p>
            <a:pPr algn="r" rtl="1"/>
            <a:r>
              <a:rPr lang="ar-SA" sz="2400" b="1" dirty="0" smtClean="0"/>
              <a:t>4-  متعلم جيد ويجد الأخرون</a:t>
            </a:r>
          </a:p>
          <a:p>
            <a:pPr algn="r" rtl="1"/>
            <a:r>
              <a:rPr lang="ar-SA" sz="2400" b="1" dirty="0" smtClean="0"/>
              <a:t> صعوبة في التعامل معه</a:t>
            </a:r>
          </a:p>
          <a:p>
            <a:pPr algn="r" rtl="1"/>
            <a:r>
              <a:rPr lang="ar-SA" sz="2400" b="1" dirty="0" smtClean="0"/>
              <a:t>5- يصلح محاسب ،مراقب مالي ،</a:t>
            </a:r>
          </a:p>
          <a:p>
            <a:pPr algn="r" rtl="1"/>
            <a:r>
              <a:rPr lang="ar-SA" sz="2400" b="1" dirty="0" smtClean="0"/>
              <a:t>طبيب ، ضابط جودة </a:t>
            </a:r>
          </a:p>
          <a:p>
            <a:pPr algn="r" rtl="1"/>
            <a:r>
              <a:rPr lang="ar-SA" sz="2400" b="1" dirty="0" smtClean="0"/>
              <a:t>6- يحب العمل الميداني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7686" y="6357958"/>
            <a:ext cx="1592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المدربة / خواطر موسى بلية </a:t>
            </a:r>
            <a:endParaRPr lang="en-US" sz="12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1604" y="285728"/>
            <a:ext cx="7215238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برنامج تخزين الوقت   في الزمن وخلال الزمن    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1934" y="1447800"/>
            <a:ext cx="3993466" cy="513986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4000" b="1" dirty="0" smtClean="0">
                <a:solidFill>
                  <a:srgbClr val="FF0000"/>
                </a:solidFill>
              </a:rPr>
              <a:t>الذي في الزمن</a:t>
            </a:r>
          </a:p>
          <a:p>
            <a:pPr algn="r" rtl="1"/>
            <a:endParaRPr lang="ar-SA" sz="2400" b="1" dirty="0" smtClean="0"/>
          </a:p>
          <a:p>
            <a:pPr algn="r" rtl="1"/>
            <a:r>
              <a:rPr lang="ar-SA" sz="2400" b="1" dirty="0" smtClean="0"/>
              <a:t>1- يعيش في جزء واحد من الزمن</a:t>
            </a:r>
          </a:p>
          <a:p>
            <a:pPr algn="r" rtl="1"/>
            <a:r>
              <a:rPr lang="ar-SA" sz="2400" b="1" dirty="0" smtClean="0"/>
              <a:t> وغالبا يكون الحاضر</a:t>
            </a:r>
          </a:p>
          <a:p>
            <a:pPr algn="r" rtl="1"/>
            <a:r>
              <a:rPr lang="ar-SA" sz="2400" b="1" dirty="0" smtClean="0"/>
              <a:t>2-  لا يشعر بمرور الزمن إذا دخل في </a:t>
            </a:r>
          </a:p>
          <a:p>
            <a:pPr algn="r" rtl="1"/>
            <a:r>
              <a:rPr lang="ar-SA" sz="2400" b="1" dirty="0" smtClean="0"/>
              <a:t>أي حدث وتفاعل معه</a:t>
            </a:r>
          </a:p>
          <a:p>
            <a:pPr algn="r" rtl="1"/>
            <a:r>
              <a:rPr lang="ar-SA" sz="2400" b="1" dirty="0" smtClean="0"/>
              <a:t>3- يحب الإستمتاع باللحظة ويبدأ </a:t>
            </a:r>
          </a:p>
          <a:p>
            <a:pPr algn="r" rtl="1"/>
            <a:r>
              <a:rPr lang="ar-SA" sz="2400" b="1" dirty="0" smtClean="0"/>
              <a:t>الأعمال ولا يتمها </a:t>
            </a:r>
          </a:p>
          <a:p>
            <a:pPr algn="r" rtl="1"/>
            <a:r>
              <a:rPr lang="ar-SA" sz="2400" b="1" dirty="0" smtClean="0"/>
              <a:t>4- يتأخر في المواعيد ولا يشعر</a:t>
            </a:r>
          </a:p>
          <a:p>
            <a:pPr algn="r" rtl="1"/>
            <a:r>
              <a:rPr lang="ar-SA" sz="2400" b="1" dirty="0" smtClean="0"/>
              <a:t> أن هنالك حرج</a:t>
            </a:r>
          </a:p>
          <a:p>
            <a:pPr algn="r" rtl="1"/>
            <a:r>
              <a:rPr lang="ar-SA" sz="2400" b="1" dirty="0" smtClean="0"/>
              <a:t>وفي كثير من الأحيان تفوته الطائرة </a:t>
            </a:r>
          </a:p>
          <a:p>
            <a:pPr algn="r" rtl="1"/>
            <a:r>
              <a:rPr lang="ar-SA" sz="2400" b="1" dirty="0" smtClean="0"/>
              <a:t>5- شخص مبدع يصلح أن يكون ممثل </a:t>
            </a:r>
          </a:p>
          <a:p>
            <a:pPr algn="r" rtl="1"/>
            <a:r>
              <a:rPr lang="ar-SA" sz="2400" b="1" dirty="0" smtClean="0"/>
              <a:t>رسام ،فنان، الفن بأنواعه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004" y="1447800"/>
            <a:ext cx="4774127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3600" b="1" dirty="0" smtClean="0"/>
              <a:t>الذي خلال الزمن </a:t>
            </a:r>
          </a:p>
          <a:p>
            <a:pPr algn="r" rtl="1"/>
            <a:endParaRPr lang="ar-SA" sz="1600" dirty="0" smtClean="0"/>
          </a:p>
          <a:p>
            <a:pPr algn="r" rtl="1"/>
            <a:endParaRPr lang="ar-SA" sz="1600" dirty="0" smtClean="0"/>
          </a:p>
          <a:p>
            <a:pPr algn="r" rtl="1"/>
            <a:r>
              <a:rPr lang="ar-SA" sz="2400" b="1" dirty="0" smtClean="0"/>
              <a:t>1- لديه إحساس بالزمن</a:t>
            </a:r>
          </a:p>
          <a:p>
            <a:pPr algn="r" rtl="1"/>
            <a:r>
              <a:rPr lang="ar-SA" sz="2400" b="1" dirty="0" smtClean="0"/>
              <a:t> ( ماضي ، حاضر ، مستقبل)</a:t>
            </a:r>
          </a:p>
          <a:p>
            <a:pPr algn="r" rtl="1"/>
            <a:r>
              <a:rPr lang="ar-SA" sz="2400" b="1" dirty="0" smtClean="0"/>
              <a:t>2- يستعمل المفكرات ويحب جدولة الأعمال</a:t>
            </a:r>
          </a:p>
          <a:p>
            <a:pPr algn="r" rtl="1"/>
            <a:r>
              <a:rPr lang="ar-SA" sz="2400" b="1" dirty="0" smtClean="0"/>
              <a:t>3- يحافظ على المواعيد  وفي حالة السفر يأتي</a:t>
            </a:r>
          </a:p>
          <a:p>
            <a:pPr algn="r" rtl="1"/>
            <a:r>
              <a:rPr lang="ar-SA" sz="2400" b="1" dirty="0" smtClean="0"/>
              <a:t>قبل المواعيد تحسبا للطواريء</a:t>
            </a:r>
          </a:p>
          <a:p>
            <a:pPr algn="r" rtl="1"/>
            <a:r>
              <a:rPr lang="ar-SA" sz="2400" b="1" dirty="0" smtClean="0"/>
              <a:t>4- يبدأ الأعمال ويتمها وينظم البرامج </a:t>
            </a:r>
          </a:p>
          <a:p>
            <a:pPr algn="r" rtl="1"/>
            <a:r>
              <a:rPr lang="ar-SA" sz="2400" b="1" dirty="0" smtClean="0"/>
              <a:t>بشكل جيد</a:t>
            </a:r>
          </a:p>
          <a:p>
            <a:pPr algn="r" rtl="1"/>
            <a:r>
              <a:rPr lang="ar-SA" sz="2400" b="1" dirty="0" smtClean="0"/>
              <a:t>5- إذا دخل في حدث وتفاعل</a:t>
            </a:r>
          </a:p>
          <a:p>
            <a:pPr algn="r" rtl="1"/>
            <a:r>
              <a:rPr lang="ar-SA" sz="2400" b="1" dirty="0" smtClean="0"/>
              <a:t> معه يكون منتبها للوقت</a:t>
            </a:r>
          </a:p>
          <a:p>
            <a:pPr algn="r" rtl="1"/>
            <a:r>
              <a:rPr lang="ar-SA" sz="2800" b="1" dirty="0" smtClean="0"/>
              <a:t>6- يصلح أن يكون إداريا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43306" y="6357958"/>
            <a:ext cx="1592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المدربة / خواطر موسى بلية </a:t>
            </a:r>
            <a:endParaRPr lang="en-US" sz="12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5918" y="152400"/>
            <a:ext cx="6672282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</a:rPr>
              <a:t>برنامج التصنيف   الاهتمامات 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934" y="1600200"/>
            <a:ext cx="8321573" cy="56938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يختلف الناس في إهتمامات  وما يعتبرونه أولوية من هذه الإهتمامات</a:t>
            </a:r>
          </a:p>
          <a:p>
            <a:pPr algn="r" rtl="1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فيقومون بالإهتمامات بهذه الأولويات والتفكير فيها والتحدث عنها أكثر </a:t>
            </a:r>
          </a:p>
          <a:p>
            <a:pPr algn="r" rtl="1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غيرها وقد حدد علماء البرمجة عدة </a:t>
            </a:r>
          </a:p>
          <a:p>
            <a:pPr algn="r" rtl="1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أولويات لإهتمامات الإنسان ومن أهمها :</a:t>
            </a:r>
          </a:p>
          <a:p>
            <a:pPr algn="r" rtl="1"/>
            <a:endParaRPr lang="ar-S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1- الناس  </a:t>
            </a:r>
          </a:p>
          <a:p>
            <a:pPr algn="r" rtl="1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الأماكن    (الأماكن السياحية ، مناطق ، مدن )</a:t>
            </a:r>
          </a:p>
          <a:p>
            <a:pPr algn="r" rtl="1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النشاطات  (الدورات ، برامج علمية ، كرة القدم ، )</a:t>
            </a:r>
          </a:p>
          <a:p>
            <a:pPr algn="r" rtl="1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الزمن </a:t>
            </a:r>
          </a:p>
          <a:p>
            <a:pPr algn="r" rtl="1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المال        ( المال كل شيء ، ذهب ، الرأسمالية ،)</a:t>
            </a:r>
          </a:p>
          <a:p>
            <a:pPr algn="r" rtl="1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المعلومات    ( التكنولوجيا ، موضه ، موديلات ،)</a:t>
            </a:r>
          </a:p>
          <a:p>
            <a:pPr algn="r" rtl="1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7-الأشياء </a:t>
            </a:r>
          </a:p>
          <a:p>
            <a:pPr algn="r" rtl="1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6477000"/>
            <a:ext cx="154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المدربة / خواطر موسى بلية</a:t>
            </a:r>
            <a:endParaRPr lang="en-US" sz="12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066800" y="1897082"/>
            <a:ext cx="7550529" cy="39703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 smtClean="0"/>
              <a:t>هي : </a:t>
            </a:r>
          </a:p>
          <a:p>
            <a:pPr algn="r" rtl="1"/>
            <a:r>
              <a:rPr lang="ar-SA" sz="2800" b="1" dirty="0" smtClean="0"/>
              <a:t>ملاحظة التغيرات الفسيولوجية التي تطرا على شخص</a:t>
            </a:r>
          </a:p>
          <a:p>
            <a:pPr algn="r" rtl="1"/>
            <a:r>
              <a:rPr lang="ar-SA" sz="2800" b="1" dirty="0" smtClean="0"/>
              <a:t>ما عند إنتقاله من حالة ذهنية ، الى أخرى ثم إستخدام تلك</a:t>
            </a:r>
          </a:p>
          <a:p>
            <a:pPr algn="r" rtl="1"/>
            <a:r>
              <a:rPr lang="ar-SA" sz="2800" b="1" dirty="0" smtClean="0"/>
              <a:t>التغيرات للإستدلال على حالته الذهنية فيما بعد </a:t>
            </a:r>
          </a:p>
          <a:p>
            <a:pPr algn="r" rtl="1"/>
            <a:endParaRPr lang="ar-SA" sz="2800" b="1" dirty="0" smtClean="0"/>
          </a:p>
          <a:p>
            <a:pPr algn="r" rtl="1"/>
            <a:r>
              <a:rPr lang="ar-SA" sz="2800" b="1" dirty="0" smtClean="0"/>
              <a:t>فسمات الوجه ،حركات الجسم ، نبرات الصوت ،تعطينا معلومات </a:t>
            </a:r>
          </a:p>
          <a:p>
            <a:pPr algn="r" rtl="1"/>
            <a:r>
              <a:rPr lang="ar-SA" sz="2800" b="1" dirty="0" smtClean="0"/>
              <a:t>عن الشخص المقابل</a:t>
            </a:r>
          </a:p>
          <a:p>
            <a:pPr algn="r" rtl="1"/>
            <a:r>
              <a:rPr lang="ar-SA" sz="2800" b="1" dirty="0" smtClean="0"/>
              <a:t>ومراقبتها ممكن ان تعطينا فكرة عما يدور في ذهنه</a:t>
            </a:r>
          </a:p>
          <a:p>
            <a:pPr algn="r" rtl="1"/>
            <a:r>
              <a:rPr lang="ar-SA" sz="2800" b="1" dirty="0" smtClean="0"/>
              <a:t>لذلك درب حواسك كلها لتكون كلها مرهفة</a:t>
            </a:r>
            <a:endParaRPr lang="en-US" sz="2800" b="1" dirty="0"/>
          </a:p>
        </p:txBody>
      </p:sp>
      <p:sp>
        <p:nvSpPr>
          <p:cNvPr id="3" name="TextBox 4"/>
          <p:cNvSpPr txBox="1"/>
          <p:nvPr/>
        </p:nvSpPr>
        <p:spPr>
          <a:xfrm>
            <a:off x="807261" y="1214422"/>
            <a:ext cx="7765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كيف تتعرف على الحالة الذهنية للأخرين</a:t>
            </a: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5"/>
          <p:cNvSpPr/>
          <p:nvPr/>
        </p:nvSpPr>
        <p:spPr>
          <a:xfrm>
            <a:off x="990600" y="76200"/>
            <a:ext cx="7939118" cy="9953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4400" dirty="0" smtClean="0">
                <a:solidFill>
                  <a:schemeClr val="tx1"/>
                </a:solidFill>
                <a:cs typeface="AL-Mateen" pitchFamily="2" charset="-78"/>
              </a:rPr>
              <a:t>المعايرة </a:t>
            </a:r>
            <a:endParaRPr lang="en-US" sz="4400" dirty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76200" y="533400"/>
            <a:ext cx="668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cs typeface="AdvertisingExtraBold" pitchFamily="2" charset="-78"/>
              </a:rPr>
              <a:t>KH</a:t>
            </a:r>
            <a:endParaRPr lang="en-US" sz="3200" b="1" dirty="0">
              <a:cs typeface="AdvertisingExtraBold" pitchFamily="2" charset="-78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428596" y="4929198"/>
            <a:ext cx="2214578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/>
          <p:cNvSpPr txBox="1"/>
          <p:nvPr/>
        </p:nvSpPr>
        <p:spPr>
          <a:xfrm>
            <a:off x="714348" y="5286388"/>
            <a:ext cx="164307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dirty="0" smtClean="0"/>
              <a:t>الطالبات-الزوج       </a:t>
            </a:r>
            <a:endParaRPr lang="en-US" dirty="0"/>
          </a:p>
        </p:txBody>
      </p:sp>
      <p:sp>
        <p:nvSpPr>
          <p:cNvPr id="8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عنصر نائب للتذييل 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/>
        </p:nvSpPr>
        <p:spPr>
          <a:xfrm>
            <a:off x="990600" y="214290"/>
            <a:ext cx="8077200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4400" dirty="0" smtClean="0">
                <a:solidFill>
                  <a:schemeClr val="tx1"/>
                </a:solidFill>
                <a:cs typeface="AL-Mateen" pitchFamily="2" charset="-78"/>
              </a:rPr>
              <a:t> المعايرة         كيفيتها</a:t>
            </a:r>
            <a:endParaRPr lang="en-US" sz="4400" dirty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610018" y="1643050"/>
            <a:ext cx="7152984" cy="452431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عندما تتغير الحالة الذهنية لشخص ما ، فإن عدد التغيرات الفسيولوجية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تحدث له كإستجابة لا شعورية لتغير حالته الذهنية وهذا يفيد 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قراءة المعلومات غير المنطوقة التي تعبر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عن حالته ، سواء كنا معه في تدريب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تعليم ، تفاوض ، علاج ، بيع ، علاقة عائلية ، زوجية ، الى غير ذلك</a:t>
            </a:r>
          </a:p>
          <a:p>
            <a:pPr algn="r" rtl="1"/>
            <a:endParaRPr lang="ar-SA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S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خطوات المعايرة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r" rtl="1"/>
            <a:endParaRPr lang="ar-S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ملاحظة الحالة الإعتيادية للشخص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إدراك التغيرات الفسيولوجية التي تحدث عند تغير حالته </a:t>
            </a:r>
          </a:p>
          <a:p>
            <a:pPr algn="r" rtl="1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لا ينبغي أن تقوم على التخمين ، وأنما على الحس الجازم</a:t>
            </a:r>
          </a:p>
          <a:p>
            <a:pPr algn="r" rtl="1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76200" y="533400"/>
            <a:ext cx="668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cs typeface="AdvertisingExtraBold" pitchFamily="2" charset="-78"/>
              </a:rPr>
              <a:t>KH</a:t>
            </a:r>
            <a:endParaRPr lang="en-US" sz="3200" b="1" dirty="0">
              <a:cs typeface="AdvertisingExtraBold" pitchFamily="2" charset="-78"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419600" y="1633729"/>
            <a:ext cx="4267200" cy="34716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لتحقيق الإلفة تحتاج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إلى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مسايرة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المقابل في مستويات الالفة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عمليات التطابق: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هي التي تضبط بها مظاهر سلوكك التعبيري الخارجي لتتقارب مع نفس مظاهر السلوك التعبيري الخارجي للشخص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الآخر.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143108" y="274638"/>
            <a:ext cx="6543692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المسايرة والقيادة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6581001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</a:t>
            </a:r>
            <a:r>
              <a:rPr lang="ar-SA" sz="1200" dirty="0" err="1" smtClean="0"/>
              <a:t>بلبة</a:t>
            </a:r>
            <a:r>
              <a:rPr lang="ar-SA" sz="1200" dirty="0" smtClean="0"/>
              <a:t> </a:t>
            </a:r>
            <a:endParaRPr lang="en-US" sz="1200" dirty="0"/>
          </a:p>
        </p:txBody>
      </p:sp>
      <p:pic>
        <p:nvPicPr>
          <p:cNvPr id="5" name="Picture 2" descr="C:\Users\TOSHIBA\Desktop\فيديوهات\558922_301791439921087_23773500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3733800" cy="3505200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المسايرة: هي إستمرار في عملية التطابق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عملية القيادة: العملية التي بها تجعل الشخص الاخر يتبع قيادتك بالتلفظ او الحركات غير الملفوظة.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سيتبع المقابل سلوكك الجديد وبالتالي سيتغير شعورة وتفكيره بإتجاهـ شعورك وتفكيرك.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071670" y="285728"/>
            <a:ext cx="680084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المسايرة والقيادة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6581001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</a:t>
            </a:r>
            <a:r>
              <a:rPr lang="ar-SA" sz="1200" dirty="0" err="1" smtClean="0"/>
              <a:t>بلبة</a:t>
            </a:r>
            <a:r>
              <a:rPr lang="ar-SA" sz="1200" dirty="0" smtClean="0"/>
              <a:t> </a:t>
            </a:r>
            <a:endParaRPr lang="en-US" sz="1200" dirty="0"/>
          </a:p>
        </p:txBody>
      </p:sp>
      <p:pic>
        <p:nvPicPr>
          <p:cNvPr id="5" name="Picture 2" descr="C:\Users\TOSHIBA\Desktop\فيديوهات\558922_301791439921087_23773500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4675" y="3352801"/>
            <a:ext cx="2371725" cy="2667000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28794" y="457200"/>
            <a:ext cx="6834206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</a:rPr>
              <a:t>الإرساء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80772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SA" sz="4000" b="1" dirty="0" smtClean="0">
                <a:solidFill>
                  <a:srgbClr val="002060"/>
                </a:solidFill>
              </a:rPr>
              <a:t>ربط الحالة الذهنية بإشارة / مرساة / رابط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7871" y="2462748"/>
            <a:ext cx="7265129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3600" b="1" dirty="0" smtClean="0"/>
              <a:t>في ذكريات الإنسان مواقف </a:t>
            </a:r>
          </a:p>
          <a:p>
            <a:pPr algn="r" rtl="1"/>
            <a:r>
              <a:rPr lang="ar-SA" sz="3600" b="1" dirty="0" smtClean="0"/>
              <a:t>إيجابية كثيرة ، وكذلك مواقف سلبية ، والعجيب </a:t>
            </a:r>
          </a:p>
          <a:p>
            <a:pPr algn="r" rtl="1"/>
            <a:r>
              <a:rPr lang="ar-SA" sz="3600" b="1" dirty="0" smtClean="0"/>
              <a:t>أن الاخيرة هي التي تقفز </a:t>
            </a:r>
          </a:p>
          <a:p>
            <a:pPr algn="r" rtl="1"/>
            <a:r>
              <a:rPr lang="ar-SA" sz="3600" b="1" dirty="0" smtClean="0"/>
              <a:t>الى الذهن سريعا عند التعرض لموقف مشابه،</a:t>
            </a:r>
          </a:p>
          <a:p>
            <a:pPr algn="r" rtl="1"/>
            <a:r>
              <a:rPr lang="ar-SA" sz="3600" b="1" dirty="0" smtClean="0">
                <a:solidFill>
                  <a:srgbClr val="FF0000"/>
                </a:solidFill>
              </a:rPr>
              <a:t>ماذا لو وجدنا طريقة تجعلنا نشعر </a:t>
            </a:r>
          </a:p>
          <a:p>
            <a:pPr algn="r" rtl="1"/>
            <a:r>
              <a:rPr lang="ar-SA" sz="3600" b="1" dirty="0" smtClean="0">
                <a:solidFill>
                  <a:srgbClr val="FF0000"/>
                </a:solidFill>
              </a:rPr>
              <a:t>بما نريد فقط ، ونتذكر ما نريد فقط؟!!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6581001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</a:t>
            </a:r>
            <a:r>
              <a:rPr lang="ar-SA" sz="1200" dirty="0" err="1" smtClean="0"/>
              <a:t>بلبة</a:t>
            </a:r>
            <a:r>
              <a:rPr lang="ar-SA" sz="1200" dirty="0" smtClean="0"/>
              <a:t> </a:t>
            </a:r>
            <a:endParaRPr lang="en-US" sz="12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/>
        </p:nvSpPr>
        <p:spPr>
          <a:xfrm>
            <a:off x="1571604" y="214290"/>
            <a:ext cx="7358114" cy="144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7200" b="1" dirty="0" smtClean="0">
                <a:solidFill>
                  <a:schemeClr val="tx1"/>
                </a:solidFill>
                <a:cs typeface="AL-Mateen" pitchFamily="2" charset="-78"/>
              </a:rPr>
              <a:t>التوقعات</a:t>
            </a:r>
            <a:endParaRPr lang="en-US" sz="7200" b="1" dirty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76200" y="533400"/>
            <a:ext cx="1281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cs typeface="AdvertisingExtraBold" pitchFamily="2" charset="-78"/>
              </a:rPr>
              <a:t>KH</a:t>
            </a:r>
            <a:endParaRPr lang="en-US" sz="4400" b="1" dirty="0">
              <a:cs typeface="AdvertisingExtraBold" pitchFamily="2" charset="-78"/>
            </a:endParaRPr>
          </a:p>
        </p:txBody>
      </p:sp>
      <p:sp>
        <p:nvSpPr>
          <p:cNvPr id="4" name="TextBox 6"/>
          <p:cNvSpPr txBox="1"/>
          <p:nvPr/>
        </p:nvSpPr>
        <p:spPr>
          <a:xfrm rot="20027516">
            <a:off x="3331572" y="2782702"/>
            <a:ext cx="5030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800" dirty="0" smtClean="0">
                <a:cs typeface="AL-Mateen" pitchFamily="2" charset="-78"/>
              </a:rPr>
              <a:t>أكتب توقعاتك بحضروك </a:t>
            </a:r>
            <a:endParaRPr lang="en-GB" sz="4800" dirty="0" smtClean="0">
              <a:cs typeface="AL-Mateen" pitchFamily="2" charset="-78"/>
            </a:endParaRPr>
          </a:p>
          <a:p>
            <a:pPr algn="r" rtl="1"/>
            <a:r>
              <a:rPr lang="ar-SA" sz="4800" dirty="0" smtClean="0">
                <a:cs typeface="AL-Mateen" pitchFamily="2" charset="-78"/>
              </a:rPr>
              <a:t>لهذه الدورة؟</a:t>
            </a:r>
            <a:endParaRPr lang="en-US" sz="4800" dirty="0">
              <a:cs typeface="AL-Mateen" pitchFamily="2" charset="-78"/>
            </a:endParaRPr>
          </a:p>
        </p:txBody>
      </p:sp>
      <p:pic>
        <p:nvPicPr>
          <p:cNvPr id="5" name="Picture 2" descr="https://fbcdn-sphotos-e-a.akamaihd.net/hphotos-ak-prn2/t1/s403x403/1897801_518001688317202_168093503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3428992" cy="3286148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3500430" y="6488668"/>
            <a:ext cx="2238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dirty="0" smtClean="0"/>
              <a:t>المدربة : خواطر موسي بلية</a:t>
            </a:r>
            <a:endParaRPr lang="en-US" dirty="0"/>
          </a:p>
        </p:txBody>
      </p:sp>
      <p:sp>
        <p:nvSpPr>
          <p:cNvPr id="7" name="AutoShape 10" descr="https://scontent-b-mad.xx.fbcdn.net/hphotos-xpa1/v/t1.0-9/1187299_228460504021957_992196333_n.jpg?oh=cfffdb4ce4f847309683a4d4c9f8b27a&amp;oe=54989D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8" descr="https://fbcdn-sphotos-h-a.akamaihd.net/hphotos-ak-xfp1/v/t1.0-9/1966827_228171627384178_1232713337_n.jpg?oh=c48dc4e4f414e54f9903927b0968233e&amp;oe=549F673A&amp;__gda__=1419316117_4ae2fa71b0674b3d9df401f3bff197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عنصر نائب لرقم الشريحة 1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38144" y="1552766"/>
            <a:ext cx="8229600" cy="41622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هل حدث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أن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شممت رائحة عطر وعاد لك الشعور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بأحاسيس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معينة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هل حدث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أن سمعت عبارة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معينة ذكرتك بشخص في ماضيك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هل حدث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أن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تناولت طبقا معينا له طعم ورائحة ذكرتك بشيء معين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آخر؟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38144" y="306151"/>
            <a:ext cx="8229600" cy="10511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الإرساء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6306363"/>
            <a:ext cx="1904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</a:t>
            </a:r>
            <a:r>
              <a:rPr lang="ar-SA" sz="1200" dirty="0" err="1" smtClean="0"/>
              <a:t>بلبة</a:t>
            </a:r>
            <a:r>
              <a:rPr lang="ar-SA" sz="1200" dirty="0" smtClean="0"/>
              <a:t> </a:t>
            </a:r>
            <a:endParaRPr lang="en-US" sz="120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3"/>
          <p:cNvGraphicFramePr>
            <a:graphicFrameLocks/>
          </p:cNvGraphicFramePr>
          <p:nvPr/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itle 2"/>
          <p:cNvSpPr txBox="1">
            <a:spLocks/>
          </p:cNvSpPr>
          <p:nvPr/>
        </p:nvSpPr>
        <p:spPr>
          <a:xfrm>
            <a:off x="2143108" y="274638"/>
            <a:ext cx="6543692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عملية الارساء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5638800" y="1535668"/>
            <a:ext cx="302198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ar-SA" sz="2400" b="1" dirty="0" smtClean="0"/>
              <a:t>شروط عملية الإرساء الناجح</a:t>
            </a:r>
            <a:endParaRPr lang="en-US" sz="2400" b="1" dirty="0"/>
          </a:p>
        </p:txBody>
      </p:sp>
      <p:sp>
        <p:nvSpPr>
          <p:cNvPr id="18" name="TextBox 5"/>
          <p:cNvSpPr txBox="1"/>
          <p:nvPr/>
        </p:nvSpPr>
        <p:spPr>
          <a:xfrm>
            <a:off x="3733800" y="6581001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</a:t>
            </a:r>
            <a:r>
              <a:rPr lang="ar-SA" sz="1200" dirty="0" err="1" smtClean="0"/>
              <a:t>بلبة</a:t>
            </a:r>
            <a:r>
              <a:rPr lang="ar-SA" sz="1200" dirty="0" smtClean="0"/>
              <a:t> </a:t>
            </a:r>
            <a:endParaRPr lang="en-US" sz="12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20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1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96BA5C6-3049-423E-80AA-8AC0CBE3E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E96BA5C6-3049-423E-80AA-8AC0CBE3E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B454FA1-CF14-40D7-982C-9E27AB3EB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graphicEl>
                                              <a:dgm id="{9B454FA1-CF14-40D7-982C-9E27AB3EB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D6D348A-4C30-49B5-B2E0-944AB88A8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graphicEl>
                                              <a:dgm id="{9D6D348A-4C30-49B5-B2E0-944AB88A8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704EB7E-60F4-433D-9A66-1FE60792F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graphicEl>
                                              <a:dgm id="{0704EB7E-60F4-433D-9A66-1FE60792F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E90FA61-8B48-473D-9979-1A4EE7094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graphicEl>
                                              <a:dgm id="{6E90FA61-8B48-473D-9979-1A4EE7094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200" y="1300162"/>
            <a:ext cx="7315200" cy="517683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20878"/>
            <a:ext cx="2135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9240" y="1676400"/>
            <a:ext cx="713047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تحديد الاهداف والتصميم على تحقيقها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هما المصدر المصدر الأساسي للطاقة العقلية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فعليك البدء بكتابة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أهدافك ،وأكد لنفسك أنك قادر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على تحقيقها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،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لان برمجة هذه الاهداف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سيرفع مستوى الطاقة لديك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كن دائما مع الأشخاص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الإيجابين ذوي الطاقة العالية، لانهم سيمدونك أيضا بالطاقة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. 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025878"/>
            <a:ext cx="2135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6"/>
          <p:cNvSpPr/>
          <p:nvPr/>
        </p:nvSpPr>
        <p:spPr>
          <a:xfrm>
            <a:off x="1404974" y="71414"/>
            <a:ext cx="7739058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</a:rPr>
              <a:t>توليد الطاقة العقلية (1)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733800" y="6657201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</a:t>
            </a:r>
            <a:r>
              <a:rPr lang="ar-SA" sz="1200" dirty="0" err="1" smtClean="0"/>
              <a:t>بلبة</a:t>
            </a:r>
            <a:r>
              <a:rPr lang="ar-SA" sz="1200" dirty="0" smtClean="0"/>
              <a:t> </a:t>
            </a:r>
            <a:endParaRPr lang="en-US" sz="1200" dirty="0"/>
          </a:p>
        </p:txBody>
      </p:sp>
      <p:pic>
        <p:nvPicPr>
          <p:cNvPr id="8" name="Picture 2" descr="316-580x3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0" y="1357298"/>
            <a:ext cx="3138486" cy="381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10" name="عنصر نائب لرقم الشريحة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1" name="عنصر نائب للتذييل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1604" y="214290"/>
            <a:ext cx="7191396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</a:rPr>
              <a:t>توليد الطاقة العاطفية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600" y="1997839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sz="2400" b="1" dirty="0" smtClean="0"/>
              <a:t>قرا ة القرآن الكريم .</a:t>
            </a:r>
          </a:p>
          <a:p>
            <a:pPr algn="r" rtl="1"/>
            <a:r>
              <a:rPr lang="ar-SA" sz="2400" b="1" dirty="0" smtClean="0"/>
              <a:t>التفكير فيمن تحب</a:t>
            </a:r>
          </a:p>
          <a:p>
            <a:pPr algn="r" rtl="1"/>
            <a:r>
              <a:rPr lang="ar-SA" sz="2400" b="1" dirty="0" smtClean="0"/>
              <a:t>التفكير الإيجابى</a:t>
            </a:r>
          </a:p>
          <a:p>
            <a:pPr algn="r" rtl="1"/>
            <a:r>
              <a:rPr lang="ar-SA" sz="2400" b="1" dirty="0" smtClean="0"/>
              <a:t>الذكر </a:t>
            </a:r>
          </a:p>
          <a:p>
            <a:pPr algn="r" rtl="1"/>
            <a:r>
              <a:rPr lang="ar-SA" sz="2400" b="1" dirty="0" smtClean="0"/>
              <a:t>البرامج العقلية الجسدية مثل  التأمل</a:t>
            </a:r>
          </a:p>
          <a:p>
            <a:pPr algn="r" rtl="1"/>
            <a:r>
              <a:rPr lang="ar-SA" sz="2400" b="1" dirty="0" smtClean="0"/>
              <a:t>هي طرق ممتازة لزيادة الطاقة العاطفية , و</a:t>
            </a:r>
          </a:p>
          <a:p>
            <a:pPr algn="r" rtl="1"/>
            <a:r>
              <a:rPr lang="ar-SA" sz="2400" b="1" dirty="0" smtClean="0"/>
              <a:t>ذلك بالجلوس في مكان هادئ وتذكر صورة</a:t>
            </a:r>
          </a:p>
          <a:p>
            <a:pPr algn="r" rtl="1"/>
            <a:r>
              <a:rPr lang="ar-SA" sz="2400" b="1" dirty="0" smtClean="0"/>
              <a:t>شخص أو منظر معين تحبه , و ركز على</a:t>
            </a:r>
          </a:p>
          <a:p>
            <a:pPr algn="r" rtl="1"/>
            <a:r>
              <a:rPr lang="ar-SA" sz="2400" b="1" dirty="0" smtClean="0"/>
              <a:t>طريقة تنفسك و تخيل جسدك سابحا في</a:t>
            </a:r>
          </a:p>
          <a:p>
            <a:pPr algn="r" rtl="1"/>
            <a:r>
              <a:rPr lang="ar-SA" sz="2400" b="1" dirty="0" smtClean="0"/>
              <a:t>الهواء وبذلك ستشعر بالهدو مع ارتفاع في</a:t>
            </a:r>
          </a:p>
          <a:p>
            <a:pPr algn="r" rtl="1"/>
            <a:r>
              <a:rPr lang="ar-SA" sz="2400" b="1" dirty="0" smtClean="0"/>
              <a:t>الطاقة العاطفية 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6629400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</a:t>
            </a:r>
            <a:r>
              <a:rPr lang="ar-SA" sz="1200" dirty="0" err="1" smtClean="0"/>
              <a:t>بلبة</a:t>
            </a:r>
            <a:r>
              <a:rPr lang="ar-SA" sz="1200" dirty="0" smtClean="0"/>
              <a:t> </a:t>
            </a:r>
            <a:endParaRPr lang="en-US" sz="1200" dirty="0"/>
          </a:p>
        </p:txBody>
      </p:sp>
      <p:pic>
        <p:nvPicPr>
          <p:cNvPr id="5" name="Picture 2" descr="316-580x3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44" y="2043122"/>
            <a:ext cx="3138486" cy="381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1639" y="1143000"/>
            <a:ext cx="831516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 smtClean="0"/>
              <a:t> التؤاؤم والتوافق والإنسجام مع الأخرين </a:t>
            </a:r>
          </a:p>
          <a:p>
            <a:pPr algn="r" rtl="1"/>
            <a:endParaRPr lang="ar-SA" sz="2800" b="1" dirty="0" smtClean="0"/>
          </a:p>
          <a:p>
            <a:pPr algn="r" rtl="1"/>
            <a:r>
              <a:rPr lang="ar-SA" sz="2800" b="1" dirty="0" smtClean="0"/>
              <a:t>نحن نتوجه تلقائيا لحب أشخاص يشبوننا </a:t>
            </a:r>
          </a:p>
          <a:p>
            <a:pPr algn="r" rtl="1"/>
            <a:r>
              <a:rPr lang="ar-SA" sz="2800" b="1" dirty="0" smtClean="0"/>
              <a:t>ونشعر بالراحة تجاههم وبالتالي نتواصل معهم بشكل أفضل </a:t>
            </a:r>
          </a:p>
          <a:p>
            <a:pPr algn="r" rtl="1"/>
            <a:r>
              <a:rPr lang="ar-SA" sz="2800" b="1" dirty="0" smtClean="0"/>
              <a:t>ويحدث نفس الشيء من جانبهم ،</a:t>
            </a:r>
          </a:p>
          <a:p>
            <a:pPr algn="r" rtl="1"/>
            <a:r>
              <a:rPr lang="ar-SA" sz="2800" b="1" dirty="0" smtClean="0"/>
              <a:t>لذلك يتطلب إيجاد الإلفة أمرين إثنين:</a:t>
            </a:r>
          </a:p>
          <a:p>
            <a:pPr algn="r" rtl="1"/>
            <a:r>
              <a:rPr lang="ar-SA" sz="2800" b="1" dirty="0" smtClean="0">
                <a:solidFill>
                  <a:srgbClr val="FF0000"/>
                </a:solidFill>
              </a:rPr>
              <a:t>الأول</a:t>
            </a:r>
            <a:r>
              <a:rPr lang="ar-SA" sz="2800" b="1" dirty="0" smtClean="0"/>
              <a:t>: أن تكون قوي الملاحظة قوي الحواس</a:t>
            </a:r>
          </a:p>
          <a:p>
            <a:pPr algn="r" rtl="1"/>
            <a:r>
              <a:rPr lang="ar-SA" sz="2800" b="1" dirty="0" smtClean="0"/>
              <a:t> لترصد خصائص وملامح الاخر</a:t>
            </a:r>
          </a:p>
          <a:p>
            <a:pPr algn="r" rtl="1"/>
            <a:r>
              <a:rPr lang="ar-SA" sz="2800" b="1" dirty="0" smtClean="0">
                <a:solidFill>
                  <a:srgbClr val="FF0000"/>
                </a:solidFill>
              </a:rPr>
              <a:t>الثاني</a:t>
            </a:r>
            <a:r>
              <a:rPr lang="ar-SA" sz="2800" b="1" dirty="0" smtClean="0"/>
              <a:t> : أن تمتلك الخبرة والمهارة لتتكيف مع ذلك وتكون مراءة للاخر </a:t>
            </a:r>
          </a:p>
          <a:p>
            <a:pPr algn="r" rtl="1"/>
            <a:r>
              <a:rPr lang="ar-SA" sz="2800" b="1" dirty="0" smtClean="0"/>
              <a:t>ويمكن تعميق الإلفة إذا عرفت </a:t>
            </a:r>
            <a:r>
              <a:rPr lang="ar-SA" sz="3600" b="1" dirty="0" smtClean="0">
                <a:solidFill>
                  <a:srgbClr val="FF0000"/>
                </a:solidFill>
              </a:rPr>
              <a:t>نمط</a:t>
            </a:r>
            <a:r>
              <a:rPr lang="ar-SA" sz="2800" b="1" dirty="0" smtClean="0"/>
              <a:t> الاخر</a:t>
            </a:r>
            <a:endParaRPr lang="en-US" sz="2800" b="1" dirty="0"/>
          </a:p>
        </p:txBody>
      </p:sp>
      <p:sp>
        <p:nvSpPr>
          <p:cNvPr id="3" name="Rounded Rectangle 3"/>
          <p:cNvSpPr/>
          <p:nvPr/>
        </p:nvSpPr>
        <p:spPr>
          <a:xfrm>
            <a:off x="1428728" y="152400"/>
            <a:ext cx="718187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الإلفـــــــــــــة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733800" y="6553200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</a:t>
            </a:r>
            <a:r>
              <a:rPr lang="ar-SA" sz="1200" dirty="0" err="1" smtClean="0"/>
              <a:t>بلبة</a:t>
            </a:r>
            <a:r>
              <a:rPr lang="ar-SA" sz="1200" dirty="0" smtClean="0"/>
              <a:t> </a:t>
            </a:r>
            <a:endParaRPr lang="en-US" sz="12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76600" y="1524000"/>
            <a:ext cx="5715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/>
              <a:t>1- الإلفة على المستوى غير الكلامي </a:t>
            </a:r>
            <a:r>
              <a:rPr lang="ar-SA" sz="3200" b="1" dirty="0" smtClean="0"/>
              <a:t>، </a:t>
            </a:r>
            <a:r>
              <a:rPr lang="ar-SA" sz="3200" b="1" dirty="0" smtClean="0"/>
              <a:t>وأعمق مراحل الإلفة في هذا </a:t>
            </a:r>
          </a:p>
          <a:p>
            <a:pPr algn="r" rtl="1"/>
            <a:r>
              <a:rPr lang="ar-SA" sz="3200" b="1" dirty="0" smtClean="0"/>
              <a:t>المستوى هي معرفة درجة تنفس الشخص</a:t>
            </a:r>
          </a:p>
          <a:p>
            <a:pPr algn="r" rtl="1"/>
            <a:r>
              <a:rPr lang="ar-SA" sz="3200" b="1" dirty="0" smtClean="0"/>
              <a:t> الاخر ومجاراتة </a:t>
            </a:r>
          </a:p>
          <a:p>
            <a:pPr algn="r" rtl="1"/>
            <a:r>
              <a:rPr lang="ar-SA" sz="3200" b="1" dirty="0" smtClean="0"/>
              <a:t>2- الإلفة على مستوى درجة الصوت </a:t>
            </a:r>
          </a:p>
          <a:p>
            <a:pPr algn="r" rtl="1"/>
            <a:r>
              <a:rPr lang="ar-SA" sz="3200" b="1" dirty="0" smtClean="0"/>
              <a:t>3- الإلفة على مستوى القيم والمعقتدات </a:t>
            </a:r>
          </a:p>
          <a:p>
            <a:pPr algn="r" rtl="1"/>
            <a:r>
              <a:rPr lang="ar-SA" sz="3200" b="1" dirty="0" smtClean="0"/>
              <a:t>والقناعات </a:t>
            </a:r>
            <a:r>
              <a:rPr lang="ar-SA" sz="3200" b="1" dirty="0" smtClean="0"/>
              <a:t>والميول.</a:t>
            </a:r>
            <a:endParaRPr lang="ar-SA" sz="3200" b="1" dirty="0" smtClean="0"/>
          </a:p>
        </p:txBody>
      </p:sp>
      <p:sp>
        <p:nvSpPr>
          <p:cNvPr id="3" name="Rounded Rectangle 3"/>
          <p:cNvSpPr/>
          <p:nvPr/>
        </p:nvSpPr>
        <p:spPr>
          <a:xfrm>
            <a:off x="1571604" y="381000"/>
            <a:ext cx="6810396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مستويات الإلفة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733800" y="6581001"/>
            <a:ext cx="1733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 خواطر موسي بلية </a:t>
            </a:r>
            <a:endParaRPr lang="en-US" sz="12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/>
          <p:cNvSpPr/>
          <p:nvPr/>
        </p:nvSpPr>
        <p:spPr>
          <a:xfrm>
            <a:off x="1643042" y="285728"/>
            <a:ext cx="72389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الإلفة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95272" y="2133600"/>
            <a:ext cx="769152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 smtClean="0"/>
              <a:t>1- أوضاع الجسم </a:t>
            </a:r>
          </a:p>
          <a:p>
            <a:pPr algn="r" rtl="1"/>
            <a:r>
              <a:rPr lang="ar-SA" sz="2800" b="1" dirty="0" smtClean="0"/>
              <a:t>أجلس او قف بنفس طريقة الشخص الاخر</a:t>
            </a:r>
          </a:p>
          <a:p>
            <a:pPr algn="r" rtl="1"/>
            <a:r>
              <a:rPr lang="ar-SA" sz="2800" b="1" dirty="0" smtClean="0"/>
              <a:t>تحرك بنفس الاسلوب الذي يتحرك به الاخر</a:t>
            </a:r>
          </a:p>
          <a:p>
            <a:pPr algn="r" rtl="1"/>
            <a:r>
              <a:rPr lang="ar-SA" sz="2800" b="1" dirty="0" smtClean="0"/>
              <a:t>أظهر نفس الإيماءات بيدك أو بوجهك او بجسدك</a:t>
            </a:r>
          </a:p>
          <a:p>
            <a:pPr algn="r" rtl="1"/>
            <a:r>
              <a:rPr lang="ar-SA" sz="2800" b="1" dirty="0" smtClean="0"/>
              <a:t>2- الصوت </a:t>
            </a:r>
          </a:p>
          <a:p>
            <a:pPr algn="r" rtl="1"/>
            <a:r>
              <a:rPr lang="ar-SA" sz="2800" b="1" dirty="0" smtClean="0"/>
              <a:t>عند الإتصال تلفونيا يكون لعوامل: إرتفاع الصوت ، سرعة الكلام </a:t>
            </a:r>
          </a:p>
          <a:p>
            <a:pPr algn="r" rtl="1"/>
            <a:r>
              <a:rPr lang="ar-SA" sz="2800" b="1" dirty="0" smtClean="0"/>
              <a:t>نغمة الصوت لها اهمية كبيرة لنجاح الإتصال، فبقدر</a:t>
            </a:r>
          </a:p>
          <a:p>
            <a:pPr algn="r" rtl="1"/>
            <a:r>
              <a:rPr lang="ar-SA" sz="2800" b="1" dirty="0" smtClean="0"/>
              <a:t> ما تتماثل مع هذه الجوانب لدى الطرف الاخر </a:t>
            </a:r>
          </a:p>
          <a:p>
            <a:pPr algn="r" rtl="1"/>
            <a:r>
              <a:rPr lang="ar-SA" sz="2800" b="1" dirty="0" smtClean="0"/>
              <a:t>بقدر ما تنجح في تواصل جيد</a:t>
            </a:r>
            <a:endParaRPr lang="en-US" sz="2800" b="1" dirty="0"/>
          </a:p>
        </p:txBody>
      </p:sp>
      <p:sp>
        <p:nvSpPr>
          <p:cNvPr id="4" name="TextBox 4"/>
          <p:cNvSpPr txBox="1"/>
          <p:nvPr/>
        </p:nvSpPr>
        <p:spPr>
          <a:xfrm>
            <a:off x="3429000" y="1295400"/>
            <a:ext cx="1952779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ar-SA" sz="3600" b="1" dirty="0" smtClean="0"/>
              <a:t>بناء </a:t>
            </a:r>
            <a:r>
              <a:rPr lang="ar-SA" sz="3600" b="1" dirty="0" smtClean="0"/>
              <a:t>التوافق</a:t>
            </a:r>
            <a:endParaRPr lang="en-US" sz="3600" b="1" dirty="0"/>
          </a:p>
        </p:txBody>
      </p:sp>
      <p:sp>
        <p:nvSpPr>
          <p:cNvPr id="5" name="TextBox 5"/>
          <p:cNvSpPr txBox="1"/>
          <p:nvPr/>
        </p:nvSpPr>
        <p:spPr>
          <a:xfrm>
            <a:off x="3643306" y="6581001"/>
            <a:ext cx="170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 خواطر موسي بلية </a:t>
            </a:r>
            <a:endParaRPr lang="en-US" sz="12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8728" y="228600"/>
            <a:ext cx="748667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الإلفة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28736" y="2057400"/>
            <a:ext cx="662399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2800" b="1" u="sng" dirty="0" smtClean="0">
                <a:solidFill>
                  <a:srgbClr val="0070C0"/>
                </a:solidFill>
              </a:rPr>
              <a:t>التوافق اللغوي والفكري :</a:t>
            </a:r>
          </a:p>
          <a:p>
            <a:pPr algn="r" rtl="1"/>
            <a:endParaRPr lang="ar-SA" sz="2400" b="1" u="sng" dirty="0" smtClean="0"/>
          </a:p>
          <a:p>
            <a:pPr algn="r" rtl="1"/>
            <a:r>
              <a:rPr lang="ar-SA" sz="2400" b="1" dirty="0" smtClean="0"/>
              <a:t>إستخدام النظام التمثيلي المناسب والامثل مع كل شخص، فالإنسان</a:t>
            </a:r>
          </a:p>
          <a:p>
            <a:pPr algn="r" rtl="1"/>
            <a:r>
              <a:rPr lang="ar-SA" sz="2400" b="1" dirty="0" smtClean="0"/>
              <a:t> البصري يميل للغة التصوير</a:t>
            </a:r>
          </a:p>
          <a:p>
            <a:pPr algn="r" rtl="1"/>
            <a:r>
              <a:rPr lang="ar-SA" sz="2400" b="1" dirty="0" smtClean="0"/>
              <a:t>في كلماته،ويمكنك بناء تواصل فكري بإنتهاج نفس الاسلوب ،</a:t>
            </a:r>
          </a:p>
          <a:p>
            <a:pPr algn="r" rtl="1"/>
            <a:r>
              <a:rPr lang="ar-SA" sz="2400" b="1" dirty="0" smtClean="0"/>
              <a:t>وهكذا مع الإنسان السمعي والحسي </a:t>
            </a:r>
          </a:p>
          <a:p>
            <a:pPr algn="r" rtl="1">
              <a:buFontTx/>
              <a:buChar char="-"/>
            </a:pPr>
            <a:r>
              <a:rPr lang="ar-SA" sz="3600" b="1" u="sng" dirty="0" smtClean="0">
                <a:solidFill>
                  <a:srgbClr val="FF0000"/>
                </a:solidFill>
              </a:rPr>
              <a:t>توافق المعتقدات والقيم </a:t>
            </a:r>
            <a:r>
              <a:rPr lang="ar-SA" sz="2400" b="1" dirty="0" smtClean="0"/>
              <a:t>:</a:t>
            </a:r>
          </a:p>
          <a:p>
            <a:pPr algn="r" rtl="1">
              <a:buFontTx/>
              <a:buChar char="-"/>
            </a:pPr>
            <a:endParaRPr lang="ar-SA" sz="2400" b="1" dirty="0" smtClean="0"/>
          </a:p>
          <a:p>
            <a:pPr algn="r" rtl="1">
              <a:buFontTx/>
              <a:buChar char="-"/>
            </a:pPr>
            <a:r>
              <a:rPr lang="ar-SA" sz="2400" b="1" dirty="0" smtClean="0"/>
              <a:t>إيجاد القيم يساعد على خلق التواصل الفعال</a:t>
            </a:r>
          </a:p>
          <a:p>
            <a:pPr algn="r" rtl="1">
              <a:buFontTx/>
              <a:buChar char="-"/>
            </a:pPr>
            <a:r>
              <a:rPr lang="ar-SA" sz="2400" b="1" dirty="0" smtClean="0"/>
              <a:t> والمحافظة عليه  العدالة ، الامانة ، الكياسة </a:t>
            </a:r>
            <a:endParaRPr lang="en-US" sz="2400" b="1" dirty="0"/>
          </a:p>
        </p:txBody>
      </p:sp>
      <p:sp>
        <p:nvSpPr>
          <p:cNvPr id="4" name="TextBox 4"/>
          <p:cNvSpPr txBox="1"/>
          <p:nvPr/>
        </p:nvSpPr>
        <p:spPr>
          <a:xfrm>
            <a:off x="3876780" y="1219200"/>
            <a:ext cx="176202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SA" sz="3200" b="1" dirty="0" smtClean="0"/>
              <a:t>بناء </a:t>
            </a:r>
            <a:r>
              <a:rPr lang="ar-SA" sz="3200" b="1" dirty="0" smtClean="0"/>
              <a:t>التوافق</a:t>
            </a:r>
            <a:endParaRPr lang="en-US" sz="3200" b="1" dirty="0"/>
          </a:p>
        </p:txBody>
      </p:sp>
      <p:sp>
        <p:nvSpPr>
          <p:cNvPr id="5" name="TextBox 5"/>
          <p:cNvSpPr txBox="1"/>
          <p:nvPr/>
        </p:nvSpPr>
        <p:spPr>
          <a:xfrm>
            <a:off x="3733800" y="6581001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</a:t>
            </a:r>
            <a:r>
              <a:rPr lang="ar-SA" sz="1200" dirty="0" err="1" smtClean="0"/>
              <a:t>بلبة</a:t>
            </a:r>
            <a:r>
              <a:rPr lang="ar-SA" sz="1200" dirty="0" smtClean="0"/>
              <a:t> </a:t>
            </a:r>
            <a:endParaRPr lang="en-US" sz="12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8728" y="152400"/>
            <a:ext cx="733427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الجوانب الثلاث للإنسان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Asim\Desktop\Mercede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343400" cy="5715000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2743200"/>
            <a:ext cx="1356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000" b="1" dirty="0" smtClean="0">
                <a:solidFill>
                  <a:schemeClr val="bg1"/>
                </a:solidFill>
              </a:rPr>
              <a:t>السلوك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750403"/>
            <a:ext cx="1483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800" b="1" dirty="0" smtClean="0">
                <a:solidFill>
                  <a:srgbClr val="0070C0"/>
                </a:solidFill>
              </a:rPr>
              <a:t>التفكير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021759"/>
            <a:ext cx="16979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400" b="1" dirty="0" smtClean="0">
                <a:solidFill>
                  <a:schemeClr val="bg2"/>
                </a:solidFill>
              </a:rPr>
              <a:t>المشاعر</a:t>
            </a:r>
            <a:endParaRPr lang="en-US" sz="4400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1219200"/>
            <a:ext cx="47244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التغيير في أي جانب يؤدي الى</a:t>
            </a:r>
          </a:p>
          <a:p>
            <a:r>
              <a:rPr lang="ar-S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تغيير باقي الجوانب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536" y="2438400"/>
            <a:ext cx="503221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3200" b="1" dirty="0" smtClean="0"/>
              <a:t>فالناس ليسوا سواء فالمدخل </a:t>
            </a:r>
          </a:p>
          <a:p>
            <a:pPr algn="r" rtl="1"/>
            <a:r>
              <a:rPr lang="ar-SA" sz="3200" b="1" dirty="0" smtClean="0"/>
              <a:t>الاقرب عند شخص             </a:t>
            </a:r>
          </a:p>
          <a:p>
            <a:pPr algn="r" rtl="1"/>
            <a:r>
              <a:rPr lang="ar-SA" sz="3200" b="1" dirty="0" smtClean="0"/>
              <a:t>ليس بالضرورة هو الاقرب عند الاخر</a:t>
            </a:r>
          </a:p>
          <a:p>
            <a:pPr algn="r" rtl="1"/>
            <a:endParaRPr lang="ar-SA" sz="3200" b="1" dirty="0" smtClean="0"/>
          </a:p>
          <a:p>
            <a:pPr algn="r" rtl="1"/>
            <a:endParaRPr lang="ar-SA" sz="3200" b="1" dirty="0" smtClean="0"/>
          </a:p>
          <a:p>
            <a:pPr algn="r" rtl="1"/>
            <a:r>
              <a:rPr lang="ar-SA" sz="3200" b="1" dirty="0" smtClean="0"/>
              <a:t>تفيد هذه التقنية في التحكم في</a:t>
            </a:r>
          </a:p>
          <a:p>
            <a:pPr algn="r" rtl="1"/>
            <a:r>
              <a:rPr lang="ar-SA" sz="3200" b="1" dirty="0" smtClean="0"/>
              <a:t> الحالة الذهنية لك وللاخرين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91311" y="6581001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</a:t>
            </a:r>
            <a:r>
              <a:rPr lang="ar-SA" sz="1200" dirty="0" err="1" smtClean="0"/>
              <a:t>بلبة</a:t>
            </a:r>
            <a:r>
              <a:rPr lang="ar-SA" sz="1200" dirty="0" smtClean="0"/>
              <a:t> </a:t>
            </a:r>
            <a:endParaRPr lang="en-US" sz="12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214282" y="42860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KH</a:t>
            </a:r>
            <a:endParaRPr lang="en-US" sz="3200" dirty="0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bcdn-sphotos-d-a.akamaihd.net/hphotos-ak-frc3/v/t1.0-9/10153802_473650419401816_1424840976_n.jpg?oh=cfdfc145d4e5a92b91cecc9a7e1584b7&amp;oe=53C7E8EE&amp;__gda__=1404971427_f249934a7eaa1a3b74f3d62821923f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988425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28600" y="2363212"/>
            <a:ext cx="8458200" cy="403187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200" b="1" dirty="0" smtClean="0"/>
              <a:t> أعلن لنفسك وبقوة أنك ستستفيد من هذه الدورة وتطور بها حياتك.</a:t>
            </a:r>
          </a:p>
          <a:p>
            <a:pPr algn="r" rtl="1"/>
            <a:r>
              <a:rPr lang="ar-SA" sz="3200" b="1" dirty="0" smtClean="0"/>
              <a:t> تفاعل مع المجموعة و التدريبات بحماس.</a:t>
            </a:r>
          </a:p>
          <a:p>
            <a:pPr algn="r" rtl="1"/>
            <a:r>
              <a:rPr lang="ar-SA" sz="3200" b="1" dirty="0" smtClean="0"/>
              <a:t> أنصت بفعّالية عالية.</a:t>
            </a:r>
          </a:p>
          <a:p>
            <a:pPr algn="r" rtl="1"/>
            <a:r>
              <a:rPr lang="ar-SA" sz="3200" b="1" dirty="0" smtClean="0"/>
              <a:t> دع همومك ومتاعبك خارجاً.</a:t>
            </a:r>
          </a:p>
          <a:p>
            <a:pPr algn="r" rtl="1"/>
            <a:r>
              <a:rPr lang="ar-SA" sz="3200" b="1" dirty="0" smtClean="0"/>
              <a:t> هذه الدورة علوم بشرية تقبل الحوار والنقاش أمنح نفسك هذا الحق.</a:t>
            </a:r>
          </a:p>
          <a:p>
            <a:pPr algn="r" rtl="1"/>
            <a:r>
              <a:rPr lang="ar-SA" sz="3200" b="1" dirty="0" smtClean="0"/>
              <a:t> طبق ما تعلمت دائما. فالإلتزام والعمل صنوان النجاح.</a:t>
            </a:r>
            <a:endParaRPr lang="en-US" sz="3200" b="1" dirty="0"/>
          </a:p>
        </p:txBody>
      </p:sp>
      <p:sp>
        <p:nvSpPr>
          <p:cNvPr id="3" name="Rounded Rectangle 18"/>
          <p:cNvSpPr/>
          <p:nvPr/>
        </p:nvSpPr>
        <p:spPr>
          <a:xfrm>
            <a:off x="990600" y="357166"/>
            <a:ext cx="7796242" cy="124303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6000" b="1" dirty="0" smtClean="0">
                <a:solidFill>
                  <a:schemeClr val="tx1"/>
                </a:solidFill>
                <a:cs typeface="AL-Mateen" pitchFamily="2" charset="-78"/>
              </a:rPr>
              <a:t>كيف تستفيد من هذه الدورة؟</a:t>
            </a:r>
            <a:endParaRPr lang="en-US" sz="6000" b="1" dirty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76200" y="533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cs typeface="AdvertisingExtraBold" pitchFamily="2" charset="-78"/>
              </a:rPr>
              <a:t>KH</a:t>
            </a:r>
            <a:endParaRPr lang="en-US" sz="3200" b="1" dirty="0">
              <a:cs typeface="AdvertisingExtraBold" pitchFamily="2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القران الكريم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السنة النبوية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البرمجة في 21 يوم – د. إبراهيم الفقهي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structure of magic</a:t>
            </a:r>
            <a:r>
              <a:rPr kumimoji="0" lang="ar-SA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د . ريتشارد باندلر – د.غليندلر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NLP . </a:t>
            </a:r>
            <a:r>
              <a:rPr kumimoji="0" lang="ar-SA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د. محمد التكريتي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العادرات السبع . إستيفن كوفي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أيقظ العملاق الذي بداخلك . أنتوني روبنز</a:t>
            </a:r>
            <a:endParaRPr kumimoji="0" lang="ar-S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المراجع</a:t>
            </a:r>
            <a:endParaRPr kumimoji="0" lang="ar-SA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4" name="Picture 12" descr="https://fbcdn-sphotos-a-a.akamaihd.net/hphotos-ak-xfa1/v/t1.0-9/1970565_228450074023000_5952060_n.jpg?oh=d0d8a95cef16b03a5f982a3259635439&amp;oe=54886750&amp;__gda__=1417940633_78c9bd4b8925972d2af623b18f5a17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68291"/>
            <a:ext cx="8988426" cy="6189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على شكل سحابة 1"/>
          <p:cNvSpPr/>
          <p:nvPr/>
        </p:nvSpPr>
        <p:spPr>
          <a:xfrm>
            <a:off x="2285984" y="714356"/>
            <a:ext cx="4786346" cy="142876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ربع نص 2"/>
          <p:cNvSpPr txBox="1"/>
          <p:nvPr/>
        </p:nvSpPr>
        <p:spPr>
          <a:xfrm>
            <a:off x="3428992" y="1000108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/>
              <a:t>الأهداف        </a:t>
            </a:r>
            <a:endParaRPr lang="en-US" sz="4800" b="1" dirty="0"/>
          </a:p>
        </p:txBody>
      </p:sp>
      <p:pic>
        <p:nvPicPr>
          <p:cNvPr id="4" name="عنصر نائب للمحتوى 4" descr="large_12380760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986" y="2666602"/>
            <a:ext cx="2357454" cy="15962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2357422" y="2428868"/>
            <a:ext cx="6715140" cy="206210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ar-SA" sz="3200" dirty="0" smtClean="0"/>
              <a:t>بنهاية هذه </a:t>
            </a:r>
            <a:r>
              <a:rPr lang="ar-SA" sz="3200" dirty="0" smtClean="0"/>
              <a:t>الدورة </a:t>
            </a:r>
            <a:r>
              <a:rPr lang="ar-SA" sz="3200" dirty="0" smtClean="0"/>
              <a:t>سيكون كل </a:t>
            </a:r>
            <a:r>
              <a:rPr lang="ar-SA" sz="3200" dirty="0" smtClean="0"/>
              <a:t>مشاركة </a:t>
            </a:r>
            <a:r>
              <a:rPr lang="ar-SA" sz="3200" dirty="0" smtClean="0"/>
              <a:t>قادراً علي :</a:t>
            </a:r>
          </a:p>
          <a:p>
            <a:pPr algn="r" rtl="1">
              <a:buFont typeface="Courier New" pitchFamily="49" charset="0"/>
              <a:buChar char="o"/>
            </a:pPr>
            <a:r>
              <a:rPr lang="ar-SA" sz="3200" dirty="0" smtClean="0"/>
              <a:t> </a:t>
            </a:r>
            <a:r>
              <a:rPr lang="ar-SA" sz="3200" dirty="0" smtClean="0"/>
              <a:t>التعرف على مفاتيح الشخصية(من أنت )</a:t>
            </a:r>
            <a:r>
              <a:rPr lang="ar-SA" sz="3200" dirty="0" smtClean="0"/>
              <a:t>.</a:t>
            </a:r>
            <a:endParaRPr lang="ar-SA" sz="3200" dirty="0" smtClean="0"/>
          </a:p>
          <a:p>
            <a:pPr algn="r" rtl="1">
              <a:buFont typeface="Courier New" pitchFamily="49" charset="0"/>
              <a:buChar char="o"/>
            </a:pPr>
            <a:r>
              <a:rPr lang="ar-SA" sz="3200" dirty="0" smtClean="0"/>
              <a:t>التعامل مع كل متعلم حسب نظامه </a:t>
            </a:r>
            <a:r>
              <a:rPr lang="ar-SA" sz="3200" dirty="0" smtClean="0"/>
              <a:t> </a:t>
            </a:r>
            <a:r>
              <a:rPr lang="ar-SA" sz="3200" dirty="0" smtClean="0"/>
              <a:t>.</a:t>
            </a:r>
          </a:p>
          <a:p>
            <a:pPr algn="r" rtl="1">
              <a:buFont typeface="Courier New" pitchFamily="49" charset="0"/>
              <a:buChar char="o"/>
            </a:pPr>
            <a:r>
              <a:rPr lang="ar-SA" sz="3200" dirty="0" smtClean="0"/>
              <a:t>تكوين الإلفة مع المتعلم والآخرين .</a:t>
            </a:r>
            <a:endParaRPr lang="ar-SA" sz="3200" dirty="0" smtClean="0"/>
          </a:p>
        </p:txBody>
      </p:sp>
      <p:sp>
        <p:nvSpPr>
          <p:cNvPr id="6" name="مستطيل 5"/>
          <p:cNvSpPr/>
          <p:nvPr/>
        </p:nvSpPr>
        <p:spPr>
          <a:xfrm>
            <a:off x="214282" y="6334780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KH</a:t>
            </a:r>
            <a:endParaRPr lang="en-US" sz="2800" dirty="0"/>
          </a:p>
        </p:txBody>
      </p:sp>
      <p:sp>
        <p:nvSpPr>
          <p:cNvPr id="7" name="مستطيل 6"/>
          <p:cNvSpPr/>
          <p:nvPr/>
        </p:nvSpPr>
        <p:spPr>
          <a:xfrm>
            <a:off x="3643306" y="6488668"/>
            <a:ext cx="17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المدربة خواطر موسى</a:t>
            </a:r>
            <a:endParaRPr lang="en-US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084FA2BC-DE12-448C-9102-2A3DFCD1CD0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253319" y="2362200"/>
            <a:ext cx="82477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8000" dirty="0" smtClean="0"/>
              <a:t>أعرف </a:t>
            </a:r>
            <a:r>
              <a:rPr lang="ar-SA" sz="8000" dirty="0" smtClean="0"/>
              <a:t>شخصيتك وغيرك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6581001"/>
            <a:ext cx="1606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 / خواطر موسي بلية </a:t>
            </a:r>
            <a:endParaRPr lang="en-US" sz="1200" dirty="0"/>
          </a:p>
        </p:txBody>
      </p:sp>
      <p:sp>
        <p:nvSpPr>
          <p:cNvPr id="5" name="TextBox 5"/>
          <p:cNvSpPr txBox="1"/>
          <p:nvPr/>
        </p:nvSpPr>
        <p:spPr>
          <a:xfrm>
            <a:off x="1219200" y="3733800"/>
            <a:ext cx="6909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dirty="0" smtClean="0"/>
              <a:t>من أنت ؟ وماذا تريد ؟ وكيف تحصل على ما تريد ؟</a:t>
            </a:r>
            <a:endParaRPr lang="en-US" sz="3200" b="1" dirty="0"/>
          </a:p>
        </p:txBody>
      </p:sp>
      <p:sp>
        <p:nvSpPr>
          <p:cNvPr id="6" name="TextBox 8"/>
          <p:cNvSpPr txBox="1"/>
          <p:nvPr/>
        </p:nvSpPr>
        <p:spPr>
          <a:xfrm>
            <a:off x="76200" y="533400"/>
            <a:ext cx="668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cs typeface="AdvertisingExtraBold" pitchFamily="2" charset="-78"/>
              </a:rPr>
              <a:t>KH</a:t>
            </a:r>
            <a:endParaRPr lang="en-US" sz="3200" b="1" dirty="0">
              <a:cs typeface="AdvertisingExtraBold" pitchFamily="2" charset="-78"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B050"/>
          </a:solidFill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النظام التمثيلي  (ينتبه لــ)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572000" y="1143000"/>
            <a:ext cx="3009900" cy="8382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4533900" y="1143000"/>
            <a:ext cx="38100" cy="32004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485900" y="1143000"/>
            <a:ext cx="3086100" cy="7620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553200" y="1981200"/>
            <a:ext cx="2057400" cy="762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prstClr val="white"/>
                </a:solidFill>
              </a:rPr>
              <a:t>صورة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505200" y="4343400"/>
            <a:ext cx="2057400" cy="76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prstClr val="white"/>
                </a:solidFill>
              </a:rPr>
              <a:t>صوت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8" name="Picture 4" descr="F:\Photo\Human development\loud speak\resist-woman-and-loud-spea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5181600"/>
            <a:ext cx="2057400" cy="1438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Rectangle 9"/>
          <p:cNvSpPr/>
          <p:nvPr/>
        </p:nvSpPr>
        <p:spPr>
          <a:xfrm>
            <a:off x="457200" y="1981200"/>
            <a:ext cx="20574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prstClr val="white"/>
                </a:solidFill>
              </a:rPr>
              <a:t>إحساس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3657600" y="6657201"/>
            <a:ext cx="1657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200" dirty="0" smtClean="0"/>
              <a:t>المدرب / </a:t>
            </a:r>
            <a:r>
              <a:rPr lang="ar-SA" sz="1200" dirty="0" err="1" smtClean="0"/>
              <a:t>د</a:t>
            </a:r>
            <a:r>
              <a:rPr lang="ar-SA" sz="1200" dirty="0" smtClean="0"/>
              <a:t>.خواطر موسي بلية</a:t>
            </a:r>
            <a:endParaRPr lang="en-US" sz="1200" dirty="0"/>
          </a:p>
        </p:txBody>
      </p:sp>
      <p:pic>
        <p:nvPicPr>
          <p:cNvPr id="11" name="صورة 10" descr="https://encrypted-tbn0.gstatic.com/images?q=tbn:ANd9GcTptrjfG7FcHJZFUdjdyGPtSO_8W_Fz6KzmbTGhWV239ZJNt-h-AQ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714619"/>
            <a:ext cx="2500330" cy="17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s://encrypted-tbn0.gstatic.com/images?q=tbn:ANd9GcRI-OpPRN29MRLGEGwTI7Gd-jAzkTvYcXT_4oj8Yol1PjPODluYg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14620"/>
            <a:ext cx="2428892" cy="1971673"/>
          </a:xfrm>
          <a:prstGeom prst="rect">
            <a:avLst/>
          </a:prstGeom>
          <a:noFill/>
        </p:spPr>
      </p:pic>
      <p:sp>
        <p:nvSpPr>
          <p:cNvPr id="13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عنصر نائب للتذييل 1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714348" y="214290"/>
            <a:ext cx="7500990" cy="1357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نشاط 1</a:t>
            </a:r>
            <a:endParaRPr lang="en-US" sz="4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78224" y="1923065"/>
            <a:ext cx="8307657" cy="40062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ar-SA" sz="3600" b="1" dirty="0" smtClean="0">
              <a:solidFill>
                <a:schemeClr val="bg1"/>
              </a:solidFill>
            </a:endParaRPr>
          </a:p>
          <a:p>
            <a:pPr algn="r"/>
            <a:r>
              <a:rPr lang="ar-SA" sz="3600" b="1" dirty="0" smtClean="0"/>
              <a:t>1- في إجتماع عمل ما هو التصرف الذي تميل اليه ؟</a:t>
            </a:r>
          </a:p>
          <a:p>
            <a:pPr marL="342900" indent="-342900" algn="r"/>
            <a:r>
              <a:rPr lang="ar-SA" sz="3600" b="1" dirty="0" smtClean="0"/>
              <a:t>أ- مراقبة وجهات النظر ثم إبدا وجهة نظرك الخاصة  </a:t>
            </a:r>
          </a:p>
          <a:p>
            <a:pPr marL="342900" indent="-342900" algn="r"/>
            <a:r>
              <a:rPr lang="ar-SA" sz="3600" b="1" dirty="0" smtClean="0"/>
              <a:t>ب- الإستماع لجميع الخيارات ثم تشرح رأيك في الموقف </a:t>
            </a:r>
          </a:p>
          <a:p>
            <a:pPr marL="342900" indent="-342900" algn="r"/>
            <a:r>
              <a:rPr lang="ar-SA" sz="3600" b="1" dirty="0" smtClean="0"/>
              <a:t>ج- الشعور  بالمنافسة ثم إبدأ رأيك                          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6626423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400" dirty="0" smtClean="0"/>
              <a:t>المدرب/ </a:t>
            </a:r>
            <a:r>
              <a:rPr lang="ar-SA" sz="1400" dirty="0" err="1" smtClean="0"/>
              <a:t>د</a:t>
            </a:r>
            <a:r>
              <a:rPr lang="ar-SA" sz="1400" dirty="0" smtClean="0"/>
              <a:t>.خواطر موسي </a:t>
            </a:r>
            <a:r>
              <a:rPr lang="ar-SA" sz="1400" dirty="0" err="1" smtClean="0"/>
              <a:t>بلبة</a:t>
            </a:r>
            <a:r>
              <a:rPr lang="ar-SA" sz="1400" dirty="0" smtClean="0"/>
              <a:t> </a:t>
            </a:r>
            <a:endParaRPr lang="en-US" sz="1400" dirty="0"/>
          </a:p>
        </p:txBody>
      </p:sp>
      <p:sp>
        <p:nvSpPr>
          <p:cNvPr id="5" name="TextBox 8"/>
          <p:cNvSpPr txBox="1"/>
          <p:nvPr/>
        </p:nvSpPr>
        <p:spPr>
          <a:xfrm>
            <a:off x="76200" y="533400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cs typeface="AdvertisingExtraBold" pitchFamily="2" charset="-78"/>
              </a:rPr>
              <a:t>KHI</a:t>
            </a:r>
            <a:endParaRPr lang="en-US" sz="3200" b="1" dirty="0">
              <a:solidFill>
                <a:schemeClr val="bg1"/>
              </a:solidFill>
              <a:cs typeface="AdvertisingExtraBold" pitchFamily="2" charset="-78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33904D8-0FBE-4733-9C84-EDAFCE920A2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khwater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2809</Words>
  <Application>Microsoft Office PowerPoint</Application>
  <PresentationFormat>عرض على الشاشة (3:4)‏</PresentationFormat>
  <Paragraphs>622</Paragraphs>
  <Slides>51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51</vt:i4>
      </vt:variant>
    </vt:vector>
  </HeadingPairs>
  <TitlesOfParts>
    <vt:vector size="5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ADMIN</cp:lastModifiedBy>
  <cp:revision>42</cp:revision>
  <dcterms:created xsi:type="dcterms:W3CDTF">2014-12-24T15:24:36Z</dcterms:created>
  <dcterms:modified xsi:type="dcterms:W3CDTF">2014-12-25T06:03:00Z</dcterms:modified>
</cp:coreProperties>
</file>