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70" r:id="rId3"/>
    <p:sldId id="259" r:id="rId4"/>
    <p:sldId id="260" r:id="rId5"/>
    <p:sldId id="257" r:id="rId6"/>
    <p:sldId id="258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230" y="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9144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0" y="1803405"/>
            <a:ext cx="7086600" cy="1825096"/>
          </a:xfrm>
        </p:spPr>
        <p:txBody>
          <a:bodyPr anchor="b">
            <a:normAutofit/>
          </a:bodyPr>
          <a:lstStyle>
            <a:lvl1pPr algn="l">
              <a:defRPr sz="6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28700" y="3632201"/>
            <a:ext cx="7086600" cy="685800"/>
          </a:xfrm>
        </p:spPr>
        <p:txBody>
          <a:bodyPr>
            <a:normAutofit/>
          </a:bodyPr>
          <a:lstStyle>
            <a:lvl1pPr marL="0" indent="0" algn="l"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932171" y="4314328"/>
            <a:ext cx="2183130" cy="374642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28700" y="4323846"/>
            <a:ext cx="4800600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057900" y="1430867"/>
            <a:ext cx="20574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4400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33" y="4697361"/>
            <a:ext cx="8116526" cy="81935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1295" y="941440"/>
            <a:ext cx="8116380" cy="3478161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5516716"/>
            <a:ext cx="8115300" cy="701969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730469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9144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753533"/>
            <a:ext cx="8115300" cy="2802467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350" y="3649134"/>
            <a:ext cx="7597887" cy="999067"/>
          </a:xfrm>
        </p:spPr>
        <p:txBody>
          <a:bodyPr anchor="ctr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0839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379942"/>
            <a:ext cx="524361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6839" y="381001"/>
            <a:ext cx="482811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796919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9144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51" y="753534"/>
            <a:ext cx="7613650" cy="2604495"/>
          </a:xfrm>
        </p:spPr>
        <p:txBody>
          <a:bodyPr anchor="ctr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3"/>
          </p:nvPr>
        </p:nvSpPr>
        <p:spPr>
          <a:xfrm>
            <a:off x="977899" y="3365557"/>
            <a:ext cx="7194552" cy="444443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351" y="3959863"/>
            <a:ext cx="7613650" cy="679871"/>
          </a:xfrm>
        </p:spPr>
        <p:txBody>
          <a:bodyPr anchor="ctr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0839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379942"/>
            <a:ext cx="524361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6839" y="381001"/>
            <a:ext cx="482811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357188" y="93345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8238173" y="2701290"/>
            <a:ext cx="4572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8238533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9144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8371" y="1124702"/>
            <a:ext cx="7609640" cy="2511835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8350" y="3648316"/>
            <a:ext cx="7608491" cy="999885"/>
          </a:xfrm>
        </p:spPr>
        <p:txBody>
          <a:bodyPr anchor="t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860839" y="378884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514350" y="378884"/>
            <a:ext cx="524361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146839" y="381001"/>
            <a:ext cx="482811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517123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457949" cy="1303867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7" name="Text Placeholder 2"/>
          <p:cNvSpPr>
            <a:spLocks noGrp="1"/>
          </p:cNvSpPr>
          <p:nvPr>
            <p:ph type="body" idx="1"/>
          </p:nvPr>
        </p:nvSpPr>
        <p:spPr>
          <a:xfrm>
            <a:off x="514350" y="2202080"/>
            <a:ext cx="2592324" cy="617320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15"/>
          </p:nvPr>
        </p:nvSpPr>
        <p:spPr>
          <a:xfrm>
            <a:off x="514349" y="2904565"/>
            <a:ext cx="2592324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9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76600" y="2201333"/>
            <a:ext cx="2592324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16"/>
          </p:nvPr>
        </p:nvSpPr>
        <p:spPr>
          <a:xfrm>
            <a:off x="3275144" y="2904067"/>
            <a:ext cx="2592324" cy="331461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38850" y="2192866"/>
            <a:ext cx="2592324" cy="626534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12" name="Text Placeholder 3"/>
          <p:cNvSpPr>
            <a:spLocks noGrp="1"/>
          </p:cNvSpPr>
          <p:nvPr>
            <p:ph type="body" sz="half" idx="17"/>
          </p:nvPr>
        </p:nvSpPr>
        <p:spPr>
          <a:xfrm>
            <a:off x="6038851" y="2904565"/>
            <a:ext cx="2592324" cy="331413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56064599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Title 1"/>
          <p:cNvSpPr>
            <a:spLocks noGrp="1"/>
          </p:cNvSpPr>
          <p:nvPr>
            <p:ph type="title"/>
          </p:nvPr>
        </p:nvSpPr>
        <p:spPr>
          <a:xfrm>
            <a:off x="2171701" y="762000"/>
            <a:ext cx="6457949" cy="12954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19" name="Text Placeholder 2"/>
          <p:cNvSpPr>
            <a:spLocks noGrp="1"/>
          </p:cNvSpPr>
          <p:nvPr>
            <p:ph type="body" idx="1"/>
          </p:nvPr>
        </p:nvSpPr>
        <p:spPr>
          <a:xfrm>
            <a:off x="516463" y="4191001"/>
            <a:ext cx="2588687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0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516463" y="2362200"/>
            <a:ext cx="2588687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1" name="Text Placeholder 3"/>
          <p:cNvSpPr>
            <a:spLocks noGrp="1"/>
          </p:cNvSpPr>
          <p:nvPr>
            <p:ph type="body" sz="half" idx="18"/>
          </p:nvPr>
        </p:nvSpPr>
        <p:spPr>
          <a:xfrm>
            <a:off x="516463" y="4873765"/>
            <a:ext cx="2588687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2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280698" y="4191001"/>
            <a:ext cx="2586701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3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280697" y="2362200"/>
            <a:ext cx="2586702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19"/>
          </p:nvPr>
        </p:nvSpPr>
        <p:spPr>
          <a:xfrm>
            <a:off x="3280699" y="4873764"/>
            <a:ext cx="2586701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5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6037299" y="4191001"/>
            <a:ext cx="2592352" cy="682765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26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6037391" y="2362200"/>
            <a:ext cx="2585909" cy="1524000"/>
          </a:xfrm>
          <a:prstGeom prst="roundRect">
            <a:avLst>
              <a:gd name="adj" fmla="val 0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27" name="Text Placeholder 3"/>
          <p:cNvSpPr>
            <a:spLocks noGrp="1"/>
          </p:cNvSpPr>
          <p:nvPr>
            <p:ph type="body" sz="half" idx="20"/>
          </p:nvPr>
        </p:nvSpPr>
        <p:spPr>
          <a:xfrm>
            <a:off x="6037299" y="4873762"/>
            <a:ext cx="2589334" cy="1344921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48353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14350" y="2194560"/>
            <a:ext cx="8115300" cy="40241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370497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9144000" cy="248285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6600" y="745067"/>
            <a:ext cx="1543050" cy="3903133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68350" y="745068"/>
            <a:ext cx="6153151" cy="390313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0839" y="379942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381001"/>
            <a:ext cx="5243619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6839" y="381001"/>
            <a:ext cx="482811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01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363322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BTM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375150"/>
            <a:ext cx="9144000" cy="248285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1" y="753534"/>
            <a:ext cx="8115299" cy="2801935"/>
          </a:xfrm>
        </p:spPr>
        <p:txBody>
          <a:bodyPr anchor="b">
            <a:normAutofit/>
          </a:bodyPr>
          <a:lstStyle>
            <a:lvl1pPr algn="r">
              <a:defRPr sz="40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8350" y="3641726"/>
            <a:ext cx="7867650" cy="955675"/>
          </a:xfrm>
        </p:spPr>
        <p:txBody>
          <a:bodyPr>
            <a:normAutofit/>
          </a:bodyPr>
          <a:lstStyle>
            <a:lvl1pPr marL="0" indent="0" algn="r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860839" y="381001"/>
            <a:ext cx="2183130" cy="365125"/>
          </a:xfrm>
        </p:spPr>
        <p:txBody>
          <a:bodyPr/>
          <a:lstStyle>
            <a:lvl1pPr algn="r">
              <a:defRPr/>
            </a:lvl1pPr>
          </a:lstStyle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14350" y="381002"/>
            <a:ext cx="5243619" cy="36406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146839" y="381001"/>
            <a:ext cx="482811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135355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0" y="2194560"/>
            <a:ext cx="4000500" cy="40241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2194560"/>
            <a:ext cx="4000500" cy="4024125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549453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71700" y="762000"/>
            <a:ext cx="6457950" cy="1295400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7" y="2183802"/>
            <a:ext cx="3809993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4351" y="3132667"/>
            <a:ext cx="3983831" cy="308601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800600" y="2183802"/>
            <a:ext cx="3829050" cy="823912"/>
          </a:xfrm>
        </p:spPr>
        <p:txBody>
          <a:bodyPr anchor="b">
            <a:normAutofit/>
          </a:bodyPr>
          <a:lstStyle>
            <a:lvl1pPr marL="0" indent="0">
              <a:buNone/>
              <a:defRPr sz="2800" b="0">
                <a:solidFill>
                  <a:schemeClr val="tx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3132667"/>
            <a:ext cx="4000500" cy="3086019"/>
          </a:xfrm>
        </p:spPr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19690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3277696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33553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524000"/>
            <a:ext cx="308610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46686" y="746760"/>
            <a:ext cx="4882964" cy="5471925"/>
          </a:xfrm>
        </p:spPr>
        <p:txBody>
          <a:bodyPr anchor="ctr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124200"/>
            <a:ext cx="308610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89558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14350" y="1524000"/>
            <a:ext cx="5154930" cy="1600200"/>
          </a:xfrm>
        </p:spPr>
        <p:txBody>
          <a:bodyPr anchor="b"/>
          <a:lstStyle>
            <a:lvl1pPr algn="l">
              <a:defRPr sz="3200"/>
            </a:lvl1pPr>
          </a:lstStyle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95928" y="751242"/>
            <a:ext cx="2733722" cy="5467443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الأيقونة لإضافة صورة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14350" y="3124200"/>
            <a:ext cx="5154930" cy="3094485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352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2-HD-TOP.png"/>
          <p:cNvPicPr>
            <a:picLocks noChangeAspect="1"/>
          </p:cNvPicPr>
          <p:nvPr/>
        </p:nvPicPr>
        <p:blipFill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9144000" cy="14414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2171700" y="764373"/>
            <a:ext cx="6457950" cy="12930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4350" y="2194561"/>
            <a:ext cx="8115300" cy="40241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6520" y="6356351"/>
            <a:ext cx="218313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3/19/2015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14350" y="6355846"/>
            <a:ext cx="58293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72250" y="38100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2518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  <p:sldLayoutId id="2147483686" r:id="rId14"/>
    <p:sldLayoutId id="2147483687" r:id="rId15"/>
    <p:sldLayoutId id="2147483688" r:id="rId16"/>
    <p:sldLayoutId id="2147483689" r:id="rId17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000" kern="1200" cap="all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066800" y="1371600"/>
            <a:ext cx="7086600" cy="1752600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 smtClean="0">
                <a:solidFill>
                  <a:srgbClr val="002060"/>
                </a:solidFill>
                <a:latin typeface="Arial" pitchFamily="34" charset="0"/>
                <a:cs typeface="Arial" pitchFamily="34" charset="0"/>
              </a:rPr>
              <a:t>Positive Feedback vs. Negative Feedback</a:t>
            </a:r>
          </a:p>
          <a:p>
            <a:pPr algn="ctr"/>
            <a:endParaRPr lang="ar-EG" sz="2800" dirty="0"/>
          </a:p>
        </p:txBody>
      </p:sp>
      <p:sp>
        <p:nvSpPr>
          <p:cNvPr id="5" name="مستطيل 4"/>
          <p:cNvSpPr/>
          <p:nvPr/>
        </p:nvSpPr>
        <p:spPr>
          <a:xfrm>
            <a:off x="3352800" y="3244334"/>
            <a:ext cx="3225563" cy="107721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3200" b="1" dirty="0" smtClean="0"/>
              <a:t>Preparation</a:t>
            </a:r>
          </a:p>
          <a:p>
            <a:pPr algn="ctr"/>
            <a:r>
              <a:rPr lang="en-US" sz="3200" b="1" dirty="0" err="1" smtClean="0"/>
              <a:t>Dr</a:t>
            </a:r>
            <a:r>
              <a:rPr lang="en-US" sz="3200" b="1" dirty="0" smtClean="0"/>
              <a:t>: </a:t>
            </a:r>
            <a:r>
              <a:rPr lang="en-US" sz="3200" b="1" dirty="0"/>
              <a:t>Sana </a:t>
            </a:r>
            <a:r>
              <a:rPr lang="en-US" sz="3200" b="1" dirty="0" err="1"/>
              <a:t>Khater</a:t>
            </a:r>
            <a:endParaRPr lang="ar-EG" sz="32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r"/>
            <a:r>
              <a:rPr lang="ar-SA" sz="4000" b="1" dirty="0" smtClean="0"/>
              <a:t>شروط التغذية الراجعة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b="1" dirty="0" smtClean="0"/>
              <a:t>يجب أن تتصف التغذية الراجعة بالدوام والاستمرارية</a:t>
            </a:r>
            <a:r>
              <a:rPr lang="en-US" b="1" dirty="0" smtClean="0"/>
              <a:t> . </a:t>
            </a:r>
            <a:endParaRPr lang="en-US" dirty="0" smtClean="0"/>
          </a:p>
          <a:p>
            <a:pPr lvl="0"/>
            <a:r>
              <a:rPr lang="ar-SA" b="1" dirty="0" smtClean="0"/>
              <a:t> يجب أن تتم التغذية الراجعة في ضوء أهداف محددة. </a:t>
            </a:r>
            <a:endParaRPr lang="en-US" dirty="0" smtClean="0"/>
          </a:p>
          <a:p>
            <a:pPr lvl="0"/>
            <a:r>
              <a:rPr lang="ar-SA" b="1" dirty="0" smtClean="0"/>
              <a:t>يتطلب تفسير نتائج التغذية الراجعة فهما عميقا ، وتحليلا علميا دقيقا</a:t>
            </a:r>
            <a:r>
              <a:rPr lang="en-US" b="1" dirty="0" smtClean="0"/>
              <a:t> . </a:t>
            </a:r>
            <a:endParaRPr lang="en-US" dirty="0" smtClean="0"/>
          </a:p>
          <a:p>
            <a:pPr lvl="0"/>
            <a:r>
              <a:rPr lang="ar-SA" b="1" dirty="0" smtClean="0"/>
              <a:t>يجب أن تتصف عملية التغذية الراجعة بالشمولية ، بحيث تشمل جميع عناصر العملية التعليمية التعلمية ، وجميع المعلمين على اختلاف مستوياتهم التحصيلية والعقلية والعمرية</a:t>
            </a:r>
            <a:r>
              <a:rPr lang="en-US" b="1" dirty="0" smtClean="0"/>
              <a:t>.</a:t>
            </a:r>
            <a:endParaRPr lang="en-US" dirty="0" smtClean="0"/>
          </a:p>
          <a:p>
            <a:pPr lvl="0"/>
            <a:r>
              <a:rPr lang="ar-SA" b="1" dirty="0" smtClean="0"/>
              <a:t>يجب أن يُستخدم في عملية التغذية الراجعة الأدوات اللازمة بصورة دقيقة</a:t>
            </a:r>
            <a:r>
              <a:rPr lang="en-US" b="1" dirty="0" smtClean="0"/>
              <a:t>.</a:t>
            </a:r>
            <a:endParaRPr lang="en-US" dirty="0" smtClean="0"/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ar-EG" sz="4000" b="1" dirty="0" smtClean="0"/>
              <a:t/>
            </a:r>
            <a:br>
              <a:rPr lang="ar-EG" sz="4000" b="1" dirty="0" smtClean="0"/>
            </a:br>
            <a:r>
              <a:rPr lang="ar-EG" sz="4000" b="1" dirty="0" smtClean="0"/>
              <a:t/>
            </a:r>
            <a:br>
              <a:rPr lang="ar-EG" sz="4000" b="1" dirty="0" smtClean="0"/>
            </a:br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ar-SA" sz="4000" b="1" dirty="0" smtClean="0"/>
              <a:t> أسس التغذية الراجعة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النتائج</a:t>
            </a:r>
            <a:endParaRPr lang="ar-EG" b="1" dirty="0" smtClean="0"/>
          </a:p>
          <a:p>
            <a:r>
              <a:rPr lang="ar-SA" b="1" dirty="0" smtClean="0"/>
              <a:t>البيئة</a:t>
            </a:r>
            <a:endParaRPr lang="ar-EG" b="1" dirty="0" smtClean="0"/>
          </a:p>
          <a:p>
            <a:r>
              <a:rPr lang="ar-SA" b="1" dirty="0" smtClean="0"/>
              <a:t>التغذية الراجعة</a:t>
            </a:r>
            <a:endParaRPr lang="ar-EG" b="1" dirty="0" smtClean="0"/>
          </a:p>
          <a:p>
            <a:r>
              <a:rPr lang="ar-SA" b="1" dirty="0" smtClean="0"/>
              <a:t> التأثير</a:t>
            </a:r>
            <a:endParaRPr lang="ar-EG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ar-SA" sz="4000" b="1" dirty="0" smtClean="0"/>
              <a:t> خصائص التغذية الراجعة 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 الخاصية التعزيزية</a:t>
            </a:r>
            <a:endParaRPr lang="ar-EG" b="1" dirty="0" smtClean="0"/>
          </a:p>
          <a:p>
            <a:r>
              <a:rPr lang="ar-SA" b="1" dirty="0" smtClean="0"/>
              <a:t>الخاصية الدافعية</a:t>
            </a:r>
            <a:endParaRPr lang="ar-EG" b="1" dirty="0" smtClean="0"/>
          </a:p>
          <a:p>
            <a:r>
              <a:rPr lang="ar-SA" b="1" dirty="0" smtClean="0"/>
              <a:t>الخاصية الموجهة</a:t>
            </a:r>
            <a:endParaRPr lang="en-US" dirty="0" smtClean="0"/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>
            <a:noAutofit/>
          </a:bodyPr>
          <a:lstStyle/>
          <a:p>
            <a:pPr algn="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ar-SA" sz="4000" b="1" dirty="0" smtClean="0"/>
              <a:t> تأثير التغذية الراجعة 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b="1" dirty="0" smtClean="0"/>
              <a:t>تعزز الأعمال</a:t>
            </a:r>
            <a:endParaRPr lang="ar-EG" b="1" dirty="0" smtClean="0"/>
          </a:p>
          <a:p>
            <a:r>
              <a:rPr lang="ar-SA" b="1" dirty="0" smtClean="0"/>
              <a:t>تقدم لنا معطى معينا ( معلومات ) يمكن استخدمها لتعديل العمل ، أو تصحيحه</a:t>
            </a:r>
            <a:r>
              <a:rPr lang="ar-SA" dirty="0" smtClean="0"/>
              <a:t> </a:t>
            </a:r>
            <a:endParaRPr lang="ar-EG" dirty="0" smtClean="0"/>
          </a:p>
          <a:p>
            <a:r>
              <a:rPr lang="ar-SA" b="1" dirty="0" smtClean="0"/>
              <a:t>تعزيز المشاعر</a:t>
            </a:r>
            <a:r>
              <a:rPr lang="ar-SA" dirty="0" smtClean="0"/>
              <a:t>  </a:t>
            </a:r>
            <a:endParaRPr lang="en-US" dirty="0" smtClean="0"/>
          </a:p>
          <a:p>
            <a:pPr>
              <a:buNone/>
            </a:pPr>
            <a:endParaRPr lang="en-US" dirty="0" smtClean="0"/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i="1" dirty="0" smtClean="0">
                <a:latin typeface="Arial" pitchFamily="34" charset="0"/>
                <a:cs typeface="Arial" pitchFamily="34" charset="0"/>
              </a:rPr>
              <a:t>Thank you</a:t>
            </a:r>
            <a:endParaRPr lang="ar-EG" b="1" i="1" dirty="0">
              <a:latin typeface="Arial" pitchFamily="34" charset="0"/>
              <a:cs typeface="Arial" pitchFamily="34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ctr">
              <a:buNone/>
            </a:pPr>
            <a:endParaRPr lang="ar-EG" dirty="0" smtClean="0"/>
          </a:p>
          <a:p>
            <a:pPr algn="ctr">
              <a:buNone/>
            </a:pPr>
            <a:endParaRPr lang="ar-EG" dirty="0" smtClean="0"/>
          </a:p>
          <a:p>
            <a:pPr algn="ctr">
              <a:buNone/>
            </a:pPr>
            <a:r>
              <a:rPr lang="ar-EG" b="1" dirty="0" smtClean="0">
                <a:cs typeface="+mj-cs"/>
              </a:rPr>
              <a:t>د. سناء خاطر</a:t>
            </a:r>
          </a:p>
          <a:p>
            <a:pPr algn="ctr">
              <a:buNone/>
            </a:pPr>
            <a:r>
              <a:rPr lang="ar-EG" b="1" dirty="0" smtClean="0">
                <a:cs typeface="+mj-cs"/>
              </a:rPr>
              <a:t>أ. م. اللغة الانجليزية </a:t>
            </a:r>
          </a:p>
          <a:p>
            <a:pPr algn="ctr">
              <a:buNone/>
            </a:pPr>
            <a:r>
              <a:rPr lang="ar-EG" b="1" dirty="0" smtClean="0">
                <a:cs typeface="+mj-cs"/>
              </a:rPr>
              <a:t>كلية التربية –الزلفي- جامعة المجمعة</a:t>
            </a:r>
            <a:endParaRPr lang="ar-EG" b="1" dirty="0">
              <a:cs typeface="+mj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38200" y="3276600"/>
            <a:ext cx="7086600" cy="1825096"/>
          </a:xfrm>
        </p:spPr>
        <p:txBody>
          <a:bodyPr>
            <a:normAutofit fontScale="90000"/>
          </a:bodyPr>
          <a:lstStyle/>
          <a:p>
            <a:pPr algn="ctr"/>
            <a:r>
              <a:rPr lang="ar-SA" sz="4400" b="1" dirty="0" smtClean="0">
                <a:solidFill>
                  <a:srgbClr val="002060"/>
                </a:solidFill>
                <a:cs typeface="SKR HEAD1" pitchFamily="2" charset="-78"/>
              </a:rPr>
              <a:t>التغذية الراجعة</a:t>
            </a:r>
            <a:r>
              <a:rPr lang="ar-EG" sz="4400" b="1" dirty="0" smtClean="0">
                <a:solidFill>
                  <a:srgbClr val="002060"/>
                </a:solidFill>
                <a:cs typeface="SKR HEAD1" pitchFamily="2" charset="-78"/>
              </a:rPr>
              <a:t> الايجابية في مقابل التغذية الراجعة </a:t>
            </a:r>
            <a:r>
              <a:rPr lang="ar-EG" sz="4400" b="1" dirty="0" smtClean="0">
                <a:solidFill>
                  <a:srgbClr val="002060"/>
                </a:solidFill>
                <a:cs typeface="SKR HEAD1" pitchFamily="2" charset="-78"/>
              </a:rPr>
              <a:t>السلبية</a:t>
            </a:r>
            <a:r>
              <a:rPr lang="en-US" sz="4400" b="1" dirty="0" smtClean="0">
                <a:solidFill>
                  <a:srgbClr val="002060"/>
                </a:solidFill>
                <a:cs typeface="SKR HEAD1" pitchFamily="2" charset="-78"/>
              </a:rPr>
              <a:t/>
            </a:r>
            <a:br>
              <a:rPr lang="en-US" sz="4400" b="1" dirty="0" smtClean="0">
                <a:solidFill>
                  <a:srgbClr val="002060"/>
                </a:solidFill>
                <a:cs typeface="SKR HEAD1" pitchFamily="2" charset="-78"/>
              </a:rPr>
            </a:br>
            <a:r>
              <a:rPr lang="en-US" b="1" dirty="0" smtClean="0">
                <a:solidFill>
                  <a:srgbClr val="002060"/>
                </a:solidFill>
                <a:cs typeface="SKR HEAD1" pitchFamily="2" charset="-78"/>
              </a:rPr>
              <a:t/>
            </a:r>
            <a:br>
              <a:rPr lang="en-US" b="1" dirty="0" smtClean="0">
                <a:solidFill>
                  <a:srgbClr val="002060"/>
                </a:solidFill>
                <a:cs typeface="SKR HEAD1" pitchFamily="2" charset="-78"/>
              </a:rPr>
            </a:br>
            <a:r>
              <a:rPr lang="ar-EG" sz="5300" b="1" dirty="0" smtClean="0">
                <a:solidFill>
                  <a:srgbClr val="002060"/>
                </a:solidFill>
                <a:cs typeface="SKR HEAD1" pitchFamily="2" charset="-78"/>
              </a:rPr>
              <a:t>إعداد </a:t>
            </a:r>
            <a:br>
              <a:rPr lang="ar-EG" sz="5300" b="1" dirty="0" smtClean="0">
                <a:solidFill>
                  <a:srgbClr val="002060"/>
                </a:solidFill>
                <a:cs typeface="SKR HEAD1" pitchFamily="2" charset="-78"/>
              </a:rPr>
            </a:br>
            <a:r>
              <a:rPr lang="ar-EG" sz="5300" b="1" dirty="0" smtClean="0">
                <a:solidFill>
                  <a:srgbClr val="002060"/>
                </a:solidFill>
                <a:cs typeface="SKR HEAD1" pitchFamily="2" charset="-78"/>
              </a:rPr>
              <a:t>الدكتورة/سناء خاطر </a:t>
            </a:r>
            <a:endParaRPr lang="ar-EG" sz="5300" dirty="0">
              <a:solidFill>
                <a:srgbClr val="002060"/>
              </a:solidFill>
              <a:cs typeface="SKR HEAD1" pitchFamily="2" charset="-78"/>
            </a:endParaRPr>
          </a:p>
        </p:txBody>
      </p:sp>
      <p:sp>
        <p:nvSpPr>
          <p:cNvPr id="5" name="مربع نص 4"/>
          <p:cNvSpPr txBox="1"/>
          <p:nvPr/>
        </p:nvSpPr>
        <p:spPr>
          <a:xfrm>
            <a:off x="5257800" y="304800"/>
            <a:ext cx="2971800" cy="830997"/>
          </a:xfrm>
          <a:prstGeom prst="rect">
            <a:avLst/>
          </a:prstGeom>
          <a:noFill/>
        </p:spPr>
        <p:txBody>
          <a:bodyPr wrap="square" rtlCol="1">
            <a:spAutoFit/>
          </a:bodyPr>
          <a:lstStyle/>
          <a:p>
            <a:pPr algn="ctr"/>
            <a:r>
              <a:rPr lang="ar-EG" sz="2400" b="1" dirty="0" smtClean="0">
                <a:cs typeface="SKR HEAD1" pitchFamily="2" charset="-78"/>
              </a:rPr>
              <a:t>وكالة الكلية للجودة والتطوير </a:t>
            </a:r>
          </a:p>
          <a:p>
            <a:pPr algn="ctr"/>
            <a:r>
              <a:rPr lang="ar-EG" sz="2400" b="1" dirty="0" smtClean="0">
                <a:cs typeface="SKR HEAD1" pitchFamily="2" charset="-78"/>
              </a:rPr>
              <a:t>وحدة التدريب </a:t>
            </a:r>
            <a:endParaRPr lang="ar-EG" sz="2400" b="1" dirty="0">
              <a:cs typeface="SKR HEAD1" pitchFamily="2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0660053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ar-EG" dirty="0"/>
          </a:p>
        </p:txBody>
      </p:sp>
      <p:pic>
        <p:nvPicPr>
          <p:cNvPr id="4" name="Content Placeholder 3" descr="http://2.bp.blogspot.com/-_Xk8XRTsG3s/TbRzOHO3mLI/AAAAAAAAAA8/Txd-cLioaWY/s320/___1_%257E1.JPG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48000" y="2362200"/>
            <a:ext cx="4572000" cy="3505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Content Placeholder 3" descr="https://encrypted-tbn3.gstatic.com/images?q=tbn:ANd9GcTxkgE8mCc72poTC9p3fYWs47A0YJ96y8-sNfdEz-ZIGkOL1gKtZQ"/>
          <p:cNvPicPr>
            <a:picLocks noGrp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990600" y="914400"/>
            <a:ext cx="7086600" cy="4571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r"/>
            <a:r>
              <a:rPr lang="ar-EG" sz="4400" b="1" dirty="0" smtClean="0"/>
              <a:t>بنهاية الورشة سوف يتمكن المشاركات من التعرف علي...</a:t>
            </a:r>
            <a:endParaRPr lang="ar-EG" sz="4400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ar-EG" b="1" dirty="0" smtClean="0"/>
              <a:t>تعريفات التغذية الراجعة</a:t>
            </a:r>
            <a:endParaRPr lang="en-US" b="1" dirty="0" smtClean="0"/>
          </a:p>
          <a:p>
            <a:r>
              <a:rPr lang="ar-EG" b="1" dirty="0" smtClean="0"/>
              <a:t>أ</a:t>
            </a:r>
            <a:r>
              <a:rPr lang="ar-SA" b="1" dirty="0" smtClean="0"/>
              <a:t>همية </a:t>
            </a:r>
            <a:r>
              <a:rPr lang="ar-EG" b="1" dirty="0" smtClean="0"/>
              <a:t>التغذية الراجعة</a:t>
            </a:r>
          </a:p>
          <a:p>
            <a:r>
              <a:rPr lang="ar-SA" b="1" dirty="0" smtClean="0"/>
              <a:t>تصنيف</a:t>
            </a:r>
            <a:r>
              <a:rPr lang="ar-EG" b="1" dirty="0" smtClean="0"/>
              <a:t>ات</a:t>
            </a:r>
            <a:r>
              <a:rPr lang="ar-SA" b="1" dirty="0" smtClean="0"/>
              <a:t> </a:t>
            </a:r>
            <a:r>
              <a:rPr lang="ar-EG" b="1" dirty="0" smtClean="0"/>
              <a:t>التغذية الراجعة</a:t>
            </a:r>
            <a:endParaRPr lang="en-US" b="1" dirty="0" smtClean="0"/>
          </a:p>
          <a:p>
            <a:r>
              <a:rPr lang="ar-EG" b="1" dirty="0" smtClean="0"/>
              <a:t>أنواع التغذية الراجعة</a:t>
            </a:r>
            <a:endParaRPr lang="en-US" b="1" dirty="0" smtClean="0"/>
          </a:p>
          <a:p>
            <a:r>
              <a:rPr lang="ar-SA" b="1" dirty="0" smtClean="0"/>
              <a:t>أثر التغذية الراجعة في عملية التعلم</a:t>
            </a:r>
            <a:endParaRPr lang="en-US" b="1" dirty="0" smtClean="0"/>
          </a:p>
          <a:p>
            <a:r>
              <a:rPr lang="ar-SA" b="1" dirty="0" smtClean="0"/>
              <a:t>الغرض من تقديم المعلم التغذية الراجعة</a:t>
            </a:r>
            <a:endParaRPr lang="en-US" dirty="0" smtClean="0"/>
          </a:p>
          <a:p>
            <a:r>
              <a:rPr lang="ar-EG" b="1" dirty="0" smtClean="0"/>
              <a:t>شروط التغذية الراجعة</a:t>
            </a:r>
            <a:endParaRPr lang="en-US" b="1" dirty="0" smtClean="0"/>
          </a:p>
          <a:p>
            <a:r>
              <a:rPr lang="ar-EG" b="1" dirty="0" smtClean="0"/>
              <a:t>أسس التغذية الراجعة</a:t>
            </a:r>
            <a:endParaRPr lang="en-US" b="1" dirty="0" smtClean="0"/>
          </a:p>
          <a:p>
            <a:r>
              <a:rPr lang="ar-SA" b="1" dirty="0" smtClean="0"/>
              <a:t>خصائص التغذية الراجعة </a:t>
            </a:r>
            <a:endParaRPr lang="en-US" dirty="0" smtClean="0"/>
          </a:p>
          <a:p>
            <a:r>
              <a:rPr lang="ar-SA" b="1" dirty="0" smtClean="0"/>
              <a:t>تأثير التغذية الراجعة 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19100" y="1143000"/>
            <a:ext cx="8229600" cy="4389120"/>
          </a:xfrm>
        </p:spPr>
        <p:txBody>
          <a:bodyPr/>
          <a:lstStyle/>
          <a:p>
            <a:endParaRPr lang="ar-EG" dirty="0"/>
          </a:p>
        </p:txBody>
      </p:sp>
      <p:pic>
        <p:nvPicPr>
          <p:cNvPr id="6" name="Content Placeholder 3" descr="https://encrypted-tbn0.gstatic.com/images?q=tbn:ANd9GcShr70OqCp64WjfTTFDQqGY8QLkR7hXQHqyfuLfHEQd3tmlHsHROg"/>
          <p:cNvPicPr>
            <a:picLocks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05000" y="2209800"/>
            <a:ext cx="5257800" cy="31241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ar-SA" sz="4000" b="1" dirty="0" smtClean="0"/>
              <a:t>التعريفات</a:t>
            </a:r>
            <a:r>
              <a:rPr lang="en-US" sz="4000" b="1" dirty="0" smtClean="0"/>
              <a:t/>
            </a:r>
            <a:br>
              <a:rPr lang="en-US" sz="4000" b="1" dirty="0" smtClean="0"/>
            </a:b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dirty="0" smtClean="0"/>
              <a:t>التغذية الراجعة كونها </a:t>
            </a:r>
            <a:r>
              <a:rPr lang="ar-SA" b="1" dirty="0" smtClean="0"/>
              <a:t>معلومات</a:t>
            </a:r>
            <a:r>
              <a:rPr lang="ar-SA" dirty="0" smtClean="0"/>
              <a:t> </a:t>
            </a:r>
            <a:endParaRPr lang="ar-EG" dirty="0" smtClean="0"/>
          </a:p>
          <a:p>
            <a:r>
              <a:rPr lang="ar-SA" dirty="0" smtClean="0"/>
              <a:t>التغذية الراجعة كونها </a:t>
            </a:r>
            <a:r>
              <a:rPr lang="ar-SA" b="1" dirty="0" smtClean="0"/>
              <a:t>صورة للتفاعل</a:t>
            </a:r>
            <a:endParaRPr lang="ar-EG" b="1" dirty="0" smtClean="0"/>
          </a:p>
          <a:p>
            <a:r>
              <a:rPr lang="ar-SA" dirty="0" smtClean="0"/>
              <a:t>التغذية الراجعة كونها </a:t>
            </a:r>
            <a:r>
              <a:rPr lang="ar-SA" b="1" dirty="0" smtClean="0"/>
              <a:t>صورة تقويم</a:t>
            </a:r>
            <a:endParaRPr lang="ar-EG" b="1" dirty="0" smtClean="0"/>
          </a:p>
          <a:p>
            <a:r>
              <a:rPr lang="ar-SA" dirty="0" smtClean="0"/>
              <a:t>التغذية الراجعة كونها </a:t>
            </a:r>
            <a:r>
              <a:rPr lang="ar-SA" b="1" dirty="0" smtClean="0"/>
              <a:t>استجابة </a:t>
            </a:r>
            <a:endParaRPr lang="ar-EG" b="1" dirty="0" smtClean="0"/>
          </a:p>
          <a:p>
            <a:r>
              <a:rPr lang="ar-SA" dirty="0" smtClean="0"/>
              <a:t>التغذية الراجعة كونها </a:t>
            </a:r>
            <a:r>
              <a:rPr lang="ar-SA" b="1" dirty="0" smtClean="0"/>
              <a:t>تزود الفرد بمستوى أدائه 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4000" b="1" dirty="0" smtClean="0"/>
              <a:t/>
            </a:r>
            <a:br>
              <a:rPr lang="en-US" sz="4000" b="1" dirty="0" smtClean="0"/>
            </a:br>
            <a:r>
              <a:rPr lang="ar-SA" sz="4000" b="1" dirty="0" smtClean="0"/>
              <a:t> الأهمية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b="1" dirty="0" smtClean="0"/>
              <a:t>الإخبار</a:t>
            </a:r>
            <a:endParaRPr lang="en-US" dirty="0" smtClean="0"/>
          </a:p>
          <a:p>
            <a:pPr lvl="0"/>
            <a:r>
              <a:rPr lang="ar-SA" b="1" dirty="0" smtClean="0"/>
              <a:t>التعزيز</a:t>
            </a:r>
            <a:endParaRPr lang="en-US" dirty="0" smtClean="0"/>
          </a:p>
          <a:p>
            <a:pPr lvl="0"/>
            <a:r>
              <a:rPr lang="ar-SA" b="1" dirty="0" smtClean="0"/>
              <a:t>الدافع</a:t>
            </a:r>
            <a:endParaRPr lang="en-US" dirty="0" smtClean="0"/>
          </a:p>
          <a:p>
            <a:pPr lvl="0"/>
            <a:r>
              <a:rPr lang="ar-SA" dirty="0" smtClean="0"/>
              <a:t>ا</a:t>
            </a:r>
            <a:r>
              <a:rPr lang="ar-SA" b="1" dirty="0" smtClean="0"/>
              <a:t>لتقييم </a:t>
            </a:r>
            <a:endParaRPr lang="en-US" dirty="0" smtClean="0"/>
          </a:p>
          <a:p>
            <a:r>
              <a:rPr lang="ar-SA" b="1" dirty="0" smtClean="0"/>
              <a:t>استثارة دافعية المتعلم</a:t>
            </a:r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algn="r"/>
            <a:r>
              <a:rPr lang="en-US" sz="4000" dirty="0" smtClean="0"/>
              <a:t/>
            </a:r>
            <a:br>
              <a:rPr lang="en-US" sz="4000" dirty="0" smtClean="0"/>
            </a:br>
            <a:r>
              <a:rPr lang="ar-SA" sz="4000" b="1" dirty="0" smtClean="0"/>
              <a:t> أنواع التغذية الراجعة</a:t>
            </a:r>
            <a:endParaRPr lang="ar-EG" sz="4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ar-SA" b="1" dirty="0" smtClean="0"/>
              <a:t>التغذية الراجعة الخارجية</a:t>
            </a:r>
            <a:endParaRPr lang="ar-EG" b="1" dirty="0" smtClean="0"/>
          </a:p>
          <a:p>
            <a:pPr lvl="0"/>
            <a:r>
              <a:rPr lang="ar-SA" b="1" dirty="0" smtClean="0"/>
              <a:t>التغذية الراجعة الداخلية</a:t>
            </a:r>
            <a:endParaRPr lang="ar-EG" b="1" dirty="0" smtClean="0"/>
          </a:p>
          <a:p>
            <a:pPr lvl="0"/>
            <a:r>
              <a:rPr lang="ar-SA" b="1" dirty="0" smtClean="0"/>
              <a:t>التغذية الراجعة الحسية (الإحساس الراجع</a:t>
            </a:r>
            <a:r>
              <a:rPr lang="ar-EG" b="1" dirty="0" smtClean="0"/>
              <a:t>)</a:t>
            </a:r>
          </a:p>
          <a:p>
            <a:r>
              <a:rPr lang="ar-SA" b="1" dirty="0" smtClean="0"/>
              <a:t>التغذية الراجعة المعلوماتية</a:t>
            </a:r>
            <a:endParaRPr lang="en-US" b="1" dirty="0" smtClean="0"/>
          </a:p>
          <a:p>
            <a:pPr lvl="0"/>
            <a:r>
              <a:rPr lang="ar-SA" b="1" dirty="0" smtClean="0"/>
              <a:t>التغذية الراجعة المباشرة وغير المباشرة</a:t>
            </a:r>
            <a:endParaRPr lang="en-US" b="1" dirty="0" smtClean="0"/>
          </a:p>
          <a:p>
            <a:pPr lvl="0"/>
            <a:r>
              <a:rPr lang="ar-SA" b="1" dirty="0" smtClean="0"/>
              <a:t>التغذية الراجعة الفورية والمؤجلة</a:t>
            </a:r>
            <a:endParaRPr lang="en-US" b="1" dirty="0" smtClean="0"/>
          </a:p>
          <a:p>
            <a:r>
              <a:rPr lang="ar-SA" b="1" dirty="0" smtClean="0"/>
              <a:t>التغذية الراجعة المعتمدة على المحاولات المتعددة ( صريحة ـ غير صريحة) </a:t>
            </a:r>
            <a:endParaRPr lang="en-US" dirty="0" smtClean="0"/>
          </a:p>
          <a:p>
            <a:pPr lvl="0">
              <a:buNone/>
            </a:pPr>
            <a:endParaRPr lang="en-US" dirty="0" smtClean="0"/>
          </a:p>
          <a:p>
            <a:endParaRPr lang="ar-EG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نسق4">
  <a:themeElements>
    <a:clrScheme name="Vapor Trail">
      <a:dk1>
        <a:sysClr val="windowText" lastClr="000000"/>
      </a:dk1>
      <a:lt1>
        <a:sysClr val="window" lastClr="FFFFFF"/>
      </a:lt1>
      <a:dk2>
        <a:srgbClr val="454545"/>
      </a:dk2>
      <a:lt2>
        <a:srgbClr val="DADADA"/>
      </a:lt2>
      <a:accent1>
        <a:srgbClr val="E5224E"/>
      </a:accent1>
      <a:accent2>
        <a:srgbClr val="9D074E"/>
      </a:accent2>
      <a:accent3>
        <a:srgbClr val="7F2294"/>
      </a:accent3>
      <a:accent4>
        <a:srgbClr val="8D65EA"/>
      </a:accent4>
      <a:accent5>
        <a:srgbClr val="588FE2"/>
      </a:accent5>
      <a:accent6>
        <a:srgbClr val="127CA4"/>
      </a:accent6>
      <a:hlink>
        <a:srgbClr val="FB4AB6"/>
      </a:hlink>
      <a:folHlink>
        <a:srgbClr val="F98FE9"/>
      </a:folHlink>
    </a:clrScheme>
    <a:fontScheme name="Vapor Trail">
      <a:maj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Vapor Trail">
      <a:fillStyleLst>
        <a:solidFill>
          <a:schemeClr val="phClr"/>
        </a:solidFill>
        <a:gradFill rotWithShape="1">
          <a:gsLst>
            <a:gs pos="0">
              <a:schemeClr val="phClr">
                <a:tint val="69000"/>
                <a:alpha val="100000"/>
                <a:satMod val="109000"/>
                <a:lumMod val="110000"/>
              </a:schemeClr>
            </a:gs>
            <a:gs pos="52000">
              <a:schemeClr val="phClr">
                <a:tint val="74000"/>
                <a:satMod val="100000"/>
                <a:lumMod val="104000"/>
              </a:schemeClr>
            </a:gs>
            <a:gs pos="100000">
              <a:schemeClr val="phClr">
                <a:tint val="78000"/>
                <a:satMod val="100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00000"/>
                <a:lumMod val="104000"/>
              </a:schemeClr>
            </a:gs>
            <a:gs pos="78000">
              <a:schemeClr val="phClr">
                <a:shade val="100000"/>
                <a:satMod val="110000"/>
                <a:lumMod val="10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  <a:scene3d>
            <a:camera prst="orthographicFront">
              <a:rot lat="0" lon="0" rev="0"/>
            </a:camera>
            <a:lightRig rig="threePt" dir="t"/>
          </a:scene3d>
          <a:sp3d>
            <a:bevelT w="25400" h="12700"/>
          </a:sp3d>
        </a:effectStyle>
        <a:effectStyle>
          <a:effectLst>
            <a:outerShdw blurRad="57150" dist="19050" dir="5400000" algn="ctr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threePt" dir="t"/>
          </a:scene3d>
          <a:sp3d>
            <a:bevelT w="50800" h="25400"/>
          </a:sp3d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Vapor Trail" id="{4FDF2955-7D9C-493C-B9F9-C205151B46CD}" vid="{6DB8EB18-3657-4051-A897-2ED38832359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نسق4</Template>
  <TotalTime>38</TotalTime>
  <Words>236</Words>
  <Application>Microsoft Office PowerPoint</Application>
  <PresentationFormat>عرض على الشاشة (3:4)‏</PresentationFormat>
  <Paragraphs>62</Paragraphs>
  <Slides>14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14</vt:i4>
      </vt:variant>
    </vt:vector>
  </HeadingPairs>
  <TitlesOfParts>
    <vt:vector size="15" baseType="lpstr">
      <vt:lpstr>نسق4</vt:lpstr>
      <vt:lpstr>عرض تقديمي في PowerPoint</vt:lpstr>
      <vt:lpstr>التغذية الراجعة الايجابية في مقابل التغذية الراجعة السلبية  إعداد  الدكتورة/سناء خاطر </vt:lpstr>
      <vt:lpstr>عرض تقديمي في PowerPoint</vt:lpstr>
      <vt:lpstr>عرض تقديمي في PowerPoint</vt:lpstr>
      <vt:lpstr>بنهاية الورشة سوف يتمكن المشاركات من التعرف علي...</vt:lpstr>
      <vt:lpstr>عرض تقديمي في PowerPoint</vt:lpstr>
      <vt:lpstr>التعريفات </vt:lpstr>
      <vt:lpstr>  الأهمية</vt:lpstr>
      <vt:lpstr>  أنواع التغذية الراجعة</vt:lpstr>
      <vt:lpstr>شروط التغذية الراجعة</vt:lpstr>
      <vt:lpstr>     أسس التغذية الراجعة</vt:lpstr>
      <vt:lpstr>  خصائص التغذية الراجعة </vt:lpstr>
      <vt:lpstr>  تأثير التغذية الراجعة </vt:lpstr>
      <vt:lpstr>Thank you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التغذية الراجعة (المرتدة \ المرتجعة) الايجابية في مقابل التغذية الراجعة السلبية</dc:title>
  <dc:creator>a</dc:creator>
  <cp:lastModifiedBy>hp</cp:lastModifiedBy>
  <cp:revision>20</cp:revision>
  <dcterms:created xsi:type="dcterms:W3CDTF">2006-08-16T00:00:00Z</dcterms:created>
  <dcterms:modified xsi:type="dcterms:W3CDTF">2015-03-19T17:49:48Z</dcterms:modified>
</cp:coreProperties>
</file>