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0" r:id="rId3"/>
    <p:sldId id="259" r:id="rId4"/>
    <p:sldId id="260" r:id="rId5"/>
    <p:sldId id="257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1803405"/>
            <a:ext cx="70866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3632201"/>
            <a:ext cx="70866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1" y="4314328"/>
            <a:ext cx="2183130" cy="37464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28700" y="4323846"/>
            <a:ext cx="4800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0574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40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33" y="4697361"/>
            <a:ext cx="8116526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295" y="941440"/>
            <a:ext cx="811638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516716"/>
            <a:ext cx="81153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4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3533"/>
            <a:ext cx="81153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9134"/>
            <a:ext cx="7597887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69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365557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1" y="3959863"/>
            <a:ext cx="7613650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9942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57188" y="9334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238173" y="270129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3853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71" y="1124702"/>
            <a:ext cx="7609640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350" y="3648316"/>
            <a:ext cx="7608491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0839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378884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71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30386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0" y="2202080"/>
            <a:ext cx="2592324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49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76600" y="2201333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275144" y="2904067"/>
            <a:ext cx="2592324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8850" y="2192866"/>
            <a:ext cx="2592324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038851" y="2904565"/>
            <a:ext cx="2592324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645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457949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6463" y="4191001"/>
            <a:ext cx="2588687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6463" y="2362200"/>
            <a:ext cx="258868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6463" y="4873765"/>
            <a:ext cx="2588687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698" y="4191001"/>
            <a:ext cx="2586701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80697" y="2362200"/>
            <a:ext cx="258670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80699" y="4873764"/>
            <a:ext cx="2586701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7299" y="4191001"/>
            <a:ext cx="259235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37391" y="2362200"/>
            <a:ext cx="2585909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037299" y="4873762"/>
            <a:ext cx="2589334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35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194560"/>
            <a:ext cx="8115300" cy="40241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04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45067"/>
            <a:ext cx="154305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8350" y="745068"/>
            <a:ext cx="6153151" cy="390313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79942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1"/>
            <a:ext cx="524361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33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753534"/>
            <a:ext cx="81152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350" y="3641726"/>
            <a:ext cx="786765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60839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381002"/>
            <a:ext cx="5243619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46839" y="381001"/>
            <a:ext cx="482811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35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194560"/>
            <a:ext cx="4000500" cy="40241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194560"/>
            <a:ext cx="4000500" cy="40241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49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457950" cy="1295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7" y="2183802"/>
            <a:ext cx="3809993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1" y="3132667"/>
            <a:ext cx="3983831" cy="308601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183802"/>
            <a:ext cx="382905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32667"/>
            <a:ext cx="4000500" cy="308601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69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7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5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6686" y="746760"/>
            <a:ext cx="4882964" cy="5471925"/>
          </a:xfrm>
        </p:spPr>
        <p:txBody>
          <a:bodyPr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30861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55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524000"/>
            <a:ext cx="51549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95928" y="751242"/>
            <a:ext cx="273372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3124200"/>
            <a:ext cx="515493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2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45795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2194561"/>
            <a:ext cx="81153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46520" y="6356351"/>
            <a:ext cx="21831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355846"/>
            <a:ext cx="5829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5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371600"/>
            <a:ext cx="7086600" cy="17526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Positive Feedback vs. Negative Feedback</a:t>
            </a:r>
          </a:p>
          <a:p>
            <a:pPr algn="ctr"/>
            <a:endParaRPr lang="ar-EG" sz="2800" dirty="0"/>
          </a:p>
        </p:txBody>
      </p:sp>
      <p:sp>
        <p:nvSpPr>
          <p:cNvPr id="5" name="مستطيل 4"/>
          <p:cNvSpPr/>
          <p:nvPr/>
        </p:nvSpPr>
        <p:spPr>
          <a:xfrm>
            <a:off x="3352800" y="3244334"/>
            <a:ext cx="322556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Preparation</a:t>
            </a:r>
          </a:p>
          <a:p>
            <a:pPr algn="ctr"/>
            <a:r>
              <a:rPr lang="en-US" sz="3200" b="1" dirty="0" err="1" smtClean="0"/>
              <a:t>Dr</a:t>
            </a:r>
            <a:r>
              <a:rPr lang="en-US" sz="3200" b="1" dirty="0" smtClean="0"/>
              <a:t>: </a:t>
            </a:r>
            <a:r>
              <a:rPr lang="en-US" sz="3200" b="1" dirty="0"/>
              <a:t>Sana </a:t>
            </a:r>
            <a:r>
              <a:rPr lang="en-US" sz="3200" b="1" dirty="0" err="1"/>
              <a:t>Khater</a:t>
            </a:r>
            <a:endParaRPr lang="ar-EG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b="1" dirty="0" smtClean="0"/>
              <a:t>شروط التغذية الراجعة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b="1" dirty="0" smtClean="0"/>
              <a:t>يجب أن تتصف التغذية الراجعة بالدوام والاستمرارية</a:t>
            </a:r>
            <a:r>
              <a:rPr lang="en-US" b="1" dirty="0" smtClean="0"/>
              <a:t> . </a:t>
            </a:r>
            <a:endParaRPr lang="en-US" dirty="0" smtClean="0"/>
          </a:p>
          <a:p>
            <a:pPr lvl="0"/>
            <a:r>
              <a:rPr lang="ar-SA" b="1" dirty="0" smtClean="0"/>
              <a:t> يجب أن تتم التغذية الراجعة في ضوء أهداف محددة. </a:t>
            </a:r>
            <a:endParaRPr lang="en-US" dirty="0" smtClean="0"/>
          </a:p>
          <a:p>
            <a:pPr lvl="0"/>
            <a:r>
              <a:rPr lang="ar-SA" b="1" dirty="0" smtClean="0"/>
              <a:t>يتطلب تفسير نتائج التغذية الراجعة فهما عميقا ، وتحليلا علميا دقيقا</a:t>
            </a:r>
            <a:r>
              <a:rPr lang="en-US" b="1" dirty="0" smtClean="0"/>
              <a:t> . </a:t>
            </a:r>
            <a:endParaRPr lang="en-US" dirty="0" smtClean="0"/>
          </a:p>
          <a:p>
            <a:pPr lvl="0"/>
            <a:r>
              <a:rPr lang="ar-SA" b="1" dirty="0" smtClean="0"/>
              <a:t>يجب أن تتصف عملية التغذية الراجعة بالشمولية ، بحيث تشمل جميع عناصر العملية التعليمية التعلمية ، وجميع المعلمين على اختلاف مستوياتهم التحصيلية والعقلية والعمرية</a:t>
            </a:r>
            <a:r>
              <a:rPr lang="en-US" b="1" dirty="0" smtClean="0"/>
              <a:t>.</a:t>
            </a:r>
            <a:endParaRPr lang="en-US" dirty="0" smtClean="0"/>
          </a:p>
          <a:p>
            <a:pPr lvl="0"/>
            <a:r>
              <a:rPr lang="ar-SA" b="1" dirty="0" smtClean="0"/>
              <a:t>يجب أن يُستخدم في عملية التغذية الراجعة الأدوات اللازمة بصورة دقيقة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ar-EG" sz="4000" b="1" dirty="0" smtClean="0"/>
              <a:t/>
            </a:r>
            <a:br>
              <a:rPr lang="ar-EG" sz="4000" b="1" dirty="0" smtClean="0"/>
            </a:br>
            <a:r>
              <a:rPr lang="ar-EG" sz="4000" b="1" dirty="0" smtClean="0"/>
              <a:t/>
            </a:r>
            <a:br>
              <a:rPr lang="ar-EG" sz="4000" b="1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SA" sz="4000" b="1" dirty="0" smtClean="0"/>
              <a:t> أسس التغذية الراجعة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النتائج</a:t>
            </a:r>
            <a:endParaRPr lang="ar-EG" b="1" dirty="0" smtClean="0"/>
          </a:p>
          <a:p>
            <a:r>
              <a:rPr lang="ar-SA" b="1" dirty="0" smtClean="0"/>
              <a:t>البيئة</a:t>
            </a:r>
            <a:endParaRPr lang="ar-EG" b="1" dirty="0" smtClean="0"/>
          </a:p>
          <a:p>
            <a:r>
              <a:rPr lang="ar-SA" b="1" dirty="0" smtClean="0"/>
              <a:t>التغذية الراجعة</a:t>
            </a:r>
            <a:endParaRPr lang="ar-EG" b="1" dirty="0" smtClean="0"/>
          </a:p>
          <a:p>
            <a:r>
              <a:rPr lang="ar-SA" b="1" dirty="0" smtClean="0"/>
              <a:t> التأثير</a:t>
            </a:r>
            <a:endParaRPr lang="ar-E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SA" sz="4000" b="1" dirty="0" smtClean="0"/>
              <a:t> خصائص التغذية الراجعة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 الخاصية التعزيزية</a:t>
            </a:r>
            <a:endParaRPr lang="ar-EG" b="1" dirty="0" smtClean="0"/>
          </a:p>
          <a:p>
            <a:r>
              <a:rPr lang="ar-SA" b="1" dirty="0" smtClean="0"/>
              <a:t>الخاصية الدافعية</a:t>
            </a:r>
            <a:endParaRPr lang="ar-EG" b="1" dirty="0" smtClean="0"/>
          </a:p>
          <a:p>
            <a:r>
              <a:rPr lang="ar-SA" b="1" dirty="0" smtClean="0"/>
              <a:t>الخاصية الموجهة</a:t>
            </a: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SA" sz="4000" b="1" dirty="0" smtClean="0"/>
              <a:t> تأثير التغذية الراجعة 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تعزز الأعمال</a:t>
            </a:r>
            <a:endParaRPr lang="ar-EG" b="1" dirty="0" smtClean="0"/>
          </a:p>
          <a:p>
            <a:r>
              <a:rPr lang="ar-SA" b="1" dirty="0" smtClean="0"/>
              <a:t>تقدم لنا معطى معينا ( معلومات ) يمكن استخدمها لتعديل العمل ، أو تصحيحه</a:t>
            </a:r>
            <a:r>
              <a:rPr lang="ar-SA" dirty="0" smtClean="0"/>
              <a:t> </a:t>
            </a:r>
            <a:endParaRPr lang="ar-EG" dirty="0" smtClean="0"/>
          </a:p>
          <a:p>
            <a:r>
              <a:rPr lang="ar-SA" b="1" dirty="0" smtClean="0"/>
              <a:t>تعزيز المشاعر</a:t>
            </a:r>
            <a:r>
              <a:rPr lang="ar-SA" dirty="0" smtClean="0"/>
              <a:t> 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latin typeface="Arial" pitchFamily="34" charset="0"/>
                <a:cs typeface="Arial" pitchFamily="34" charset="0"/>
              </a:rPr>
              <a:t>Thank you</a:t>
            </a:r>
            <a:endParaRPr lang="ar-EG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EG" dirty="0" smtClean="0"/>
          </a:p>
          <a:p>
            <a:pPr algn="ctr">
              <a:buNone/>
            </a:pPr>
            <a:endParaRPr lang="ar-EG" dirty="0" smtClean="0"/>
          </a:p>
          <a:p>
            <a:pPr algn="ctr">
              <a:buNone/>
            </a:pPr>
            <a:r>
              <a:rPr lang="ar-EG" b="1" dirty="0" smtClean="0">
                <a:cs typeface="+mj-cs"/>
              </a:rPr>
              <a:t>د. سناء خاطر</a:t>
            </a:r>
          </a:p>
          <a:p>
            <a:pPr algn="ctr">
              <a:buNone/>
            </a:pPr>
            <a:r>
              <a:rPr lang="ar-EG" b="1" dirty="0" smtClean="0">
                <a:cs typeface="+mj-cs"/>
              </a:rPr>
              <a:t>أ. م. اللغة الانجليزية </a:t>
            </a:r>
          </a:p>
          <a:p>
            <a:pPr algn="ctr">
              <a:buNone/>
            </a:pPr>
            <a:r>
              <a:rPr lang="ar-EG" b="1" dirty="0" smtClean="0">
                <a:cs typeface="+mj-cs"/>
              </a:rPr>
              <a:t>كلية التربية –الزلفي- جامعة المجمعة</a:t>
            </a:r>
            <a:endParaRPr lang="ar-EG" b="1" dirty="0"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276600"/>
            <a:ext cx="7086600" cy="1825096"/>
          </a:xfrm>
        </p:spPr>
        <p:txBody>
          <a:bodyPr>
            <a:normAutofit fontScale="90000"/>
          </a:bodyPr>
          <a:lstStyle/>
          <a:p>
            <a:pPr algn="ctr"/>
            <a:r>
              <a:rPr lang="ar-SA" sz="4400" b="1" dirty="0" smtClean="0">
                <a:solidFill>
                  <a:srgbClr val="002060"/>
                </a:solidFill>
                <a:cs typeface="SKR HEAD1" pitchFamily="2" charset="-78"/>
              </a:rPr>
              <a:t>التغذية الراجعة</a:t>
            </a:r>
            <a:r>
              <a:rPr lang="ar-EG" sz="4400" b="1" dirty="0" smtClean="0">
                <a:solidFill>
                  <a:srgbClr val="002060"/>
                </a:solidFill>
                <a:cs typeface="SKR HEAD1" pitchFamily="2" charset="-78"/>
              </a:rPr>
              <a:t> الايجابية في مقابل التغذية الراجعة </a:t>
            </a:r>
            <a:r>
              <a:rPr lang="ar-EG" sz="4400" b="1" dirty="0" smtClean="0">
                <a:solidFill>
                  <a:srgbClr val="002060"/>
                </a:solidFill>
                <a:cs typeface="SKR HEAD1" pitchFamily="2" charset="-78"/>
              </a:rPr>
              <a:t>السلبية</a:t>
            </a:r>
            <a:r>
              <a:rPr lang="en-US" sz="4400" b="1" dirty="0" smtClean="0">
                <a:solidFill>
                  <a:srgbClr val="002060"/>
                </a:solidFill>
                <a:cs typeface="SKR HEAD1" pitchFamily="2" charset="-78"/>
              </a:rPr>
              <a:t/>
            </a:r>
            <a:br>
              <a:rPr lang="en-US" sz="4400" b="1" dirty="0" smtClean="0">
                <a:solidFill>
                  <a:srgbClr val="002060"/>
                </a:solidFill>
                <a:cs typeface="SKR HEAD1" pitchFamily="2" charset="-78"/>
              </a:rPr>
            </a:br>
            <a:r>
              <a:rPr lang="en-US" b="1" dirty="0" smtClean="0">
                <a:solidFill>
                  <a:srgbClr val="002060"/>
                </a:solidFill>
                <a:cs typeface="SKR HEAD1" pitchFamily="2" charset="-78"/>
              </a:rPr>
              <a:t/>
            </a:r>
            <a:br>
              <a:rPr lang="en-US" b="1" dirty="0" smtClean="0">
                <a:solidFill>
                  <a:srgbClr val="002060"/>
                </a:solidFill>
                <a:cs typeface="SKR HEAD1" pitchFamily="2" charset="-78"/>
              </a:rPr>
            </a:br>
            <a:r>
              <a:rPr lang="ar-EG" sz="5300" b="1" dirty="0" smtClean="0">
                <a:solidFill>
                  <a:srgbClr val="002060"/>
                </a:solidFill>
                <a:cs typeface="SKR HEAD1" pitchFamily="2" charset="-78"/>
              </a:rPr>
              <a:t>إعداد </a:t>
            </a:r>
            <a:br>
              <a:rPr lang="ar-EG" sz="5300" b="1" dirty="0" smtClean="0">
                <a:solidFill>
                  <a:srgbClr val="002060"/>
                </a:solidFill>
                <a:cs typeface="SKR HEAD1" pitchFamily="2" charset="-78"/>
              </a:rPr>
            </a:br>
            <a:r>
              <a:rPr lang="ar-EG" sz="5300" b="1" dirty="0" smtClean="0">
                <a:solidFill>
                  <a:srgbClr val="002060"/>
                </a:solidFill>
                <a:cs typeface="SKR HEAD1" pitchFamily="2" charset="-78"/>
              </a:rPr>
              <a:t>الدكتورة/سناء خاطر </a:t>
            </a:r>
            <a:endParaRPr lang="ar-EG" sz="5300" dirty="0">
              <a:solidFill>
                <a:srgbClr val="002060"/>
              </a:solidFill>
              <a:cs typeface="SKR HEAD1" pitchFamily="2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257800" y="304800"/>
            <a:ext cx="2971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EG" sz="2400" b="1" dirty="0" smtClean="0">
                <a:cs typeface="SKR HEAD1" pitchFamily="2" charset="-78"/>
              </a:rPr>
              <a:t>وكالة الكلية للجودة والتطوير </a:t>
            </a:r>
          </a:p>
          <a:p>
            <a:pPr algn="ctr"/>
            <a:r>
              <a:rPr lang="ar-EG" sz="2400" b="1" dirty="0" smtClean="0">
                <a:cs typeface="SKR HEAD1" pitchFamily="2" charset="-78"/>
              </a:rPr>
              <a:t>وحدة التدريب </a:t>
            </a:r>
            <a:endParaRPr lang="ar-EG" sz="2400" b="1" dirty="0">
              <a:cs typeface="SKR HEAD1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6600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4" name="Content Placeholder 3" descr="http://2.bp.blogspot.com/-_Xk8XRTsG3s/TbRzOHO3mLI/AAAAAAAAAA8/Txd-cLioaWY/s320/___1_%257E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0" y="2362200"/>
            <a:ext cx="4572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s://encrypted-tbn3.gstatic.com/images?q=tbn:ANd9GcTxkgE8mCc72poTC9p3fYWs47A0YJ96y8-sNfdEz-ZIGkOL1gKtZQ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0600" y="914400"/>
            <a:ext cx="70866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EG" sz="4400" b="1" dirty="0" smtClean="0"/>
              <a:t>بنهاية الورشة سوف يتمكن المشاركات من التعرف علي...</a:t>
            </a:r>
            <a:endParaRPr lang="ar-EG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b="1" dirty="0" smtClean="0"/>
              <a:t>تعريفات التغذية الراجعة</a:t>
            </a:r>
            <a:endParaRPr lang="en-US" b="1" dirty="0" smtClean="0"/>
          </a:p>
          <a:p>
            <a:r>
              <a:rPr lang="ar-EG" b="1" dirty="0" smtClean="0"/>
              <a:t>أ</a:t>
            </a:r>
            <a:r>
              <a:rPr lang="ar-SA" b="1" dirty="0" smtClean="0"/>
              <a:t>همية </a:t>
            </a:r>
            <a:r>
              <a:rPr lang="ar-EG" b="1" dirty="0" smtClean="0"/>
              <a:t>التغذية الراجعة</a:t>
            </a:r>
          </a:p>
          <a:p>
            <a:r>
              <a:rPr lang="ar-SA" b="1" dirty="0" smtClean="0"/>
              <a:t>تصنيف</a:t>
            </a:r>
            <a:r>
              <a:rPr lang="ar-EG" b="1" dirty="0" smtClean="0"/>
              <a:t>ات</a:t>
            </a:r>
            <a:r>
              <a:rPr lang="ar-SA" b="1" dirty="0" smtClean="0"/>
              <a:t> </a:t>
            </a:r>
            <a:r>
              <a:rPr lang="ar-EG" b="1" dirty="0" smtClean="0"/>
              <a:t>التغذية الراجعة</a:t>
            </a:r>
            <a:endParaRPr lang="en-US" b="1" dirty="0" smtClean="0"/>
          </a:p>
          <a:p>
            <a:r>
              <a:rPr lang="ar-EG" b="1" dirty="0" smtClean="0"/>
              <a:t>أنواع التغذية الراجعة</a:t>
            </a:r>
            <a:endParaRPr lang="en-US" b="1" dirty="0" smtClean="0"/>
          </a:p>
          <a:p>
            <a:r>
              <a:rPr lang="ar-SA" b="1" dirty="0" smtClean="0"/>
              <a:t>أثر التغذية الراجعة في عملية التعلم</a:t>
            </a:r>
            <a:endParaRPr lang="en-US" b="1" dirty="0" smtClean="0"/>
          </a:p>
          <a:p>
            <a:r>
              <a:rPr lang="ar-SA" b="1" dirty="0" smtClean="0"/>
              <a:t>الغرض من تقديم المعلم التغذية الراجعة</a:t>
            </a:r>
            <a:endParaRPr lang="en-US" dirty="0" smtClean="0"/>
          </a:p>
          <a:p>
            <a:r>
              <a:rPr lang="ar-EG" b="1" dirty="0" smtClean="0"/>
              <a:t>شروط التغذية الراجعة</a:t>
            </a:r>
            <a:endParaRPr lang="en-US" b="1" dirty="0" smtClean="0"/>
          </a:p>
          <a:p>
            <a:r>
              <a:rPr lang="ar-EG" b="1" dirty="0" smtClean="0"/>
              <a:t>أسس التغذية الراجعة</a:t>
            </a:r>
            <a:endParaRPr lang="en-US" b="1" dirty="0" smtClean="0"/>
          </a:p>
          <a:p>
            <a:r>
              <a:rPr lang="ar-SA" b="1" dirty="0" smtClean="0"/>
              <a:t>خصائص التغذية الراجعة </a:t>
            </a:r>
            <a:endParaRPr lang="en-US" dirty="0" smtClean="0"/>
          </a:p>
          <a:p>
            <a:r>
              <a:rPr lang="ar-SA" b="1" dirty="0" smtClean="0"/>
              <a:t>تأثير التغذية الراجعة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19100" y="1143000"/>
            <a:ext cx="8229600" cy="4389120"/>
          </a:xfrm>
        </p:spPr>
        <p:txBody>
          <a:bodyPr/>
          <a:lstStyle/>
          <a:p>
            <a:endParaRPr lang="ar-EG" dirty="0"/>
          </a:p>
        </p:txBody>
      </p:sp>
      <p:pic>
        <p:nvPicPr>
          <p:cNvPr id="6" name="Content Placeholder 3" descr="https://encrypted-tbn0.gstatic.com/images?q=tbn:ANd9GcShr70OqCp64WjfTTFDQqGY8QLkR7hXQHqyfuLfHEQd3tmlHsHRO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257800" cy="312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000" b="1" dirty="0" smtClean="0"/>
              <a:t>التعريفات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التغذية الراجعة كونها </a:t>
            </a:r>
            <a:r>
              <a:rPr lang="ar-SA" b="1" dirty="0" smtClean="0"/>
              <a:t>معلومات</a:t>
            </a:r>
            <a:r>
              <a:rPr lang="ar-SA" dirty="0" smtClean="0"/>
              <a:t> </a:t>
            </a:r>
            <a:endParaRPr lang="ar-EG" dirty="0" smtClean="0"/>
          </a:p>
          <a:p>
            <a:r>
              <a:rPr lang="ar-SA" dirty="0" smtClean="0"/>
              <a:t>التغذية الراجعة كونها </a:t>
            </a:r>
            <a:r>
              <a:rPr lang="ar-SA" b="1" dirty="0" smtClean="0"/>
              <a:t>صورة للتفاعل</a:t>
            </a:r>
            <a:endParaRPr lang="ar-EG" b="1" dirty="0" smtClean="0"/>
          </a:p>
          <a:p>
            <a:r>
              <a:rPr lang="ar-SA" dirty="0" smtClean="0"/>
              <a:t>التغذية الراجعة كونها </a:t>
            </a:r>
            <a:r>
              <a:rPr lang="ar-SA" b="1" dirty="0" smtClean="0"/>
              <a:t>صورة تقويم</a:t>
            </a:r>
            <a:endParaRPr lang="ar-EG" b="1" dirty="0" smtClean="0"/>
          </a:p>
          <a:p>
            <a:r>
              <a:rPr lang="ar-SA" dirty="0" smtClean="0"/>
              <a:t>التغذية الراجعة كونها </a:t>
            </a:r>
            <a:r>
              <a:rPr lang="ar-SA" b="1" dirty="0" smtClean="0"/>
              <a:t>استجابة </a:t>
            </a:r>
            <a:endParaRPr lang="ar-EG" b="1" dirty="0" smtClean="0"/>
          </a:p>
          <a:p>
            <a:r>
              <a:rPr lang="ar-SA" dirty="0" smtClean="0"/>
              <a:t>التغذية الراجعة كونها </a:t>
            </a:r>
            <a:r>
              <a:rPr lang="ar-SA" b="1" dirty="0" smtClean="0"/>
              <a:t>تزود الفرد بمستوى أدائه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ar-SA" sz="4000" b="1" dirty="0" smtClean="0"/>
              <a:t> الأهمية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b="1" dirty="0" smtClean="0"/>
              <a:t>الإخبار</a:t>
            </a:r>
            <a:endParaRPr lang="en-US" dirty="0" smtClean="0"/>
          </a:p>
          <a:p>
            <a:pPr lvl="0"/>
            <a:r>
              <a:rPr lang="ar-SA" b="1" dirty="0" smtClean="0"/>
              <a:t>التعزيز</a:t>
            </a:r>
            <a:endParaRPr lang="en-US" dirty="0" smtClean="0"/>
          </a:p>
          <a:p>
            <a:pPr lvl="0"/>
            <a:r>
              <a:rPr lang="ar-SA" b="1" dirty="0" smtClean="0"/>
              <a:t>الدافع</a:t>
            </a:r>
            <a:endParaRPr lang="en-US" dirty="0" smtClean="0"/>
          </a:p>
          <a:p>
            <a:pPr lvl="0"/>
            <a:r>
              <a:rPr lang="ar-SA" dirty="0" smtClean="0"/>
              <a:t>ا</a:t>
            </a:r>
            <a:r>
              <a:rPr lang="ar-SA" b="1" dirty="0" smtClean="0"/>
              <a:t>لتقييم </a:t>
            </a:r>
            <a:endParaRPr lang="en-US" dirty="0" smtClean="0"/>
          </a:p>
          <a:p>
            <a:r>
              <a:rPr lang="ar-SA" b="1" dirty="0" smtClean="0"/>
              <a:t>استثارة دافعية المتعلم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SA" sz="4000" b="1" dirty="0" smtClean="0"/>
              <a:t> أنواع التغذية الراجعة</a:t>
            </a:r>
            <a:endParaRPr lang="ar-E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التغذية الراجعة الخارجية</a:t>
            </a:r>
            <a:endParaRPr lang="ar-EG" b="1" dirty="0" smtClean="0"/>
          </a:p>
          <a:p>
            <a:pPr lvl="0"/>
            <a:r>
              <a:rPr lang="ar-SA" b="1" dirty="0" smtClean="0"/>
              <a:t>التغذية الراجعة الداخلية</a:t>
            </a:r>
            <a:endParaRPr lang="ar-EG" b="1" dirty="0" smtClean="0"/>
          </a:p>
          <a:p>
            <a:pPr lvl="0"/>
            <a:r>
              <a:rPr lang="ar-SA" b="1" dirty="0" smtClean="0"/>
              <a:t>التغذية الراجعة الحسية (الإحساس الراجع</a:t>
            </a:r>
            <a:r>
              <a:rPr lang="ar-EG" b="1" dirty="0" smtClean="0"/>
              <a:t>)</a:t>
            </a:r>
          </a:p>
          <a:p>
            <a:r>
              <a:rPr lang="ar-SA" b="1" dirty="0" smtClean="0"/>
              <a:t>التغذية الراجعة المعلوماتية</a:t>
            </a:r>
            <a:endParaRPr lang="en-US" b="1" dirty="0" smtClean="0"/>
          </a:p>
          <a:p>
            <a:pPr lvl="0"/>
            <a:r>
              <a:rPr lang="ar-SA" b="1" dirty="0" smtClean="0"/>
              <a:t>التغذية الراجعة المباشرة وغير المباشرة</a:t>
            </a:r>
            <a:endParaRPr lang="en-US" b="1" dirty="0" smtClean="0"/>
          </a:p>
          <a:p>
            <a:pPr lvl="0"/>
            <a:r>
              <a:rPr lang="ar-SA" b="1" dirty="0" smtClean="0"/>
              <a:t>التغذية الراجعة الفورية والمؤجلة</a:t>
            </a:r>
            <a:endParaRPr lang="en-US" b="1" dirty="0" smtClean="0"/>
          </a:p>
          <a:p>
            <a:r>
              <a:rPr lang="ar-SA" b="1" dirty="0" smtClean="0"/>
              <a:t>التغذية الراجعة المعتمدة على المحاولات المتعددة ( صريحة ـ غير صريحة) 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4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نسق4</Template>
  <TotalTime>38</TotalTime>
  <Words>236</Words>
  <Application>Microsoft Office PowerPoint</Application>
  <PresentationFormat>عرض على الشاشة (3:4)‏</PresentationFormat>
  <Paragraphs>62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نسق4</vt:lpstr>
      <vt:lpstr>عرض تقديمي في PowerPoint</vt:lpstr>
      <vt:lpstr>التغذية الراجعة الايجابية في مقابل التغذية الراجعة السلبية  إعداد  الدكتورة/سناء خاطر </vt:lpstr>
      <vt:lpstr>عرض تقديمي في PowerPoint</vt:lpstr>
      <vt:lpstr>عرض تقديمي في PowerPoint</vt:lpstr>
      <vt:lpstr>بنهاية الورشة سوف يتمكن المشاركات من التعرف علي...</vt:lpstr>
      <vt:lpstr>عرض تقديمي في PowerPoint</vt:lpstr>
      <vt:lpstr>التعريفات </vt:lpstr>
      <vt:lpstr>  الأهمية</vt:lpstr>
      <vt:lpstr>  أنواع التغذية الراجعة</vt:lpstr>
      <vt:lpstr>شروط التغذية الراجعة</vt:lpstr>
      <vt:lpstr>     أسس التغذية الراجعة</vt:lpstr>
      <vt:lpstr>  خصائص التغذية الراجعة </vt:lpstr>
      <vt:lpstr>  تأثير التغذية الراجعة 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التغذية الراجعة (المرتدة \ المرتجعة) الايجابية في مقابل التغذية الراجعة السلبية</dc:title>
  <dc:creator>a</dc:creator>
  <cp:lastModifiedBy>hp</cp:lastModifiedBy>
  <cp:revision>20</cp:revision>
  <dcterms:created xsi:type="dcterms:W3CDTF">2006-08-16T00:00:00Z</dcterms:created>
  <dcterms:modified xsi:type="dcterms:W3CDTF">2015-03-19T17:49:48Z</dcterms:modified>
</cp:coreProperties>
</file>