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1" r:id="rId3"/>
    <p:sldId id="257" r:id="rId4"/>
    <p:sldId id="272" r:id="rId5"/>
    <p:sldId id="258" r:id="rId6"/>
    <p:sldId id="259" r:id="rId7"/>
    <p:sldId id="260" r:id="rId8"/>
    <p:sldId id="261" r:id="rId9"/>
    <p:sldId id="262" r:id="rId10"/>
    <p:sldId id="276" r:id="rId11"/>
    <p:sldId id="263" r:id="rId12"/>
    <p:sldId id="273" r:id="rId13"/>
    <p:sldId id="264" r:id="rId14"/>
    <p:sldId id="274" r:id="rId15"/>
    <p:sldId id="265" r:id="rId16"/>
    <p:sldId id="266" r:id="rId17"/>
    <p:sldId id="267" r:id="rId18"/>
    <p:sldId id="268" r:id="rId19"/>
    <p:sldId id="269" r:id="rId20"/>
    <p:sldId id="270"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D3DD60-191D-46F6-86E6-715E7D1658A3}" type="datetimeFigureOut">
              <a:rPr lang="en-US" smtClean="0"/>
              <a:pPr/>
              <a:t>9/21/2014</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875C5E-FC7A-40CE-8A51-1A9441FB4C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26875C5E-FC7A-40CE-8A51-1A9441FB4C5C}"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9D36DCFE-CE12-4598-A0A2-3A8D399EE4E7}" type="datetimeFigureOut">
              <a:rPr lang="en-US" smtClean="0"/>
              <a:pPr/>
              <a:t>9/21/2014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627C0DA-A026-4B41-B116-6C26C62B125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D36DCFE-CE12-4598-A0A2-3A8D399EE4E7}" type="datetimeFigureOut">
              <a:rPr lang="en-US" smtClean="0"/>
              <a:pPr/>
              <a:t>9/21/2014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627C0DA-A026-4B41-B116-6C26C62B125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D36DCFE-CE12-4598-A0A2-3A8D399EE4E7}" type="datetimeFigureOut">
              <a:rPr lang="en-US" smtClean="0"/>
              <a:pPr/>
              <a:t>9/21/2014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627C0DA-A026-4B41-B116-6C26C62B125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D36DCFE-CE12-4598-A0A2-3A8D399EE4E7}" type="datetimeFigureOut">
              <a:rPr lang="en-US" smtClean="0"/>
              <a:pPr/>
              <a:t>9/21/2014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627C0DA-A026-4B41-B116-6C26C62B125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D36DCFE-CE12-4598-A0A2-3A8D399EE4E7}" type="datetimeFigureOut">
              <a:rPr lang="en-US" smtClean="0"/>
              <a:pPr/>
              <a:t>9/21/2014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627C0DA-A026-4B41-B116-6C26C62B125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9D36DCFE-CE12-4598-A0A2-3A8D399EE4E7}" type="datetimeFigureOut">
              <a:rPr lang="en-US" smtClean="0"/>
              <a:pPr/>
              <a:t>9/21/2014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627C0DA-A026-4B41-B116-6C26C62B125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9D36DCFE-CE12-4598-A0A2-3A8D399EE4E7}" type="datetimeFigureOut">
              <a:rPr lang="en-US" smtClean="0"/>
              <a:pPr/>
              <a:t>9/21/2014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627C0DA-A026-4B41-B116-6C26C62B125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9D36DCFE-CE12-4598-A0A2-3A8D399EE4E7}" type="datetimeFigureOut">
              <a:rPr lang="en-US" smtClean="0"/>
              <a:pPr/>
              <a:t>9/21/2014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3627C0DA-A026-4B41-B116-6C26C62B125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D36DCFE-CE12-4598-A0A2-3A8D399EE4E7}" type="datetimeFigureOut">
              <a:rPr lang="en-US" smtClean="0"/>
              <a:pPr/>
              <a:t>9/21/2014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627C0DA-A026-4B41-B116-6C26C62B125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36DCFE-CE12-4598-A0A2-3A8D399EE4E7}" type="datetimeFigureOut">
              <a:rPr lang="en-US" smtClean="0"/>
              <a:pPr/>
              <a:t>9/21/2014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627C0DA-A026-4B41-B116-6C26C62B125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36DCFE-CE12-4598-A0A2-3A8D399EE4E7}" type="datetimeFigureOut">
              <a:rPr lang="en-US" smtClean="0"/>
              <a:pPr/>
              <a:t>9/21/2014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627C0DA-A026-4B41-B116-6C26C62B125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36DCFE-CE12-4598-A0A2-3A8D399EE4E7}" type="datetimeFigureOut">
              <a:rPr lang="en-US" smtClean="0"/>
              <a:pPr/>
              <a:t>9/21/2014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27C0DA-A026-4B41-B116-6C26C62B125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mailto:imadeldin2002@hotmail.co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Program Files\Microsoft Office\MEDIA\CAGCAT10\j0301050.wmf"/>
          <p:cNvPicPr>
            <a:picLocks noChangeAspect="1" noChangeArrowheads="1"/>
          </p:cNvPicPr>
          <p:nvPr/>
        </p:nvPicPr>
        <p:blipFill>
          <a:blip r:embed="rId2">
            <a:lum bright="30000"/>
          </a:blip>
          <a:srcRect/>
          <a:stretch>
            <a:fillRect/>
          </a:stretch>
        </p:blipFill>
        <p:spPr bwMode="auto">
          <a:xfrm>
            <a:off x="71438" y="-13"/>
            <a:ext cx="9072562" cy="3214699"/>
          </a:xfrm>
          <a:prstGeom prst="rect">
            <a:avLst/>
          </a:prstGeom>
          <a:noFill/>
        </p:spPr>
      </p:pic>
      <p:sp>
        <p:nvSpPr>
          <p:cNvPr id="4" name="مجسم مشطوف الحواف 3"/>
          <p:cNvSpPr/>
          <p:nvPr/>
        </p:nvSpPr>
        <p:spPr>
          <a:xfrm>
            <a:off x="571472" y="3286124"/>
            <a:ext cx="8001056" cy="1214446"/>
          </a:xfrm>
          <a:prstGeom prst="bevel">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5400" dirty="0" smtClean="0">
                <a:solidFill>
                  <a:schemeClr val="tx1"/>
                </a:solidFill>
              </a:rPr>
              <a:t>فضل العشر من ذي </a:t>
            </a:r>
            <a:r>
              <a:rPr lang="ar-SA" sz="5400" dirty="0">
                <a:solidFill>
                  <a:schemeClr val="tx1"/>
                </a:solidFill>
              </a:rPr>
              <a:t>الحجة</a:t>
            </a:r>
            <a:endParaRPr lang="en-US" sz="5400" dirty="0">
              <a:solidFill>
                <a:schemeClr val="tx1"/>
              </a:solidFill>
            </a:endParaRPr>
          </a:p>
        </p:txBody>
      </p:sp>
      <p:pic>
        <p:nvPicPr>
          <p:cNvPr id="5" name="Picture 4" descr="C:\Program Files\Microsoft Office\MEDIA\CAGCAT10\j0212219.wmf"/>
          <p:cNvPicPr>
            <a:picLocks noChangeAspect="1" noChangeArrowheads="1"/>
          </p:cNvPicPr>
          <p:nvPr/>
        </p:nvPicPr>
        <p:blipFill>
          <a:blip r:embed="rId3"/>
          <a:srcRect/>
          <a:stretch>
            <a:fillRect/>
          </a:stretch>
        </p:blipFill>
        <p:spPr bwMode="auto">
          <a:xfrm>
            <a:off x="7397496" y="4572032"/>
            <a:ext cx="1746504" cy="2214554"/>
          </a:xfrm>
          <a:prstGeom prst="rect">
            <a:avLst/>
          </a:prstGeom>
          <a:noFill/>
        </p:spPr>
      </p:pic>
      <p:pic>
        <p:nvPicPr>
          <p:cNvPr id="6" name="Picture 4" descr="C:\Program Files\Microsoft Office\MEDIA\CAGCAT10\j0212219.wmf"/>
          <p:cNvPicPr>
            <a:picLocks noChangeAspect="1" noChangeArrowheads="1"/>
          </p:cNvPicPr>
          <p:nvPr/>
        </p:nvPicPr>
        <p:blipFill>
          <a:blip r:embed="rId3"/>
          <a:srcRect/>
          <a:stretch>
            <a:fillRect/>
          </a:stretch>
        </p:blipFill>
        <p:spPr bwMode="auto">
          <a:xfrm>
            <a:off x="71406" y="4572008"/>
            <a:ext cx="1746504" cy="2214554"/>
          </a:xfrm>
          <a:prstGeom prst="rect">
            <a:avLst/>
          </a:prstGeom>
          <a:noFill/>
        </p:spPr>
      </p:pic>
      <p:sp>
        <p:nvSpPr>
          <p:cNvPr id="7" name="إطار 6"/>
          <p:cNvSpPr/>
          <p:nvPr/>
        </p:nvSpPr>
        <p:spPr>
          <a:xfrm>
            <a:off x="1928794" y="4929198"/>
            <a:ext cx="5357850" cy="1357322"/>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dirty="0" smtClean="0">
                <a:solidFill>
                  <a:schemeClr val="tx1"/>
                </a:solidFill>
              </a:rPr>
              <a:t>د.خواطر موسى بلّية</a:t>
            </a:r>
            <a:endParaRPr lang="en-US" sz="44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اجمل مجموعة صور نادرة وحديثة لبيت الله الحرام"/>
          <p:cNvPicPr>
            <a:picLocks noChangeAspect="1" noChangeArrowheads="1"/>
          </p:cNvPicPr>
          <p:nvPr/>
        </p:nvPicPr>
        <p:blipFill>
          <a:blip r:embed="rId2"/>
          <a:srcRect/>
          <a:stretch>
            <a:fillRect/>
          </a:stretch>
        </p:blipFill>
        <p:spPr bwMode="auto">
          <a:xfrm>
            <a:off x="119063" y="125016"/>
            <a:ext cx="8882093" cy="666157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تحضير 1"/>
          <p:cNvSpPr/>
          <p:nvPr/>
        </p:nvSpPr>
        <p:spPr>
          <a:xfrm>
            <a:off x="714348" y="214290"/>
            <a:ext cx="8429652" cy="1000132"/>
          </a:xfrm>
          <a:prstGeom prst="flowChartPreparation">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tx1"/>
                </a:solidFill>
              </a:rPr>
              <a:t>الأعمال المستحبة في عشر ذي الحجة</a:t>
            </a:r>
            <a:endParaRPr lang="en-US" sz="3600" dirty="0">
              <a:solidFill>
                <a:schemeClr val="tx1"/>
              </a:solidFill>
            </a:endParaRPr>
          </a:p>
        </p:txBody>
      </p:sp>
      <p:sp>
        <p:nvSpPr>
          <p:cNvPr id="3" name="مربع نص 2"/>
          <p:cNvSpPr txBox="1"/>
          <p:nvPr/>
        </p:nvSpPr>
        <p:spPr>
          <a:xfrm>
            <a:off x="214282" y="1785926"/>
            <a:ext cx="8715436" cy="452431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r"/>
            <a:r>
              <a:rPr lang="ar-SA" sz="3200" b="1" dirty="0"/>
              <a:t>1- أداء مناسك الحج والعمرة.</a:t>
            </a:r>
            <a:r>
              <a:rPr lang="ar-SA" sz="3200" dirty="0"/>
              <a:t/>
            </a:r>
            <a:br>
              <a:rPr lang="ar-SA" sz="3200" dirty="0"/>
            </a:br>
            <a:r>
              <a:rPr lang="ar-SA" sz="3200" dirty="0"/>
              <a:t>وهما </a:t>
            </a:r>
            <a:r>
              <a:rPr lang="ar-SA" sz="3200" dirty="0" smtClean="0"/>
              <a:t>أفضل </a:t>
            </a:r>
            <a:r>
              <a:rPr lang="ar-SA" sz="3200" dirty="0"/>
              <a:t>ما يعمل في عشر ذي الحجة، ومن يسر الله له حج بيته أو أداء العمرة على الوجه المطلوب فجزاؤه الجنة؛ لقول النبي صلى الله عليه وسلم: (العمرة إلى العمرة كفارة لما بينهما، والحج المبرور ليس له جزاء إلا الجنة) [متفق عليه].</a:t>
            </a:r>
            <a:br>
              <a:rPr lang="ar-SA" sz="3200" dirty="0"/>
            </a:br>
            <a:r>
              <a:rPr lang="ar-SA" sz="3200" dirty="0"/>
              <a:t>والحج المبرور هو الحج الموافق لهدي النبي صلى الله عليه وسلم، الذي لم يخالطه إثم من رياء أو سمعة أو رفث أو فسوق، المحفوف بالصالحات والخيرات.</a:t>
            </a:r>
            <a:br>
              <a:rPr lang="ar-SA" sz="3200" dirty="0"/>
            </a:br>
            <a:endParaRPr lang="en-US" sz="3200" dirty="0"/>
          </a:p>
        </p:txBody>
      </p:sp>
      <p:sp>
        <p:nvSpPr>
          <p:cNvPr id="4" name="مربع نص 3"/>
          <p:cNvSpPr txBox="1"/>
          <p:nvPr/>
        </p:nvSpPr>
        <p:spPr>
          <a:xfrm>
            <a:off x="3714744" y="6429396"/>
            <a:ext cx="2286016" cy="369332"/>
          </a:xfrm>
          <a:prstGeom prst="rect">
            <a:avLst/>
          </a:prstGeom>
          <a:noFill/>
        </p:spPr>
        <p:txBody>
          <a:bodyPr wrap="square" rtlCol="0">
            <a:spAutoFit/>
          </a:bodyPr>
          <a:lstStyle/>
          <a:p>
            <a:r>
              <a:rPr lang="ar-SA" dirty="0" smtClean="0"/>
              <a:t>د. خواطر موسى</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2844" y="500042"/>
            <a:ext cx="8858312" cy="483209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r"/>
            <a:r>
              <a:rPr lang="ar-SA" sz="2800" b="1" dirty="0" smtClean="0"/>
              <a:t>2- الصيام</a:t>
            </a:r>
            <a:r>
              <a:rPr lang="ar-SA" sz="2800" dirty="0" smtClean="0"/>
              <a:t> :</a:t>
            </a:r>
            <a:br>
              <a:rPr lang="ar-SA" sz="2800" dirty="0" smtClean="0"/>
            </a:br>
            <a:r>
              <a:rPr lang="ar-SA" sz="2800" dirty="0" smtClean="0"/>
              <a:t>وهو يدخل في جنس الأعمال الصالحة، بل هو من أفضلها، وقد أضافه الله إلى نفسه لعظم شأنه وعلو قدره، فقال سبحانه في الحديث القدسي: (كل عمل ابن آدم له إلا الصوم فإنه لي وأنا أجزي </a:t>
            </a:r>
            <a:r>
              <a:rPr lang="ar-SA" sz="2800" dirty="0" err="1" smtClean="0"/>
              <a:t>به</a:t>
            </a:r>
            <a:r>
              <a:rPr lang="ar-SA" sz="2800" dirty="0" smtClean="0"/>
              <a:t>) [متفق عليه].</a:t>
            </a:r>
            <a:br>
              <a:rPr lang="ar-SA" sz="2800" dirty="0" smtClean="0"/>
            </a:br>
            <a:r>
              <a:rPr lang="ar-SA" sz="2800" dirty="0" smtClean="0"/>
              <a:t>وقد خص النبي صلى الله عليه وسلم صيام يوم عرفة من بين أيام عشر ذي الحجة بمزيد عناية، وبين فضل صيامه فقال: (صيام يوم عرفة احتسب على الله أن يكفر السنة التي قبله والتي بعده) [رواه مسلم].</a:t>
            </a:r>
            <a:br>
              <a:rPr lang="ar-SA" sz="2800" dirty="0" smtClean="0"/>
            </a:br>
            <a:r>
              <a:rPr lang="ar-SA" sz="2800" dirty="0" smtClean="0"/>
              <a:t>وعليه فيسن للمسلم أن يصوم تسع ذي الحجة، لأن النبي صلى الله عليه وسلم حث على العمل الصالح فيها. وقد ذهب إلى استحباب صيام العشر الإمام النووي وقال: صيامها مستحب استحباباً شديداً.</a:t>
            </a:r>
            <a:br>
              <a:rPr lang="ar-SA" sz="2800" dirty="0" smtClean="0"/>
            </a:br>
            <a:endParaRPr lang="en-US" sz="2800" dirty="0"/>
          </a:p>
        </p:txBody>
      </p:sp>
      <p:sp>
        <p:nvSpPr>
          <p:cNvPr id="3" name="مربع نص 2"/>
          <p:cNvSpPr txBox="1"/>
          <p:nvPr/>
        </p:nvSpPr>
        <p:spPr>
          <a:xfrm>
            <a:off x="4143372" y="6286520"/>
            <a:ext cx="2357454" cy="369332"/>
          </a:xfrm>
          <a:prstGeom prst="rect">
            <a:avLst/>
          </a:prstGeom>
          <a:noFill/>
        </p:spPr>
        <p:txBody>
          <a:bodyPr wrap="square" rtlCol="0">
            <a:spAutoFit/>
          </a:bodyPr>
          <a:lstStyle/>
          <a:p>
            <a:r>
              <a:rPr lang="ar-SA" dirty="0" smtClean="0"/>
              <a:t>د. خواطر موسى</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14282" y="428604"/>
            <a:ext cx="8929718" cy="5509200"/>
          </a:xfrm>
          <a:prstGeom prst="rect">
            <a:avLst/>
          </a:prstGeom>
          <a:blipFill>
            <a:blip r:embed="rId2"/>
            <a:tile tx="0" ty="0" sx="100000" sy="100000" flip="none" algn="tl"/>
          </a:blipFill>
        </p:spPr>
        <p:txBody>
          <a:bodyPr wrap="square" rtlCol="0">
            <a:spAutoFit/>
          </a:bodyPr>
          <a:lstStyle/>
          <a:p>
            <a:pPr algn="r"/>
            <a:r>
              <a:rPr lang="ar-SA" sz="4400" b="1" dirty="0" smtClean="0"/>
              <a:t>3- الصلاة </a:t>
            </a:r>
            <a:r>
              <a:rPr lang="ar-SA" sz="4400" dirty="0" smtClean="0"/>
              <a:t>:</a:t>
            </a:r>
            <a:br>
              <a:rPr lang="ar-SA" sz="4400" dirty="0" smtClean="0"/>
            </a:br>
            <a:r>
              <a:rPr lang="ar-SA" sz="4400" dirty="0" smtClean="0"/>
              <a:t>وهي من أجل الأعمال وأعظمها وأكثرها فضلاً، ولهذا يجب على المسلم المحافظة عليها في أوقاتها </a:t>
            </a:r>
            <a:r>
              <a:rPr lang="ar-SA" sz="4400" dirty="0" smtClean="0"/>
              <a:t>، </a:t>
            </a:r>
            <a:r>
              <a:rPr lang="ar-SA" sz="4400" dirty="0" smtClean="0"/>
              <a:t>وعليه أن يكثر من النوافل في هذه الأيام، فإنها من أفضل القربات، وقد قال النبي صلى الله عليه وسلم فيما يرويه عن ربه: (وما يزال عبدي يتقرب إلى بالنوافل حتى أحبه) [رواه البخاري].</a:t>
            </a:r>
            <a:br>
              <a:rPr lang="ar-SA" sz="4400" dirty="0" smtClean="0"/>
            </a:br>
            <a:endParaRPr lang="en-US" sz="4400" dirty="0"/>
          </a:p>
        </p:txBody>
      </p:sp>
      <p:sp>
        <p:nvSpPr>
          <p:cNvPr id="3" name="مربع نص 2"/>
          <p:cNvSpPr txBox="1"/>
          <p:nvPr/>
        </p:nvSpPr>
        <p:spPr>
          <a:xfrm>
            <a:off x="3929058" y="6357958"/>
            <a:ext cx="2214578" cy="369332"/>
          </a:xfrm>
          <a:prstGeom prst="rect">
            <a:avLst/>
          </a:prstGeom>
          <a:noFill/>
        </p:spPr>
        <p:txBody>
          <a:bodyPr wrap="square" rtlCol="0">
            <a:spAutoFit/>
          </a:bodyPr>
          <a:lstStyle/>
          <a:p>
            <a:r>
              <a:rPr lang="ar-SA" dirty="0" smtClean="0"/>
              <a:t>د. خواطر موسى</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282" y="714356"/>
            <a:ext cx="8643998" cy="569386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r"/>
            <a:r>
              <a:rPr lang="ar-SA" sz="2800" b="1" dirty="0" smtClean="0"/>
              <a:t>4- التكبير والتحميد والتهليل والذكر</a:t>
            </a:r>
            <a:r>
              <a:rPr lang="ar-SA" sz="2800" dirty="0" smtClean="0"/>
              <a:t>:</a:t>
            </a:r>
            <a:br>
              <a:rPr lang="ar-SA" sz="2800" dirty="0" smtClean="0"/>
            </a:br>
            <a:r>
              <a:rPr lang="ar-SA" sz="2800" dirty="0" smtClean="0"/>
              <a:t>فعن ابن عمر رضي الله عنهما عن النبي صلى الله عليه وسلم قال: (ما من أيام أعظم عند الله ولا أحب إليه العمل فيهن من هذه الأيام العشر، فأكثروا فيهن من التهليل والتكبير والتحميد) [رواه أحمد]. وقال البخاري كان ابن عمر وأبو هريرة رضي الله عنهما يخرجان إلى السوق في أيام العشر يكبران ويكبر الناس بتكبيرها. وقال: وكان عمر يكبر في قبته بمنى فيسمعه أهل المسجد فيكبرون، ويكبر أهل الأسواق حتى ترتج منى تكبيراً. وكان ابن عمر يكبر بمنى تلك الأيام وخلف الصلوات وعلى فراشه، وفي فسطاطه ومجلسه وممشاه تلك الأيام جميعاً.</a:t>
            </a:r>
            <a:br>
              <a:rPr lang="ar-SA" sz="2800" dirty="0" smtClean="0"/>
            </a:br>
            <a:r>
              <a:rPr lang="ar-SA" sz="2800" dirty="0" smtClean="0"/>
              <a:t>ويستحب للمسلم أن يجهر بالتكبير في هذه الأيام ويرفع صوته </a:t>
            </a:r>
            <a:r>
              <a:rPr lang="ar-SA" sz="2800" dirty="0" err="1" smtClean="0"/>
              <a:t>به</a:t>
            </a:r>
            <a:r>
              <a:rPr lang="ar-SA" sz="2800" dirty="0" smtClean="0"/>
              <a:t>، وعليه أن يحذر من التكبير الجماعي حيث لم ينقل عن النبي صلى الله عليه وسلم ولا عن أحد من السلف، والسنة أن يكبر كل واحد بمفرده.</a:t>
            </a:r>
            <a:br>
              <a:rPr lang="ar-SA" sz="2800" dirty="0" smtClean="0"/>
            </a:br>
            <a:endParaRPr lang="en-US" sz="2800" dirty="0"/>
          </a:p>
        </p:txBody>
      </p:sp>
      <p:sp>
        <p:nvSpPr>
          <p:cNvPr id="3" name="مربع نص 2"/>
          <p:cNvSpPr txBox="1"/>
          <p:nvPr/>
        </p:nvSpPr>
        <p:spPr>
          <a:xfrm>
            <a:off x="3428992" y="6429396"/>
            <a:ext cx="2143140" cy="369332"/>
          </a:xfrm>
          <a:prstGeom prst="rect">
            <a:avLst/>
          </a:prstGeom>
          <a:noFill/>
        </p:spPr>
        <p:txBody>
          <a:bodyPr wrap="square" rtlCol="0">
            <a:spAutoFit/>
          </a:bodyPr>
          <a:lstStyle/>
          <a:p>
            <a:r>
              <a:rPr lang="ar-SA" dirty="0" smtClean="0"/>
              <a:t>د. خواطر موسى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282" y="912572"/>
            <a:ext cx="8643982" cy="501675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r"/>
            <a:r>
              <a:rPr lang="ar-SA" sz="4000" dirty="0" smtClean="0"/>
              <a:t>5- الصدقة :</a:t>
            </a:r>
            <a:br>
              <a:rPr lang="ar-SA" sz="4000" dirty="0" smtClean="0"/>
            </a:br>
            <a:r>
              <a:rPr lang="ar-SA" sz="4000" dirty="0" smtClean="0"/>
              <a:t>وهي من جملة الأعمال الصالحة التي يستحب للمسلم الإكثار منها في هذه الأيام، وقد حث الله عليها فقال: (يا أيها الذين آمنوا أنفقوا مما رزقناكم من قبل أن يأتي يوم لا بيع فيه ولا خلة ولا شفاعة والكافرون هم الظالمون) [البقرة:254]، وقال صلى الله عليه وسلم (ما نقصت صدقة من مال) [رواه مسلم].</a:t>
            </a:r>
            <a:br>
              <a:rPr lang="ar-SA" sz="4000" dirty="0" smtClean="0"/>
            </a:br>
            <a:endParaRPr lang="en-US" sz="4000" dirty="0" smtClean="0"/>
          </a:p>
        </p:txBody>
      </p:sp>
      <p:sp>
        <p:nvSpPr>
          <p:cNvPr id="3" name="مربع نص 2"/>
          <p:cNvSpPr txBox="1"/>
          <p:nvPr/>
        </p:nvSpPr>
        <p:spPr>
          <a:xfrm>
            <a:off x="3428992" y="6429396"/>
            <a:ext cx="2428892" cy="369332"/>
          </a:xfrm>
          <a:prstGeom prst="rect">
            <a:avLst/>
          </a:prstGeom>
          <a:noFill/>
        </p:spPr>
        <p:txBody>
          <a:bodyPr wrap="square" rtlCol="0">
            <a:spAutoFit/>
          </a:bodyPr>
          <a:lstStyle/>
          <a:p>
            <a:r>
              <a:rPr lang="ar-SA" dirty="0" smtClean="0"/>
              <a:t>د. خواطر موسى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عالجة متعاقبة 1"/>
          <p:cNvSpPr/>
          <p:nvPr/>
        </p:nvSpPr>
        <p:spPr>
          <a:xfrm>
            <a:off x="1357290" y="285728"/>
            <a:ext cx="6357982" cy="157163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سحابة 2"/>
          <p:cNvSpPr/>
          <p:nvPr/>
        </p:nvSpPr>
        <p:spPr>
          <a:xfrm>
            <a:off x="1428728" y="428604"/>
            <a:ext cx="6215106" cy="1285884"/>
          </a:xfrm>
          <a:prstGeom prst="cloud">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a:solidFill>
                  <a:schemeClr val="tx1"/>
                </a:solidFill>
              </a:rPr>
              <a:t>أعمال أخرى يستحب الإكثار منها </a:t>
            </a:r>
            <a:endParaRPr lang="en-US" sz="3200" dirty="0">
              <a:solidFill>
                <a:schemeClr val="tx1"/>
              </a:solidFill>
            </a:endParaRPr>
          </a:p>
        </p:txBody>
      </p:sp>
      <p:sp>
        <p:nvSpPr>
          <p:cNvPr id="4" name="مخطط انسيابي: تخزين بالوصول التسلسلي 3"/>
          <p:cNvSpPr/>
          <p:nvPr/>
        </p:nvSpPr>
        <p:spPr>
          <a:xfrm>
            <a:off x="6215074" y="2214554"/>
            <a:ext cx="2714644" cy="1500198"/>
          </a:xfrm>
          <a:prstGeom prst="flowChartMagneticTap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tx1"/>
                </a:solidFill>
              </a:rPr>
              <a:t>قراءة القرآن وتعلمه </a:t>
            </a:r>
            <a:endParaRPr lang="en-US" sz="2800" b="1" dirty="0">
              <a:solidFill>
                <a:schemeClr val="tx1"/>
              </a:solidFill>
            </a:endParaRPr>
          </a:p>
        </p:txBody>
      </p:sp>
      <p:sp>
        <p:nvSpPr>
          <p:cNvPr id="5" name="مخطط انسيابي: تخزين بالوصول التسلسلي 4"/>
          <p:cNvSpPr/>
          <p:nvPr/>
        </p:nvSpPr>
        <p:spPr>
          <a:xfrm>
            <a:off x="3286116" y="4000504"/>
            <a:ext cx="2714644" cy="1500198"/>
          </a:xfrm>
          <a:prstGeom prst="flowChartMagneticTap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tx1"/>
                </a:solidFill>
              </a:rPr>
              <a:t>والدعاء بين الآذان والإقامة</a:t>
            </a:r>
            <a:endParaRPr lang="en-US" sz="2800" b="1" dirty="0">
              <a:solidFill>
                <a:schemeClr val="tx1"/>
              </a:solidFill>
            </a:endParaRPr>
          </a:p>
        </p:txBody>
      </p:sp>
      <p:sp>
        <p:nvSpPr>
          <p:cNvPr id="6" name="مخطط انسيابي: تخزين بالوصول التسلسلي 5"/>
          <p:cNvSpPr/>
          <p:nvPr/>
        </p:nvSpPr>
        <p:spPr>
          <a:xfrm>
            <a:off x="142844" y="2143116"/>
            <a:ext cx="2714644" cy="1500198"/>
          </a:xfrm>
          <a:prstGeom prst="flowChartMagneticTap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tx1"/>
                </a:solidFill>
              </a:rPr>
              <a:t>والصلاة على النبي صلى الله عليه </a:t>
            </a:r>
            <a:r>
              <a:rPr lang="ar-SA" sz="2800" b="1" dirty="0" smtClean="0">
                <a:solidFill>
                  <a:schemeClr val="tx1"/>
                </a:solidFill>
              </a:rPr>
              <a:t>وسلم</a:t>
            </a:r>
            <a:endParaRPr lang="en-US" sz="2800" b="1" dirty="0">
              <a:solidFill>
                <a:schemeClr val="tx1"/>
              </a:solidFill>
            </a:endParaRPr>
          </a:p>
        </p:txBody>
      </p:sp>
      <p:sp>
        <p:nvSpPr>
          <p:cNvPr id="7" name="متوازي أضلاع 6"/>
          <p:cNvSpPr/>
          <p:nvPr/>
        </p:nvSpPr>
        <p:spPr>
          <a:xfrm>
            <a:off x="3214678" y="1857364"/>
            <a:ext cx="2714644" cy="1785950"/>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tx1"/>
                </a:solidFill>
              </a:rPr>
              <a:t>بر </a:t>
            </a:r>
            <a:r>
              <a:rPr lang="ar-SA" sz="3600" dirty="0">
                <a:solidFill>
                  <a:schemeClr val="tx1"/>
                </a:solidFill>
              </a:rPr>
              <a:t>الوالدين </a:t>
            </a:r>
            <a:endParaRPr lang="en-US" sz="3600" dirty="0">
              <a:solidFill>
                <a:schemeClr val="tx1"/>
              </a:solidFill>
            </a:endParaRPr>
          </a:p>
        </p:txBody>
      </p:sp>
      <p:sp>
        <p:nvSpPr>
          <p:cNvPr id="8" name="متوازي أضلاع 7"/>
          <p:cNvSpPr/>
          <p:nvPr/>
        </p:nvSpPr>
        <p:spPr>
          <a:xfrm>
            <a:off x="6357950" y="5072074"/>
            <a:ext cx="2714644" cy="1785950"/>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smtClean="0">
                <a:solidFill>
                  <a:schemeClr val="tx1"/>
                </a:solidFill>
              </a:rPr>
              <a:t>صلة </a:t>
            </a:r>
            <a:r>
              <a:rPr lang="ar-SA" sz="2800" b="1" dirty="0">
                <a:solidFill>
                  <a:schemeClr val="tx1"/>
                </a:solidFill>
              </a:rPr>
              <a:t>الأرحام والأقارب </a:t>
            </a:r>
            <a:endParaRPr lang="en-US" sz="2800" b="1" dirty="0">
              <a:solidFill>
                <a:schemeClr val="tx1"/>
              </a:solidFill>
            </a:endParaRPr>
          </a:p>
        </p:txBody>
      </p:sp>
      <p:sp>
        <p:nvSpPr>
          <p:cNvPr id="9" name="متوازي أضلاع 8"/>
          <p:cNvSpPr/>
          <p:nvPr/>
        </p:nvSpPr>
        <p:spPr>
          <a:xfrm>
            <a:off x="71406" y="5072074"/>
            <a:ext cx="2714644" cy="1785950"/>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smtClean="0">
                <a:solidFill>
                  <a:schemeClr val="tx1"/>
                </a:solidFill>
              </a:rPr>
              <a:t>إفشاء </a:t>
            </a:r>
            <a:r>
              <a:rPr lang="ar-SA" sz="3200" b="1" dirty="0">
                <a:solidFill>
                  <a:schemeClr val="tx1"/>
                </a:solidFill>
              </a:rPr>
              <a:t>السلام وإطعام الطعام</a:t>
            </a:r>
            <a:endParaRPr lang="en-US" sz="3200" b="1" dirty="0">
              <a:solidFill>
                <a:schemeClr val="tx1"/>
              </a:solidFill>
            </a:endParaRPr>
          </a:p>
        </p:txBody>
      </p:sp>
      <p:sp>
        <p:nvSpPr>
          <p:cNvPr id="10" name="شكل بيضاوي 9"/>
          <p:cNvSpPr/>
          <p:nvPr/>
        </p:nvSpPr>
        <p:spPr>
          <a:xfrm>
            <a:off x="3643306" y="5857892"/>
            <a:ext cx="2428892"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smtClean="0">
                <a:solidFill>
                  <a:schemeClr val="tx1"/>
                </a:solidFill>
              </a:rPr>
              <a:t>التعامل</a:t>
            </a:r>
            <a:endParaRPr lang="en-US" sz="3200"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على شكل سحابة 1"/>
          <p:cNvSpPr/>
          <p:nvPr/>
        </p:nvSpPr>
        <p:spPr>
          <a:xfrm>
            <a:off x="1857356" y="142852"/>
            <a:ext cx="5429288" cy="3143272"/>
          </a:xfrm>
          <a:prstGeom prst="cloudCallou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9600" dirty="0" smtClean="0">
                <a:solidFill>
                  <a:schemeClr val="tx1"/>
                </a:solidFill>
              </a:rPr>
              <a:t>الأمانات</a:t>
            </a:r>
            <a:endParaRPr lang="en-US" sz="9600" dirty="0">
              <a:solidFill>
                <a:schemeClr val="tx1"/>
              </a:solidFill>
            </a:endParaRPr>
          </a:p>
        </p:txBody>
      </p:sp>
      <p:sp>
        <p:nvSpPr>
          <p:cNvPr id="3" name="انفجار 1 2"/>
          <p:cNvSpPr/>
          <p:nvPr/>
        </p:nvSpPr>
        <p:spPr>
          <a:xfrm>
            <a:off x="5643570" y="2000240"/>
            <a:ext cx="3500430" cy="4429156"/>
          </a:xfrm>
          <a:prstGeom prst="irregularSeal1">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smtClean="0">
                <a:solidFill>
                  <a:schemeClr val="tx1"/>
                </a:solidFill>
              </a:rPr>
              <a:t>حفظ اللسان </a:t>
            </a:r>
            <a:r>
              <a:rPr lang="ar-SA" sz="3200" dirty="0">
                <a:solidFill>
                  <a:schemeClr val="tx1"/>
                </a:solidFill>
              </a:rPr>
              <a:t>وإدخال السرور على المسلمين </a:t>
            </a:r>
            <a:endParaRPr lang="en-US" sz="3200" dirty="0">
              <a:solidFill>
                <a:schemeClr val="tx1"/>
              </a:solidFill>
            </a:endParaRPr>
          </a:p>
        </p:txBody>
      </p:sp>
      <p:sp>
        <p:nvSpPr>
          <p:cNvPr id="4" name="انفجار 1 3"/>
          <p:cNvSpPr/>
          <p:nvPr/>
        </p:nvSpPr>
        <p:spPr>
          <a:xfrm>
            <a:off x="3571868" y="4500570"/>
            <a:ext cx="2928958" cy="2357430"/>
          </a:xfrm>
          <a:prstGeom prst="irregularSeal1">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smtClean="0">
                <a:solidFill>
                  <a:schemeClr val="tx1"/>
                </a:solidFill>
              </a:rPr>
              <a:t>إكرام الضيف والإنفاق</a:t>
            </a:r>
            <a:endParaRPr lang="en-US" sz="3200" dirty="0">
              <a:solidFill>
                <a:schemeClr val="tx1"/>
              </a:solidFill>
            </a:endParaRPr>
          </a:p>
        </p:txBody>
      </p:sp>
      <p:sp>
        <p:nvSpPr>
          <p:cNvPr id="5" name="انفجار 1 4"/>
          <p:cNvSpPr/>
          <p:nvPr/>
        </p:nvSpPr>
        <p:spPr>
          <a:xfrm>
            <a:off x="0" y="2214554"/>
            <a:ext cx="3929058" cy="5000660"/>
          </a:xfrm>
          <a:prstGeom prst="irregularSeal1">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smtClean="0">
                <a:solidFill>
                  <a:schemeClr val="tx1"/>
                </a:solidFill>
              </a:rPr>
              <a:t>الأمر بالمعروف والنهي  عن المنكر</a:t>
            </a:r>
            <a:endParaRPr lang="en-US" sz="3200"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على شكل سحابة 1"/>
          <p:cNvSpPr/>
          <p:nvPr/>
        </p:nvSpPr>
        <p:spPr>
          <a:xfrm>
            <a:off x="2643174" y="785794"/>
            <a:ext cx="3929090" cy="1928826"/>
          </a:xfrm>
          <a:prstGeom prst="cloudCallou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tx1"/>
                </a:solidFill>
              </a:rPr>
              <a:t>المحافظة علي السنن الرواتب</a:t>
            </a:r>
            <a:endParaRPr lang="en-US" sz="3600" dirty="0">
              <a:solidFill>
                <a:schemeClr val="tx1"/>
              </a:solidFill>
            </a:endParaRPr>
          </a:p>
        </p:txBody>
      </p:sp>
      <p:sp>
        <p:nvSpPr>
          <p:cNvPr id="3" name="انفجار 1 2"/>
          <p:cNvSpPr/>
          <p:nvPr/>
        </p:nvSpPr>
        <p:spPr>
          <a:xfrm>
            <a:off x="5086360" y="3786190"/>
            <a:ext cx="3914796" cy="3071810"/>
          </a:xfrm>
          <a:prstGeom prst="irregularSeal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SA" sz="3600" dirty="0" smtClean="0"/>
              <a:t>إماطة </a:t>
            </a:r>
            <a:r>
              <a:rPr lang="ar-SA" sz="3600" dirty="0"/>
              <a:t>الأذى عن الطريق</a:t>
            </a:r>
            <a:endParaRPr lang="en-US" sz="3600" dirty="0"/>
          </a:p>
        </p:txBody>
      </p:sp>
      <p:sp>
        <p:nvSpPr>
          <p:cNvPr id="4" name="سحابة 3"/>
          <p:cNvSpPr/>
          <p:nvPr/>
        </p:nvSpPr>
        <p:spPr>
          <a:xfrm>
            <a:off x="428596" y="4143380"/>
            <a:ext cx="3357586" cy="2714620"/>
          </a:xfrm>
          <a:prstGeom prst="cloud">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tx1"/>
                </a:solidFill>
              </a:rPr>
              <a:t>صلاة العيد</a:t>
            </a:r>
            <a:endParaRPr lang="en-US" sz="3600" dirty="0">
              <a:solidFill>
                <a:schemeClr val="tx1"/>
              </a:solidFill>
            </a:endParaRPr>
          </a:p>
        </p:txBody>
      </p:sp>
      <p:sp>
        <p:nvSpPr>
          <p:cNvPr id="5" name="مربع نص 4"/>
          <p:cNvSpPr txBox="1"/>
          <p:nvPr/>
        </p:nvSpPr>
        <p:spPr>
          <a:xfrm>
            <a:off x="3857620" y="6286520"/>
            <a:ext cx="2000264" cy="369332"/>
          </a:xfrm>
          <a:prstGeom prst="rect">
            <a:avLst/>
          </a:prstGeom>
          <a:noFill/>
        </p:spPr>
        <p:txBody>
          <a:bodyPr wrap="square" rtlCol="0">
            <a:spAutoFit/>
          </a:bodyPr>
          <a:lstStyle/>
          <a:p>
            <a:r>
              <a:rPr lang="ar-SA" dirty="0" smtClean="0"/>
              <a:t>د. خواطر موسى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fbcdn-sphotos-d-a.akamaihd.net/hphotos-ak-frc3/v/t1.0-9/10153802_473650419401816_1424840976_n.jpg?oh=cfdfc145d4e5a92b91cecc9a7e1584b7&amp;oe=53C7E8EE&amp;__gda__=1404971427_f249934a7eaa1a3b74f3d62821923f45"/>
          <p:cNvPicPr>
            <a:picLocks noChangeAspect="1" noChangeArrowheads="1"/>
          </p:cNvPicPr>
          <p:nvPr/>
        </p:nvPicPr>
        <p:blipFill>
          <a:blip r:embed="rId2"/>
          <a:srcRect/>
          <a:stretch>
            <a:fillRect/>
          </a:stretch>
        </p:blipFill>
        <p:spPr bwMode="auto">
          <a:xfrm>
            <a:off x="0" y="0"/>
            <a:ext cx="8988425" cy="628652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3786182" y="357166"/>
            <a:ext cx="2071702" cy="83099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r"/>
            <a:r>
              <a:rPr lang="ar-SA" sz="4800" dirty="0" smtClean="0"/>
              <a:t>الأهداف  </a:t>
            </a:r>
            <a:endParaRPr lang="en-US" sz="4800" dirty="0"/>
          </a:p>
        </p:txBody>
      </p:sp>
      <p:sp>
        <p:nvSpPr>
          <p:cNvPr id="8" name="مربع نص 7"/>
          <p:cNvSpPr txBox="1"/>
          <p:nvPr/>
        </p:nvSpPr>
        <p:spPr>
          <a:xfrm>
            <a:off x="-214346" y="1714488"/>
            <a:ext cx="9358346" cy="3416320"/>
          </a:xfrm>
          <a:prstGeom prst="rect">
            <a:avLst/>
          </a:prstGeom>
          <a:noFill/>
        </p:spPr>
        <p:txBody>
          <a:bodyPr wrap="square" rtlCol="0">
            <a:spAutoFit/>
          </a:bodyPr>
          <a:lstStyle/>
          <a:p>
            <a:pPr algn="r"/>
            <a:r>
              <a:rPr lang="ar-SA" sz="3600" dirty="0" smtClean="0">
                <a:solidFill>
                  <a:srgbClr val="C00000"/>
                </a:solidFill>
              </a:rPr>
              <a:t>الهدف العام:  </a:t>
            </a:r>
            <a:r>
              <a:rPr lang="ar-SA" sz="3600" dirty="0" smtClean="0"/>
              <a:t>استقبال واغتنام عشر من ذي الحجة في طاعة الله</a:t>
            </a:r>
            <a:r>
              <a:rPr lang="ar-SA" sz="3600" dirty="0" smtClean="0"/>
              <a:t>.</a:t>
            </a:r>
            <a:endParaRPr lang="ar-SA" sz="3600" dirty="0" smtClean="0"/>
          </a:p>
          <a:p>
            <a:pPr algn="r"/>
            <a:r>
              <a:rPr lang="ar-SA" sz="3600" dirty="0" smtClean="0">
                <a:solidFill>
                  <a:srgbClr val="C00000"/>
                </a:solidFill>
              </a:rPr>
              <a:t>الأهداف التفصيلية </a:t>
            </a:r>
            <a:r>
              <a:rPr lang="ar-SA" sz="3600" dirty="0" smtClean="0"/>
              <a:t>:تكون </a:t>
            </a:r>
            <a:r>
              <a:rPr lang="ar-SA" sz="3600" dirty="0" smtClean="0"/>
              <a:t>كل مشاركة </a:t>
            </a:r>
            <a:r>
              <a:rPr lang="ar-SA" sz="3600" dirty="0" smtClean="0"/>
              <a:t>قادرة علي :</a:t>
            </a:r>
          </a:p>
          <a:p>
            <a:pPr marL="742950" indent="-742950" algn="r" rtl="1">
              <a:buFont typeface="+mj-lt"/>
              <a:buAutoNum type="arabicPeriod"/>
            </a:pPr>
            <a:r>
              <a:rPr lang="ar-SA" sz="3600" dirty="0" smtClean="0"/>
              <a:t>معرفة </a:t>
            </a:r>
            <a:r>
              <a:rPr lang="ar-SA" sz="3600" dirty="0" smtClean="0"/>
              <a:t>كيف نستقبل عشر ذي الحجة</a:t>
            </a:r>
            <a:r>
              <a:rPr lang="ar-SA" sz="3600" dirty="0" smtClean="0"/>
              <a:t> </a:t>
            </a:r>
            <a:r>
              <a:rPr lang="ar-SA" sz="3600" dirty="0" smtClean="0"/>
              <a:t>.</a:t>
            </a:r>
          </a:p>
          <a:p>
            <a:pPr marL="742950" indent="-742950" algn="r" rtl="1">
              <a:buFont typeface="+mj-lt"/>
              <a:buAutoNum type="arabicPeriod"/>
            </a:pPr>
            <a:r>
              <a:rPr lang="ar-SA" sz="3600" dirty="0" smtClean="0"/>
              <a:t>معرفة </a:t>
            </a:r>
            <a:r>
              <a:rPr lang="ar-SA" sz="3600" dirty="0" smtClean="0"/>
              <a:t>فضل عشر ذي الحجة</a:t>
            </a:r>
            <a:r>
              <a:rPr lang="ar-SA" sz="3600" dirty="0" smtClean="0"/>
              <a:t> </a:t>
            </a:r>
            <a:r>
              <a:rPr lang="ar-SA" sz="3600" dirty="0" smtClean="0"/>
              <a:t>.</a:t>
            </a:r>
          </a:p>
          <a:p>
            <a:pPr marL="742950" indent="-742950" algn="r" rtl="1">
              <a:buFont typeface="+mj-lt"/>
              <a:buAutoNum type="arabicPeriod"/>
            </a:pPr>
            <a:r>
              <a:rPr lang="ar-SA" sz="3600" dirty="0" smtClean="0"/>
              <a:t>معرفة فضل العمل </a:t>
            </a:r>
            <a:r>
              <a:rPr lang="ar-SA" sz="3600" dirty="0" smtClean="0"/>
              <a:t>في عشرة ذي الحجة.</a:t>
            </a:r>
            <a:endParaRPr lang="ar-SA" sz="3600" dirty="0" smtClean="0"/>
          </a:p>
          <a:p>
            <a:pPr marL="742950" indent="-742950" algn="r" rtl="1">
              <a:buFont typeface="+mj-lt"/>
              <a:buAutoNum type="arabicPeriod"/>
            </a:pPr>
            <a:r>
              <a:rPr lang="ar-SA" sz="3600" dirty="0" smtClean="0"/>
              <a:t>التعرف على </a:t>
            </a:r>
            <a:r>
              <a:rPr lang="ar-SA" sz="3600" dirty="0" smtClean="0"/>
              <a:t>الأعمال المستحبة في عشر ذي الحجة.</a:t>
            </a:r>
            <a:endParaRPr lang="ar-SA" sz="3600" dirty="0" smtClean="0"/>
          </a:p>
        </p:txBody>
      </p:sp>
      <p:sp>
        <p:nvSpPr>
          <p:cNvPr id="9" name="مربع نص 8"/>
          <p:cNvSpPr txBox="1"/>
          <p:nvPr/>
        </p:nvSpPr>
        <p:spPr>
          <a:xfrm>
            <a:off x="3357554" y="6500834"/>
            <a:ext cx="2786082" cy="369332"/>
          </a:xfrm>
          <a:prstGeom prst="rect">
            <a:avLst/>
          </a:prstGeom>
          <a:noFill/>
        </p:spPr>
        <p:txBody>
          <a:bodyPr wrap="square" rtlCol="0">
            <a:spAutoFit/>
          </a:bodyPr>
          <a:lstStyle/>
          <a:p>
            <a:r>
              <a:rPr lang="ar-SA" dirty="0" smtClean="0"/>
              <a:t>د. خواطر موسي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اجمل مجموعة صور نادرة وحديثة لبيت الله الحرام"/>
          <p:cNvPicPr>
            <a:picLocks noChangeAspect="1" noChangeArrowheads="1"/>
          </p:cNvPicPr>
          <p:nvPr/>
        </p:nvPicPr>
        <p:blipFill>
          <a:blip r:embed="rId2"/>
          <a:srcRect/>
          <a:stretch>
            <a:fillRect/>
          </a:stretch>
        </p:blipFill>
        <p:spPr bwMode="auto">
          <a:xfrm>
            <a:off x="119063" y="125016"/>
            <a:ext cx="8882093" cy="666157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500034" y="1500174"/>
            <a:ext cx="8229600" cy="4525963"/>
          </a:xfrm>
          <a:prstGeom prst="rect">
            <a:avLst/>
          </a:prstGeom>
        </p:spPr>
        <p:txBody>
          <a:bodyPr>
            <a:normAutofit/>
          </a:bodyPr>
          <a:lstStyle/>
          <a:p>
            <a:pPr marL="342900" marR="0" lvl="0" indent="-342900" algn="ct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en-US" sz="4000" b="1" i="0" u="none" strike="noStrike" kern="1200" cap="none" spc="0" normalizeH="0" baseline="0" noProof="0" dirty="0" smtClean="0">
                <a:ln>
                  <a:noFill/>
                </a:ln>
                <a:solidFill>
                  <a:schemeClr val="tx1"/>
                </a:solidFill>
                <a:effectLst/>
                <a:uLnTx/>
                <a:uFillTx/>
                <a:latin typeface="+mn-lt"/>
                <a:ea typeface="+mn-ea"/>
                <a:cs typeface="+mn-cs"/>
              </a:rPr>
              <a:t>Email: khwatercan</a:t>
            </a:r>
            <a:r>
              <a:rPr kumimoji="0" lang="en-US" sz="4000" b="1" i="0" u="none" strike="noStrike" kern="1200" cap="none" spc="0" normalizeH="0" baseline="0" noProof="0" dirty="0" smtClean="0">
                <a:ln>
                  <a:noFill/>
                </a:ln>
                <a:solidFill>
                  <a:schemeClr val="tx1"/>
                </a:solidFill>
                <a:effectLst/>
                <a:uLnTx/>
                <a:uFillTx/>
                <a:latin typeface="+mn-lt"/>
                <a:ea typeface="+mn-ea"/>
                <a:cs typeface="+mn-cs"/>
                <a:hlinkClick r:id="rId2"/>
              </a:rPr>
              <a:t>@hotmail.com</a:t>
            </a:r>
            <a:endParaRPr kumimoji="0" lang="en-US" sz="40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en-US" sz="4000" b="1" i="0" u="none" strike="noStrike" kern="1200" cap="none" spc="0" normalizeH="0" baseline="0" noProof="0" dirty="0" err="1" smtClean="0">
                <a:ln>
                  <a:noFill/>
                </a:ln>
                <a:solidFill>
                  <a:schemeClr val="tx1"/>
                </a:solidFill>
                <a:effectLst/>
                <a:uLnTx/>
                <a:uFillTx/>
                <a:latin typeface="+mn-lt"/>
                <a:ea typeface="+mn-ea"/>
                <a:cs typeface="+mn-cs"/>
              </a:rPr>
              <a:t>Facebook</a:t>
            </a:r>
            <a:r>
              <a:rPr kumimoji="0" lang="en-US" sz="40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4000" b="1" i="0" u="none" strike="noStrike" kern="1200" cap="none" spc="0" normalizeH="0" baseline="0" noProof="0" dirty="0" err="1" smtClean="0">
                <a:ln>
                  <a:noFill/>
                </a:ln>
                <a:solidFill>
                  <a:schemeClr val="tx1"/>
                </a:solidFill>
                <a:effectLst/>
                <a:uLnTx/>
                <a:uFillTx/>
                <a:latin typeface="+mn-lt"/>
                <a:ea typeface="+mn-ea"/>
                <a:cs typeface="+mn-cs"/>
              </a:rPr>
              <a:t>khwater</a:t>
            </a:r>
            <a:r>
              <a:rPr kumimoji="0" lang="en-US" sz="40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4000" b="1" i="0" u="none" strike="noStrike" kern="1200" cap="none" spc="0" normalizeH="0" baseline="0" noProof="0" dirty="0" err="1" smtClean="0">
                <a:ln>
                  <a:noFill/>
                </a:ln>
                <a:solidFill>
                  <a:schemeClr val="tx1"/>
                </a:solidFill>
                <a:effectLst/>
                <a:uLnTx/>
                <a:uFillTx/>
                <a:latin typeface="+mn-lt"/>
                <a:ea typeface="+mn-ea"/>
                <a:cs typeface="+mn-cs"/>
              </a:rPr>
              <a:t>musa</a:t>
            </a:r>
            <a:r>
              <a:rPr kumimoji="0" lang="en-US" sz="4000" b="1" i="0" u="none" strike="noStrike" kern="1200" cap="none" spc="0" normalizeH="0" noProof="0" dirty="0" smtClean="0">
                <a:ln>
                  <a:noFill/>
                </a:ln>
                <a:solidFill>
                  <a:schemeClr val="tx1"/>
                </a:solidFill>
                <a:effectLst/>
                <a:uLnTx/>
                <a:uFillTx/>
                <a:latin typeface="+mn-lt"/>
                <a:ea typeface="+mn-ea"/>
                <a:cs typeface="+mn-cs"/>
              </a:rPr>
              <a:t> </a:t>
            </a:r>
            <a:r>
              <a:rPr kumimoji="0" lang="en-US" sz="4000" b="1" i="0" u="none" strike="noStrike" kern="1200" cap="none" spc="0" normalizeH="0" noProof="0" dirty="0" err="1" smtClean="0">
                <a:ln>
                  <a:noFill/>
                </a:ln>
                <a:solidFill>
                  <a:schemeClr val="tx1"/>
                </a:solidFill>
                <a:effectLst/>
                <a:uLnTx/>
                <a:uFillTx/>
                <a:latin typeface="+mn-lt"/>
                <a:ea typeface="+mn-ea"/>
                <a:cs typeface="+mn-cs"/>
              </a:rPr>
              <a:t>Bilyah</a:t>
            </a:r>
            <a:endParaRPr kumimoji="0" lang="en-US" sz="40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en-US" sz="4000" b="1" i="0" u="none" strike="noStrike" kern="1200" cap="none" spc="0" normalizeH="0" baseline="0" noProof="0" dirty="0" smtClean="0">
                <a:ln>
                  <a:noFill/>
                </a:ln>
                <a:solidFill>
                  <a:schemeClr val="tx1"/>
                </a:solidFill>
                <a:effectLst/>
                <a:uLnTx/>
                <a:uFillTx/>
                <a:latin typeface="+mn-lt"/>
                <a:ea typeface="+mn-ea"/>
                <a:cs typeface="+mn-cs"/>
              </a:rPr>
              <a:t>Mobile: -0559539477-0962588540</a:t>
            </a:r>
          </a:p>
          <a:p>
            <a:pPr marL="342900" marR="0" lvl="0" indent="-342900" algn="ctr" defTabSz="914400" rtl="1" eaLnBrk="1" fontAlgn="auto" latinLnBrk="0" hangingPunct="1">
              <a:lnSpc>
                <a:spcPct val="100000"/>
              </a:lnSpc>
              <a:spcBef>
                <a:spcPct val="20000"/>
              </a:spcBef>
              <a:spcAft>
                <a:spcPts val="0"/>
              </a:spcAft>
              <a:buClrTx/>
              <a:buSzTx/>
              <a:tabLst/>
              <a:defRPr/>
            </a:pPr>
            <a:endParaRPr kumimoji="0" lang="en-US" sz="40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Title 1"/>
          <p:cNvSpPr txBox="1">
            <a:spLocks/>
          </p:cNvSpPr>
          <p:nvPr/>
        </p:nvSpPr>
        <p:spPr>
          <a:xfrm>
            <a:off x="457200" y="274638"/>
            <a:ext cx="8229600" cy="1143000"/>
          </a:xfrm>
          <a:prstGeom prst="rect">
            <a:avLst/>
          </a:prstGeom>
          <a:solidFill>
            <a:schemeClr val="bg1"/>
          </a:solidFill>
        </p:spPr>
        <p:txBody>
          <a:bodyPr>
            <a:normAutofit fontScale="85000" lnSpcReduction="200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800" b="1" i="0" u="none" strike="noStrike" kern="1200" cap="none" spc="0" normalizeH="0" baseline="0" noProof="0" dirty="0" smtClean="0">
                <a:ln>
                  <a:noFill/>
                </a:ln>
                <a:solidFill>
                  <a:schemeClr val="tx1"/>
                </a:solidFill>
                <a:effectLst/>
                <a:uLnTx/>
                <a:uFillTx/>
                <a:latin typeface="+mj-lt"/>
                <a:ea typeface="+mj-ea"/>
                <a:cs typeface="+mn-cs"/>
              </a:rPr>
              <a:t>للتواصل </a:t>
            </a:r>
            <a:endParaRPr kumimoji="0" lang="en-US" sz="4800" b="1" i="0" u="none" strike="noStrike" kern="1200" cap="none" spc="0" normalizeH="0" baseline="0" noProof="0" dirty="0" smtClean="0">
              <a:ln>
                <a:noFill/>
              </a:ln>
              <a:solidFill>
                <a:schemeClr val="tx1"/>
              </a:solidFill>
              <a:effectLst/>
              <a:uLnTx/>
              <a:uFillTx/>
              <a:latin typeface="+mj-lt"/>
              <a:ea typeface="+mj-ea"/>
              <a:cs typeface="+mn-cs"/>
            </a:endParaRP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800" b="1" i="0" u="none" strike="noStrike" kern="1200" cap="none" spc="0" normalizeH="0" baseline="0" noProof="0" dirty="0" smtClean="0">
                <a:ln>
                  <a:noFill/>
                </a:ln>
                <a:solidFill>
                  <a:schemeClr val="tx1"/>
                </a:solidFill>
                <a:effectLst/>
                <a:uLnTx/>
                <a:uFillTx/>
                <a:latin typeface="+mj-lt"/>
                <a:ea typeface="+mj-ea"/>
                <a:cs typeface="+mn-cs"/>
              </a:rPr>
              <a:t>د.</a:t>
            </a:r>
            <a:r>
              <a:rPr kumimoji="0" lang="ar-SA" sz="4800" b="1" i="0" u="none" strike="noStrike" kern="1200" cap="none" spc="0" normalizeH="0" noProof="0" dirty="0" smtClean="0">
                <a:ln>
                  <a:noFill/>
                </a:ln>
                <a:solidFill>
                  <a:schemeClr val="tx1"/>
                </a:solidFill>
                <a:effectLst/>
                <a:uLnTx/>
                <a:uFillTx/>
                <a:latin typeface="+mj-lt"/>
                <a:ea typeface="+mj-ea"/>
                <a:cs typeface="+mn-cs"/>
              </a:rPr>
              <a:t> </a:t>
            </a:r>
            <a:r>
              <a:rPr kumimoji="0" lang="ar-SA" sz="4800" b="1" i="0" u="none" strike="noStrike" kern="1200" cap="none" spc="0" normalizeH="0" baseline="0" noProof="0" dirty="0" smtClean="0">
                <a:ln>
                  <a:noFill/>
                </a:ln>
                <a:solidFill>
                  <a:schemeClr val="tx1"/>
                </a:solidFill>
                <a:effectLst/>
                <a:uLnTx/>
                <a:uFillTx/>
                <a:latin typeface="+mj-lt"/>
                <a:ea typeface="+mj-ea"/>
                <a:cs typeface="+mn-cs"/>
              </a:rPr>
              <a:t>خواطر</a:t>
            </a:r>
            <a:r>
              <a:rPr kumimoji="0" lang="ar-SA" sz="4800" b="1" i="0" u="none" strike="noStrike" kern="1200" cap="none" spc="0" normalizeH="0" noProof="0" dirty="0" smtClean="0">
                <a:ln>
                  <a:noFill/>
                </a:ln>
                <a:solidFill>
                  <a:schemeClr val="tx1"/>
                </a:solidFill>
                <a:effectLst/>
                <a:uLnTx/>
                <a:uFillTx/>
                <a:latin typeface="+mj-lt"/>
                <a:ea typeface="+mj-ea"/>
                <a:cs typeface="+mn-cs"/>
              </a:rPr>
              <a:t> موسي فضل الله بلية</a:t>
            </a:r>
            <a:endParaRPr kumimoji="0" lang="en-US" sz="4800" b="1" i="0" u="none" strike="noStrike" kern="1200" cap="none" spc="0" normalizeH="0" baseline="0" noProof="0" dirty="0">
              <a:ln>
                <a:noFill/>
              </a:ln>
              <a:solidFill>
                <a:schemeClr val="tx1"/>
              </a:solidFill>
              <a:effectLst/>
              <a:uLnTx/>
              <a:uFillTx/>
              <a:latin typeface="+mj-lt"/>
              <a:ea typeface="+mj-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1470" y="169390"/>
            <a:ext cx="9144000" cy="6617196"/>
          </a:xfrm>
          <a:prstGeom prst="rect">
            <a:avLst/>
          </a:prstGeom>
          <a:solidFill>
            <a:schemeClr val="accent3">
              <a:lumMod val="40000"/>
              <a:lumOff val="60000"/>
            </a:schemeClr>
          </a:solidFill>
        </p:spPr>
        <p:txBody>
          <a:bodyPr wrap="square" rtlCol="0">
            <a:spAutoFit/>
          </a:bodyPr>
          <a:lstStyle/>
          <a:p>
            <a:pPr algn="r"/>
            <a:endParaRPr lang="ar-SA" sz="2400" dirty="0" smtClean="0"/>
          </a:p>
          <a:p>
            <a:pPr algn="r"/>
            <a:endParaRPr lang="ar-SA" sz="2400" dirty="0"/>
          </a:p>
          <a:p>
            <a:pPr algn="r"/>
            <a:endParaRPr lang="ar-SA" sz="2400" dirty="0" smtClean="0"/>
          </a:p>
          <a:p>
            <a:pPr algn="r"/>
            <a:endParaRPr lang="ar-SA" sz="2400" dirty="0"/>
          </a:p>
          <a:p>
            <a:pPr algn="r"/>
            <a:r>
              <a:rPr lang="ar-SA" sz="2000" b="1" dirty="0"/>
              <a:t/>
            </a:r>
            <a:br>
              <a:rPr lang="ar-SA" sz="2000" b="1" dirty="0"/>
            </a:br>
            <a:r>
              <a:rPr lang="ar-SA" sz="2800" b="1" dirty="0" smtClean="0"/>
              <a:t>1- التوبة الصادقة :</a:t>
            </a:r>
            <a:r>
              <a:rPr lang="ar-SA" sz="2800" dirty="0" smtClean="0"/>
              <a:t/>
            </a:r>
            <a:br>
              <a:rPr lang="ar-SA" sz="2800" dirty="0" smtClean="0"/>
            </a:br>
            <a:r>
              <a:rPr lang="ar-SA" sz="2800" dirty="0" smtClean="0"/>
              <a:t>فعلى المسلم </a:t>
            </a:r>
            <a:r>
              <a:rPr lang="ar-SA" sz="2800" dirty="0"/>
              <a:t>أن يستقبل مواسم الطاعات عامة بالتوبة الصادقة والعزم الأكيد على الرجوع إلى الله، ففي التوبة فلاح للعبد في الدنيا والآخرة، يقول تعالى: (وتوبوا إلى الله جميعاً أيها المؤمنون لعلكم تفلحون( [النور:31].</a:t>
            </a:r>
            <a:br>
              <a:rPr lang="ar-SA" sz="2800" dirty="0"/>
            </a:br>
            <a:r>
              <a:rPr lang="ar-SA" sz="2800" b="1" dirty="0"/>
              <a:t>2- العزم الجاد على اغتنام هذه الأيام :</a:t>
            </a:r>
            <a:r>
              <a:rPr lang="ar-SA" sz="2800" dirty="0"/>
              <a:t/>
            </a:r>
            <a:br>
              <a:rPr lang="ar-SA" sz="2800" dirty="0"/>
            </a:br>
            <a:r>
              <a:rPr lang="ar-SA" sz="2800" dirty="0"/>
              <a:t>فينبغي على المسلم أن يحرص حرصاً شديداً على عمارة هذه الأيام بالأعمال والأقوال الصالحة، ومن عزم على شيء أعانه الله وهيأ له الأسباب التي تعينه على إكمال العمل، ومن صدق الله صدقه الله، قال تعالى:( والذين جاهدوا فينا لنهدينهم سبلنا) العنكبوت</a:t>
            </a:r>
            <a:br>
              <a:rPr lang="ar-SA" sz="2800" dirty="0"/>
            </a:br>
            <a:r>
              <a:rPr lang="ar-SA" sz="2800" dirty="0"/>
              <a:t/>
            </a:r>
            <a:br>
              <a:rPr lang="ar-SA" sz="2800" dirty="0"/>
            </a:br>
            <a:endParaRPr lang="en-US" sz="2800" dirty="0"/>
          </a:p>
        </p:txBody>
      </p:sp>
      <p:sp>
        <p:nvSpPr>
          <p:cNvPr id="3" name="مستطيل مستدير الزوايا 2"/>
          <p:cNvSpPr/>
          <p:nvPr/>
        </p:nvSpPr>
        <p:spPr>
          <a:xfrm>
            <a:off x="2071670" y="428604"/>
            <a:ext cx="5286412" cy="114300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ar-SA" sz="3600" dirty="0" smtClean="0">
                <a:solidFill>
                  <a:schemeClr val="tx1"/>
                </a:solidFill>
              </a:rPr>
              <a:t>بأي شيء نستقبل عشر ذي الحجة؟</a:t>
            </a:r>
            <a:endParaRPr lang="en-US" sz="3600" dirty="0">
              <a:solidFill>
                <a:schemeClr val="tx1"/>
              </a:solidFill>
            </a:endParaRPr>
          </a:p>
        </p:txBody>
      </p:sp>
      <p:sp>
        <p:nvSpPr>
          <p:cNvPr id="4" name="مربع نص 3"/>
          <p:cNvSpPr txBox="1"/>
          <p:nvPr/>
        </p:nvSpPr>
        <p:spPr>
          <a:xfrm>
            <a:off x="3786182" y="6429396"/>
            <a:ext cx="2143140" cy="369332"/>
          </a:xfrm>
          <a:prstGeom prst="rect">
            <a:avLst/>
          </a:prstGeom>
          <a:noFill/>
        </p:spPr>
        <p:txBody>
          <a:bodyPr wrap="square" rtlCol="0">
            <a:spAutoFit/>
          </a:bodyPr>
          <a:lstStyle/>
          <a:p>
            <a:r>
              <a:rPr lang="ar-SA" dirty="0" smtClean="0"/>
              <a:t>د. خواطر موسى</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214282" y="1119263"/>
            <a:ext cx="8715436" cy="4524315"/>
          </a:xfrm>
          <a:prstGeom prst="rect">
            <a:avLst/>
          </a:prstGeom>
          <a:solidFill>
            <a:schemeClr val="accent5">
              <a:lumMod val="40000"/>
              <a:lumOff val="60000"/>
            </a:schemeClr>
          </a:solidFill>
        </p:spPr>
        <p:txBody>
          <a:bodyPr wrap="square" rtlCol="0">
            <a:spAutoFit/>
          </a:bodyPr>
          <a:lstStyle/>
          <a:p>
            <a:pPr algn="r"/>
            <a:r>
              <a:rPr lang="ar-SA" sz="3200" b="1" dirty="0" smtClean="0"/>
              <a:t>3- البعد عن المعاصي:</a:t>
            </a:r>
            <a:r>
              <a:rPr lang="ar-SA" sz="3200" dirty="0" smtClean="0"/>
              <a:t/>
            </a:r>
            <a:br>
              <a:rPr lang="ar-SA" sz="3200" dirty="0" smtClean="0"/>
            </a:br>
            <a:r>
              <a:rPr lang="ar-SA" sz="3200" dirty="0" smtClean="0"/>
              <a:t>فكما أن الطاعات أسباب للقرب من الله تعالى، فالمعاصي أسباب للبعد عن الله والطرد من رحمته، وقد يحرم الإنسان رحمة الله بسبب ذنب </a:t>
            </a:r>
            <a:r>
              <a:rPr lang="ar-SA" sz="3200" dirty="0" smtClean="0"/>
              <a:t>يرتكبه ، فإن </a:t>
            </a:r>
            <a:r>
              <a:rPr lang="ar-SA" sz="3200" dirty="0" smtClean="0"/>
              <a:t>كنت تطمع في مغفرة الذنوب والعتق من النار فأحذر الوقوع في المعاصي في هذه الأيام وفي غيرها؟ ومن عرف ما يطلب هان عليه كل ما يبذل.</a:t>
            </a:r>
            <a:br>
              <a:rPr lang="ar-SA" sz="3200" dirty="0" smtClean="0"/>
            </a:br>
            <a:r>
              <a:rPr lang="ar-SA" sz="3200" dirty="0" smtClean="0"/>
              <a:t>فاحرصي أختي المسلمة على اغتنام هذه الأيام، وأحسني استقبالها قبل أن تفوتك فتندمي.</a:t>
            </a:r>
            <a:br>
              <a:rPr lang="ar-SA" sz="3200" dirty="0" smtClean="0"/>
            </a:br>
            <a:endParaRPr lang="en-US" sz="3200" dirty="0"/>
          </a:p>
        </p:txBody>
      </p:sp>
      <p:sp>
        <p:nvSpPr>
          <p:cNvPr id="4" name="مربع نص 3"/>
          <p:cNvSpPr txBox="1"/>
          <p:nvPr/>
        </p:nvSpPr>
        <p:spPr>
          <a:xfrm>
            <a:off x="4000496" y="6357958"/>
            <a:ext cx="2357454" cy="369332"/>
          </a:xfrm>
          <a:prstGeom prst="rect">
            <a:avLst/>
          </a:prstGeom>
          <a:noFill/>
        </p:spPr>
        <p:txBody>
          <a:bodyPr wrap="square" rtlCol="0">
            <a:spAutoFit/>
          </a:bodyPr>
          <a:lstStyle/>
          <a:p>
            <a:r>
              <a:rPr lang="ar-SA" dirty="0" smtClean="0"/>
              <a:t>د. خواطر موسى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اجمل مجموعة صور نادرة وحديثة لبيت الله الحرام"/>
          <p:cNvPicPr>
            <a:picLocks noChangeAspect="1" noChangeArrowheads="1"/>
          </p:cNvPicPr>
          <p:nvPr/>
        </p:nvPicPr>
        <p:blipFill>
          <a:blip r:embed="rId2"/>
          <a:srcRect/>
          <a:stretch>
            <a:fillRect/>
          </a:stretch>
        </p:blipFill>
        <p:spPr bwMode="auto">
          <a:xfrm>
            <a:off x="298450" y="571480"/>
            <a:ext cx="8559830" cy="571504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42876" y="-285776"/>
            <a:ext cx="8929718" cy="7663636"/>
          </a:xfrm>
          <a:prstGeom prst="rect">
            <a:avLst/>
          </a:prstGeom>
          <a:solidFill>
            <a:schemeClr val="accent6">
              <a:lumMod val="20000"/>
              <a:lumOff val="80000"/>
            </a:schemeClr>
          </a:solidFill>
        </p:spPr>
        <p:txBody>
          <a:bodyPr wrap="square" rtlCol="0">
            <a:spAutoFit/>
          </a:bodyPr>
          <a:lstStyle/>
          <a:p>
            <a:pPr algn="r"/>
            <a:endParaRPr lang="ar-SA" dirty="0" smtClean="0"/>
          </a:p>
          <a:p>
            <a:pPr algn="r"/>
            <a:endParaRPr lang="ar-SA" dirty="0"/>
          </a:p>
          <a:p>
            <a:pPr algn="r"/>
            <a:endParaRPr lang="ar-SA" dirty="0" smtClean="0"/>
          </a:p>
          <a:p>
            <a:pPr algn="r"/>
            <a:endParaRPr lang="ar-SA" dirty="0"/>
          </a:p>
          <a:p>
            <a:pPr algn="r"/>
            <a:endParaRPr lang="ar-SA" dirty="0" smtClean="0"/>
          </a:p>
          <a:p>
            <a:pPr algn="r"/>
            <a:endParaRPr lang="ar-SA" dirty="0"/>
          </a:p>
          <a:p>
            <a:pPr algn="r"/>
            <a:r>
              <a:rPr lang="ar-SA" sz="3200" dirty="0" smtClean="0"/>
              <a:t>1</a:t>
            </a:r>
            <a:r>
              <a:rPr lang="ar-SA" sz="3200" b="1" dirty="0" smtClean="0"/>
              <a:t>- أن الله تعالى أقسم بها:</a:t>
            </a:r>
            <a:r>
              <a:rPr lang="ar-SA" sz="3200" dirty="0" smtClean="0"/>
              <a:t/>
            </a:r>
            <a:br>
              <a:rPr lang="ar-SA" sz="3200" dirty="0" smtClean="0"/>
            </a:br>
            <a:r>
              <a:rPr lang="ar-SA" sz="3200" dirty="0" smtClean="0"/>
              <a:t>وإذا أقسم الله بشيء دل هذا على عظم مكانته وفضله، إذ العظيم لا يقسم إلا بالعظيم، قال تعالى ( وَالْفَجْرِ (1) وَلَيَالٍ عَشْرٍ ) . والليالي العشر هي عشر ذي الحجة، وهذا ما عليه جمهور المفسرين والخلف، وقال ابن كثير في تفسيره: وهو الصحيح.</a:t>
            </a:r>
            <a:br>
              <a:rPr lang="ar-SA" sz="3200" dirty="0" smtClean="0"/>
            </a:br>
            <a:r>
              <a:rPr lang="ar-SA" sz="3200" dirty="0" smtClean="0"/>
              <a:t>2</a:t>
            </a:r>
            <a:r>
              <a:rPr lang="ar-SA" sz="3200" b="1" dirty="0" smtClean="0"/>
              <a:t>- أنها الأيام المعلومات التي شرع فيها ذكره:</a:t>
            </a:r>
            <a:r>
              <a:rPr lang="ar-SA" sz="3200" dirty="0" smtClean="0"/>
              <a:t/>
            </a:r>
            <a:br>
              <a:rPr lang="ar-SA" sz="3200" dirty="0" smtClean="0"/>
            </a:br>
            <a:r>
              <a:rPr lang="ar-SA" sz="3200" dirty="0" smtClean="0"/>
              <a:t>قال تعالى: (ويذكروا اسم الله في أيام معلومات على ما رزقهم من بهيمة الأنعام) [الحج:28] وجمهور العلماء </a:t>
            </a:r>
          </a:p>
          <a:p>
            <a:pPr algn="r"/>
            <a:r>
              <a:rPr lang="ar-SA" sz="3200" dirty="0" smtClean="0"/>
              <a:t>على أن الأيام المعلومات هي عشر ذي الحجة، منهم ابن عمر وابن عباس.</a:t>
            </a:r>
            <a:br>
              <a:rPr lang="ar-SA" sz="3200" dirty="0" smtClean="0"/>
            </a:br>
            <a:endParaRPr lang="en-US" sz="3200" dirty="0" smtClean="0"/>
          </a:p>
          <a:p>
            <a:pPr algn="r"/>
            <a:endParaRPr lang="ar-SA" sz="3200" dirty="0" smtClean="0"/>
          </a:p>
        </p:txBody>
      </p:sp>
      <p:sp>
        <p:nvSpPr>
          <p:cNvPr id="5" name="مخطط انسيابي: متعدد المستندات 4"/>
          <p:cNvSpPr/>
          <p:nvPr/>
        </p:nvSpPr>
        <p:spPr>
          <a:xfrm>
            <a:off x="2071670" y="214290"/>
            <a:ext cx="5214974" cy="1285884"/>
          </a:xfrm>
          <a:prstGeom prst="flowChartMultidocumen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SA" sz="4400" dirty="0" smtClean="0">
                <a:solidFill>
                  <a:schemeClr val="tx1"/>
                </a:solidFill>
              </a:rPr>
              <a:t>فضل عشر ذي الحجة</a:t>
            </a:r>
            <a:endParaRPr lang="en-US" sz="4400" dirty="0">
              <a:solidFill>
                <a:schemeClr val="tx1"/>
              </a:solidFill>
            </a:endParaRPr>
          </a:p>
        </p:txBody>
      </p:sp>
      <p:sp>
        <p:nvSpPr>
          <p:cNvPr id="6" name="مربع نص 5"/>
          <p:cNvSpPr txBox="1"/>
          <p:nvPr/>
        </p:nvSpPr>
        <p:spPr>
          <a:xfrm>
            <a:off x="3500430" y="6488668"/>
            <a:ext cx="2500330" cy="369332"/>
          </a:xfrm>
          <a:prstGeom prst="rect">
            <a:avLst/>
          </a:prstGeom>
          <a:noFill/>
        </p:spPr>
        <p:txBody>
          <a:bodyPr wrap="square" rtlCol="0">
            <a:spAutoFit/>
          </a:bodyPr>
          <a:lstStyle/>
          <a:p>
            <a:r>
              <a:rPr lang="ar-SA" dirty="0" smtClean="0"/>
              <a:t>د. خواطر موسى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descr="http://cdn.sabq.org/files/general/89974_39352.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0" name="AutoShape 4" descr="http://cdn.sabq.org/files/general/89974_39352.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2" name="AutoShape 6" descr="http://cdn.sabq.org/files/general/61124_50782.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 name="مربع نص 5"/>
          <p:cNvSpPr txBox="1"/>
          <p:nvPr/>
        </p:nvSpPr>
        <p:spPr>
          <a:xfrm>
            <a:off x="0" y="228686"/>
            <a:ext cx="9144000" cy="6986528"/>
          </a:xfrm>
          <a:prstGeom prst="rect">
            <a:avLst/>
          </a:prstGeom>
          <a:solidFill>
            <a:schemeClr val="accent6">
              <a:lumMod val="40000"/>
              <a:lumOff val="60000"/>
            </a:schemeClr>
          </a:solidFill>
          <a:effectLst>
            <a:glow rad="228600">
              <a:schemeClr val="accent6">
                <a:satMod val="175000"/>
                <a:alpha val="40000"/>
              </a:schemeClr>
            </a:glow>
          </a:effectLst>
        </p:spPr>
        <p:txBody>
          <a:bodyPr wrap="square" rtlCol="0">
            <a:spAutoFit/>
          </a:bodyPr>
          <a:lstStyle/>
          <a:p>
            <a:pPr algn="r"/>
            <a:r>
              <a:rPr lang="ar-SA" sz="3200" b="1" dirty="0" smtClean="0"/>
              <a:t>3- أن رسول الله صلى الله عليه وسلم شهد لها بأنها أفضل أيام الدنيا:</a:t>
            </a:r>
            <a:r>
              <a:rPr lang="ar-SA" sz="3200" dirty="0" smtClean="0"/>
              <a:t/>
            </a:r>
            <a:br>
              <a:rPr lang="ar-SA" sz="3200" dirty="0" smtClean="0"/>
            </a:br>
            <a:r>
              <a:rPr lang="ar-SA" sz="3200" dirty="0" smtClean="0"/>
              <a:t>فعن جابر رضي الله عنه عن النبي صلى الله عليه وسلم قال :(فضل أيام الدنيا أيام العشر </a:t>
            </a:r>
            <a:r>
              <a:rPr lang="ar-SA" sz="3200" dirty="0" err="1" smtClean="0"/>
              <a:t>ـ</a:t>
            </a:r>
            <a:r>
              <a:rPr lang="ar-SA" sz="3200" dirty="0" smtClean="0"/>
              <a:t> يعني عشر ذي الحجة </a:t>
            </a:r>
            <a:r>
              <a:rPr lang="ar-SA" sz="3200" dirty="0" err="1" smtClean="0"/>
              <a:t>ـ</a:t>
            </a:r>
            <a:r>
              <a:rPr lang="ar-SA" sz="3200" dirty="0" smtClean="0"/>
              <a:t> قيل: ولا مثلهن في سبيل الله؟ قال : ولا مثلهن في سبيل الله إلا رجل عفر وجهه بالتراب( [ رواه البزار وابن حبان وصححه الألباني].</a:t>
            </a:r>
          </a:p>
          <a:p>
            <a:pPr algn="r"/>
            <a:r>
              <a:rPr lang="ar-SA" sz="3200" b="1" dirty="0" smtClean="0"/>
              <a:t>4- أن فيها يوم عرفة :</a:t>
            </a:r>
            <a:r>
              <a:rPr lang="ar-SA" sz="3200" dirty="0" smtClean="0"/>
              <a:t/>
            </a:r>
            <a:br>
              <a:rPr lang="ar-SA" sz="3200" dirty="0" smtClean="0"/>
            </a:br>
            <a:r>
              <a:rPr lang="ar-SA" sz="3200" dirty="0" smtClean="0"/>
              <a:t>ويوم عرفة يوم الحج الأكبر، ويوم مغفرة الذنوب، ويوم العتق من النيران، ولو لم يكن في عشر ذي الحجة إلا يوم عرفة لكفاها ذلك فضلاً، وقد تكلمنا عن فضل يوم عرفة وهدي النبي صلى الله عليه وسلم فيه في رسالة (الحج عرفة).</a:t>
            </a:r>
            <a:br>
              <a:rPr lang="ar-SA" sz="3200" dirty="0" smtClean="0"/>
            </a:br>
            <a:r>
              <a:rPr lang="ar-SA" sz="3200" dirty="0" smtClean="0"/>
              <a:t/>
            </a:r>
            <a:br>
              <a:rPr lang="ar-SA" sz="3200" dirty="0" smtClean="0"/>
            </a:br>
            <a:endParaRPr lang="en-US" sz="3200" dirty="0" smtClean="0"/>
          </a:p>
          <a:p>
            <a:pPr algn="r"/>
            <a:endParaRPr lang="en-US" sz="3200" dirty="0"/>
          </a:p>
        </p:txBody>
      </p:sp>
      <p:sp>
        <p:nvSpPr>
          <p:cNvPr id="7" name="مربع نص 6"/>
          <p:cNvSpPr txBox="1"/>
          <p:nvPr/>
        </p:nvSpPr>
        <p:spPr>
          <a:xfrm>
            <a:off x="3929058" y="6643710"/>
            <a:ext cx="2643206" cy="369332"/>
          </a:xfrm>
          <a:prstGeom prst="rect">
            <a:avLst/>
          </a:prstGeom>
          <a:noFill/>
        </p:spPr>
        <p:txBody>
          <a:bodyPr wrap="square" rtlCol="0">
            <a:spAutoFit/>
          </a:bodyPr>
          <a:lstStyle/>
          <a:p>
            <a:r>
              <a:rPr lang="ar-SA" dirty="0" smtClean="0"/>
              <a:t>د. خواطر موسى</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14282" y="357166"/>
            <a:ext cx="8501122" cy="5632311"/>
          </a:xfrm>
          <a:prstGeom prst="rect">
            <a:avLst/>
          </a:prstGeom>
          <a:solidFill>
            <a:schemeClr val="accent2">
              <a:lumMod val="40000"/>
              <a:lumOff val="60000"/>
            </a:schemeClr>
          </a:solidFill>
          <a:scene3d>
            <a:camera prst="orthographicFront"/>
            <a:lightRig rig="threePt" dir="t"/>
          </a:scene3d>
          <a:sp3d>
            <a:bevelT w="165100" prst="coolSlant"/>
          </a:sp3d>
        </p:spPr>
        <p:txBody>
          <a:bodyPr wrap="square" rtlCol="0">
            <a:spAutoFit/>
          </a:bodyPr>
          <a:lstStyle/>
          <a:p>
            <a:pPr algn="r"/>
            <a:r>
              <a:rPr lang="ar-SA" sz="3600" b="1" dirty="0" smtClean="0"/>
              <a:t>5- أن فيها يوم النحر :</a:t>
            </a:r>
            <a:r>
              <a:rPr lang="ar-SA" sz="3600" dirty="0" smtClean="0"/>
              <a:t/>
            </a:r>
            <a:br>
              <a:rPr lang="ar-SA" sz="3600" dirty="0" smtClean="0"/>
            </a:br>
            <a:r>
              <a:rPr lang="ar-SA" sz="3600" dirty="0" smtClean="0"/>
              <a:t>وهو أفضل أيام السنة عند بعض العلماء، قال صلى الله عليه وسلم (أعظم الأيام عند الله يوم النحر، ثم يوم القر)[رواه أبو داود والنسائي وصححه الألباني].</a:t>
            </a:r>
            <a:br>
              <a:rPr lang="ar-SA" sz="3600" dirty="0" smtClean="0"/>
            </a:br>
            <a:r>
              <a:rPr lang="ar-SA" sz="3600" b="1" dirty="0" smtClean="0"/>
              <a:t>6- اجتماع أمهات العبادة فيها :</a:t>
            </a:r>
            <a:r>
              <a:rPr lang="ar-SA" sz="3600" dirty="0" smtClean="0"/>
              <a:t/>
            </a:r>
            <a:br>
              <a:rPr lang="ar-SA" sz="3600" dirty="0" smtClean="0"/>
            </a:br>
            <a:r>
              <a:rPr lang="ar-SA" sz="3600" dirty="0" smtClean="0"/>
              <a:t>قال الحافظ ابن حجر في الفتح: (والذي يظهر أن السبب في امتياز عشر ذي الحجة لمكان اجتماع أمهات العبادة فيه، وهي الصلاة والصيام والصدقة والحج، ولا يتأتى ذلك في غيره).</a:t>
            </a:r>
            <a:br>
              <a:rPr lang="ar-SA" sz="3600" dirty="0" smtClean="0"/>
            </a:br>
            <a:endParaRPr lang="en-US" sz="3600" dirty="0"/>
          </a:p>
        </p:txBody>
      </p:sp>
      <p:sp>
        <p:nvSpPr>
          <p:cNvPr id="3" name="مربع نص 2"/>
          <p:cNvSpPr txBox="1"/>
          <p:nvPr/>
        </p:nvSpPr>
        <p:spPr>
          <a:xfrm>
            <a:off x="3857620" y="6357958"/>
            <a:ext cx="2286016" cy="369332"/>
          </a:xfrm>
          <a:prstGeom prst="rect">
            <a:avLst/>
          </a:prstGeom>
          <a:noFill/>
        </p:spPr>
        <p:txBody>
          <a:bodyPr wrap="square" rtlCol="0">
            <a:spAutoFit/>
          </a:bodyPr>
          <a:lstStyle/>
          <a:p>
            <a:r>
              <a:rPr lang="ar-SA" dirty="0" smtClean="0"/>
              <a:t>د. خواطر موسى</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282" y="1720840"/>
            <a:ext cx="8501122" cy="4832092"/>
          </a:xfrm>
          <a:prstGeom prst="rect">
            <a:avLst/>
          </a:prstGeom>
          <a:solidFill>
            <a:schemeClr val="accent5">
              <a:lumMod val="20000"/>
              <a:lumOff val="80000"/>
            </a:schemeClr>
          </a:solidFill>
          <a:effectLst>
            <a:glow rad="101600">
              <a:schemeClr val="accent5">
                <a:satMod val="175000"/>
                <a:alpha val="40000"/>
              </a:schemeClr>
            </a:glow>
          </a:effectLst>
        </p:spPr>
        <p:txBody>
          <a:bodyPr wrap="square">
            <a:spAutoFit/>
          </a:bodyPr>
          <a:lstStyle/>
          <a:p>
            <a:pPr algn="r"/>
            <a:r>
              <a:rPr lang="ar-SA" sz="2800" dirty="0"/>
              <a:t/>
            </a:r>
            <a:br>
              <a:rPr lang="ar-SA" sz="2800" dirty="0"/>
            </a:br>
            <a:r>
              <a:rPr lang="ar-SA" sz="2800" dirty="0"/>
              <a:t>عن ابن عباس رضي الله عنهما قال: قال رسول الله صلى الله عليه وسلم: (ما من أيام العمل الصالح فيها أحب إلى الله من هذه الأيام </a:t>
            </a:r>
            <a:r>
              <a:rPr lang="ar-SA" sz="2800" dirty="0" err="1"/>
              <a:t>ـ</a:t>
            </a:r>
            <a:r>
              <a:rPr lang="ar-SA" sz="2800" dirty="0"/>
              <a:t> يعني أيام العشر </a:t>
            </a:r>
            <a:r>
              <a:rPr lang="ar-SA" sz="2800" dirty="0" err="1"/>
              <a:t>ـ</a:t>
            </a:r>
            <a:r>
              <a:rPr lang="ar-SA" sz="2800" dirty="0"/>
              <a:t> قالوا: يا رسول الله، ولا الجهاد في سبيل الله؟ قال: ولا الجهاد في سبيل الله، إلا رجل خرج بنفسه وماله ثم لم يرجع من ذلك بشيء) [رواه البخاري].</a:t>
            </a:r>
            <a:br>
              <a:rPr lang="ar-SA" sz="2800" dirty="0"/>
            </a:br>
            <a:r>
              <a:rPr lang="ar-SA" sz="2800" dirty="0"/>
              <a:t>وعن عبد الله بن عمر رضي الله عنهما قال: (كنت عند رسول الله صلى الله عليه وسلم قال: فذكرت له الأعمال فقال: ما من أيام العمل فيهن أفضل من هذه العشرـ قالوا: يا رسول الله، الجهاد في سبيل الله؟ فأكبره. فقال: ولا الجهاد إلا أن يخرج رجل بنفسه وماله في سبيل الله، ثم تكون مهجة نفسه فيه) [رواه أحمد وحسن إسناده الألباني</a:t>
            </a:r>
            <a:endParaRPr lang="en-US" sz="2800" dirty="0"/>
          </a:p>
        </p:txBody>
      </p:sp>
      <p:sp>
        <p:nvSpPr>
          <p:cNvPr id="3" name="مخطط انسيابي: معالجة متعاقبة 2"/>
          <p:cNvSpPr/>
          <p:nvPr/>
        </p:nvSpPr>
        <p:spPr>
          <a:xfrm>
            <a:off x="2143108" y="214290"/>
            <a:ext cx="5000660" cy="1143008"/>
          </a:xfrm>
          <a:prstGeom prst="flowChartAlternateProcess">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tx1"/>
                </a:solidFill>
              </a:rPr>
              <a:t>فضل العمل في عشر ذي الحجة</a:t>
            </a:r>
            <a:endParaRPr lang="en-US" sz="3600" dirty="0">
              <a:solidFill>
                <a:schemeClr val="tx1"/>
              </a:solidFill>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948</TotalTime>
  <Words>261</Words>
  <Application>Microsoft Office PowerPoint</Application>
  <PresentationFormat>عرض على الشاشة (3:4)‏</PresentationFormat>
  <Paragraphs>69</Paragraphs>
  <Slides>21</Slides>
  <Notes>1</Notes>
  <HiddenSlides>0</HiddenSlides>
  <MMClips>0</MMClips>
  <ScaleCrop>false</ScaleCrop>
  <HeadingPairs>
    <vt:vector size="4" baseType="variant">
      <vt:variant>
        <vt:lpstr>سمة</vt:lpstr>
      </vt:variant>
      <vt:variant>
        <vt:i4>1</vt:i4>
      </vt:variant>
      <vt:variant>
        <vt:lpstr>عناوين الشرائح</vt:lpstr>
      </vt:variant>
      <vt:variant>
        <vt:i4>21</vt:i4>
      </vt:variant>
    </vt:vector>
  </HeadingPairs>
  <TitlesOfParts>
    <vt:vector size="22"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ADMIN</dc:creator>
  <cp:lastModifiedBy>ADMIN</cp:lastModifiedBy>
  <cp:revision>92</cp:revision>
  <dcterms:created xsi:type="dcterms:W3CDTF">2014-09-19T17:36:49Z</dcterms:created>
  <dcterms:modified xsi:type="dcterms:W3CDTF">2014-09-21T06:25:55Z</dcterms:modified>
</cp:coreProperties>
</file>