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500000"/>
    <a:srgbClr val="003366"/>
    <a:srgbClr val="FFFF99"/>
    <a:srgbClr val="FFFF66"/>
    <a:srgbClr val="006666"/>
    <a:srgbClr val="990000"/>
    <a:srgbClr val="80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951" autoAdjust="0"/>
    <p:restoredTop sz="94660"/>
  </p:normalViewPr>
  <p:slideViewPr>
    <p:cSldViewPr>
      <p:cViewPr>
        <p:scale>
          <a:sx n="33" d="100"/>
          <a:sy n="33" d="100"/>
        </p:scale>
        <p:origin x="-1152" y="5910"/>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endParaRPr lang="en-US"/>
          </a:p>
        </p:txBody>
      </p:sp>
      <p:sp>
        <p:nvSpPr>
          <p:cNvPr id="4100"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fld id="{7E243DA0-0F37-4B9D-8137-8E9DB1D47606}" type="slidenum">
              <a:rPr lang="en-US"/>
              <a:pPr/>
              <a:t>‹#›</a:t>
            </a:fld>
            <a:endParaRPr lang="en-US"/>
          </a:p>
        </p:txBody>
      </p:sp>
    </p:spTree>
    <p:extLst>
      <p:ext uri="{BB962C8B-B14F-4D97-AF65-F5344CB8AC3E}">
        <p14:creationId xmlns:p14="http://schemas.microsoft.com/office/powerpoint/2010/main" val="3975552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8223" name="Text Box 31"/>
          <p:cNvSpPr txBox="1">
            <a:spLocks noChangeArrowheads="1"/>
          </p:cNvSpPr>
          <p:nvPr/>
        </p:nvSpPr>
        <p:spPr bwMode="auto">
          <a:xfrm>
            <a:off x="3657600" y="685800"/>
            <a:ext cx="20110450" cy="3657600"/>
          </a:xfrm>
          <a:prstGeom prst="rect">
            <a:avLst/>
          </a:prstGeom>
          <a:solidFill>
            <a:srgbClr val="808000"/>
          </a:solidFill>
          <a:ln w="38100">
            <a:noFill/>
            <a:miter lim="800000"/>
            <a:headEnd/>
            <a:tailEnd/>
          </a:ln>
          <a:effectLst/>
        </p:spPr>
        <p:txBody>
          <a:bodyPr lIns="85638" tIns="42818" rIns="85638" bIns="42818" anchor="ctr" anchorCtr="1"/>
          <a:lstStyle/>
          <a:p>
            <a:endParaRPr lang="ar-SA" sz="4000" dirty="0">
              <a:solidFill>
                <a:schemeClr val="bg1"/>
              </a:solidFill>
            </a:endParaRPr>
          </a:p>
          <a:p>
            <a:r>
              <a:rPr lang="en-US" sz="6600" dirty="0" smtClean="0">
                <a:solidFill>
                  <a:schemeClr val="bg1"/>
                </a:solidFill>
              </a:rPr>
              <a:t>Nano </a:t>
            </a:r>
            <a:r>
              <a:rPr lang="en-US" sz="6600" dirty="0">
                <a:solidFill>
                  <a:schemeClr val="bg1"/>
                </a:solidFill>
              </a:rPr>
              <a:t>organic solar </a:t>
            </a:r>
            <a:r>
              <a:rPr lang="en-US" sz="6600" dirty="0" smtClean="0">
                <a:solidFill>
                  <a:schemeClr val="bg1"/>
                </a:solidFill>
              </a:rPr>
              <a:t>cells</a:t>
            </a:r>
          </a:p>
          <a:p>
            <a:r>
              <a:rPr lang="en-US" sz="4000" dirty="0">
                <a:solidFill>
                  <a:schemeClr val="bg1"/>
                </a:solidFill>
              </a:rPr>
              <a:t>Nagwa I. Ibrahim </a:t>
            </a:r>
          </a:p>
          <a:p>
            <a:r>
              <a:rPr lang="en-US" sz="4000" dirty="0">
                <a:solidFill>
                  <a:schemeClr val="bg1"/>
                </a:solidFill>
              </a:rPr>
              <a:t>Zulfi College of education </a:t>
            </a:r>
          </a:p>
          <a:p>
            <a:r>
              <a:rPr lang="en-US" sz="4000" dirty="0">
                <a:solidFill>
                  <a:schemeClr val="bg1"/>
                </a:solidFill>
              </a:rPr>
              <a:t>Majmaah University </a:t>
            </a:r>
          </a:p>
          <a:p>
            <a:r>
              <a:rPr lang="en-US" sz="4000" dirty="0" smtClean="0">
                <a:solidFill>
                  <a:schemeClr val="bg1"/>
                </a:solidFill>
              </a:rPr>
              <a:t> </a:t>
            </a:r>
            <a:endParaRPr lang="en-US" sz="4000" dirty="0">
              <a:solidFill>
                <a:schemeClr val="bg1"/>
              </a:solidFill>
              <a:cs typeface="Arial" pitchFamily="34" charset="0"/>
            </a:endParaRPr>
          </a:p>
        </p:txBody>
      </p:sp>
      <p:sp>
        <p:nvSpPr>
          <p:cNvPr id="8226" name="Text Box 34"/>
          <p:cNvSpPr txBox="1">
            <a:spLocks noChangeArrowheads="1"/>
          </p:cNvSpPr>
          <p:nvPr/>
        </p:nvSpPr>
        <p:spPr bwMode="auto">
          <a:xfrm>
            <a:off x="547688" y="4648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Abstract</a:t>
            </a:r>
          </a:p>
        </p:txBody>
      </p:sp>
      <p:sp>
        <p:nvSpPr>
          <p:cNvPr id="8227" name="Text Box 35"/>
          <p:cNvSpPr txBox="1">
            <a:spLocks noChangeArrowheads="1"/>
          </p:cNvSpPr>
          <p:nvPr/>
        </p:nvSpPr>
        <p:spPr bwMode="auto">
          <a:xfrm>
            <a:off x="547688" y="5867400"/>
            <a:ext cx="12796837" cy="5032375"/>
          </a:xfrm>
          <a:prstGeom prst="rect">
            <a:avLst/>
          </a:prstGeom>
          <a:noFill/>
          <a:ln w="38100">
            <a:solidFill>
              <a:srgbClr val="800000"/>
            </a:solidFill>
            <a:miter lim="800000"/>
            <a:headEnd/>
            <a:tailEnd/>
          </a:ln>
          <a:effectLst/>
        </p:spPr>
        <p:txBody>
          <a:bodyPr lIns="256032" tIns="256032" rIns="256032" bIns="256032"/>
          <a:lstStyle/>
          <a:p>
            <a:r>
              <a:rPr lang="en-US" dirty="0" smtClean="0"/>
              <a:t> </a:t>
            </a:r>
            <a:r>
              <a:rPr lang="en-US" dirty="0"/>
              <a:t>Organic solar cells are usually manufactured from conjugated polymer, which consists of alternating single bond and double bond in a carbon atom. </a:t>
            </a:r>
          </a:p>
          <a:p>
            <a:r>
              <a:rPr lang="en-US" dirty="0"/>
              <a:t>In this work organic solar cells have been manufactured ,using a blend of Poly(2-methoxy-5-(3’-7’-dimethyloctyloxy)-1,4-phenylenevinylene) MDMO as an electron donor and ( [6,6]-phenyl-C61-butyric acid methyl ester ) PCBM as an electron acceptor, in ratio of (1:4) by weight . </a:t>
            </a:r>
          </a:p>
          <a:p>
            <a:r>
              <a:rPr lang="en-US" dirty="0"/>
              <a:t>The thickness of the donor and acceptor, are 25nm, 40nm and 60nm. It has been commonly accepted that increasing the blend thickness beyond 100nmm does not increase the efficiency. The result of this work show that the optimum thickness of the blend is about 40 nm. </a:t>
            </a:r>
            <a:endParaRPr lang="en-US" b="1" dirty="0">
              <a:cs typeface="Arial" pitchFamily="34" charset="0"/>
            </a:endParaRPr>
          </a:p>
        </p:txBody>
      </p:sp>
      <p:sp>
        <p:nvSpPr>
          <p:cNvPr id="8228" name="Text Box 36"/>
          <p:cNvSpPr txBox="1">
            <a:spLocks noChangeArrowheads="1"/>
          </p:cNvSpPr>
          <p:nvPr/>
        </p:nvSpPr>
        <p:spPr bwMode="auto">
          <a:xfrm>
            <a:off x="14050965" y="5105400"/>
            <a:ext cx="12796837" cy="12192000"/>
          </a:xfrm>
          <a:prstGeom prst="rect">
            <a:avLst/>
          </a:prstGeom>
          <a:noFill/>
          <a:ln w="38100">
            <a:solidFill>
              <a:srgbClr val="800000"/>
            </a:solidFill>
            <a:miter lim="800000"/>
            <a:headEnd/>
            <a:tailEnd/>
          </a:ln>
          <a:effectLst/>
        </p:spPr>
        <p:txBody>
          <a:bodyPr lIns="256032" tIns="256032" rIns="256032" bIns="256032"/>
          <a:lstStyle/>
          <a:p>
            <a:endParaRPr lang="en-US" sz="1200" b="1" dirty="0" smtClean="0"/>
          </a:p>
          <a:p>
            <a:r>
              <a:rPr lang="en-US" b="1" dirty="0" smtClean="0"/>
              <a:t>                 </a:t>
            </a:r>
            <a:r>
              <a:rPr lang="en-US" dirty="0"/>
              <a:t>Furthermore, the spectral range of the </a:t>
            </a:r>
            <a:r>
              <a:rPr lang="en-US" dirty="0" err="1"/>
              <a:t>photoresponse</a:t>
            </a:r>
            <a:r>
              <a:rPr lang="en-US" dirty="0"/>
              <a:t> can be greatly increased if the absorption spectra of the components(D and A) complement each other[12] </a:t>
            </a:r>
          </a:p>
          <a:p>
            <a:r>
              <a:rPr lang="en-US" dirty="0"/>
              <a:t>Figure (1)The figure shows the structure of the double layer solar cells. </a:t>
            </a:r>
          </a:p>
          <a:p>
            <a:r>
              <a:rPr lang="en-US" dirty="0"/>
              <a:t>2.4 blend solar cells: </a:t>
            </a:r>
          </a:p>
          <a:p>
            <a:r>
              <a:rPr lang="en-US" dirty="0"/>
              <a:t>mixtures of donor and acceptor materials The structure of the cell is shown in (Fig.2). Since both blend and double layer structures use two materials that can form a charge separating D/A interface they share many advantages over single layer devices - for example: separate charge transport and a thicker active layer. However, the main advantage of the blend device over double layers is that the active layer can be considerably thicker than the sum of the exciton diffusion lengths in the D and A material as long as the blend comprises an interpenetrating network with domains not larger than twice the exciton diffusion length. The latter is typically only about 20nm (2x10nm).[12]. </a:t>
            </a:r>
          </a:p>
          <a:p>
            <a:r>
              <a:rPr lang="en-US" dirty="0"/>
              <a:t>Figure (2) The figure shows the structure of the blend layer solar cells. </a:t>
            </a:r>
          </a:p>
          <a:p>
            <a:r>
              <a:rPr lang="en-US" dirty="0"/>
              <a:t>3.Preparation of the Solar Cell: </a:t>
            </a:r>
          </a:p>
          <a:p>
            <a:r>
              <a:rPr lang="en-US" dirty="0"/>
              <a:t>A solution of conducting polymer PEDOT:PSS with concentration of 5mg/ml was spin coating on top of ITO with rotation at speed of 3000rpm,using Photo Resist Spinner model4000. The solvent of MDMO-PPV:PCBM with concentration of 10mg/ml was spin coated on top of PEDOT:PSS at speed of 1000rmp,1500rpm,and 2000rmp respectively . The sample prepared with thickness of about 25nm,40nm,and 60nm .To obtain the structure of ITO/PEDOT:PSS /MDMO-PPV: PCBM . Using Edward Auto 306 vacuum evaporator ,Aluminum with work function 4.3ev,was evaporated at a pressure of about 6x10-6 mbar ,on the top of the prepared samples above, to get samples of ITO/PEDOT:PSS/Blend/Al ,with active layer of 1.5mm2 were then tested. </a:t>
            </a:r>
          </a:p>
          <a:p>
            <a:pPr algn="just"/>
            <a:r>
              <a:rPr lang="en-US" b="1" dirty="0" smtClean="0"/>
              <a:t>                                                                            </a:t>
            </a:r>
            <a:endParaRPr lang="en-US" b="1" dirty="0"/>
          </a:p>
        </p:txBody>
      </p:sp>
      <p:sp>
        <p:nvSpPr>
          <p:cNvPr id="8229" name="Text Box 37"/>
          <p:cNvSpPr txBox="1">
            <a:spLocks noChangeArrowheads="1"/>
          </p:cNvSpPr>
          <p:nvPr/>
        </p:nvSpPr>
        <p:spPr bwMode="auto">
          <a:xfrm>
            <a:off x="14111289" y="230124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Results</a:t>
            </a:r>
          </a:p>
        </p:txBody>
      </p:sp>
      <p:sp>
        <p:nvSpPr>
          <p:cNvPr id="8230" name="Text Box 38"/>
          <p:cNvSpPr txBox="1">
            <a:spLocks noChangeArrowheads="1"/>
          </p:cNvSpPr>
          <p:nvPr/>
        </p:nvSpPr>
        <p:spPr bwMode="auto">
          <a:xfrm>
            <a:off x="14076363" y="36880801"/>
            <a:ext cx="12795250" cy="6705600"/>
          </a:xfrm>
          <a:prstGeom prst="rect">
            <a:avLst/>
          </a:prstGeom>
          <a:noFill/>
          <a:ln w="38100">
            <a:solidFill>
              <a:srgbClr val="800000"/>
            </a:solidFill>
            <a:miter lim="800000"/>
            <a:headEnd/>
            <a:tailEnd/>
          </a:ln>
          <a:effectLst/>
        </p:spPr>
        <p:txBody>
          <a:bodyPr lIns="256032" tIns="256032" rIns="256032" bIns="256032"/>
          <a:lstStyle/>
          <a:p>
            <a:r>
              <a:rPr lang="fr-FR" sz="2600" dirty="0" smtClean="0"/>
              <a:t>1-Jäger-Waldau</a:t>
            </a:r>
            <a:r>
              <a:rPr lang="fr-FR" sz="2600" dirty="0"/>
              <a:t>, PV </a:t>
            </a:r>
            <a:r>
              <a:rPr lang="fr-FR" sz="2600" dirty="0" err="1"/>
              <a:t>Status</a:t>
            </a:r>
            <a:r>
              <a:rPr lang="fr-FR" sz="2600" dirty="0"/>
              <a:t> Report 2003 2003, </a:t>
            </a:r>
            <a:r>
              <a:rPr lang="fr-FR" sz="2600" dirty="0" err="1"/>
              <a:t>European</a:t>
            </a:r>
            <a:r>
              <a:rPr lang="fr-FR" sz="2600" dirty="0"/>
              <a:t> Commission, EUR 20850 EN. </a:t>
            </a:r>
          </a:p>
          <a:p>
            <a:r>
              <a:rPr lang="fr-FR" sz="2600" dirty="0"/>
              <a:t>2- Introduction to </a:t>
            </a:r>
            <a:r>
              <a:rPr lang="fr-FR" sz="2600" dirty="0" err="1"/>
              <a:t>polymer</a:t>
            </a:r>
            <a:r>
              <a:rPr lang="fr-FR" sz="2600" dirty="0"/>
              <a:t> </a:t>
            </a:r>
            <a:r>
              <a:rPr lang="fr-FR" sz="2600" dirty="0" err="1"/>
              <a:t>solar</a:t>
            </a:r>
            <a:r>
              <a:rPr lang="fr-FR" sz="2600" dirty="0"/>
              <a:t> </a:t>
            </a:r>
            <a:r>
              <a:rPr lang="fr-FR" sz="2600" dirty="0" err="1"/>
              <a:t>cells</a:t>
            </a:r>
            <a:r>
              <a:rPr lang="fr-FR" sz="2600" dirty="0"/>
              <a:t>(3Y280)René Janssen. </a:t>
            </a:r>
          </a:p>
          <a:p>
            <a:r>
              <a:rPr lang="en-US" sz="2600" dirty="0"/>
              <a:t>3- Production of large-area polymer solar cells by industrial silk screen printing, lifetime considerations and lamination with </a:t>
            </a:r>
            <a:r>
              <a:rPr lang="en-US" sz="2600" dirty="0" err="1"/>
              <a:t>polyethyleneterephthalate</a:t>
            </a:r>
            <a:r>
              <a:rPr lang="en-US" sz="2600" dirty="0"/>
              <a:t>. Solar Energy Materials and Solar Cells Krebs et al., 2004. </a:t>
            </a:r>
          </a:p>
          <a:p>
            <a:r>
              <a:rPr lang="en-US" sz="2600" dirty="0"/>
              <a:t>4- </a:t>
            </a:r>
            <a:r>
              <a:rPr lang="en-US" sz="2600" dirty="0" err="1"/>
              <a:t>Spanggaard</a:t>
            </a:r>
            <a:r>
              <a:rPr lang="en-US" sz="2600" dirty="0"/>
              <a:t>, H. and Krebs, F. C. (2004). A brief history of the development of organic and polymeric photovoltaics. science direct. </a:t>
            </a:r>
          </a:p>
          <a:p>
            <a:r>
              <a:rPr lang="en-US" sz="2600" dirty="0"/>
              <a:t>5- B. A. </a:t>
            </a:r>
            <a:r>
              <a:rPr lang="en-US" sz="2600" dirty="0" err="1"/>
              <a:t>Sandén</a:t>
            </a:r>
            <a:r>
              <a:rPr lang="en-US" sz="2600" dirty="0"/>
              <a:t>, Materials Availability for Thin-Film PV and the Need for ‘</a:t>
            </a:r>
            <a:r>
              <a:rPr lang="en-US" sz="2600" dirty="0" err="1"/>
              <a:t>Technodiversity</a:t>
            </a:r>
            <a:r>
              <a:rPr lang="en-US" sz="2600" dirty="0"/>
              <a:t>’, at the EUROPV 2003 Conference </a:t>
            </a:r>
            <a:r>
              <a:rPr lang="en-US" sz="2600" b="1" dirty="0"/>
              <a:t>2003</a:t>
            </a:r>
            <a:r>
              <a:rPr lang="en-US" sz="2600" dirty="0"/>
              <a:t>, Bologna (Spain). </a:t>
            </a:r>
          </a:p>
          <a:p>
            <a:r>
              <a:rPr lang="en-US" sz="2600" dirty="0"/>
              <a:t>6- Nelson, J. (2003). The Physics of Solar Cells. Imperial College Press. </a:t>
            </a:r>
          </a:p>
          <a:p>
            <a:r>
              <a:rPr lang="en-US" sz="2600" dirty="0"/>
              <a:t>7-Krebs, F. (2006). </a:t>
            </a:r>
            <a:r>
              <a:rPr lang="en-US" sz="2600" dirty="0" err="1"/>
              <a:t>Risoe</a:t>
            </a:r>
            <a:r>
              <a:rPr lang="en-US" sz="2600" dirty="0"/>
              <a:t>. www.risoe.dk. 8Hoppi,H,Saricifici,N.S.J.Matt.Chem.Vol.19.1924.2004 </a:t>
            </a:r>
          </a:p>
          <a:p>
            <a:r>
              <a:rPr lang="en-US" sz="2600" dirty="0"/>
              <a:t>9- </a:t>
            </a:r>
            <a:r>
              <a:rPr lang="en-US" sz="2600" dirty="0" err="1"/>
              <a:t>Tang,Cw,Appl.phys</a:t>
            </a:r>
            <a:r>
              <a:rPr lang="en-US" sz="2600" dirty="0"/>
              <a:t> vol.4 </a:t>
            </a:r>
          </a:p>
          <a:p>
            <a:r>
              <a:rPr lang="nl-NL" sz="2600" dirty="0"/>
              <a:t>10-Winder ,C,Saricifici ,N.S.J .Matt.Chem. vol.14.1077,2004.</a:t>
            </a:r>
            <a:endParaRPr lang="en-US" sz="2600" b="1" dirty="0"/>
          </a:p>
        </p:txBody>
      </p:sp>
      <p:sp>
        <p:nvSpPr>
          <p:cNvPr id="8231" name="Text Box 39"/>
          <p:cNvSpPr txBox="1">
            <a:spLocks noChangeArrowheads="1"/>
          </p:cNvSpPr>
          <p:nvPr/>
        </p:nvSpPr>
        <p:spPr bwMode="auto">
          <a:xfrm>
            <a:off x="14043029" y="359664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References</a:t>
            </a:r>
          </a:p>
        </p:txBody>
      </p:sp>
      <p:sp>
        <p:nvSpPr>
          <p:cNvPr id="8232" name="Text Box 40"/>
          <p:cNvSpPr txBox="1">
            <a:spLocks noChangeArrowheads="1"/>
          </p:cNvSpPr>
          <p:nvPr/>
        </p:nvSpPr>
        <p:spPr bwMode="auto">
          <a:xfrm>
            <a:off x="409576" y="25984201"/>
            <a:ext cx="12796837" cy="16840200"/>
          </a:xfrm>
          <a:prstGeom prst="rect">
            <a:avLst/>
          </a:prstGeom>
          <a:noFill/>
          <a:ln w="38100">
            <a:solidFill>
              <a:srgbClr val="800000"/>
            </a:solidFill>
            <a:miter lim="800000"/>
            <a:headEnd/>
            <a:tailEnd/>
          </a:ln>
          <a:effectLst/>
        </p:spPr>
        <p:txBody>
          <a:bodyPr lIns="256032" tIns="256032" rIns="256032" bIns="256032"/>
          <a:lstStyle/>
          <a:p>
            <a:r>
              <a:rPr lang="en-US" u="sng" dirty="0" smtClean="0">
                <a:solidFill>
                  <a:srgbClr val="C00000"/>
                </a:solidFill>
              </a:rPr>
              <a:t> </a:t>
            </a:r>
            <a:r>
              <a:rPr lang="en-US" u="sng" dirty="0">
                <a:solidFill>
                  <a:srgbClr val="C00000"/>
                </a:solidFill>
              </a:rPr>
              <a:t>2- Organic Solar cells</a:t>
            </a:r>
            <a:r>
              <a:rPr lang="en-US" dirty="0"/>
              <a:t>: </a:t>
            </a:r>
          </a:p>
          <a:p>
            <a:r>
              <a:rPr lang="en-US" dirty="0"/>
              <a:t>Organic optoelectronic conjugated molecules have shown promising applications in many high-tech fields such as organic solar cell, organic light-emitting diode, organic solid-state laser, organic field-effect transistor, photoelectric sensor, and biological imaging. </a:t>
            </a:r>
          </a:p>
          <a:p>
            <a:r>
              <a:rPr lang="en-US" dirty="0" err="1"/>
              <a:t>peration</a:t>
            </a:r>
            <a:r>
              <a:rPr lang="en-US" dirty="0"/>
              <a:t> of organic solar cells is mechanistically more complex. First, a molecule of an organic compound absorbs a photon and forms an excited state (exciton). Further, the exciton diffuses to a junction border between n- and p-types of semiconductor where it dissociates to form free charge carriers. Organic p- and n-transporters are also known as donors and acceptors correspondingly . If there is no junction border nearby, the exciton may recombine (decay) via photoluminescence, or thermally, back into the ground state of the molecule. This </a:t>
            </a:r>
            <a:r>
              <a:rPr lang="en-US" dirty="0" smtClean="0"/>
              <a:t>is </a:t>
            </a:r>
            <a:r>
              <a:rPr lang="en-US" dirty="0"/>
              <a:t>the main reason, why mono- and </a:t>
            </a:r>
            <a:r>
              <a:rPr lang="en-US" dirty="0" err="1"/>
              <a:t>bilayered</a:t>
            </a:r>
            <a:r>
              <a:rPr lang="en-US" dirty="0"/>
              <a:t> (scheme above) organic solar cells were poorly performing devices until a new concept of bulk heterojunction has been introduced. </a:t>
            </a:r>
          </a:p>
          <a:p>
            <a:r>
              <a:rPr lang="en-US" u="sng" dirty="0">
                <a:solidFill>
                  <a:srgbClr val="C00000"/>
                </a:solidFill>
              </a:rPr>
              <a:t>2.2 Bulk heterojunction</a:t>
            </a:r>
            <a:r>
              <a:rPr lang="en-US" dirty="0"/>
              <a:t>: </a:t>
            </a:r>
          </a:p>
          <a:p>
            <a:r>
              <a:rPr lang="en-US" dirty="0"/>
              <a:t>is a tight blend of a p-type conductor (donor), and n-type conductor (acceptor) in the photoactive layer of a device, where the concentration of each component often gradually increases when approaching to the corresponding electrode. This affords vast expansion of p-n-junction's total surface and strongly facilitates the </a:t>
            </a:r>
            <a:r>
              <a:rPr lang="en-US" dirty="0" err="1"/>
              <a:t>exciton's</a:t>
            </a:r>
            <a:r>
              <a:rPr lang="en-US" dirty="0"/>
              <a:t> dissociation. The implication of this concept in practice allowed increase of power conversion efficiencies of up to 5% for all-organic solar cells[11]. </a:t>
            </a:r>
          </a:p>
          <a:p>
            <a:r>
              <a:rPr lang="en-US" u="sng" dirty="0">
                <a:solidFill>
                  <a:srgbClr val="C00000"/>
                </a:solidFill>
              </a:rPr>
              <a:t>2.3 Double layer solar cells: </a:t>
            </a:r>
          </a:p>
          <a:p>
            <a:r>
              <a:rPr lang="en-US" dirty="0"/>
              <a:t>The electron </a:t>
            </a:r>
            <a:r>
              <a:rPr lang="en-US" dirty="0" err="1"/>
              <a:t>acceptorA</a:t>
            </a:r>
            <a:r>
              <a:rPr lang="en-US" dirty="0"/>
              <a:t> and electron donor D are sandwiched between the transparent ITO contact and an Al layer. The main losses in single layer structures are due to short exciton diffusion lengths and recombination of the excited charge carriers. The short exciton diffusion length causes a very thin active region of the device whereas recombination losses before and after charge separation can reduce the shunt resist tor considerably. The structure of the cell is shown in (Fig.1). In such double layer structures exciton dissociation takes place at the D/A interface. At the same time the acceptor material transports the electrons to the negative electrode (Al) while the hole acceptor provides a pathway for the holes to the positive electrode (ITO). Both are spatially well </a:t>
            </a:r>
            <a:r>
              <a:rPr lang="en-US" i="1" dirty="0"/>
              <a:t>separated </a:t>
            </a:r>
            <a:r>
              <a:rPr lang="en-US" dirty="0"/>
              <a:t>so that mutual recombination of the </a:t>
            </a:r>
            <a:r>
              <a:rPr lang="en-US" dirty="0" err="1"/>
              <a:t>photoexcited</a:t>
            </a:r>
            <a:r>
              <a:rPr lang="en-US" dirty="0"/>
              <a:t> charges during their journey out of the device is reduced In addition, the thickness of the active layer can be increased compared to single layer structures since excitons created within their diffusion length from </a:t>
            </a:r>
            <a:r>
              <a:rPr lang="en-US" i="1" dirty="0"/>
              <a:t>both </a:t>
            </a:r>
            <a:r>
              <a:rPr lang="en-US" dirty="0"/>
              <a:t>sides of the D/A interface can now contribute to the photocurrent. </a:t>
            </a:r>
          </a:p>
        </p:txBody>
      </p:sp>
      <p:sp>
        <p:nvSpPr>
          <p:cNvPr id="8233" name="Text Box 41"/>
          <p:cNvSpPr txBox="1">
            <a:spLocks noChangeArrowheads="1"/>
          </p:cNvSpPr>
          <p:nvPr/>
        </p:nvSpPr>
        <p:spPr bwMode="auto">
          <a:xfrm>
            <a:off x="547688" y="24816476"/>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Methods and Materials</a:t>
            </a:r>
          </a:p>
        </p:txBody>
      </p:sp>
      <p:sp>
        <p:nvSpPr>
          <p:cNvPr id="8240" name="Text Box 48"/>
          <p:cNvSpPr txBox="1">
            <a:spLocks noChangeArrowheads="1"/>
          </p:cNvSpPr>
          <p:nvPr/>
        </p:nvSpPr>
        <p:spPr bwMode="auto">
          <a:xfrm>
            <a:off x="14076363" y="33029402"/>
            <a:ext cx="12795250" cy="2936998"/>
          </a:xfrm>
          <a:prstGeom prst="rect">
            <a:avLst/>
          </a:prstGeom>
          <a:noFill/>
          <a:ln w="38100">
            <a:solidFill>
              <a:srgbClr val="800000"/>
            </a:solidFill>
            <a:miter lim="800000"/>
            <a:headEnd/>
            <a:tailEnd/>
          </a:ln>
          <a:effectLst/>
        </p:spPr>
        <p:txBody>
          <a:bodyPr lIns="256032" tIns="256032" rIns="256032" bIns="256032"/>
          <a:lstStyle/>
          <a:p>
            <a:pPr algn="just" defTabSz="857250"/>
            <a:r>
              <a:rPr lang="en-US" dirty="0"/>
              <a:t>Organic solar cells is one of the possible replacements of inorganic ones, it have add some very interesting properties to the solar cell as well as reducing the price considerably. It also has advantages over silicon cells is in flexibility. At present the efficiency of the cells is relatively low. Suitable materials ( donor and acceptor) need ,for dissociation of exciton and optimum band-gap. </a:t>
            </a:r>
            <a:r>
              <a:rPr lang="en-US" b="1" dirty="0" smtClean="0"/>
              <a:t>.</a:t>
            </a:r>
            <a:endParaRPr lang="en-US" b="1" dirty="0"/>
          </a:p>
        </p:txBody>
      </p:sp>
      <p:sp>
        <p:nvSpPr>
          <p:cNvPr id="8241" name="Text Box 49"/>
          <p:cNvSpPr txBox="1">
            <a:spLocks noChangeArrowheads="1"/>
          </p:cNvSpPr>
          <p:nvPr/>
        </p:nvSpPr>
        <p:spPr bwMode="auto">
          <a:xfrm>
            <a:off x="14076363" y="32004000"/>
            <a:ext cx="12795250"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dirty="0">
                <a:solidFill>
                  <a:srgbClr val="FFFF99"/>
                </a:solidFill>
                <a:effectLst>
                  <a:outerShdw blurRad="38100" dist="38100" dir="2700000" algn="tl">
                    <a:srgbClr val="000000"/>
                  </a:outerShdw>
                </a:effectLst>
                <a:cs typeface="Arial" pitchFamily="34" charset="0"/>
              </a:rPr>
              <a:t>Conclusions</a:t>
            </a:r>
          </a:p>
        </p:txBody>
      </p:sp>
      <p:sp>
        <p:nvSpPr>
          <p:cNvPr id="8242" name="Text Box 50"/>
          <p:cNvSpPr txBox="1">
            <a:spLocks noChangeArrowheads="1"/>
          </p:cNvSpPr>
          <p:nvPr/>
        </p:nvSpPr>
        <p:spPr bwMode="auto">
          <a:xfrm>
            <a:off x="547688" y="11125200"/>
            <a:ext cx="12796837" cy="914400"/>
          </a:xfrm>
          <a:prstGeom prst="rect">
            <a:avLst/>
          </a:prstGeom>
          <a:solidFill>
            <a:srgbClr val="808000"/>
          </a:solidFill>
          <a:ln w="38100">
            <a:solidFill>
              <a:srgbClr val="800000"/>
            </a:solidFill>
            <a:miter lim="800000"/>
            <a:headEnd/>
            <a:tailEnd/>
          </a:ln>
          <a:effectLst/>
        </p:spPr>
        <p:txBody>
          <a:bodyPr lIns="128016" tIns="64008" rIns="128016" bIns="64008"/>
          <a:lstStyle/>
          <a:p>
            <a:pPr defTabSz="1279525"/>
            <a:r>
              <a:rPr lang="en-US" sz="4800" b="1">
                <a:solidFill>
                  <a:srgbClr val="FFFF99"/>
                </a:solidFill>
                <a:effectLst>
                  <a:outerShdw blurRad="38100" dist="38100" dir="2700000" algn="tl">
                    <a:srgbClr val="000000"/>
                  </a:outerShdw>
                </a:effectLst>
                <a:cs typeface="Arial" pitchFamily="34" charset="0"/>
              </a:rPr>
              <a:t>Introduction</a:t>
            </a:r>
          </a:p>
        </p:txBody>
      </p:sp>
      <p:sp>
        <p:nvSpPr>
          <p:cNvPr id="8243" name="Text Box 51"/>
          <p:cNvSpPr txBox="1">
            <a:spLocks noChangeArrowheads="1"/>
          </p:cNvSpPr>
          <p:nvPr/>
        </p:nvSpPr>
        <p:spPr bwMode="auto">
          <a:xfrm>
            <a:off x="547688" y="12344399"/>
            <a:ext cx="12796837" cy="12344401"/>
          </a:xfrm>
          <a:prstGeom prst="rect">
            <a:avLst/>
          </a:prstGeom>
          <a:noFill/>
          <a:ln w="38100">
            <a:solidFill>
              <a:srgbClr val="800000"/>
            </a:solidFill>
            <a:miter lim="800000"/>
            <a:headEnd/>
            <a:tailEnd/>
          </a:ln>
          <a:effectLst/>
        </p:spPr>
        <p:txBody>
          <a:bodyPr lIns="256032" tIns="256032" rIns="256032" bIns="256032"/>
          <a:lstStyle/>
          <a:p>
            <a:r>
              <a:rPr lang="en-US" dirty="0"/>
              <a:t> </a:t>
            </a:r>
            <a:r>
              <a:rPr lang="en-US" dirty="0" smtClean="0"/>
              <a:t> </a:t>
            </a:r>
            <a:r>
              <a:rPr lang="en-US" dirty="0"/>
              <a:t>It is expected that the global energy demand will double within the next 50 years. Fossil </a:t>
            </a:r>
            <a:r>
              <a:rPr lang="en-US" dirty="0" smtClean="0"/>
              <a:t> fuels</a:t>
            </a:r>
            <a:r>
              <a:rPr lang="en-US" dirty="0"/>
              <a:t>, however, are running out and are held responsible for the increased concentration of </a:t>
            </a:r>
          </a:p>
          <a:p>
            <a:r>
              <a:rPr lang="en-US" dirty="0"/>
              <a:t>carbon dioxide in the earth’s atmosphere. Hence, developing environmentally friendly, </a:t>
            </a:r>
            <a:r>
              <a:rPr lang="en-US" dirty="0" smtClean="0"/>
              <a:t> renewable </a:t>
            </a:r>
            <a:r>
              <a:rPr lang="en-US" dirty="0"/>
              <a:t>energy is one of the challenges to society in the 21st century.[1] .At present, the active materials used for the fabrication of solar cells are mainly inorganic materials, such as silicon (Si), gallium-arsenide (</a:t>
            </a:r>
            <a:r>
              <a:rPr lang="en-US" dirty="0" err="1"/>
              <a:t>GaAs</a:t>
            </a:r>
            <a:r>
              <a:rPr lang="en-US" dirty="0"/>
              <a:t>), cadmium-telluride (</a:t>
            </a:r>
            <a:r>
              <a:rPr lang="en-US" dirty="0" err="1"/>
              <a:t>CdTe</a:t>
            </a:r>
            <a:r>
              <a:rPr lang="en-US" dirty="0"/>
              <a:t>), and cadmium-indium-</a:t>
            </a:r>
            <a:r>
              <a:rPr lang="en-US" dirty="0" err="1"/>
              <a:t>selenide</a:t>
            </a:r>
            <a:r>
              <a:rPr lang="en-US" dirty="0"/>
              <a:t> (CIS). The power conversion efficiency for these solar cells varies from 8 to 29% [2,3,4]. With regard to the technology used, these solar cells can be divided into two classes. The crystalline solar cells or silicon solar cells are made of either (mono- or poly-) crystalline silicon or </a:t>
            </a:r>
            <a:r>
              <a:rPr lang="en-US" dirty="0" err="1"/>
              <a:t>GaAs</a:t>
            </a:r>
            <a:r>
              <a:rPr lang="en-US" dirty="0"/>
              <a:t>. About 85% of the PV market is shared by these crystalline solar cells Amorphous silicon, </a:t>
            </a:r>
            <a:r>
              <a:rPr lang="en-US" dirty="0" err="1"/>
              <a:t>CdTe</a:t>
            </a:r>
            <a:r>
              <a:rPr lang="en-US" dirty="0"/>
              <a:t>, and CI(G)S are more recent thin-film technologies[5]. The current status of PV is that it hardly contributes to the energy market, because it is far too expensive Polymer solar cells (PSC) is one of the possible replacements[6]. These solar cells add some very interesting properties to the solar cell as well as reducing the price considerably. have demonstrated that the production of large area PSC (1m2) can be done at a cost 100 times lower [8]than that of monocrystalline silicon solar cells in terms of material cost [7]. Another area where the PSC has advantages over silicon cells is in flexibility. Whereas silicon crystal is rigid a polymer layer is very flexible yielding the possibility of a very flexible thin film solar cell. [8].However there are still challenges to overcome. Firstly the service life </a:t>
            </a:r>
            <a:r>
              <a:rPr lang="en-US" dirty="0" smtClean="0"/>
              <a:t> of </a:t>
            </a:r>
            <a:r>
              <a:rPr lang="en-US" dirty="0"/>
              <a:t>a PSC is very short, only a few hours for a simple metal/polymer/metal solar cell. Secondly the efficiency of the PSC is not high compared to the SSCs. PSCs has power conversion efficiencies around 3% using different optimization methods.[9,10]. </a:t>
            </a:r>
            <a:endParaRPr lang="en-US" dirty="0">
              <a:cs typeface="Arial" pitchFamily="34" charset="0"/>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88" y="1264444"/>
            <a:ext cx="2365375" cy="250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0" y="18059400"/>
            <a:ext cx="6705600" cy="3429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مستطيل 7"/>
          <p:cNvSpPr/>
          <p:nvPr/>
        </p:nvSpPr>
        <p:spPr>
          <a:xfrm>
            <a:off x="14732144" y="21945600"/>
            <a:ext cx="11434477" cy="523220"/>
          </a:xfrm>
          <a:prstGeom prst="rect">
            <a:avLst/>
          </a:prstGeom>
        </p:spPr>
        <p:txBody>
          <a:bodyPr wrap="none">
            <a:spAutoFit/>
          </a:bodyPr>
          <a:lstStyle/>
          <a:p>
            <a:r>
              <a:rPr lang="en-US" dirty="0"/>
              <a:t>Figure </a:t>
            </a:r>
            <a:r>
              <a:rPr lang="en-US" dirty="0" smtClean="0"/>
              <a:t>(1) </a:t>
            </a:r>
            <a:r>
              <a:rPr lang="en-US" dirty="0"/>
              <a:t>The figure shows the structure of the blend layer solar cells. </a:t>
            </a:r>
            <a:endParaRPr lang="ar-SA" dirty="0"/>
          </a:p>
        </p:txBody>
      </p:sp>
      <p:pic>
        <p:nvPicPr>
          <p:cNvPr id="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2826" y="28803600"/>
            <a:ext cx="13134976" cy="2705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مستطيل 9"/>
          <p:cNvSpPr/>
          <p:nvPr/>
        </p:nvSpPr>
        <p:spPr>
          <a:xfrm>
            <a:off x="13512800" y="24430315"/>
            <a:ext cx="13613607" cy="4401205"/>
          </a:xfrm>
          <a:prstGeom prst="rect">
            <a:avLst/>
          </a:prstGeom>
        </p:spPr>
        <p:txBody>
          <a:bodyPr wrap="square">
            <a:spAutoFit/>
          </a:bodyPr>
          <a:lstStyle/>
          <a:p>
            <a:r>
              <a:rPr lang="en-US" dirty="0"/>
              <a:t>The I-V characteristic under illumination for the three sample with deferent thickness are shown in figure (3). The efficiencies were calculated for the samples . |The thickness of the active layer is a key of in determining the device performance. The absorption can enhanced by increasing the thickness of the active layer ,however, the short circuit current was decreased by 19.2%, and the efficiency by 24.3%when the thickness was increased by 15% , ,Fig(3) and Table (1).This can be attributed to increase in series resistance [13,14].The increase of the thickness is also expected to give rise of recombination[15,16]. Reducing the thickness to 62.5% ,decreasing the short circuit current by 12.16% ,and efficiency by 28.2%..However the results show that the optimum thickness is about 40nm.This in maximum efficiency of 2.8%. </a:t>
            </a: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TotalTime>
  <Words>1684</Words>
  <Application>Microsoft Office PowerPoint</Application>
  <PresentationFormat>مخصص</PresentationFormat>
  <Paragraphs>45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Default Design</vt:lpstr>
      <vt:lpstr>عرض تقديمي في PowerPoint</vt:lpstr>
    </vt:vector>
  </TitlesOfParts>
  <Company>Genigraphics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72</cp:revision>
  <cp:lastPrinted>2000-08-03T00:31:24Z</cp:lastPrinted>
  <dcterms:created xsi:type="dcterms:W3CDTF">2000-02-09T15:01:13Z</dcterms:created>
  <dcterms:modified xsi:type="dcterms:W3CDTF">2014-11-19T19:30:52Z</dcterms:modified>
</cp:coreProperties>
</file>