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9" r:id="rId2"/>
  </p:sldIdLst>
  <p:sldSz cx="27432000" cy="43891200"/>
  <p:notesSz cx="6716713" cy="9239250"/>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مقطع بدون عنوان" id="{5493D62C-4525-405A-AA3C-D76F648EDCF1}">
          <p14:sldIdLst>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500000"/>
    <a:srgbClr val="003366"/>
    <a:srgbClr val="FFFF99"/>
    <a:srgbClr val="FFFF66"/>
    <a:srgbClr val="006666"/>
    <a:srgbClr val="990000"/>
    <a:srgbClr val="8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1" autoAdjust="0"/>
    <p:restoredTop sz="94660"/>
  </p:normalViewPr>
  <p:slideViewPr>
    <p:cSldViewPr>
      <p:cViewPr>
        <p:scale>
          <a:sx n="20" d="100"/>
          <a:sy n="20" d="100"/>
        </p:scale>
        <p:origin x="-1794" y="36"/>
      </p:cViewPr>
      <p:guideLst>
        <p:guide orient="horz" pos="6528"/>
        <p:guide pos="7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2257425" y="685800"/>
            <a:ext cx="2190750" cy="3505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latin typeface="Times New Roman" pitchFamily="18" charset="0"/>
              </a:defRPr>
            </a:lvl1pPr>
          </a:lstStyle>
          <a:p>
            <a:fld id="{7E243DA0-0F37-4B9D-8137-8E9DB1D47606}" type="slidenum">
              <a:rPr lang="en-US"/>
              <a:pPr/>
              <a:t>‹#›</a:t>
            </a:fld>
            <a:endParaRPr lang="en-US"/>
          </a:p>
        </p:txBody>
      </p:sp>
    </p:spTree>
    <p:extLst>
      <p:ext uri="{BB962C8B-B14F-4D97-AF65-F5344CB8AC3E}">
        <p14:creationId xmlns:p14="http://schemas.microsoft.com/office/powerpoint/2010/main" val="256247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3635038"/>
            <a:ext cx="23317200" cy="94075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4871363"/>
            <a:ext cx="19202400" cy="11217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0240963"/>
            <a:ext cx="24688800" cy="289671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1757363"/>
            <a:ext cx="6172200" cy="374507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757363"/>
            <a:ext cx="18364200" cy="374507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371600" y="10240963"/>
            <a:ext cx="24688800" cy="289671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28203525"/>
            <a:ext cx="23317200" cy="87185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8" y="18602325"/>
            <a:ext cx="23317200" cy="96012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0240963"/>
            <a:ext cx="12268200" cy="289671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92200" y="10240963"/>
            <a:ext cx="12268200" cy="289671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9825038"/>
            <a:ext cx="12120563" cy="409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13919200"/>
            <a:ext cx="12120563" cy="25288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5" y="9825038"/>
            <a:ext cx="12125325" cy="409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3935075" y="13919200"/>
            <a:ext cx="12125325" cy="25288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7838"/>
            <a:ext cx="9024938" cy="74374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725150" y="1747838"/>
            <a:ext cx="15335250" cy="374602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9185275"/>
            <a:ext cx="9024938" cy="30022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3" y="30724475"/>
            <a:ext cx="16459200" cy="36258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76863" y="3921125"/>
            <a:ext cx="16459200" cy="26335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376863" y="34350325"/>
            <a:ext cx="16459200" cy="51514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28975" rtl="0" eaLnBrk="0" fontAlgn="base" hangingPunct="0">
        <a:spcBef>
          <a:spcPct val="0"/>
        </a:spcBef>
        <a:spcAft>
          <a:spcPct val="0"/>
        </a:spcAft>
        <a:defRPr sz="15500">
          <a:solidFill>
            <a:schemeClr val="tx2"/>
          </a:solidFill>
          <a:latin typeface="+mj-lt"/>
          <a:ea typeface="+mj-ea"/>
          <a:cs typeface="+mj-cs"/>
        </a:defRPr>
      </a:lvl1pPr>
      <a:lvl2pPr algn="ctr" defTabSz="3228975" rtl="0" eaLnBrk="0" fontAlgn="base" hangingPunct="0">
        <a:spcBef>
          <a:spcPct val="0"/>
        </a:spcBef>
        <a:spcAft>
          <a:spcPct val="0"/>
        </a:spcAft>
        <a:defRPr sz="15500">
          <a:solidFill>
            <a:schemeClr val="tx2"/>
          </a:solidFill>
          <a:latin typeface="Times New Roman" pitchFamily="18" charset="0"/>
        </a:defRPr>
      </a:lvl2pPr>
      <a:lvl3pPr algn="ctr" defTabSz="3228975" rtl="0" eaLnBrk="0" fontAlgn="base" hangingPunct="0">
        <a:spcBef>
          <a:spcPct val="0"/>
        </a:spcBef>
        <a:spcAft>
          <a:spcPct val="0"/>
        </a:spcAft>
        <a:defRPr sz="15500">
          <a:solidFill>
            <a:schemeClr val="tx2"/>
          </a:solidFill>
          <a:latin typeface="Times New Roman" pitchFamily="18" charset="0"/>
        </a:defRPr>
      </a:lvl3pPr>
      <a:lvl4pPr algn="ctr" defTabSz="3228975" rtl="0" eaLnBrk="0" fontAlgn="base" hangingPunct="0">
        <a:spcBef>
          <a:spcPct val="0"/>
        </a:spcBef>
        <a:spcAft>
          <a:spcPct val="0"/>
        </a:spcAft>
        <a:defRPr sz="15500">
          <a:solidFill>
            <a:schemeClr val="tx2"/>
          </a:solidFill>
          <a:latin typeface="Times New Roman" pitchFamily="18" charset="0"/>
        </a:defRPr>
      </a:lvl4pPr>
      <a:lvl5pPr algn="ctr" defTabSz="3228975" rtl="0" eaLnBrk="0" fontAlgn="base" hangingPunct="0">
        <a:spcBef>
          <a:spcPct val="0"/>
        </a:spcBef>
        <a:spcAft>
          <a:spcPct val="0"/>
        </a:spcAft>
        <a:defRPr sz="15500">
          <a:solidFill>
            <a:schemeClr val="tx2"/>
          </a:solidFill>
          <a:latin typeface="Times New Roman" pitchFamily="18" charset="0"/>
        </a:defRPr>
      </a:lvl5pPr>
      <a:lvl6pPr marL="457200" algn="ctr" defTabSz="3228975" rtl="0" eaLnBrk="0" fontAlgn="base" hangingPunct="0">
        <a:spcBef>
          <a:spcPct val="0"/>
        </a:spcBef>
        <a:spcAft>
          <a:spcPct val="0"/>
        </a:spcAft>
        <a:defRPr sz="15500">
          <a:solidFill>
            <a:schemeClr val="tx2"/>
          </a:solidFill>
          <a:latin typeface="Times New Roman" pitchFamily="18" charset="0"/>
        </a:defRPr>
      </a:lvl6pPr>
      <a:lvl7pPr marL="914400" algn="ctr" defTabSz="3228975" rtl="0" eaLnBrk="0" fontAlgn="base" hangingPunct="0">
        <a:spcBef>
          <a:spcPct val="0"/>
        </a:spcBef>
        <a:spcAft>
          <a:spcPct val="0"/>
        </a:spcAft>
        <a:defRPr sz="15500">
          <a:solidFill>
            <a:schemeClr val="tx2"/>
          </a:solidFill>
          <a:latin typeface="Times New Roman" pitchFamily="18" charset="0"/>
        </a:defRPr>
      </a:lvl7pPr>
      <a:lvl8pPr marL="1371600" algn="ctr" defTabSz="3228975" rtl="0" eaLnBrk="0" fontAlgn="base" hangingPunct="0">
        <a:spcBef>
          <a:spcPct val="0"/>
        </a:spcBef>
        <a:spcAft>
          <a:spcPct val="0"/>
        </a:spcAft>
        <a:defRPr sz="15500">
          <a:solidFill>
            <a:schemeClr val="tx2"/>
          </a:solidFill>
          <a:latin typeface="Times New Roman" pitchFamily="18" charset="0"/>
        </a:defRPr>
      </a:lvl8pPr>
      <a:lvl9pPr marL="1828800" algn="ctr" defTabSz="3228975" rtl="0" eaLnBrk="0" fontAlgn="base" hangingPunct="0">
        <a:spcBef>
          <a:spcPct val="0"/>
        </a:spcBef>
        <a:spcAft>
          <a:spcPct val="0"/>
        </a:spcAft>
        <a:defRPr sz="15500">
          <a:solidFill>
            <a:schemeClr val="tx2"/>
          </a:solidFill>
          <a:latin typeface="Times New Roman" pitchFamily="18" charset="0"/>
        </a:defRPr>
      </a:lvl9pPr>
    </p:titleStyle>
    <p:bodyStyle>
      <a:lvl1pPr marL="1209675" indent="-1209675" algn="l" defTabSz="3228975" rtl="0" eaLnBrk="0" fontAlgn="base" hangingPunct="0">
        <a:spcBef>
          <a:spcPct val="20000"/>
        </a:spcBef>
        <a:spcAft>
          <a:spcPct val="0"/>
        </a:spcAft>
        <a:buChar char="•"/>
        <a:defRPr sz="11200">
          <a:solidFill>
            <a:schemeClr val="tx1"/>
          </a:solidFill>
          <a:latin typeface="+mn-lt"/>
          <a:ea typeface="+mn-ea"/>
          <a:cs typeface="+mn-cs"/>
        </a:defRPr>
      </a:lvl1pPr>
      <a:lvl2pPr marL="2622550" indent="-1009650" algn="l" defTabSz="3228975" rtl="0" eaLnBrk="0" fontAlgn="base" hangingPunct="0">
        <a:spcBef>
          <a:spcPct val="20000"/>
        </a:spcBef>
        <a:spcAft>
          <a:spcPct val="0"/>
        </a:spcAft>
        <a:buChar char="–"/>
        <a:defRPr sz="9900">
          <a:solidFill>
            <a:schemeClr val="tx1"/>
          </a:solidFill>
          <a:latin typeface="+mn-lt"/>
        </a:defRPr>
      </a:lvl2pPr>
      <a:lvl3pPr marL="4035425" indent="-806450" algn="l" defTabSz="3228975" rtl="0" eaLnBrk="0" fontAlgn="base" hangingPunct="0">
        <a:spcBef>
          <a:spcPct val="20000"/>
        </a:spcBef>
        <a:spcAft>
          <a:spcPct val="0"/>
        </a:spcAft>
        <a:buChar char="•"/>
        <a:defRPr sz="8500">
          <a:solidFill>
            <a:schemeClr val="tx1"/>
          </a:solidFill>
          <a:latin typeface="+mn-lt"/>
        </a:defRPr>
      </a:lvl3pPr>
      <a:lvl4pPr marL="5654675" indent="-811213" algn="l" defTabSz="3228975" rtl="0" eaLnBrk="0" fontAlgn="base" hangingPunct="0">
        <a:spcBef>
          <a:spcPct val="20000"/>
        </a:spcBef>
        <a:spcAft>
          <a:spcPct val="0"/>
        </a:spcAft>
        <a:buChar char="–"/>
        <a:defRPr sz="6900">
          <a:solidFill>
            <a:schemeClr val="tx1"/>
          </a:solidFill>
          <a:latin typeface="+mn-lt"/>
        </a:defRPr>
      </a:lvl4pPr>
      <a:lvl5pPr marL="7267575" indent="-806450" algn="l" defTabSz="3228975" rtl="0" eaLnBrk="0" fontAlgn="base" hangingPunct="0">
        <a:spcBef>
          <a:spcPct val="20000"/>
        </a:spcBef>
        <a:spcAft>
          <a:spcPct val="0"/>
        </a:spcAft>
        <a:buChar char="»"/>
        <a:defRPr sz="6900">
          <a:solidFill>
            <a:schemeClr val="tx1"/>
          </a:solidFill>
          <a:latin typeface="+mn-lt"/>
        </a:defRPr>
      </a:lvl5pPr>
      <a:lvl6pPr marL="7724775" indent="-806450" algn="l" defTabSz="3228975" rtl="0" eaLnBrk="0" fontAlgn="base" hangingPunct="0">
        <a:spcBef>
          <a:spcPct val="20000"/>
        </a:spcBef>
        <a:spcAft>
          <a:spcPct val="0"/>
        </a:spcAft>
        <a:buChar char="»"/>
        <a:defRPr sz="6900">
          <a:solidFill>
            <a:schemeClr val="tx1"/>
          </a:solidFill>
          <a:latin typeface="+mn-lt"/>
        </a:defRPr>
      </a:lvl6pPr>
      <a:lvl7pPr marL="8181975" indent="-806450" algn="l" defTabSz="3228975" rtl="0" eaLnBrk="0" fontAlgn="base" hangingPunct="0">
        <a:spcBef>
          <a:spcPct val="20000"/>
        </a:spcBef>
        <a:spcAft>
          <a:spcPct val="0"/>
        </a:spcAft>
        <a:buChar char="»"/>
        <a:defRPr sz="6900">
          <a:solidFill>
            <a:schemeClr val="tx1"/>
          </a:solidFill>
          <a:latin typeface="+mn-lt"/>
        </a:defRPr>
      </a:lvl7pPr>
      <a:lvl8pPr marL="8639175" indent="-806450" algn="l" defTabSz="3228975" rtl="0" eaLnBrk="0" fontAlgn="base" hangingPunct="0">
        <a:spcBef>
          <a:spcPct val="20000"/>
        </a:spcBef>
        <a:spcAft>
          <a:spcPct val="0"/>
        </a:spcAft>
        <a:buChar char="»"/>
        <a:defRPr sz="6900">
          <a:solidFill>
            <a:schemeClr val="tx1"/>
          </a:solidFill>
          <a:latin typeface="+mn-lt"/>
        </a:defRPr>
      </a:lvl8pPr>
      <a:lvl9pPr marL="9096375" indent="-806450" algn="l" defTabSz="3228975" rtl="0" eaLnBrk="0" fontAlgn="base" hangingPunct="0">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223" name="Text Box 31"/>
          <p:cNvSpPr txBox="1">
            <a:spLocks noChangeArrowheads="1"/>
          </p:cNvSpPr>
          <p:nvPr/>
        </p:nvSpPr>
        <p:spPr bwMode="auto">
          <a:xfrm>
            <a:off x="3657600" y="685800"/>
            <a:ext cx="20110450" cy="3657600"/>
          </a:xfrm>
          <a:prstGeom prst="rect">
            <a:avLst/>
          </a:prstGeom>
          <a:solidFill>
            <a:srgbClr val="808000"/>
          </a:solidFill>
          <a:ln w="38100">
            <a:noFill/>
            <a:miter lim="800000"/>
            <a:headEnd/>
            <a:tailEnd/>
          </a:ln>
          <a:effectLst/>
        </p:spPr>
        <p:txBody>
          <a:bodyPr lIns="85638" tIns="42818" rIns="85638" bIns="42818" anchor="ctr" anchorCtr="1"/>
          <a:lstStyle/>
          <a:p>
            <a:pPr algn="ctr" rtl="1"/>
            <a:r>
              <a:rPr lang="en-US" sz="3600" b="1" dirty="0">
                <a:solidFill>
                  <a:srgbClr val="FFFF99"/>
                </a:solidFill>
              </a:rPr>
              <a:t>Mansoura university</a:t>
            </a:r>
            <a:endParaRPr lang="ar-EG" sz="3600" b="1" dirty="0">
              <a:solidFill>
                <a:srgbClr val="FFFF99"/>
              </a:solidFill>
            </a:endParaRPr>
          </a:p>
          <a:p>
            <a:pPr algn="ctr" rtl="1"/>
            <a:r>
              <a:rPr lang="en-US" sz="3600" b="1" dirty="0">
                <a:solidFill>
                  <a:srgbClr val="FFFF99"/>
                </a:solidFill>
              </a:rPr>
              <a:t>Chemical and </a:t>
            </a:r>
            <a:r>
              <a:rPr lang="en-US" sz="3600" b="1" dirty="0" err="1">
                <a:solidFill>
                  <a:srgbClr val="FFFF99"/>
                </a:solidFill>
              </a:rPr>
              <a:t>techenological</a:t>
            </a:r>
            <a:r>
              <a:rPr lang="en-US" sz="3600" b="1" dirty="0">
                <a:solidFill>
                  <a:srgbClr val="FFFF99"/>
                </a:solidFill>
              </a:rPr>
              <a:t> studies on </a:t>
            </a:r>
            <a:r>
              <a:rPr lang="en-US" sz="3600" b="1" dirty="0" err="1">
                <a:solidFill>
                  <a:srgbClr val="FFFF99"/>
                </a:solidFill>
              </a:rPr>
              <a:t>rouquefort</a:t>
            </a:r>
            <a:r>
              <a:rPr lang="en-US" sz="3600" b="1" dirty="0">
                <a:solidFill>
                  <a:srgbClr val="FFFF99"/>
                </a:solidFill>
              </a:rPr>
              <a:t> cheese</a:t>
            </a:r>
            <a:endParaRPr lang="ar-EG" sz="3600" b="1" dirty="0">
              <a:solidFill>
                <a:srgbClr val="FFFF99"/>
              </a:solidFill>
            </a:endParaRPr>
          </a:p>
          <a:p>
            <a:pPr algn="ctr" rtl="1"/>
            <a:r>
              <a:rPr lang="en-US" sz="4000" b="1" dirty="0">
                <a:solidFill>
                  <a:srgbClr val="FFFFCC"/>
                </a:solidFill>
              </a:rPr>
              <a:t>Manal </a:t>
            </a:r>
            <a:r>
              <a:rPr lang="en-US" sz="4000" b="1" dirty="0" err="1">
                <a:solidFill>
                  <a:srgbClr val="FFFFCC"/>
                </a:solidFill>
              </a:rPr>
              <a:t>samy</a:t>
            </a:r>
            <a:r>
              <a:rPr lang="en-US" sz="4000" b="1" dirty="0">
                <a:solidFill>
                  <a:srgbClr val="FFFFCC"/>
                </a:solidFill>
              </a:rPr>
              <a:t> </a:t>
            </a:r>
            <a:r>
              <a:rPr lang="en-US" sz="4000" b="1" dirty="0" err="1">
                <a:solidFill>
                  <a:srgbClr val="FFFFCC"/>
                </a:solidFill>
              </a:rPr>
              <a:t>gouida</a:t>
            </a:r>
            <a:endParaRPr lang="ar-EG" sz="4000" b="1" dirty="0">
              <a:solidFill>
                <a:srgbClr val="FFFFCC"/>
              </a:solidFill>
            </a:endParaRPr>
          </a:p>
          <a:p>
            <a:pPr algn="ctr" rtl="1"/>
            <a:r>
              <a:rPr lang="en-US" sz="4000" b="1" dirty="0">
                <a:solidFill>
                  <a:srgbClr val="FFFFCC"/>
                </a:solidFill>
              </a:rPr>
              <a:t>Faculty of agriculture </a:t>
            </a:r>
          </a:p>
          <a:p>
            <a:pPr algn="ctr" rtl="1"/>
            <a:r>
              <a:rPr lang="en-US" sz="4000" b="1" dirty="0">
                <a:solidFill>
                  <a:srgbClr val="FFFFCC"/>
                </a:solidFill>
              </a:rPr>
              <a:t>Food science</a:t>
            </a:r>
            <a:endParaRPr lang="en-US" sz="3200" b="1" dirty="0">
              <a:solidFill>
                <a:srgbClr val="FFFFCC"/>
              </a:solidFill>
            </a:endParaRPr>
          </a:p>
        </p:txBody>
      </p:sp>
      <p:sp>
        <p:nvSpPr>
          <p:cNvPr id="8226" name="Text Box 34"/>
          <p:cNvSpPr txBox="1">
            <a:spLocks noChangeArrowheads="1"/>
          </p:cNvSpPr>
          <p:nvPr/>
        </p:nvSpPr>
        <p:spPr bwMode="auto">
          <a:xfrm>
            <a:off x="547688" y="5027613"/>
            <a:ext cx="12796837" cy="914400"/>
          </a:xfrm>
          <a:prstGeom prst="rect">
            <a:avLst/>
          </a:prstGeom>
          <a:solidFill>
            <a:srgbClr val="808000"/>
          </a:solidFill>
          <a:ln w="38100">
            <a:solidFill>
              <a:srgbClr val="800000"/>
            </a:solidFill>
            <a:miter lim="800000"/>
            <a:headEnd/>
            <a:tailEnd/>
          </a:ln>
          <a:effectLst/>
        </p:spPr>
        <p:txBody>
          <a:bodyPr lIns="128016" tIns="64008" rIns="128016" bIns="64008"/>
          <a:lstStyle/>
          <a:p>
            <a:pPr defTabSz="1279525"/>
            <a:r>
              <a:rPr lang="en-US" sz="4800" b="1">
                <a:solidFill>
                  <a:srgbClr val="FFFF99"/>
                </a:solidFill>
                <a:effectLst>
                  <a:outerShdw blurRad="38100" dist="38100" dir="2700000" algn="tl">
                    <a:srgbClr val="000000"/>
                  </a:outerShdw>
                </a:effectLst>
                <a:cs typeface="Arial" pitchFamily="34" charset="0"/>
              </a:rPr>
              <a:t>Abstract</a:t>
            </a:r>
          </a:p>
        </p:txBody>
      </p:sp>
      <p:sp>
        <p:nvSpPr>
          <p:cNvPr id="8227" name="Text Box 35"/>
          <p:cNvSpPr txBox="1">
            <a:spLocks noChangeArrowheads="1"/>
          </p:cNvSpPr>
          <p:nvPr/>
        </p:nvSpPr>
        <p:spPr bwMode="auto">
          <a:xfrm>
            <a:off x="547688" y="6397625"/>
            <a:ext cx="12796837" cy="5484813"/>
          </a:xfrm>
          <a:prstGeom prst="rect">
            <a:avLst/>
          </a:prstGeom>
          <a:noFill/>
          <a:ln w="38100">
            <a:solidFill>
              <a:srgbClr val="800000"/>
            </a:solidFill>
            <a:miter lim="800000"/>
            <a:headEnd/>
            <a:tailEnd/>
          </a:ln>
          <a:effectLst/>
        </p:spPr>
        <p:txBody>
          <a:bodyPr lIns="256032" tIns="256032" rIns="256032" bIns="256032"/>
          <a:lstStyle/>
          <a:p>
            <a:pPr defTabSz="857250"/>
            <a:r>
              <a:rPr lang="en-US" sz="3200" dirty="0" smtClean="0">
                <a:cs typeface="Arial" pitchFamily="34" charset="0"/>
              </a:rPr>
              <a:t>Recent years have witnessed a marked increase in milk pollution with both pesticides  and heavy metals .   This pollution may be attributable to the use of large  quantities of pesticides for crop production. </a:t>
            </a:r>
          </a:p>
          <a:p>
            <a:pPr defTabSz="857250"/>
            <a:r>
              <a:rPr lang="en-US" sz="3200" dirty="0" smtClean="0">
                <a:cs typeface="Arial" pitchFamily="34" charset="0"/>
              </a:rPr>
              <a:t>The present work was limited with respect o achieve the board objectives of furthering the knowledge of occurrence of pesticides and heavy metals in buffalos milk , graining  information  concerning  the pesticides residues in processed dairy product and throwing some lights on the harmful effect of pesticides containing milks on public health </a:t>
            </a:r>
            <a:endParaRPr lang="en-US" sz="3200" dirty="0">
              <a:cs typeface="Arial" pitchFamily="34" charset="0"/>
            </a:endParaRPr>
          </a:p>
        </p:txBody>
      </p:sp>
      <p:sp>
        <p:nvSpPr>
          <p:cNvPr id="8228" name="Text Box 36"/>
          <p:cNvSpPr txBox="1">
            <a:spLocks noChangeArrowheads="1"/>
          </p:cNvSpPr>
          <p:nvPr/>
        </p:nvSpPr>
        <p:spPr bwMode="auto">
          <a:xfrm>
            <a:off x="14085888" y="5942013"/>
            <a:ext cx="13139738" cy="10113962"/>
          </a:xfrm>
          <a:prstGeom prst="rect">
            <a:avLst/>
          </a:prstGeom>
          <a:noFill/>
          <a:ln w="38100">
            <a:solidFill>
              <a:srgbClr val="800000"/>
            </a:solidFill>
            <a:miter lim="800000"/>
            <a:headEnd/>
            <a:tailEnd/>
          </a:ln>
          <a:effectLst/>
        </p:spPr>
        <p:txBody>
          <a:bodyPr lIns="256032" tIns="256032" rIns="256032" bIns="256032"/>
          <a:lstStyle/>
          <a:p>
            <a:pPr defTabSz="857250"/>
            <a:r>
              <a:rPr lang="en-US" b="1" dirty="0" smtClean="0"/>
              <a:t>*The presence of some pesticides residues in buffaloes milk in </a:t>
            </a:r>
            <a:r>
              <a:rPr lang="en-US" b="1" dirty="0" err="1" smtClean="0"/>
              <a:t>Dakahlia</a:t>
            </a:r>
            <a:r>
              <a:rPr lang="en-US" b="1" dirty="0" smtClean="0"/>
              <a:t> governorate from 9centersrevealed that malathion ,</a:t>
            </a:r>
            <a:r>
              <a:rPr lang="en-US" b="1" dirty="0" err="1" smtClean="0"/>
              <a:t>actellic</a:t>
            </a:r>
            <a:r>
              <a:rPr lang="en-US" b="1" dirty="0" smtClean="0"/>
              <a:t> and lannate were detected in 30,2,and 10%resp.in the investigated </a:t>
            </a:r>
            <a:r>
              <a:rPr lang="en-US" b="1" dirty="0" err="1" smtClean="0"/>
              <a:t>samples.the</a:t>
            </a:r>
            <a:r>
              <a:rPr lang="en-US" b="1" dirty="0" smtClean="0"/>
              <a:t> </a:t>
            </a:r>
            <a:r>
              <a:rPr lang="en-US" b="1" dirty="0" err="1" smtClean="0"/>
              <a:t>reidual</a:t>
            </a:r>
            <a:r>
              <a:rPr lang="en-US" b="1" dirty="0" smtClean="0"/>
              <a:t> limits of samples were 0.25-313,0.07-2.15 and0.02-0.6resp.</a:t>
            </a:r>
          </a:p>
          <a:p>
            <a:pPr defTabSz="857250"/>
            <a:endParaRPr lang="en-US" b="1" dirty="0" smtClean="0"/>
          </a:p>
          <a:p>
            <a:pPr defTabSz="857250"/>
            <a:r>
              <a:rPr lang="en-US" b="1" dirty="0" smtClean="0"/>
              <a:t>*The </a:t>
            </a:r>
            <a:r>
              <a:rPr lang="en-US" b="1" dirty="0" err="1" smtClean="0"/>
              <a:t>Ph</a:t>
            </a:r>
            <a:r>
              <a:rPr lang="en-US" b="1" dirty="0" smtClean="0"/>
              <a:t> of zabady samples </a:t>
            </a:r>
            <a:r>
              <a:rPr lang="en-US" b="1" dirty="0" err="1" smtClean="0"/>
              <a:t>wich</a:t>
            </a:r>
            <a:r>
              <a:rPr lang="en-US" b="1" dirty="0" smtClean="0"/>
              <a:t> treated with pests were higher than that of control sample   also  the same samples had nearly the same percent of TN and NPN  AS MAXIMUM WITH atelic pest</a:t>
            </a:r>
          </a:p>
          <a:p>
            <a:pPr defTabSz="857250"/>
            <a:r>
              <a:rPr lang="en-US" b="1" dirty="0" smtClean="0"/>
              <a:t> </a:t>
            </a:r>
          </a:p>
          <a:p>
            <a:pPr defTabSz="857250"/>
            <a:r>
              <a:rPr lang="en-US" b="1" dirty="0" smtClean="0"/>
              <a:t>*The occurrence of pesticides in milks resulted in slight change </a:t>
            </a:r>
            <a:r>
              <a:rPr lang="en-US" b="1" dirty="0" err="1" smtClean="0"/>
              <a:t>incheese</a:t>
            </a:r>
            <a:r>
              <a:rPr lang="en-US" b="1" dirty="0" smtClean="0"/>
              <a:t> Ph. Reversible relationship was noticed between pesticide level in milk and pH  value of </a:t>
            </a:r>
            <a:r>
              <a:rPr lang="en-US" b="1" dirty="0" err="1" smtClean="0"/>
              <a:t>Domiatti</a:t>
            </a:r>
            <a:r>
              <a:rPr lang="en-US" b="1" dirty="0" smtClean="0"/>
              <a:t> cheese</a:t>
            </a:r>
          </a:p>
          <a:p>
            <a:pPr defTabSz="857250"/>
            <a:endParaRPr lang="en-US" b="1" dirty="0"/>
          </a:p>
          <a:p>
            <a:pPr defTabSz="857250"/>
            <a:r>
              <a:rPr lang="en-US" b="1" dirty="0" smtClean="0"/>
              <a:t>*Lead , cadmium  and Iron   was higher in all   samples of milk but  Copper doesn't show any increase in milk along the two years of investigation </a:t>
            </a:r>
          </a:p>
          <a:p>
            <a:pPr defTabSz="857250"/>
            <a:endParaRPr lang="en-US" b="1" dirty="0"/>
          </a:p>
          <a:p>
            <a:pPr defTabSz="857250"/>
            <a:r>
              <a:rPr lang="en-US" b="1" dirty="0" smtClean="0"/>
              <a:t>*The overall Risks of Lannate and lead show   shortage in progeny numbers of rats  also body weight and length of femur bones in suckling rat babies were less in treatments </a:t>
            </a:r>
          </a:p>
          <a:p>
            <a:pPr defTabSz="857250"/>
            <a:r>
              <a:rPr lang="en-US" b="1" dirty="0" smtClean="0"/>
              <a:t>*Synthesis of both GOT and GPT enzymes increased significantly in suckling babies fed on feeds containing either lannate and lead </a:t>
            </a:r>
            <a:endParaRPr lang="en-US" b="1" dirty="0"/>
          </a:p>
        </p:txBody>
      </p:sp>
      <p:sp>
        <p:nvSpPr>
          <p:cNvPr id="8229" name="Text Box 37"/>
          <p:cNvSpPr txBox="1">
            <a:spLocks noChangeArrowheads="1"/>
          </p:cNvSpPr>
          <p:nvPr/>
        </p:nvSpPr>
        <p:spPr bwMode="auto">
          <a:xfrm>
            <a:off x="14076363" y="5027613"/>
            <a:ext cx="12796837" cy="914400"/>
          </a:xfrm>
          <a:prstGeom prst="rect">
            <a:avLst/>
          </a:prstGeom>
          <a:solidFill>
            <a:srgbClr val="808000"/>
          </a:solidFill>
          <a:ln w="38100">
            <a:solidFill>
              <a:srgbClr val="800000"/>
            </a:solidFill>
            <a:miter lim="800000"/>
            <a:headEnd/>
            <a:tailEnd/>
          </a:ln>
          <a:effectLst/>
        </p:spPr>
        <p:txBody>
          <a:bodyPr lIns="128016" tIns="64008" rIns="128016" bIns="64008"/>
          <a:lstStyle/>
          <a:p>
            <a:pPr defTabSz="1279525"/>
            <a:r>
              <a:rPr lang="en-US" sz="4800" b="1">
                <a:solidFill>
                  <a:srgbClr val="FFFF99"/>
                </a:solidFill>
                <a:effectLst>
                  <a:outerShdw blurRad="38100" dist="38100" dir="2700000" algn="tl">
                    <a:srgbClr val="000000"/>
                  </a:outerShdw>
                </a:effectLst>
                <a:cs typeface="Arial" pitchFamily="34" charset="0"/>
              </a:rPr>
              <a:t>Results</a:t>
            </a:r>
          </a:p>
        </p:txBody>
      </p:sp>
      <p:sp>
        <p:nvSpPr>
          <p:cNvPr id="8230" name="Text Box 38"/>
          <p:cNvSpPr txBox="1">
            <a:spLocks noChangeArrowheads="1"/>
          </p:cNvSpPr>
          <p:nvPr/>
        </p:nvSpPr>
        <p:spPr bwMode="auto">
          <a:xfrm>
            <a:off x="14258131" y="37249100"/>
            <a:ext cx="13149263" cy="6045200"/>
          </a:xfrm>
          <a:prstGeom prst="rect">
            <a:avLst/>
          </a:prstGeom>
          <a:noFill/>
          <a:ln w="38100">
            <a:solidFill>
              <a:srgbClr val="800000"/>
            </a:solidFill>
            <a:miter lim="800000"/>
            <a:headEnd/>
            <a:tailEnd/>
          </a:ln>
          <a:effectLst/>
        </p:spPr>
        <p:txBody>
          <a:bodyPr lIns="256032" tIns="256032" rIns="256032" bIns="256032"/>
          <a:lstStyle/>
          <a:p>
            <a:pPr marL="479425" indent="-479425" defTabSz="857250">
              <a:buFontTx/>
              <a:buAutoNum type="arabicPeriod"/>
            </a:pPr>
            <a:r>
              <a:rPr lang="en-US" sz="3200" i="1" dirty="0" err="1" smtClean="0">
                <a:cs typeface="Arial" pitchFamily="34" charset="0"/>
              </a:rPr>
              <a:t>Abd</a:t>
            </a:r>
            <a:r>
              <a:rPr lang="en-US" sz="3200" i="1" dirty="0" smtClean="0">
                <a:cs typeface="Arial" pitchFamily="34" charset="0"/>
              </a:rPr>
              <a:t>- El- Salam ,M.H. </a:t>
            </a:r>
            <a:r>
              <a:rPr lang="en-US" sz="3200" i="1" dirty="0" err="1" smtClean="0">
                <a:cs typeface="Arial" pitchFamily="34" charset="0"/>
              </a:rPr>
              <a:t>asker.L.F</a:t>
            </a:r>
            <a:r>
              <a:rPr lang="en-US" sz="3200" i="1" dirty="0">
                <a:cs typeface="Arial" pitchFamily="34" charset="0"/>
              </a:rPr>
              <a:t> </a:t>
            </a:r>
            <a:r>
              <a:rPr lang="en-US" sz="3200" i="1" dirty="0" smtClean="0">
                <a:cs typeface="Arial" pitchFamily="34" charset="0"/>
              </a:rPr>
              <a:t>.Hamzawi,h..</a:t>
            </a:r>
            <a:r>
              <a:rPr lang="en-US" sz="3200" i="1" dirty="0" err="1" smtClean="0">
                <a:cs typeface="Arial" pitchFamily="34" charset="0"/>
              </a:rPr>
              <a:t>f.EL</a:t>
            </a:r>
            <a:r>
              <a:rPr lang="en-US" sz="3200" i="1" dirty="0" smtClean="0">
                <a:cs typeface="Arial" pitchFamily="34" charset="0"/>
              </a:rPr>
              <a:t>- DIEN and </a:t>
            </a:r>
            <a:r>
              <a:rPr lang="en-US" sz="3200" i="1" dirty="0" err="1" smtClean="0">
                <a:cs typeface="Arial" pitchFamily="34" charset="0"/>
              </a:rPr>
              <a:t>A.farrag</a:t>
            </a:r>
            <a:r>
              <a:rPr lang="en-US" sz="3200" i="1" dirty="0" smtClean="0">
                <a:cs typeface="Arial" pitchFamily="34" charset="0"/>
              </a:rPr>
              <a:t> (1992</a:t>
            </a:r>
            <a:r>
              <a:rPr lang="en-US" sz="3600" i="1" dirty="0" smtClean="0">
                <a:cs typeface="Arial" pitchFamily="34" charset="0"/>
              </a:rPr>
              <a:t>)</a:t>
            </a:r>
            <a:endParaRPr lang="en-US" sz="3600" i="1" dirty="0">
              <a:cs typeface="Arial" pitchFamily="34" charset="0"/>
            </a:endParaRPr>
          </a:p>
          <a:p>
            <a:pPr marL="479425" indent="-479425" defTabSz="857250">
              <a:buFontTx/>
              <a:buAutoNum type="arabicPeriod"/>
            </a:pPr>
            <a:r>
              <a:rPr lang="en-US" sz="3600" i="1" dirty="0" err="1" smtClean="0">
                <a:cs typeface="Arial" pitchFamily="34" charset="0"/>
              </a:rPr>
              <a:t>Clayden</a:t>
            </a:r>
            <a:r>
              <a:rPr lang="en-US" sz="3600" i="1" dirty="0" smtClean="0">
                <a:cs typeface="Arial" pitchFamily="34" charset="0"/>
              </a:rPr>
              <a:t> ,E.C (1971)  </a:t>
            </a:r>
            <a:r>
              <a:rPr lang="en-US" sz="3600" i="1" dirty="0" err="1" smtClean="0">
                <a:cs typeface="Arial" pitchFamily="34" charset="0"/>
              </a:rPr>
              <a:t>histopathological</a:t>
            </a:r>
            <a:r>
              <a:rPr lang="en-US" sz="3600" i="1" dirty="0" smtClean="0">
                <a:cs typeface="Arial" pitchFamily="34" charset="0"/>
              </a:rPr>
              <a:t> techniques .5</a:t>
            </a:r>
            <a:r>
              <a:rPr lang="en-US" sz="3600" i="1" baseline="30000" dirty="0" smtClean="0">
                <a:cs typeface="Arial" pitchFamily="34" charset="0"/>
              </a:rPr>
              <a:t>th</a:t>
            </a:r>
            <a:r>
              <a:rPr lang="en-US" sz="3600" i="1" dirty="0" smtClean="0">
                <a:cs typeface="Arial" pitchFamily="34" charset="0"/>
              </a:rPr>
              <a:t> </a:t>
            </a:r>
            <a:r>
              <a:rPr lang="en-US" sz="3600" i="1" dirty="0" err="1" smtClean="0">
                <a:cs typeface="Arial" pitchFamily="34" charset="0"/>
              </a:rPr>
              <a:t>ed</a:t>
            </a:r>
            <a:r>
              <a:rPr lang="en-US" sz="3600" i="1" dirty="0" smtClean="0">
                <a:cs typeface="Arial" pitchFamily="34" charset="0"/>
              </a:rPr>
              <a:t> n. </a:t>
            </a:r>
            <a:r>
              <a:rPr lang="en-US" sz="3600" i="1" dirty="0" err="1" smtClean="0">
                <a:cs typeface="Arial" pitchFamily="34" charset="0"/>
              </a:rPr>
              <a:t>J.huchill</a:t>
            </a:r>
            <a:r>
              <a:rPr lang="en-US" sz="3600" i="1" dirty="0" smtClean="0">
                <a:cs typeface="Arial" pitchFamily="34" charset="0"/>
              </a:rPr>
              <a:t>  </a:t>
            </a:r>
            <a:r>
              <a:rPr lang="en-US" sz="3600" i="1" dirty="0" err="1" smtClean="0">
                <a:cs typeface="Arial" pitchFamily="34" charset="0"/>
              </a:rPr>
              <a:t>livingstone</a:t>
            </a:r>
            <a:r>
              <a:rPr lang="en-US" sz="3600" i="1" dirty="0" smtClean="0">
                <a:cs typeface="Arial" pitchFamily="34" charset="0"/>
              </a:rPr>
              <a:t>, Edinburg .</a:t>
            </a:r>
            <a:endParaRPr lang="en-US" sz="3600" i="1" dirty="0">
              <a:cs typeface="Arial" pitchFamily="34" charset="0"/>
            </a:endParaRPr>
          </a:p>
          <a:p>
            <a:pPr marL="479425" indent="-479425" defTabSz="857250">
              <a:buFontTx/>
              <a:buAutoNum type="arabicPeriod"/>
            </a:pPr>
            <a:r>
              <a:rPr lang="en-US" sz="3600" i="1" dirty="0" smtClean="0">
                <a:cs typeface="Arial" pitchFamily="34" charset="0"/>
              </a:rPr>
              <a:t>EZZAT,N.(1990</a:t>
            </a:r>
            <a:r>
              <a:rPr lang="en-US" sz="3600" i="1" dirty="0">
                <a:cs typeface="Arial" pitchFamily="34" charset="0"/>
              </a:rPr>
              <a:t>) </a:t>
            </a:r>
            <a:r>
              <a:rPr lang="en-US" sz="3600" i="1" dirty="0" smtClean="0">
                <a:cs typeface="Arial" pitchFamily="34" charset="0"/>
              </a:rPr>
              <a:t>ACCELERATION </a:t>
            </a:r>
            <a:r>
              <a:rPr lang="en-US" sz="3600" i="1" dirty="0">
                <a:cs typeface="Arial" pitchFamily="34" charset="0"/>
              </a:rPr>
              <a:t>OF </a:t>
            </a:r>
            <a:r>
              <a:rPr lang="en-US" sz="3600" i="1" dirty="0" err="1">
                <a:cs typeface="Arial" pitchFamily="34" charset="0"/>
              </a:rPr>
              <a:t>Domiati</a:t>
            </a:r>
            <a:r>
              <a:rPr lang="en-US" sz="3600" i="1" dirty="0">
                <a:cs typeface="Arial" pitchFamily="34" charset="0"/>
              </a:rPr>
              <a:t> cheese ripening using commercial </a:t>
            </a:r>
            <a:r>
              <a:rPr lang="en-US" sz="3600" i="1" dirty="0" err="1" smtClean="0">
                <a:cs typeface="Arial" pitchFamily="34" charset="0"/>
              </a:rPr>
              <a:t>enzymes.egyptian.J.Sci</a:t>
            </a:r>
            <a:r>
              <a:rPr lang="en-US" sz="3600" i="1" dirty="0" smtClean="0">
                <a:cs typeface="Arial" pitchFamily="34" charset="0"/>
              </a:rPr>
              <a:t>. ,18:435-445</a:t>
            </a:r>
            <a:endParaRPr lang="en-US" sz="3600" i="1" dirty="0">
              <a:cs typeface="Arial" pitchFamily="34" charset="0"/>
            </a:endParaRPr>
          </a:p>
          <a:p>
            <a:pPr marL="479425" indent="-479425" defTabSz="857250">
              <a:buFontTx/>
              <a:buAutoNum type="arabicPeriod"/>
            </a:pPr>
            <a:r>
              <a:rPr lang="en-US" sz="3600" i="1" dirty="0" smtClean="0">
                <a:cs typeface="Arial" pitchFamily="34" charset="0"/>
              </a:rPr>
              <a:t>FOUTS,J.(1970) Some effects of insecticides on hepatic microsomal enzymes in various animal species . Rev. </a:t>
            </a:r>
            <a:r>
              <a:rPr lang="en-US" sz="3600" i="1" dirty="0" err="1" smtClean="0">
                <a:cs typeface="Arial" pitchFamily="34" charset="0"/>
              </a:rPr>
              <a:t>Can.Biol</a:t>
            </a:r>
            <a:r>
              <a:rPr lang="en-US" i="1" dirty="0" smtClean="0">
                <a:cs typeface="Arial" pitchFamily="34" charset="0"/>
              </a:rPr>
              <a:t>., 29 (4) : 377-389.</a:t>
            </a:r>
            <a:endParaRPr lang="en-US" i="1" dirty="0">
              <a:cs typeface="Arial" pitchFamily="34" charset="0"/>
            </a:endParaRPr>
          </a:p>
        </p:txBody>
      </p:sp>
      <p:sp>
        <p:nvSpPr>
          <p:cNvPr id="8231" name="Text Box 39"/>
          <p:cNvSpPr txBox="1">
            <a:spLocks noChangeArrowheads="1"/>
          </p:cNvSpPr>
          <p:nvPr/>
        </p:nvSpPr>
        <p:spPr bwMode="auto">
          <a:xfrm>
            <a:off x="14076363" y="36334700"/>
            <a:ext cx="12795250" cy="914400"/>
          </a:xfrm>
          <a:prstGeom prst="rect">
            <a:avLst/>
          </a:prstGeom>
          <a:solidFill>
            <a:srgbClr val="808000"/>
          </a:solidFill>
          <a:ln w="38100">
            <a:solidFill>
              <a:srgbClr val="800000"/>
            </a:solidFill>
            <a:miter lim="800000"/>
            <a:headEnd/>
            <a:tailEnd/>
          </a:ln>
          <a:effectLst/>
        </p:spPr>
        <p:txBody>
          <a:bodyPr lIns="128016" tIns="64008" rIns="128016" bIns="64008"/>
          <a:lstStyle/>
          <a:p>
            <a:pPr defTabSz="1279525"/>
            <a:r>
              <a:rPr lang="en-US" sz="4800" b="1">
                <a:solidFill>
                  <a:srgbClr val="FFFF99"/>
                </a:solidFill>
                <a:effectLst>
                  <a:outerShdw blurRad="38100" dist="38100" dir="2700000" algn="tl">
                    <a:srgbClr val="000000"/>
                  </a:outerShdw>
                </a:effectLst>
                <a:cs typeface="Arial" pitchFamily="34" charset="0"/>
              </a:rPr>
              <a:t>References</a:t>
            </a:r>
          </a:p>
        </p:txBody>
      </p:sp>
      <p:sp>
        <p:nvSpPr>
          <p:cNvPr id="8232" name="Text Box 40"/>
          <p:cNvSpPr txBox="1">
            <a:spLocks noChangeArrowheads="1"/>
          </p:cNvSpPr>
          <p:nvPr/>
        </p:nvSpPr>
        <p:spPr bwMode="auto">
          <a:xfrm>
            <a:off x="493711" y="12351147"/>
            <a:ext cx="12796837" cy="16433006"/>
          </a:xfrm>
          <a:prstGeom prst="rect">
            <a:avLst/>
          </a:prstGeom>
          <a:noFill/>
          <a:ln w="38100">
            <a:solidFill>
              <a:srgbClr val="800000"/>
            </a:solidFill>
            <a:miter lim="800000"/>
            <a:headEnd/>
            <a:tailEnd/>
          </a:ln>
          <a:effectLst/>
        </p:spPr>
        <p:txBody>
          <a:bodyPr lIns="256032" tIns="256032" rIns="256032" bIns="256032"/>
          <a:lstStyle/>
          <a:p>
            <a:pPr defTabSz="857250"/>
            <a:r>
              <a:rPr lang="en-US" sz="3200" dirty="0" smtClean="0"/>
              <a:t>The pollution of milk and dairy products is considered one </a:t>
            </a:r>
            <a:r>
              <a:rPr lang="en-US" dirty="0" smtClean="0"/>
              <a:t>of the </a:t>
            </a:r>
            <a:r>
              <a:rPr lang="en-US" sz="3200" dirty="0" smtClean="0"/>
              <a:t>main dangerous aspects of the last few years .   All the nations in the world are suffering from pollution if milk ,but the degree of pollution varies from one nation to another. </a:t>
            </a:r>
            <a:r>
              <a:rPr lang="en-US" sz="3200" dirty="0"/>
              <a:t>		</a:t>
            </a:r>
            <a:r>
              <a:rPr lang="en-US" sz="3200" dirty="0" smtClean="0"/>
              <a:t>As a direct result of using the pesticides for controlling plant pests and diseases; the residues which ,transferred to milk renders it unsuitable  for human consumption. The problem is increased with the more kinds of pesticides with  high concentrations  and at short intervals ,such as chlorinated hydrocarbons ,</a:t>
            </a:r>
            <a:r>
              <a:rPr lang="en-US" sz="3200" dirty="0" err="1" smtClean="0"/>
              <a:t>organo</a:t>
            </a:r>
            <a:r>
              <a:rPr lang="en-US" sz="3200" dirty="0" smtClean="0"/>
              <a:t> phosphorus ,</a:t>
            </a:r>
            <a:r>
              <a:rPr lang="en-US" sz="3200" dirty="0" err="1" smtClean="0"/>
              <a:t>carbamates</a:t>
            </a:r>
            <a:r>
              <a:rPr lang="en-US" sz="3200" dirty="0" smtClean="0"/>
              <a:t> and </a:t>
            </a:r>
            <a:r>
              <a:rPr lang="en-US" sz="3200" dirty="0" err="1" smtClean="0"/>
              <a:t>pyrithriod</a:t>
            </a:r>
            <a:r>
              <a:rPr lang="en-US" sz="3200" dirty="0" smtClean="0"/>
              <a:t>.(fouzy,1991)  Respect of these compounds to toxicity ,some of  the </a:t>
            </a:r>
            <a:r>
              <a:rPr lang="en-US" sz="3200" dirty="0" err="1" smtClean="0"/>
              <a:t>organophosphours</a:t>
            </a:r>
            <a:r>
              <a:rPr lang="en-US" sz="3200" dirty="0" smtClean="0"/>
              <a:t> and  </a:t>
            </a:r>
            <a:r>
              <a:rPr lang="en-US" sz="3200" dirty="0" err="1" smtClean="0"/>
              <a:t>carbamates</a:t>
            </a:r>
            <a:r>
              <a:rPr lang="en-US" sz="3200" dirty="0" smtClean="0"/>
              <a:t> have </a:t>
            </a:r>
            <a:r>
              <a:rPr lang="en-US" sz="3200" dirty="0" err="1" smtClean="0"/>
              <a:t>amuch</a:t>
            </a:r>
            <a:r>
              <a:rPr lang="en-US" sz="3200" dirty="0" smtClean="0"/>
              <a:t> higher acute toxicity than the common </a:t>
            </a:r>
            <a:r>
              <a:rPr lang="en-US" sz="3200" dirty="0" err="1" smtClean="0"/>
              <a:t>organochlorine</a:t>
            </a:r>
            <a:r>
              <a:rPr lang="en-US" sz="3200" dirty="0" smtClean="0"/>
              <a:t> pesticides such as DDT and HCH ( </a:t>
            </a:r>
            <a:r>
              <a:rPr lang="en-US" sz="3200" dirty="0" err="1" smtClean="0"/>
              <a:t>lindane</a:t>
            </a:r>
            <a:r>
              <a:rPr lang="en-US" sz="3200" dirty="0" smtClean="0"/>
              <a:t>)</a:t>
            </a:r>
          </a:p>
          <a:p>
            <a:pPr defTabSz="857250"/>
            <a:endParaRPr lang="en-US" sz="3200" dirty="0"/>
          </a:p>
          <a:p>
            <a:pPr defTabSz="857250"/>
            <a:endParaRPr lang="en-US" sz="3200" dirty="0" smtClean="0"/>
          </a:p>
          <a:p>
            <a:pPr defTabSz="857250"/>
            <a:endParaRPr lang="en-US" sz="3200" b="1" dirty="0"/>
          </a:p>
          <a:p>
            <a:pPr defTabSz="857250"/>
            <a:r>
              <a:rPr lang="en-US" sz="4800" i="1" dirty="0" smtClean="0"/>
              <a:t>Materials</a:t>
            </a:r>
            <a:r>
              <a:rPr lang="en-US" sz="3200" i="1" dirty="0" smtClean="0"/>
              <a:t>: sample selection– milk– rennet– zabady starter– </a:t>
            </a:r>
            <a:r>
              <a:rPr lang="en-US" i="1" dirty="0" smtClean="0"/>
              <a:t>salts– organic solvents--  pesticides( lannate- </a:t>
            </a:r>
            <a:r>
              <a:rPr lang="en-US" i="1" dirty="0" err="1" smtClean="0"/>
              <a:t>actellic</a:t>
            </a:r>
            <a:r>
              <a:rPr lang="en-US" i="1" dirty="0" smtClean="0"/>
              <a:t>—</a:t>
            </a:r>
            <a:r>
              <a:rPr lang="en-US" i="1" dirty="0" err="1" smtClean="0"/>
              <a:t>mallation</a:t>
            </a:r>
            <a:r>
              <a:rPr lang="en-US" i="1" dirty="0" smtClean="0"/>
              <a:t>) albino rats </a:t>
            </a:r>
            <a:endParaRPr lang="en-US" sz="3200" i="1" dirty="0"/>
          </a:p>
          <a:p>
            <a:pPr defTabSz="857250"/>
            <a:r>
              <a:rPr lang="en-US" sz="4000" i="1" dirty="0" smtClean="0"/>
              <a:t>METHODS:</a:t>
            </a:r>
          </a:p>
          <a:p>
            <a:pPr defTabSz="857250"/>
            <a:r>
              <a:rPr lang="en-US" sz="3600" i="1" dirty="0" smtClean="0"/>
              <a:t>1-</a:t>
            </a:r>
            <a:r>
              <a:rPr lang="en-US" sz="3200" i="1" dirty="0" smtClean="0"/>
              <a:t> detection of trace elements in milk and its products ( lead –cadmium- copper) method by Antlia  and ANTILA (1971)</a:t>
            </a:r>
          </a:p>
          <a:p>
            <a:pPr defTabSz="857250"/>
            <a:r>
              <a:rPr lang="en-US" sz="3200" i="1" dirty="0" smtClean="0"/>
              <a:t>2-Chemichal analysis(</a:t>
            </a:r>
            <a:r>
              <a:rPr lang="en-US" sz="3200" i="1" dirty="0" err="1" smtClean="0"/>
              <a:t>Ts</a:t>
            </a:r>
            <a:r>
              <a:rPr lang="en-US" sz="3200" i="1" dirty="0" smtClean="0"/>
              <a:t>- fat- NPN- TN)  godinho and fox (1982) –Kjldahel method described  by Ling (1963) </a:t>
            </a:r>
          </a:p>
          <a:p>
            <a:pPr defTabSz="857250"/>
            <a:r>
              <a:rPr lang="en-US" sz="3200" i="1" dirty="0" smtClean="0"/>
              <a:t>3- detection of pesticides residues by EL-</a:t>
            </a:r>
            <a:r>
              <a:rPr lang="en-US" sz="3200" i="1" dirty="0" err="1" smtClean="0"/>
              <a:t>Nabaraway</a:t>
            </a:r>
            <a:r>
              <a:rPr lang="en-US" sz="3200" i="1" dirty="0" smtClean="0"/>
              <a:t> et.al ( 1988) </a:t>
            </a:r>
          </a:p>
          <a:p>
            <a:pPr defTabSz="857250"/>
            <a:r>
              <a:rPr lang="en-US" sz="3200" i="1" dirty="0" smtClean="0"/>
              <a:t>4- Scanning electron microscope  for cheese samples by </a:t>
            </a:r>
            <a:r>
              <a:rPr lang="en-US" sz="3200" i="1" dirty="0" err="1" smtClean="0"/>
              <a:t>Ayyad</a:t>
            </a:r>
            <a:r>
              <a:rPr lang="en-US" sz="3200" i="1" dirty="0" smtClean="0"/>
              <a:t> (1996)</a:t>
            </a:r>
          </a:p>
          <a:p>
            <a:pPr defTabSz="857250"/>
            <a:r>
              <a:rPr lang="en-US" sz="3200" i="1" dirty="0" smtClean="0"/>
              <a:t>5- electrophoretic pattern of total protein by El-</a:t>
            </a:r>
            <a:r>
              <a:rPr lang="en-US" sz="3200" i="1" dirty="0" err="1" smtClean="0"/>
              <a:t>Shibiny</a:t>
            </a:r>
            <a:r>
              <a:rPr lang="en-US" sz="3200" i="1" dirty="0" smtClean="0"/>
              <a:t> and </a:t>
            </a:r>
            <a:r>
              <a:rPr lang="en-US" sz="3200" i="1" dirty="0" err="1" smtClean="0"/>
              <a:t>Abd</a:t>
            </a:r>
            <a:r>
              <a:rPr lang="en-US" sz="3200" i="1" dirty="0" smtClean="0"/>
              <a:t> El- Salam (1976) </a:t>
            </a:r>
          </a:p>
          <a:p>
            <a:pPr defTabSz="857250"/>
            <a:r>
              <a:rPr lang="en-US" sz="3200" i="1" dirty="0" smtClean="0"/>
              <a:t>6-Biological experimen</a:t>
            </a:r>
            <a:r>
              <a:rPr lang="en-US" sz="3200" b="1" dirty="0" smtClean="0"/>
              <a:t>ts </a:t>
            </a:r>
            <a:r>
              <a:rPr lang="en-US" sz="3200" i="1" dirty="0" smtClean="0"/>
              <a:t>: a-  Analytical methods </a:t>
            </a:r>
          </a:p>
          <a:p>
            <a:pPr defTabSz="857250"/>
            <a:r>
              <a:rPr lang="en-US" sz="3200" i="1" dirty="0" smtClean="0"/>
              <a:t>                                         b- Histopathology detected</a:t>
            </a:r>
          </a:p>
          <a:p>
            <a:pPr defTabSz="857250"/>
            <a:endParaRPr lang="en-US" sz="3600" i="1" dirty="0"/>
          </a:p>
          <a:p>
            <a:pPr defTabSz="857250"/>
            <a:r>
              <a:rPr lang="en-US" sz="3200" i="1" dirty="0" smtClean="0"/>
              <a:t>    </a:t>
            </a:r>
            <a:endParaRPr lang="en-US" sz="3200" i="1" dirty="0"/>
          </a:p>
        </p:txBody>
      </p:sp>
      <p:sp>
        <p:nvSpPr>
          <p:cNvPr id="8233" name="Text Box 41"/>
          <p:cNvSpPr txBox="1">
            <a:spLocks noChangeArrowheads="1"/>
          </p:cNvSpPr>
          <p:nvPr/>
        </p:nvSpPr>
        <p:spPr bwMode="auto">
          <a:xfrm>
            <a:off x="547688" y="19653250"/>
            <a:ext cx="12796837" cy="914400"/>
          </a:xfrm>
          <a:prstGeom prst="rect">
            <a:avLst/>
          </a:prstGeom>
          <a:solidFill>
            <a:srgbClr val="808000"/>
          </a:solidFill>
          <a:ln w="38100">
            <a:solidFill>
              <a:srgbClr val="800000"/>
            </a:solidFill>
            <a:miter lim="800000"/>
            <a:headEnd/>
            <a:tailEnd/>
          </a:ln>
          <a:effectLst/>
        </p:spPr>
        <p:txBody>
          <a:bodyPr lIns="128016" tIns="64008" rIns="128016" bIns="64008"/>
          <a:lstStyle/>
          <a:p>
            <a:pPr defTabSz="1279525"/>
            <a:r>
              <a:rPr lang="en-US" sz="4800" b="1" dirty="0">
                <a:solidFill>
                  <a:srgbClr val="FFFF99"/>
                </a:solidFill>
                <a:effectLst>
                  <a:outerShdw blurRad="38100" dist="38100" dir="2700000" algn="tl">
                    <a:srgbClr val="000000"/>
                  </a:outerShdw>
                </a:effectLst>
                <a:cs typeface="Arial" pitchFamily="34" charset="0"/>
              </a:rPr>
              <a:t>Methods and Materials</a:t>
            </a:r>
          </a:p>
        </p:txBody>
      </p:sp>
      <p:sp>
        <p:nvSpPr>
          <p:cNvPr id="8234" name="Rectangle 42"/>
          <p:cNvSpPr>
            <a:spLocks noChangeArrowheads="1"/>
          </p:cNvSpPr>
          <p:nvPr/>
        </p:nvSpPr>
        <p:spPr bwMode="auto">
          <a:xfrm>
            <a:off x="14076363" y="15995650"/>
            <a:ext cx="3656012" cy="3656013"/>
          </a:xfrm>
          <a:prstGeom prst="rect">
            <a:avLst/>
          </a:prstGeom>
          <a:solidFill>
            <a:schemeClr val="bg1"/>
          </a:solidFill>
          <a:ln w="9525">
            <a:solidFill>
              <a:schemeClr val="tx1"/>
            </a:solidFill>
            <a:miter lim="800000"/>
            <a:headEnd/>
            <a:tailEnd/>
          </a:ln>
          <a:effectLst/>
        </p:spPr>
        <p:txBody>
          <a:bodyPr wrap="none" lIns="128016" tIns="64008" rIns="128016" bIns="64008" anchor="ctr"/>
          <a:lstStyle/>
          <a:p>
            <a:pPr algn="ctr" defTabSz="1279525"/>
            <a:r>
              <a:rPr lang="en-US" sz="4800" dirty="0">
                <a:cs typeface="Arial" pitchFamily="34" charset="0"/>
              </a:rPr>
              <a:t>CHART or </a:t>
            </a:r>
          </a:p>
          <a:p>
            <a:pPr algn="ctr" defTabSz="1279525"/>
            <a:r>
              <a:rPr lang="en-US" sz="4800" dirty="0">
                <a:cs typeface="Arial" pitchFamily="34" charset="0"/>
              </a:rPr>
              <a:t>PICTURE</a:t>
            </a:r>
          </a:p>
        </p:txBody>
      </p:sp>
      <p:sp>
        <p:nvSpPr>
          <p:cNvPr id="8235" name="Text Box 43"/>
          <p:cNvSpPr txBox="1">
            <a:spLocks noChangeArrowheads="1"/>
          </p:cNvSpPr>
          <p:nvPr/>
        </p:nvSpPr>
        <p:spPr bwMode="auto">
          <a:xfrm>
            <a:off x="14076363" y="19964400"/>
            <a:ext cx="3654425" cy="991041"/>
          </a:xfrm>
          <a:prstGeom prst="rect">
            <a:avLst/>
          </a:prstGeom>
          <a:noFill/>
          <a:ln w="9525">
            <a:noFill/>
            <a:miter lim="800000"/>
            <a:headEnd/>
            <a:tailEnd/>
          </a:ln>
          <a:effectLst/>
        </p:spPr>
        <p:txBody>
          <a:bodyPr lIns="128016" tIns="64008" rIns="128016" bIns="64008">
            <a:spAutoFit/>
          </a:bodyPr>
          <a:lstStyle/>
          <a:p>
            <a:pPr defTabSz="3843338" eaLnBrk="1" hangingPunct="1"/>
            <a:r>
              <a:rPr lang="en-US" b="1" u="sng" dirty="0" smtClean="0">
                <a:solidFill>
                  <a:srgbClr val="800000"/>
                </a:solidFill>
                <a:cs typeface="Arial" pitchFamily="34" charset="0"/>
              </a:rPr>
              <a:t>Figure_1.length of femur bones (cm)</a:t>
            </a:r>
            <a:endParaRPr lang="en-US" u="sng" dirty="0">
              <a:solidFill>
                <a:srgbClr val="800000"/>
              </a:solidFill>
              <a:cs typeface="Arial" pitchFamily="34" charset="0"/>
            </a:endParaRPr>
          </a:p>
        </p:txBody>
      </p:sp>
      <p:sp>
        <p:nvSpPr>
          <p:cNvPr id="8236" name="Rectangle 44"/>
          <p:cNvSpPr>
            <a:spLocks noChangeArrowheads="1"/>
          </p:cNvSpPr>
          <p:nvPr/>
        </p:nvSpPr>
        <p:spPr bwMode="auto">
          <a:xfrm>
            <a:off x="23217188" y="16002000"/>
            <a:ext cx="3656012" cy="3656013"/>
          </a:xfrm>
          <a:prstGeom prst="rect">
            <a:avLst/>
          </a:prstGeom>
          <a:solidFill>
            <a:schemeClr val="bg1"/>
          </a:solidFill>
          <a:ln w="9525">
            <a:solidFill>
              <a:schemeClr val="tx1"/>
            </a:solidFill>
            <a:miter lim="800000"/>
            <a:headEnd/>
            <a:tailEnd/>
          </a:ln>
          <a:effectLst/>
        </p:spPr>
        <p:txBody>
          <a:bodyPr wrap="none" lIns="128016" tIns="64008" rIns="128016" bIns="64008" anchor="ctr"/>
          <a:lstStyle/>
          <a:p>
            <a:pPr algn="ctr" defTabSz="1279525"/>
            <a:r>
              <a:rPr lang="en-US" sz="4800" dirty="0">
                <a:cs typeface="Arial" pitchFamily="34" charset="0"/>
              </a:rPr>
              <a:t>CHART or </a:t>
            </a:r>
          </a:p>
          <a:p>
            <a:pPr algn="ctr" defTabSz="1279525"/>
            <a:r>
              <a:rPr lang="en-US" sz="4800" dirty="0">
                <a:cs typeface="Arial" pitchFamily="34" charset="0"/>
              </a:rPr>
              <a:t>PICTURE</a:t>
            </a:r>
          </a:p>
        </p:txBody>
      </p:sp>
      <p:sp>
        <p:nvSpPr>
          <p:cNvPr id="8237" name="Text Box 45"/>
          <p:cNvSpPr txBox="1">
            <a:spLocks noChangeArrowheads="1"/>
          </p:cNvSpPr>
          <p:nvPr/>
        </p:nvSpPr>
        <p:spPr bwMode="auto">
          <a:xfrm>
            <a:off x="23217188" y="19964400"/>
            <a:ext cx="3654425" cy="2714589"/>
          </a:xfrm>
          <a:prstGeom prst="rect">
            <a:avLst/>
          </a:prstGeom>
          <a:noFill/>
          <a:ln w="9525">
            <a:noFill/>
            <a:miter lim="800000"/>
            <a:headEnd/>
            <a:tailEnd/>
          </a:ln>
          <a:effectLst/>
        </p:spPr>
        <p:txBody>
          <a:bodyPr lIns="128016" tIns="64008" rIns="128016" bIns="64008">
            <a:spAutoFit/>
          </a:bodyPr>
          <a:lstStyle/>
          <a:p>
            <a:pPr defTabSz="3843338" eaLnBrk="1" hangingPunct="1"/>
            <a:r>
              <a:rPr lang="en-US" b="1" u="sng" dirty="0">
                <a:solidFill>
                  <a:srgbClr val="800000"/>
                </a:solidFill>
                <a:cs typeface="Arial" pitchFamily="34" charset="0"/>
              </a:rPr>
              <a:t>Figure_1.the effect of </a:t>
            </a:r>
            <a:r>
              <a:rPr lang="en-US" b="1" u="sng" dirty="0" err="1">
                <a:solidFill>
                  <a:srgbClr val="800000"/>
                </a:solidFill>
                <a:cs typeface="Arial" pitchFamily="34" charset="0"/>
              </a:rPr>
              <a:t>actionof</a:t>
            </a:r>
            <a:r>
              <a:rPr lang="en-US" b="1" u="sng" dirty="0">
                <a:solidFill>
                  <a:srgbClr val="800000"/>
                </a:solidFill>
                <a:cs typeface="Arial" pitchFamily="34" charset="0"/>
              </a:rPr>
              <a:t> lannate and lead on the </a:t>
            </a:r>
            <a:r>
              <a:rPr lang="en-US" b="1" u="sng" dirty="0" smtClean="0">
                <a:solidFill>
                  <a:srgbClr val="800000"/>
                </a:solidFill>
                <a:cs typeface="Arial" pitchFamily="34" charset="0"/>
              </a:rPr>
              <a:t>heart </a:t>
            </a:r>
            <a:r>
              <a:rPr lang="en-US" b="1" u="sng" dirty="0">
                <a:solidFill>
                  <a:srgbClr val="800000"/>
                </a:solidFill>
                <a:cs typeface="Arial" pitchFamily="34" charset="0"/>
              </a:rPr>
              <a:t>of suckling babies </a:t>
            </a:r>
            <a:r>
              <a:rPr lang="en-US" b="1" u="sng" dirty="0" err="1">
                <a:solidFill>
                  <a:srgbClr val="800000"/>
                </a:solidFill>
                <a:cs typeface="Arial" pitchFamily="34" charset="0"/>
              </a:rPr>
              <a:t>rats</a:t>
            </a:r>
            <a:r>
              <a:rPr lang="en-US" u="sng" dirty="0" err="1">
                <a:solidFill>
                  <a:srgbClr val="800000"/>
                </a:solidFill>
                <a:cs typeface="Arial" pitchFamily="34" charset="0"/>
              </a:rPr>
              <a:t>xxxxxxxxx</a:t>
            </a:r>
            <a:endParaRPr lang="en-US" u="sng" dirty="0">
              <a:solidFill>
                <a:srgbClr val="800000"/>
              </a:solidFill>
              <a:cs typeface="Arial" pitchFamily="34" charset="0"/>
            </a:endParaRPr>
          </a:p>
        </p:txBody>
      </p:sp>
      <p:sp>
        <p:nvSpPr>
          <p:cNvPr id="8238" name="Rectangle 46"/>
          <p:cNvSpPr>
            <a:spLocks noChangeArrowheads="1"/>
          </p:cNvSpPr>
          <p:nvPr/>
        </p:nvSpPr>
        <p:spPr bwMode="auto">
          <a:xfrm>
            <a:off x="18646775" y="15995650"/>
            <a:ext cx="3656013" cy="3656013"/>
          </a:xfrm>
          <a:prstGeom prst="rect">
            <a:avLst/>
          </a:prstGeom>
          <a:solidFill>
            <a:schemeClr val="bg1"/>
          </a:solidFill>
          <a:ln w="9525">
            <a:solidFill>
              <a:schemeClr val="tx1"/>
            </a:solidFill>
            <a:miter lim="800000"/>
            <a:headEnd/>
            <a:tailEnd/>
          </a:ln>
          <a:effectLst/>
        </p:spPr>
        <p:txBody>
          <a:bodyPr wrap="none" lIns="128016" tIns="64008" rIns="128016" bIns="64008" anchor="ctr"/>
          <a:lstStyle/>
          <a:p>
            <a:pPr algn="ctr" defTabSz="1279525"/>
            <a:r>
              <a:rPr lang="en-US" sz="4800" dirty="0">
                <a:cs typeface="Arial" pitchFamily="34" charset="0"/>
              </a:rPr>
              <a:t>CHART or </a:t>
            </a:r>
          </a:p>
          <a:p>
            <a:pPr algn="ctr" defTabSz="1279525"/>
            <a:r>
              <a:rPr lang="en-US" sz="4800" dirty="0">
                <a:cs typeface="Arial" pitchFamily="34" charset="0"/>
              </a:rPr>
              <a:t>PICTURE</a:t>
            </a:r>
          </a:p>
        </p:txBody>
      </p:sp>
      <p:sp>
        <p:nvSpPr>
          <p:cNvPr id="8239" name="Text Box 47"/>
          <p:cNvSpPr txBox="1">
            <a:spLocks noChangeArrowheads="1"/>
          </p:cNvSpPr>
          <p:nvPr/>
        </p:nvSpPr>
        <p:spPr bwMode="auto">
          <a:xfrm>
            <a:off x="18646775" y="19964400"/>
            <a:ext cx="3654425" cy="2714589"/>
          </a:xfrm>
          <a:prstGeom prst="rect">
            <a:avLst/>
          </a:prstGeom>
          <a:noFill/>
          <a:ln w="9525">
            <a:noFill/>
            <a:miter lim="800000"/>
            <a:headEnd/>
            <a:tailEnd/>
          </a:ln>
          <a:effectLst/>
        </p:spPr>
        <p:txBody>
          <a:bodyPr lIns="128016" tIns="64008" rIns="128016" bIns="64008">
            <a:spAutoFit/>
          </a:bodyPr>
          <a:lstStyle/>
          <a:p>
            <a:pPr defTabSz="3843338" eaLnBrk="1" hangingPunct="1"/>
            <a:r>
              <a:rPr lang="en-US" b="1" u="sng" dirty="0" smtClean="0">
                <a:solidFill>
                  <a:srgbClr val="800000"/>
                </a:solidFill>
                <a:cs typeface="Arial" pitchFamily="34" charset="0"/>
              </a:rPr>
              <a:t>Figure_1.the effect of </a:t>
            </a:r>
            <a:r>
              <a:rPr lang="en-US" b="1" u="sng" dirty="0" err="1" smtClean="0">
                <a:solidFill>
                  <a:srgbClr val="800000"/>
                </a:solidFill>
                <a:cs typeface="Arial" pitchFamily="34" charset="0"/>
              </a:rPr>
              <a:t>actionof</a:t>
            </a:r>
            <a:r>
              <a:rPr lang="en-US" b="1" u="sng" dirty="0" smtClean="0">
                <a:solidFill>
                  <a:srgbClr val="800000"/>
                </a:solidFill>
                <a:cs typeface="Arial" pitchFamily="34" charset="0"/>
              </a:rPr>
              <a:t> lannate and lead on the kidney of suckling babies </a:t>
            </a:r>
            <a:r>
              <a:rPr lang="en-US" b="1" u="sng" dirty="0" err="1" smtClean="0">
                <a:solidFill>
                  <a:srgbClr val="800000"/>
                </a:solidFill>
                <a:cs typeface="Arial" pitchFamily="34" charset="0"/>
              </a:rPr>
              <a:t>rats</a:t>
            </a:r>
            <a:r>
              <a:rPr lang="en-US" u="sng" dirty="0" err="1" smtClean="0">
                <a:solidFill>
                  <a:srgbClr val="800000"/>
                </a:solidFill>
                <a:cs typeface="Arial" pitchFamily="34" charset="0"/>
              </a:rPr>
              <a:t>xxxxxxxxx</a:t>
            </a:r>
            <a:endParaRPr lang="en-US" u="sng" dirty="0">
              <a:solidFill>
                <a:srgbClr val="800000"/>
              </a:solidFill>
              <a:cs typeface="Arial" pitchFamily="34" charset="0"/>
            </a:endParaRPr>
          </a:p>
        </p:txBody>
      </p:sp>
      <p:sp>
        <p:nvSpPr>
          <p:cNvPr id="8240" name="Text Box 48"/>
          <p:cNvSpPr txBox="1">
            <a:spLocks noChangeArrowheads="1"/>
          </p:cNvSpPr>
          <p:nvPr/>
        </p:nvSpPr>
        <p:spPr bwMode="auto">
          <a:xfrm>
            <a:off x="14258132" y="29784258"/>
            <a:ext cx="12795250" cy="6550442"/>
          </a:xfrm>
          <a:prstGeom prst="rect">
            <a:avLst/>
          </a:prstGeom>
          <a:noFill/>
          <a:ln w="38100">
            <a:solidFill>
              <a:srgbClr val="800000"/>
            </a:solidFill>
            <a:miter lim="800000"/>
            <a:headEnd/>
            <a:tailEnd/>
          </a:ln>
          <a:effectLst/>
        </p:spPr>
        <p:txBody>
          <a:bodyPr lIns="256032" tIns="256032" rIns="256032" bIns="256032"/>
          <a:lstStyle/>
          <a:p>
            <a:pPr defTabSz="857250"/>
            <a:r>
              <a:rPr lang="en-US" sz="3600" b="1" i="1" dirty="0" smtClean="0"/>
              <a:t>Shortage in progeny numbers of rats was found in all treatments received lannate or lannate pus lead . The nutrition level  had an important role  in the protection from the possible harm of such pollutants.</a:t>
            </a:r>
          </a:p>
          <a:p>
            <a:pPr defTabSz="857250"/>
            <a:r>
              <a:rPr lang="en-US" sz="3600" b="1" i="1" dirty="0" smtClean="0"/>
              <a:t>Body weight and length of femur bones in suckling rat babies were less in treatment ,which received lannate or lannate plus lead.</a:t>
            </a:r>
          </a:p>
          <a:p>
            <a:pPr defTabSz="857250"/>
            <a:r>
              <a:rPr lang="en-US" sz="3600" b="1" i="1" dirty="0" smtClean="0"/>
              <a:t>Synthesis of both GOT and GPT enzymes increased </a:t>
            </a:r>
            <a:r>
              <a:rPr lang="en-US" sz="3600" b="1" i="1" dirty="0" err="1" smtClean="0"/>
              <a:t>signifcantly</a:t>
            </a:r>
            <a:r>
              <a:rPr lang="en-US" sz="3600" b="1" i="1" dirty="0" smtClean="0"/>
              <a:t> in suckling rat babies containing either lannate or lannate plus lead . </a:t>
            </a:r>
          </a:p>
          <a:p>
            <a:pPr defTabSz="857250"/>
            <a:endParaRPr lang="en-US" dirty="0"/>
          </a:p>
        </p:txBody>
      </p:sp>
      <p:sp>
        <p:nvSpPr>
          <p:cNvPr id="8241" name="Text Box 49"/>
          <p:cNvSpPr txBox="1">
            <a:spLocks noChangeArrowheads="1"/>
          </p:cNvSpPr>
          <p:nvPr/>
        </p:nvSpPr>
        <p:spPr bwMode="auto">
          <a:xfrm>
            <a:off x="14076363" y="29032200"/>
            <a:ext cx="12795250" cy="914400"/>
          </a:xfrm>
          <a:prstGeom prst="rect">
            <a:avLst/>
          </a:prstGeom>
          <a:solidFill>
            <a:srgbClr val="808000"/>
          </a:solidFill>
          <a:ln w="38100">
            <a:solidFill>
              <a:srgbClr val="800000"/>
            </a:solidFill>
            <a:miter lim="800000"/>
            <a:headEnd/>
            <a:tailEnd/>
          </a:ln>
          <a:effectLst/>
        </p:spPr>
        <p:txBody>
          <a:bodyPr lIns="128016" tIns="64008" rIns="128016" bIns="64008"/>
          <a:lstStyle/>
          <a:p>
            <a:pPr defTabSz="1279525"/>
            <a:r>
              <a:rPr lang="en-US" sz="4800" b="1">
                <a:solidFill>
                  <a:srgbClr val="FFFF99"/>
                </a:solidFill>
                <a:effectLst>
                  <a:outerShdw blurRad="38100" dist="38100" dir="2700000" algn="tl">
                    <a:srgbClr val="000000"/>
                  </a:outerShdw>
                </a:effectLst>
                <a:cs typeface="Arial" pitchFamily="34" charset="0"/>
              </a:rPr>
              <a:t>Conclusions</a:t>
            </a:r>
          </a:p>
        </p:txBody>
      </p:sp>
      <p:sp>
        <p:nvSpPr>
          <p:cNvPr id="8242" name="Text Box 50"/>
          <p:cNvSpPr txBox="1">
            <a:spLocks noChangeArrowheads="1"/>
          </p:cNvSpPr>
          <p:nvPr/>
        </p:nvSpPr>
        <p:spPr bwMode="auto">
          <a:xfrm>
            <a:off x="493712" y="11811000"/>
            <a:ext cx="12796837" cy="914400"/>
          </a:xfrm>
          <a:prstGeom prst="rect">
            <a:avLst/>
          </a:prstGeom>
          <a:solidFill>
            <a:srgbClr val="808000"/>
          </a:solidFill>
          <a:ln w="38100">
            <a:solidFill>
              <a:srgbClr val="800000"/>
            </a:solidFill>
            <a:miter lim="800000"/>
            <a:headEnd/>
            <a:tailEnd/>
          </a:ln>
          <a:effectLst/>
        </p:spPr>
        <p:txBody>
          <a:bodyPr lIns="128016" tIns="64008" rIns="128016" bIns="64008"/>
          <a:lstStyle/>
          <a:p>
            <a:pPr defTabSz="1279525"/>
            <a:r>
              <a:rPr lang="en-US" sz="4800" b="1">
                <a:solidFill>
                  <a:srgbClr val="FFFF99"/>
                </a:solidFill>
                <a:effectLst>
                  <a:outerShdw blurRad="38100" dist="38100" dir="2700000" algn="tl">
                    <a:srgbClr val="000000"/>
                  </a:outerShdw>
                </a:effectLst>
                <a:cs typeface="Arial" pitchFamily="34" charset="0"/>
              </a:rPr>
              <a:t>Introduction</a:t>
            </a:r>
          </a:p>
        </p:txBody>
      </p:sp>
      <p:sp>
        <p:nvSpPr>
          <p:cNvPr id="8244" name="Rectangle 52"/>
          <p:cNvSpPr>
            <a:spLocks noChangeArrowheads="1"/>
          </p:cNvSpPr>
          <p:nvPr/>
        </p:nvSpPr>
        <p:spPr bwMode="auto">
          <a:xfrm>
            <a:off x="14258130" y="22612314"/>
            <a:ext cx="11802269" cy="6343686"/>
          </a:xfrm>
          <a:prstGeom prst="rect">
            <a:avLst/>
          </a:prstGeom>
          <a:solidFill>
            <a:schemeClr val="bg1"/>
          </a:solidFill>
          <a:ln w="9525">
            <a:solidFill>
              <a:schemeClr val="tx1"/>
            </a:solidFill>
            <a:miter lim="800000"/>
            <a:headEnd/>
            <a:tailEnd/>
          </a:ln>
          <a:effectLst/>
        </p:spPr>
        <p:txBody>
          <a:bodyPr wrap="none" lIns="128016" tIns="64008" rIns="128016" bIns="64008" anchor="ctr"/>
          <a:lstStyle/>
          <a:p>
            <a:pPr algn="ctr" defTabSz="1279525"/>
            <a:r>
              <a:rPr lang="en-US" sz="4800" b="1" dirty="0">
                <a:cs typeface="Arial" pitchFamily="34" charset="0"/>
              </a:rPr>
              <a:t>CHART or </a:t>
            </a:r>
          </a:p>
          <a:p>
            <a:pPr algn="ctr" defTabSz="1279525"/>
            <a:r>
              <a:rPr lang="en-US" sz="4800" b="1" dirty="0">
                <a:cs typeface="Arial" pitchFamily="34" charset="0"/>
              </a:rPr>
              <a:t>PICTURE</a:t>
            </a:r>
          </a:p>
        </p:txBody>
      </p:sp>
      <p:sp>
        <p:nvSpPr>
          <p:cNvPr id="8245" name="Text Box 53"/>
          <p:cNvSpPr txBox="1">
            <a:spLocks noChangeArrowheads="1"/>
          </p:cNvSpPr>
          <p:nvPr/>
        </p:nvSpPr>
        <p:spPr bwMode="auto">
          <a:xfrm>
            <a:off x="631032" y="36744315"/>
            <a:ext cx="12174535" cy="6038155"/>
          </a:xfrm>
          <a:prstGeom prst="rect">
            <a:avLst/>
          </a:prstGeom>
          <a:noFill/>
          <a:ln w="38100">
            <a:solidFill>
              <a:srgbClr val="800000"/>
            </a:solidFill>
            <a:miter lim="800000"/>
            <a:headEnd/>
            <a:tailEnd/>
          </a:ln>
          <a:effectLst/>
        </p:spPr>
        <p:txBody>
          <a:bodyPr lIns="256032" tIns="256032" rIns="256032" bIns="256032"/>
          <a:lstStyle/>
          <a:p>
            <a:pPr defTabSz="857250"/>
            <a:r>
              <a:rPr lang="en-US" dirty="0" smtClean="0"/>
              <a:t>x</a:t>
            </a:r>
            <a:endParaRPr lang="en-US" dirty="0"/>
          </a:p>
        </p:txBody>
      </p:sp>
      <p:sp>
        <p:nvSpPr>
          <p:cNvPr id="8246" name="Rectangle 54"/>
          <p:cNvSpPr>
            <a:spLocks noChangeArrowheads="1"/>
          </p:cNvSpPr>
          <p:nvPr/>
        </p:nvSpPr>
        <p:spPr bwMode="auto">
          <a:xfrm>
            <a:off x="547688" y="29032200"/>
            <a:ext cx="6170612" cy="5246688"/>
          </a:xfrm>
          <a:prstGeom prst="rect">
            <a:avLst/>
          </a:prstGeom>
          <a:solidFill>
            <a:schemeClr val="bg1"/>
          </a:solidFill>
          <a:ln w="9525">
            <a:solidFill>
              <a:schemeClr val="tx1"/>
            </a:solidFill>
            <a:miter lim="800000"/>
            <a:headEnd/>
            <a:tailEnd/>
          </a:ln>
          <a:effectLst/>
        </p:spPr>
        <p:txBody>
          <a:bodyPr wrap="none" lIns="128016" tIns="64008" rIns="128016" bIns="64008" anchor="ctr"/>
          <a:lstStyle/>
          <a:p>
            <a:pPr algn="ctr" defTabSz="1279525"/>
            <a:r>
              <a:rPr lang="en-US" sz="4800" dirty="0">
                <a:cs typeface="Arial" pitchFamily="34" charset="0"/>
              </a:rPr>
              <a:t>CHART or </a:t>
            </a:r>
          </a:p>
          <a:p>
            <a:pPr algn="ctr" defTabSz="1279525"/>
            <a:r>
              <a:rPr lang="en-US" sz="4800" dirty="0">
                <a:cs typeface="Arial" pitchFamily="34" charset="0"/>
              </a:rPr>
              <a:t>PICTURE</a:t>
            </a:r>
          </a:p>
        </p:txBody>
      </p:sp>
      <p:sp>
        <p:nvSpPr>
          <p:cNvPr id="8248" name="Rectangle 56"/>
          <p:cNvSpPr>
            <a:spLocks noChangeArrowheads="1"/>
          </p:cNvSpPr>
          <p:nvPr/>
        </p:nvSpPr>
        <p:spPr bwMode="auto">
          <a:xfrm>
            <a:off x="7905751" y="29032200"/>
            <a:ext cx="6170612" cy="5246688"/>
          </a:xfrm>
          <a:prstGeom prst="rect">
            <a:avLst/>
          </a:prstGeom>
          <a:solidFill>
            <a:schemeClr val="bg1"/>
          </a:solidFill>
          <a:ln w="9525">
            <a:solidFill>
              <a:schemeClr val="tx1"/>
            </a:solidFill>
            <a:miter lim="800000"/>
            <a:headEnd/>
            <a:tailEnd/>
          </a:ln>
          <a:effectLst/>
        </p:spPr>
        <p:txBody>
          <a:bodyPr wrap="none" lIns="128016" tIns="64008" rIns="128016" bIns="64008" anchor="ctr"/>
          <a:lstStyle/>
          <a:p>
            <a:pPr algn="ctr" defTabSz="1279525"/>
            <a:r>
              <a:rPr lang="en-US" sz="4800">
                <a:cs typeface="Arial" pitchFamily="34" charset="0"/>
              </a:rPr>
              <a:t>CHART or </a:t>
            </a:r>
          </a:p>
          <a:p>
            <a:pPr algn="ctr" defTabSz="1279525"/>
            <a:r>
              <a:rPr lang="en-US" sz="4800">
                <a:cs typeface="Arial" pitchFamily="34" charset="0"/>
              </a:rPr>
              <a:t>PICTURE</a:t>
            </a:r>
          </a:p>
        </p:txBody>
      </p:sp>
      <p:pic>
        <p:nvPicPr>
          <p:cNvPr id="27" name="Picture 87" descr="C:\Users\t.ismil\Pictures\images.jpg"/>
          <p:cNvPicPr>
            <a:picLocks noChangeAspect="1" noChangeArrowheads="1"/>
          </p:cNvPicPr>
          <p:nvPr/>
        </p:nvPicPr>
        <p:blipFill>
          <a:blip r:embed="rId2" cstate="print"/>
          <a:srcRect/>
          <a:stretch>
            <a:fillRect/>
          </a:stretch>
        </p:blipFill>
        <p:spPr bwMode="auto">
          <a:xfrm>
            <a:off x="885825" y="1370013"/>
            <a:ext cx="2365375" cy="2498725"/>
          </a:xfrm>
          <a:prstGeom prst="rect">
            <a:avLst/>
          </a:prstGeom>
          <a:noFill/>
          <a:ln w="9525">
            <a:noFill/>
            <a:miter lim="800000"/>
            <a:headEnd/>
            <a:tailEnd/>
          </a:ln>
        </p:spPr>
      </p:pic>
      <p:pic>
        <p:nvPicPr>
          <p:cNvPr id="1026" name="Picture 2" descr="G:\صور دكتوراه\zaba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022675"/>
            <a:ext cx="7348537" cy="52121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صور دكتوراه\fem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76363" y="15989300"/>
            <a:ext cx="3646487" cy="36623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صور دكتوراه\electrophoresi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2" y="29032200"/>
            <a:ext cx="5807074" cy="5246688"/>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8328028" y="34234805"/>
            <a:ext cx="5384797" cy="954107"/>
          </a:xfrm>
          <a:prstGeom prst="rect">
            <a:avLst/>
          </a:prstGeom>
          <a:noFill/>
        </p:spPr>
        <p:txBody>
          <a:bodyPr wrap="square" rtlCol="1">
            <a:spAutoFit/>
          </a:bodyPr>
          <a:lstStyle/>
          <a:p>
            <a:r>
              <a:rPr lang="en-US" b="1" i="1" dirty="0" smtClean="0"/>
              <a:t>Electrophoretic patterns of milk total </a:t>
            </a:r>
            <a:r>
              <a:rPr lang="en-US" b="1" i="1" dirty="0" err="1" smtClean="0"/>
              <a:t>protien</a:t>
            </a:r>
            <a:r>
              <a:rPr lang="en-US" b="1" i="1" dirty="0" smtClean="0"/>
              <a:t> </a:t>
            </a:r>
            <a:endParaRPr lang="ar-SA" b="1" i="1" dirty="0"/>
          </a:p>
        </p:txBody>
      </p:sp>
      <p:sp>
        <p:nvSpPr>
          <p:cNvPr id="5" name="مربع نص 4"/>
          <p:cNvSpPr txBox="1"/>
          <p:nvPr/>
        </p:nvSpPr>
        <p:spPr>
          <a:xfrm>
            <a:off x="885825" y="34450357"/>
            <a:ext cx="7019925" cy="954107"/>
          </a:xfrm>
          <a:prstGeom prst="rect">
            <a:avLst/>
          </a:prstGeom>
          <a:noFill/>
        </p:spPr>
        <p:txBody>
          <a:bodyPr wrap="square" rtlCol="1">
            <a:spAutoFit/>
          </a:bodyPr>
          <a:lstStyle/>
          <a:p>
            <a:r>
              <a:rPr lang="en-US" b="1" i="1" dirty="0" smtClean="0"/>
              <a:t>Effect of some pesticides on the microbiological growth in zabady (x10)</a:t>
            </a:r>
            <a:endParaRPr lang="ar-SA" b="1" i="1" dirty="0"/>
          </a:p>
        </p:txBody>
      </p:sp>
      <p:pic>
        <p:nvPicPr>
          <p:cNvPr id="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032" y="36744316"/>
            <a:ext cx="12174535" cy="603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6"/>
          <p:cNvSpPr txBox="1"/>
          <p:nvPr/>
        </p:nvSpPr>
        <p:spPr>
          <a:xfrm>
            <a:off x="493711" y="36192521"/>
            <a:ext cx="12242797" cy="523220"/>
          </a:xfrm>
          <a:prstGeom prst="rect">
            <a:avLst/>
          </a:prstGeom>
          <a:noFill/>
        </p:spPr>
        <p:txBody>
          <a:bodyPr wrap="square" rtlCol="1">
            <a:spAutoFit/>
          </a:bodyPr>
          <a:lstStyle/>
          <a:p>
            <a:r>
              <a:rPr lang="en-US" b="1" i="1" dirty="0" smtClean="0"/>
              <a:t>Effect of pesticides on the pH in zabady during incubation period </a:t>
            </a:r>
            <a:endParaRPr lang="ar-SA" b="1" i="1" dirty="0"/>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46775" y="16055975"/>
            <a:ext cx="3656013" cy="360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23551" y="16102805"/>
            <a:ext cx="3559174" cy="355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58132" y="22707564"/>
            <a:ext cx="11783217" cy="497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15705535" y="28230354"/>
            <a:ext cx="8122444" cy="646331"/>
          </a:xfrm>
          <a:prstGeom prst="rect">
            <a:avLst/>
          </a:prstGeom>
          <a:noFill/>
        </p:spPr>
        <p:txBody>
          <a:bodyPr wrap="square" rtlCol="1">
            <a:spAutoFit/>
          </a:bodyPr>
          <a:lstStyle/>
          <a:p>
            <a:r>
              <a:rPr lang="en-US" sz="3600" i="1" dirty="0" smtClean="0"/>
              <a:t>The kidney of suckling babies rats </a:t>
            </a:r>
            <a:endParaRPr lang="ar-SA" sz="3600" i="1"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TotalTime>
  <Words>587</Words>
  <Application>Microsoft Office PowerPoint</Application>
  <PresentationFormat>مخصص</PresentationFormat>
  <Paragraphs>65</Paragraphs>
  <Slides>1</Slides>
  <Notes>0</Notes>
  <HiddenSlides>0</HiddenSlides>
  <MMClips>0</MMClips>
  <ScaleCrop>false</ScaleCrop>
  <HeadingPairs>
    <vt:vector size="4" baseType="variant">
      <vt:variant>
        <vt:lpstr>نسق</vt:lpstr>
      </vt:variant>
      <vt:variant>
        <vt:i4>1</vt:i4>
      </vt:variant>
      <vt:variant>
        <vt:lpstr>عناوين الشرائح</vt:lpstr>
      </vt:variant>
      <vt:variant>
        <vt:i4>1</vt:i4>
      </vt:variant>
    </vt:vector>
  </HeadingPairs>
  <TitlesOfParts>
    <vt:vector size="2" baseType="lpstr">
      <vt:lpstr>Default Design</vt:lpstr>
      <vt:lpstr>عرض تقديمي في PowerPoint</vt:lpstr>
    </vt:vector>
  </TitlesOfParts>
  <Company>Genigraphics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48h x 30w poster template</dc:title>
  <dc:creator>Jay Larson</dc:creator>
  <dc:description>Call us at 1-800-790-4001_x000d_
www.genigraphics.com</dc:description>
  <cp:lastModifiedBy>MAX</cp:lastModifiedBy>
  <cp:revision>84</cp:revision>
  <cp:lastPrinted>2000-08-03T00:31:24Z</cp:lastPrinted>
  <dcterms:created xsi:type="dcterms:W3CDTF">2000-02-09T15:01:13Z</dcterms:created>
  <dcterms:modified xsi:type="dcterms:W3CDTF">2014-11-19T18:30:43Z</dcterms:modified>
</cp:coreProperties>
</file>