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
  </p:notesMasterIdLst>
  <p:sldIdLst>
    <p:sldId id="259" r:id="rId2"/>
  </p:sldIdLst>
  <p:sldSz cx="27432000" cy="43891200"/>
  <p:notesSz cx="6716713" cy="9239250"/>
  <p:defaultTextStyle>
    <a:defPPr>
      <a:defRPr lang="en-US"/>
    </a:defPPr>
    <a:lvl1pPr algn="l" rtl="0" eaLnBrk="0" fontAlgn="base" hangingPunct="0">
      <a:spcBef>
        <a:spcPct val="0"/>
      </a:spcBef>
      <a:spcAft>
        <a:spcPct val="0"/>
      </a:spcAft>
      <a:defRPr sz="2800" kern="1200">
        <a:solidFill>
          <a:schemeClr val="tx1"/>
        </a:solidFill>
        <a:latin typeface="Arial" pitchFamily="34" charset="0"/>
        <a:ea typeface="+mn-ea"/>
        <a:cs typeface="+mn-cs"/>
      </a:defRPr>
    </a:lvl1pPr>
    <a:lvl2pPr marL="457200" algn="l" rtl="0" eaLnBrk="0" fontAlgn="base" hangingPunct="0">
      <a:spcBef>
        <a:spcPct val="0"/>
      </a:spcBef>
      <a:spcAft>
        <a:spcPct val="0"/>
      </a:spcAft>
      <a:defRPr sz="2800" kern="1200">
        <a:solidFill>
          <a:schemeClr val="tx1"/>
        </a:solidFill>
        <a:latin typeface="Arial" pitchFamily="34" charset="0"/>
        <a:ea typeface="+mn-ea"/>
        <a:cs typeface="+mn-cs"/>
      </a:defRPr>
    </a:lvl2pPr>
    <a:lvl3pPr marL="914400" algn="l" rtl="0" eaLnBrk="0" fontAlgn="base" hangingPunct="0">
      <a:spcBef>
        <a:spcPct val="0"/>
      </a:spcBef>
      <a:spcAft>
        <a:spcPct val="0"/>
      </a:spcAft>
      <a:defRPr sz="2800" kern="1200">
        <a:solidFill>
          <a:schemeClr val="tx1"/>
        </a:solidFill>
        <a:latin typeface="Arial" pitchFamily="34" charset="0"/>
        <a:ea typeface="+mn-ea"/>
        <a:cs typeface="+mn-cs"/>
      </a:defRPr>
    </a:lvl3pPr>
    <a:lvl4pPr marL="1371600" algn="l" rtl="0" eaLnBrk="0" fontAlgn="base" hangingPunct="0">
      <a:spcBef>
        <a:spcPct val="0"/>
      </a:spcBef>
      <a:spcAft>
        <a:spcPct val="0"/>
      </a:spcAft>
      <a:defRPr sz="2800" kern="1200">
        <a:solidFill>
          <a:schemeClr val="tx1"/>
        </a:solidFill>
        <a:latin typeface="Arial" pitchFamily="34" charset="0"/>
        <a:ea typeface="+mn-ea"/>
        <a:cs typeface="+mn-cs"/>
      </a:defRPr>
    </a:lvl4pPr>
    <a:lvl5pPr marL="1828800" algn="l" rtl="0" eaLnBrk="0" fontAlgn="base" hangingPunct="0">
      <a:spcBef>
        <a:spcPct val="0"/>
      </a:spcBef>
      <a:spcAft>
        <a:spcPct val="0"/>
      </a:spcAft>
      <a:defRPr sz="2800" kern="1200">
        <a:solidFill>
          <a:schemeClr val="tx1"/>
        </a:solidFill>
        <a:latin typeface="Arial" pitchFamily="34" charset="0"/>
        <a:ea typeface="+mn-ea"/>
        <a:cs typeface="+mn-cs"/>
      </a:defRPr>
    </a:lvl5pPr>
    <a:lvl6pPr marL="2286000" algn="l" defTabSz="914400" rtl="0" eaLnBrk="1" latinLnBrk="0" hangingPunct="1">
      <a:defRPr sz="2800" kern="1200">
        <a:solidFill>
          <a:schemeClr val="tx1"/>
        </a:solidFill>
        <a:latin typeface="Arial" pitchFamily="34" charset="0"/>
        <a:ea typeface="+mn-ea"/>
        <a:cs typeface="+mn-cs"/>
      </a:defRPr>
    </a:lvl6pPr>
    <a:lvl7pPr marL="2743200" algn="l" defTabSz="914400" rtl="0" eaLnBrk="1" latinLnBrk="0" hangingPunct="1">
      <a:defRPr sz="2800" kern="1200">
        <a:solidFill>
          <a:schemeClr val="tx1"/>
        </a:solidFill>
        <a:latin typeface="Arial" pitchFamily="34" charset="0"/>
        <a:ea typeface="+mn-ea"/>
        <a:cs typeface="+mn-cs"/>
      </a:defRPr>
    </a:lvl7pPr>
    <a:lvl8pPr marL="3200400" algn="l" defTabSz="914400" rtl="0" eaLnBrk="1" latinLnBrk="0" hangingPunct="1">
      <a:defRPr sz="2800" kern="1200">
        <a:solidFill>
          <a:schemeClr val="tx1"/>
        </a:solidFill>
        <a:latin typeface="Arial" pitchFamily="34" charset="0"/>
        <a:ea typeface="+mn-ea"/>
        <a:cs typeface="+mn-cs"/>
      </a:defRPr>
    </a:lvl8pPr>
    <a:lvl9pPr marL="3657600" algn="l" defTabSz="914400" rtl="0" eaLnBrk="1" latinLnBrk="0" hangingPunct="1">
      <a:defRPr sz="2800"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8000"/>
    <a:srgbClr val="500000"/>
    <a:srgbClr val="003366"/>
    <a:srgbClr val="FFFF99"/>
    <a:srgbClr val="FFFF66"/>
    <a:srgbClr val="006666"/>
    <a:srgbClr val="990000"/>
    <a:srgbClr val="800000"/>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2951" autoAdjust="0"/>
    <p:restoredTop sz="94660"/>
  </p:normalViewPr>
  <p:slideViewPr>
    <p:cSldViewPr>
      <p:cViewPr>
        <p:scale>
          <a:sx n="33" d="100"/>
          <a:sy n="33" d="100"/>
        </p:scale>
        <p:origin x="-1152" y="-72"/>
      </p:cViewPr>
      <p:guideLst>
        <p:guide orient="horz" pos="6528"/>
        <p:guide pos="72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37" d="100"/>
          <a:sy n="37" d="100"/>
        </p:scale>
        <p:origin x="-1488" y="-84"/>
      </p:cViewPr>
      <p:guideLst>
        <p:guide orient="horz" pos="2910"/>
        <p:guide pos="2115"/>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895600" cy="457200"/>
          </a:xfrm>
          <a:prstGeom prst="rect">
            <a:avLst/>
          </a:prstGeom>
          <a:noFill/>
          <a:ln w="9525">
            <a:noFill/>
            <a:miter lim="800000"/>
            <a:headEnd/>
            <a:tailEnd/>
          </a:ln>
          <a:effectLst/>
        </p:spPr>
        <p:txBody>
          <a:bodyPr vert="horz" wrap="square" lIns="91433" tIns="45716" rIns="91433" bIns="45716" numCol="1" anchor="t" anchorCtr="0" compatLnSpc="1">
            <a:prstTxWarp prst="textNoShape">
              <a:avLst/>
            </a:prstTxWarp>
          </a:bodyPr>
          <a:lstStyle>
            <a:lvl1pPr>
              <a:defRPr sz="1200">
                <a:latin typeface="Times New Roman" pitchFamily="18" charset="0"/>
              </a:defRPr>
            </a:lvl1pPr>
          </a:lstStyle>
          <a:p>
            <a:endParaRPr lang="en-US"/>
          </a:p>
        </p:txBody>
      </p:sp>
      <p:sp>
        <p:nvSpPr>
          <p:cNvPr id="4099" name="Rectangle 3"/>
          <p:cNvSpPr>
            <a:spLocks noGrp="1" noChangeArrowheads="1"/>
          </p:cNvSpPr>
          <p:nvPr>
            <p:ph type="dt" idx="1"/>
          </p:nvPr>
        </p:nvSpPr>
        <p:spPr bwMode="auto">
          <a:xfrm>
            <a:off x="3810000" y="0"/>
            <a:ext cx="2895600" cy="457200"/>
          </a:xfrm>
          <a:prstGeom prst="rect">
            <a:avLst/>
          </a:prstGeom>
          <a:noFill/>
          <a:ln w="9525">
            <a:noFill/>
            <a:miter lim="800000"/>
            <a:headEnd/>
            <a:tailEnd/>
          </a:ln>
          <a:effectLst/>
        </p:spPr>
        <p:txBody>
          <a:bodyPr vert="horz" wrap="square" lIns="91433" tIns="45716" rIns="91433" bIns="45716" numCol="1" anchor="t" anchorCtr="0" compatLnSpc="1">
            <a:prstTxWarp prst="textNoShape">
              <a:avLst/>
            </a:prstTxWarp>
          </a:bodyPr>
          <a:lstStyle>
            <a:lvl1pPr algn="r">
              <a:defRPr sz="1200">
                <a:latin typeface="Times New Roman" pitchFamily="18" charset="0"/>
              </a:defRPr>
            </a:lvl1pPr>
          </a:lstStyle>
          <a:p>
            <a:endParaRPr lang="en-US"/>
          </a:p>
        </p:txBody>
      </p:sp>
      <p:sp>
        <p:nvSpPr>
          <p:cNvPr id="4100" name="Rectangle 4"/>
          <p:cNvSpPr>
            <a:spLocks noGrp="1" noRot="1" noChangeAspect="1" noChangeArrowheads="1" noTextEdit="1"/>
          </p:cNvSpPr>
          <p:nvPr>
            <p:ph type="sldImg" idx="2"/>
          </p:nvPr>
        </p:nvSpPr>
        <p:spPr bwMode="auto">
          <a:xfrm>
            <a:off x="2257425" y="685800"/>
            <a:ext cx="2190750" cy="3505200"/>
          </a:xfrm>
          <a:prstGeom prst="rect">
            <a:avLst/>
          </a:prstGeom>
          <a:noFill/>
          <a:ln w="9525">
            <a:solidFill>
              <a:srgbClr val="000000"/>
            </a:solidFill>
            <a:miter lim="800000"/>
            <a:headEnd/>
            <a:tailEnd/>
          </a:ln>
          <a:effectLst/>
        </p:spPr>
      </p:sp>
      <p:sp>
        <p:nvSpPr>
          <p:cNvPr id="4101" name="Rectangle 5"/>
          <p:cNvSpPr>
            <a:spLocks noGrp="1" noChangeArrowheads="1"/>
          </p:cNvSpPr>
          <p:nvPr>
            <p:ph type="body" sz="quarter" idx="3"/>
          </p:nvPr>
        </p:nvSpPr>
        <p:spPr bwMode="auto">
          <a:xfrm>
            <a:off x="914400" y="4419600"/>
            <a:ext cx="4876800" cy="4114800"/>
          </a:xfrm>
          <a:prstGeom prst="rect">
            <a:avLst/>
          </a:prstGeom>
          <a:noFill/>
          <a:ln w="9525">
            <a:noFill/>
            <a:miter lim="800000"/>
            <a:headEnd/>
            <a:tailEnd/>
          </a:ln>
          <a:effectLst/>
        </p:spPr>
        <p:txBody>
          <a:bodyPr vert="horz" wrap="square" lIns="91433" tIns="45716" rIns="91433" bIns="45716"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02" name="Rectangle 6"/>
          <p:cNvSpPr>
            <a:spLocks noGrp="1" noChangeArrowheads="1"/>
          </p:cNvSpPr>
          <p:nvPr>
            <p:ph type="ftr" sz="quarter" idx="4"/>
          </p:nvPr>
        </p:nvSpPr>
        <p:spPr bwMode="auto">
          <a:xfrm>
            <a:off x="0" y="8763000"/>
            <a:ext cx="2895600" cy="457200"/>
          </a:xfrm>
          <a:prstGeom prst="rect">
            <a:avLst/>
          </a:prstGeom>
          <a:noFill/>
          <a:ln w="9525">
            <a:noFill/>
            <a:miter lim="800000"/>
            <a:headEnd/>
            <a:tailEnd/>
          </a:ln>
          <a:effectLst/>
        </p:spPr>
        <p:txBody>
          <a:bodyPr vert="horz" wrap="square" lIns="91433" tIns="45716" rIns="91433" bIns="45716" numCol="1" anchor="b" anchorCtr="0" compatLnSpc="1">
            <a:prstTxWarp prst="textNoShape">
              <a:avLst/>
            </a:prstTxWarp>
          </a:bodyPr>
          <a:lstStyle>
            <a:lvl1pPr>
              <a:defRPr sz="1200">
                <a:latin typeface="Times New Roman" pitchFamily="18" charset="0"/>
              </a:defRPr>
            </a:lvl1pPr>
          </a:lstStyle>
          <a:p>
            <a:endParaRPr lang="en-US"/>
          </a:p>
        </p:txBody>
      </p:sp>
      <p:sp>
        <p:nvSpPr>
          <p:cNvPr id="4103" name="Rectangle 7"/>
          <p:cNvSpPr>
            <a:spLocks noGrp="1" noChangeArrowheads="1"/>
          </p:cNvSpPr>
          <p:nvPr>
            <p:ph type="sldNum" sz="quarter" idx="5"/>
          </p:nvPr>
        </p:nvSpPr>
        <p:spPr bwMode="auto">
          <a:xfrm>
            <a:off x="3810000" y="8763000"/>
            <a:ext cx="2895600" cy="457200"/>
          </a:xfrm>
          <a:prstGeom prst="rect">
            <a:avLst/>
          </a:prstGeom>
          <a:noFill/>
          <a:ln w="9525">
            <a:noFill/>
            <a:miter lim="800000"/>
            <a:headEnd/>
            <a:tailEnd/>
          </a:ln>
          <a:effectLst/>
        </p:spPr>
        <p:txBody>
          <a:bodyPr vert="horz" wrap="square" lIns="91433" tIns="45716" rIns="91433" bIns="45716" numCol="1" anchor="b" anchorCtr="0" compatLnSpc="1">
            <a:prstTxWarp prst="textNoShape">
              <a:avLst/>
            </a:prstTxWarp>
          </a:bodyPr>
          <a:lstStyle>
            <a:lvl1pPr algn="r">
              <a:defRPr sz="1200">
                <a:latin typeface="Times New Roman" pitchFamily="18" charset="0"/>
              </a:defRPr>
            </a:lvl1pPr>
          </a:lstStyle>
          <a:p>
            <a:fld id="{7E243DA0-0F37-4B9D-8137-8E9DB1D47606}" type="slidenum">
              <a:rPr lang="en-US"/>
              <a:pPr/>
              <a:t>‹#›</a:t>
            </a:fld>
            <a:endParaRPr lang="en-US"/>
          </a:p>
        </p:txBody>
      </p:sp>
    </p:spTree>
    <p:extLst>
      <p:ext uri="{BB962C8B-B14F-4D97-AF65-F5344CB8AC3E}">
        <p14:creationId xmlns:p14="http://schemas.microsoft.com/office/powerpoint/2010/main" val="397555232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057400" y="13635038"/>
            <a:ext cx="23317200" cy="94075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4114800" y="24871363"/>
            <a:ext cx="19202400" cy="11217275"/>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371600" y="1757363"/>
            <a:ext cx="24688800" cy="73152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371600" y="10240963"/>
            <a:ext cx="24688800" cy="28967112"/>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9888200" y="1757363"/>
            <a:ext cx="6172200" cy="37450712"/>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371600" y="1757363"/>
            <a:ext cx="18364200" cy="37450712"/>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371600" y="1757363"/>
            <a:ext cx="24688800" cy="73152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1371600" y="10240963"/>
            <a:ext cx="24688800" cy="28967112"/>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166938" y="28203525"/>
            <a:ext cx="23317200" cy="8718550"/>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2166938" y="18602325"/>
            <a:ext cx="23317200" cy="9601200"/>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371600" y="1757363"/>
            <a:ext cx="24688800" cy="73152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1371600" y="10240963"/>
            <a:ext cx="12268200" cy="28967112"/>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3792200" y="10240963"/>
            <a:ext cx="12268200" cy="28967112"/>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1757363"/>
            <a:ext cx="24688800" cy="73152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371600" y="9825038"/>
            <a:ext cx="12120563" cy="40941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371600" y="13919200"/>
            <a:ext cx="12120563" cy="25288875"/>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3935075" y="9825038"/>
            <a:ext cx="12125325" cy="40941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13935075" y="13919200"/>
            <a:ext cx="12125325" cy="25288875"/>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371600" y="1757363"/>
            <a:ext cx="24688800" cy="7315200"/>
          </a:xfrm>
          <a:prstGeom prst="rect">
            <a:avLst/>
          </a:prstGeom>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71600" y="1747838"/>
            <a:ext cx="9024938" cy="7437437"/>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0725150" y="1747838"/>
            <a:ext cx="15335250" cy="37460237"/>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371600" y="9185275"/>
            <a:ext cx="9024938" cy="300228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76863" y="30724475"/>
            <a:ext cx="16459200" cy="3625850"/>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5376863" y="3921125"/>
            <a:ext cx="16459200" cy="26335038"/>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5376863" y="34350325"/>
            <a:ext cx="16459200" cy="5151438"/>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228975" rtl="0" eaLnBrk="0" fontAlgn="base" hangingPunct="0">
        <a:spcBef>
          <a:spcPct val="0"/>
        </a:spcBef>
        <a:spcAft>
          <a:spcPct val="0"/>
        </a:spcAft>
        <a:defRPr sz="15500">
          <a:solidFill>
            <a:schemeClr val="tx2"/>
          </a:solidFill>
          <a:latin typeface="+mj-lt"/>
          <a:ea typeface="+mj-ea"/>
          <a:cs typeface="+mj-cs"/>
        </a:defRPr>
      </a:lvl1pPr>
      <a:lvl2pPr algn="ctr" defTabSz="3228975" rtl="0" eaLnBrk="0" fontAlgn="base" hangingPunct="0">
        <a:spcBef>
          <a:spcPct val="0"/>
        </a:spcBef>
        <a:spcAft>
          <a:spcPct val="0"/>
        </a:spcAft>
        <a:defRPr sz="15500">
          <a:solidFill>
            <a:schemeClr val="tx2"/>
          </a:solidFill>
          <a:latin typeface="Times New Roman" pitchFamily="18" charset="0"/>
        </a:defRPr>
      </a:lvl2pPr>
      <a:lvl3pPr algn="ctr" defTabSz="3228975" rtl="0" eaLnBrk="0" fontAlgn="base" hangingPunct="0">
        <a:spcBef>
          <a:spcPct val="0"/>
        </a:spcBef>
        <a:spcAft>
          <a:spcPct val="0"/>
        </a:spcAft>
        <a:defRPr sz="15500">
          <a:solidFill>
            <a:schemeClr val="tx2"/>
          </a:solidFill>
          <a:latin typeface="Times New Roman" pitchFamily="18" charset="0"/>
        </a:defRPr>
      </a:lvl3pPr>
      <a:lvl4pPr algn="ctr" defTabSz="3228975" rtl="0" eaLnBrk="0" fontAlgn="base" hangingPunct="0">
        <a:spcBef>
          <a:spcPct val="0"/>
        </a:spcBef>
        <a:spcAft>
          <a:spcPct val="0"/>
        </a:spcAft>
        <a:defRPr sz="15500">
          <a:solidFill>
            <a:schemeClr val="tx2"/>
          </a:solidFill>
          <a:latin typeface="Times New Roman" pitchFamily="18" charset="0"/>
        </a:defRPr>
      </a:lvl4pPr>
      <a:lvl5pPr algn="ctr" defTabSz="3228975" rtl="0" eaLnBrk="0" fontAlgn="base" hangingPunct="0">
        <a:spcBef>
          <a:spcPct val="0"/>
        </a:spcBef>
        <a:spcAft>
          <a:spcPct val="0"/>
        </a:spcAft>
        <a:defRPr sz="15500">
          <a:solidFill>
            <a:schemeClr val="tx2"/>
          </a:solidFill>
          <a:latin typeface="Times New Roman" pitchFamily="18" charset="0"/>
        </a:defRPr>
      </a:lvl5pPr>
      <a:lvl6pPr marL="457200" algn="ctr" defTabSz="3228975" rtl="0" eaLnBrk="0" fontAlgn="base" hangingPunct="0">
        <a:spcBef>
          <a:spcPct val="0"/>
        </a:spcBef>
        <a:spcAft>
          <a:spcPct val="0"/>
        </a:spcAft>
        <a:defRPr sz="15500">
          <a:solidFill>
            <a:schemeClr val="tx2"/>
          </a:solidFill>
          <a:latin typeface="Times New Roman" pitchFamily="18" charset="0"/>
        </a:defRPr>
      </a:lvl6pPr>
      <a:lvl7pPr marL="914400" algn="ctr" defTabSz="3228975" rtl="0" eaLnBrk="0" fontAlgn="base" hangingPunct="0">
        <a:spcBef>
          <a:spcPct val="0"/>
        </a:spcBef>
        <a:spcAft>
          <a:spcPct val="0"/>
        </a:spcAft>
        <a:defRPr sz="15500">
          <a:solidFill>
            <a:schemeClr val="tx2"/>
          </a:solidFill>
          <a:latin typeface="Times New Roman" pitchFamily="18" charset="0"/>
        </a:defRPr>
      </a:lvl7pPr>
      <a:lvl8pPr marL="1371600" algn="ctr" defTabSz="3228975" rtl="0" eaLnBrk="0" fontAlgn="base" hangingPunct="0">
        <a:spcBef>
          <a:spcPct val="0"/>
        </a:spcBef>
        <a:spcAft>
          <a:spcPct val="0"/>
        </a:spcAft>
        <a:defRPr sz="15500">
          <a:solidFill>
            <a:schemeClr val="tx2"/>
          </a:solidFill>
          <a:latin typeface="Times New Roman" pitchFamily="18" charset="0"/>
        </a:defRPr>
      </a:lvl8pPr>
      <a:lvl9pPr marL="1828800" algn="ctr" defTabSz="3228975" rtl="0" eaLnBrk="0" fontAlgn="base" hangingPunct="0">
        <a:spcBef>
          <a:spcPct val="0"/>
        </a:spcBef>
        <a:spcAft>
          <a:spcPct val="0"/>
        </a:spcAft>
        <a:defRPr sz="15500">
          <a:solidFill>
            <a:schemeClr val="tx2"/>
          </a:solidFill>
          <a:latin typeface="Times New Roman" pitchFamily="18" charset="0"/>
        </a:defRPr>
      </a:lvl9pPr>
    </p:titleStyle>
    <p:bodyStyle>
      <a:lvl1pPr marL="1209675" indent="-1209675" algn="l" defTabSz="3228975" rtl="0" eaLnBrk="0" fontAlgn="base" hangingPunct="0">
        <a:spcBef>
          <a:spcPct val="20000"/>
        </a:spcBef>
        <a:spcAft>
          <a:spcPct val="0"/>
        </a:spcAft>
        <a:buChar char="•"/>
        <a:defRPr sz="11200">
          <a:solidFill>
            <a:schemeClr val="tx1"/>
          </a:solidFill>
          <a:latin typeface="+mn-lt"/>
          <a:ea typeface="+mn-ea"/>
          <a:cs typeface="+mn-cs"/>
        </a:defRPr>
      </a:lvl1pPr>
      <a:lvl2pPr marL="2622550" indent="-1009650" algn="l" defTabSz="3228975" rtl="0" eaLnBrk="0" fontAlgn="base" hangingPunct="0">
        <a:spcBef>
          <a:spcPct val="20000"/>
        </a:spcBef>
        <a:spcAft>
          <a:spcPct val="0"/>
        </a:spcAft>
        <a:buChar char="–"/>
        <a:defRPr sz="9900">
          <a:solidFill>
            <a:schemeClr val="tx1"/>
          </a:solidFill>
          <a:latin typeface="+mn-lt"/>
        </a:defRPr>
      </a:lvl2pPr>
      <a:lvl3pPr marL="4035425" indent="-806450" algn="l" defTabSz="3228975" rtl="0" eaLnBrk="0" fontAlgn="base" hangingPunct="0">
        <a:spcBef>
          <a:spcPct val="20000"/>
        </a:spcBef>
        <a:spcAft>
          <a:spcPct val="0"/>
        </a:spcAft>
        <a:buChar char="•"/>
        <a:defRPr sz="8500">
          <a:solidFill>
            <a:schemeClr val="tx1"/>
          </a:solidFill>
          <a:latin typeface="+mn-lt"/>
        </a:defRPr>
      </a:lvl3pPr>
      <a:lvl4pPr marL="5654675" indent="-811213" algn="l" defTabSz="3228975" rtl="0" eaLnBrk="0" fontAlgn="base" hangingPunct="0">
        <a:spcBef>
          <a:spcPct val="20000"/>
        </a:spcBef>
        <a:spcAft>
          <a:spcPct val="0"/>
        </a:spcAft>
        <a:buChar char="–"/>
        <a:defRPr sz="6900">
          <a:solidFill>
            <a:schemeClr val="tx1"/>
          </a:solidFill>
          <a:latin typeface="+mn-lt"/>
        </a:defRPr>
      </a:lvl4pPr>
      <a:lvl5pPr marL="7267575" indent="-806450" algn="l" defTabSz="3228975" rtl="0" eaLnBrk="0" fontAlgn="base" hangingPunct="0">
        <a:spcBef>
          <a:spcPct val="20000"/>
        </a:spcBef>
        <a:spcAft>
          <a:spcPct val="0"/>
        </a:spcAft>
        <a:buChar char="»"/>
        <a:defRPr sz="6900">
          <a:solidFill>
            <a:schemeClr val="tx1"/>
          </a:solidFill>
          <a:latin typeface="+mn-lt"/>
        </a:defRPr>
      </a:lvl5pPr>
      <a:lvl6pPr marL="7724775" indent="-806450" algn="l" defTabSz="3228975" rtl="0" eaLnBrk="0" fontAlgn="base" hangingPunct="0">
        <a:spcBef>
          <a:spcPct val="20000"/>
        </a:spcBef>
        <a:spcAft>
          <a:spcPct val="0"/>
        </a:spcAft>
        <a:buChar char="»"/>
        <a:defRPr sz="6900">
          <a:solidFill>
            <a:schemeClr val="tx1"/>
          </a:solidFill>
          <a:latin typeface="+mn-lt"/>
        </a:defRPr>
      </a:lvl6pPr>
      <a:lvl7pPr marL="8181975" indent="-806450" algn="l" defTabSz="3228975" rtl="0" eaLnBrk="0" fontAlgn="base" hangingPunct="0">
        <a:spcBef>
          <a:spcPct val="20000"/>
        </a:spcBef>
        <a:spcAft>
          <a:spcPct val="0"/>
        </a:spcAft>
        <a:buChar char="»"/>
        <a:defRPr sz="6900">
          <a:solidFill>
            <a:schemeClr val="tx1"/>
          </a:solidFill>
          <a:latin typeface="+mn-lt"/>
        </a:defRPr>
      </a:lvl7pPr>
      <a:lvl8pPr marL="8639175" indent="-806450" algn="l" defTabSz="3228975" rtl="0" eaLnBrk="0" fontAlgn="base" hangingPunct="0">
        <a:spcBef>
          <a:spcPct val="20000"/>
        </a:spcBef>
        <a:spcAft>
          <a:spcPct val="0"/>
        </a:spcAft>
        <a:buChar char="»"/>
        <a:defRPr sz="6900">
          <a:solidFill>
            <a:schemeClr val="tx1"/>
          </a:solidFill>
          <a:latin typeface="+mn-lt"/>
        </a:defRPr>
      </a:lvl8pPr>
      <a:lvl9pPr marL="9096375" indent="-806450" algn="l" defTabSz="3228975" rtl="0" eaLnBrk="0" fontAlgn="base" hangingPunct="0">
        <a:spcBef>
          <a:spcPct val="20000"/>
        </a:spcBef>
        <a:spcAft>
          <a:spcPct val="0"/>
        </a:spcAft>
        <a:buChar char="»"/>
        <a:defRPr sz="69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13" Type="http://schemas.openxmlformats.org/officeDocument/2006/relationships/image" Target="../media/image8.png"/><Relationship Id="rId3" Type="http://schemas.microsoft.com/office/2007/relationships/hdphoto" Target="../media/hdphoto1.wdp"/><Relationship Id="rId7" Type="http://schemas.openxmlformats.org/officeDocument/2006/relationships/image" Target="../media/image4.png"/><Relationship Id="rId12" Type="http://schemas.microsoft.com/office/2007/relationships/hdphoto" Target="../media/hdphoto4.wdp"/><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3.png"/><Relationship Id="rId11" Type="http://schemas.openxmlformats.org/officeDocument/2006/relationships/image" Target="../media/image7.png"/><Relationship Id="rId5" Type="http://schemas.microsoft.com/office/2007/relationships/hdphoto" Target="../media/hdphoto2.wdp"/><Relationship Id="rId10" Type="http://schemas.microsoft.com/office/2007/relationships/hdphoto" Target="../media/hdphoto3.wdp"/><Relationship Id="rId4" Type="http://schemas.openxmlformats.org/officeDocument/2006/relationships/image" Target="../media/image2.png"/><Relationship Id="rId9"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8223" name="Text Box 31"/>
          <p:cNvSpPr txBox="1">
            <a:spLocks noChangeArrowheads="1"/>
          </p:cNvSpPr>
          <p:nvPr/>
        </p:nvSpPr>
        <p:spPr bwMode="auto">
          <a:xfrm>
            <a:off x="3657600" y="685800"/>
            <a:ext cx="20110450" cy="3657600"/>
          </a:xfrm>
          <a:prstGeom prst="rect">
            <a:avLst/>
          </a:prstGeom>
          <a:solidFill>
            <a:srgbClr val="808000"/>
          </a:solidFill>
          <a:ln w="38100">
            <a:noFill/>
            <a:miter lim="800000"/>
            <a:headEnd/>
            <a:tailEnd/>
          </a:ln>
          <a:effectLst/>
        </p:spPr>
        <p:txBody>
          <a:bodyPr lIns="85638" tIns="42818" rIns="85638" bIns="42818" anchor="ctr" anchorCtr="1"/>
          <a:lstStyle/>
          <a:p>
            <a:pPr algn="ctr"/>
            <a:r>
              <a:rPr lang="en-US" sz="6000" b="1" dirty="0">
                <a:solidFill>
                  <a:srgbClr val="FFFF66"/>
                </a:solidFill>
                <a:effectLst>
                  <a:outerShdw blurRad="38100" dist="38100" dir="2700000" algn="tl">
                    <a:srgbClr val="000000"/>
                  </a:outerShdw>
                </a:effectLst>
                <a:cs typeface="Arial" pitchFamily="34" charset="0"/>
              </a:rPr>
              <a:t>Gamma-ray efficiency of a </a:t>
            </a:r>
            <a:r>
              <a:rPr lang="en-US" sz="6000" b="1" dirty="0" err="1">
                <a:solidFill>
                  <a:srgbClr val="FFFF66"/>
                </a:solidFill>
                <a:effectLst>
                  <a:outerShdw blurRad="38100" dist="38100" dir="2700000" algn="tl">
                    <a:srgbClr val="000000"/>
                  </a:outerShdw>
                </a:effectLst>
                <a:cs typeface="Arial" pitchFamily="34" charset="0"/>
              </a:rPr>
              <a:t>HPGe</a:t>
            </a:r>
            <a:r>
              <a:rPr lang="en-US" sz="6000" b="1" dirty="0">
                <a:solidFill>
                  <a:srgbClr val="FFFF66"/>
                </a:solidFill>
                <a:effectLst>
                  <a:outerShdw blurRad="38100" dist="38100" dir="2700000" algn="tl">
                    <a:srgbClr val="000000"/>
                  </a:outerShdw>
                </a:effectLst>
                <a:cs typeface="Arial" pitchFamily="34" charset="0"/>
              </a:rPr>
              <a:t> detector as a function</a:t>
            </a:r>
          </a:p>
          <a:p>
            <a:pPr algn="ctr"/>
            <a:r>
              <a:rPr lang="en-US" sz="6000" b="1" dirty="0">
                <a:solidFill>
                  <a:srgbClr val="FFFF66"/>
                </a:solidFill>
                <a:effectLst>
                  <a:outerShdw blurRad="38100" dist="38100" dir="2700000" algn="tl">
                    <a:srgbClr val="000000"/>
                  </a:outerShdw>
                </a:effectLst>
                <a:cs typeface="Arial" pitchFamily="34" charset="0"/>
              </a:rPr>
              <a:t> of energy and geometry</a:t>
            </a:r>
          </a:p>
          <a:p>
            <a:pPr algn="ctr" defTabSz="857250"/>
            <a:endParaRPr lang="en-US" sz="1600" dirty="0">
              <a:solidFill>
                <a:srgbClr val="FFFFCC"/>
              </a:solidFill>
              <a:cs typeface="Arial" pitchFamily="34" charset="0"/>
            </a:endParaRPr>
          </a:p>
          <a:p>
            <a:pPr algn="ctr" defTabSz="857250"/>
            <a:r>
              <a:rPr lang="en-US" sz="3600" dirty="0" smtClean="0">
                <a:solidFill>
                  <a:srgbClr val="FFFFCC"/>
                </a:solidFill>
                <a:cs typeface="Arial" pitchFamily="34" charset="0"/>
              </a:rPr>
              <a:t>Mohsen </a:t>
            </a:r>
            <a:r>
              <a:rPr lang="en-US" sz="3600" dirty="0">
                <a:solidFill>
                  <a:srgbClr val="FFFFCC"/>
                </a:solidFill>
                <a:cs typeface="Arial" pitchFamily="34" charset="0"/>
              </a:rPr>
              <a:t>B. </a:t>
            </a:r>
            <a:r>
              <a:rPr lang="en-US" sz="3600" dirty="0" err="1">
                <a:solidFill>
                  <a:srgbClr val="FFFFCC"/>
                </a:solidFill>
                <a:cs typeface="Arial" pitchFamily="34" charset="0"/>
              </a:rPr>
              <a:t>Challan</a:t>
            </a:r>
            <a:endParaRPr lang="en-US" sz="3600" dirty="0">
              <a:solidFill>
                <a:srgbClr val="FFFFCC"/>
              </a:solidFill>
              <a:cs typeface="Arial" pitchFamily="34" charset="0"/>
            </a:endParaRPr>
          </a:p>
          <a:p>
            <a:pPr algn="ctr" defTabSz="857250"/>
            <a:r>
              <a:rPr lang="en-US" sz="3600" i="1" dirty="0">
                <a:solidFill>
                  <a:srgbClr val="FFFFCC"/>
                </a:solidFill>
                <a:cs typeface="Arial" pitchFamily="34" charset="0"/>
              </a:rPr>
              <a:t>Physics Department, Faculty of Education in </a:t>
            </a:r>
            <a:r>
              <a:rPr lang="en-US" sz="3600" i="1" dirty="0" err="1">
                <a:solidFill>
                  <a:srgbClr val="FFFFCC"/>
                </a:solidFill>
                <a:cs typeface="Arial" pitchFamily="34" charset="0"/>
              </a:rPr>
              <a:t>Zulfi</a:t>
            </a:r>
            <a:r>
              <a:rPr lang="en-US" sz="3600" i="1" dirty="0">
                <a:solidFill>
                  <a:srgbClr val="FFFFCC"/>
                </a:solidFill>
                <a:cs typeface="Arial" pitchFamily="34" charset="0"/>
              </a:rPr>
              <a:t>, </a:t>
            </a:r>
            <a:r>
              <a:rPr lang="en-US" sz="3600" i="1" dirty="0" err="1">
                <a:solidFill>
                  <a:srgbClr val="FFFFCC"/>
                </a:solidFill>
                <a:cs typeface="Arial" pitchFamily="34" charset="0"/>
              </a:rPr>
              <a:t>Majmaah</a:t>
            </a:r>
            <a:r>
              <a:rPr lang="en-US" sz="3600" i="1" dirty="0">
                <a:solidFill>
                  <a:srgbClr val="FFFFCC"/>
                </a:solidFill>
                <a:cs typeface="Arial" pitchFamily="34" charset="0"/>
              </a:rPr>
              <a:t> University, P. O. Box. 66, Al-</a:t>
            </a:r>
            <a:r>
              <a:rPr lang="en-US" sz="3600" i="1" dirty="0" err="1">
                <a:solidFill>
                  <a:srgbClr val="FFFFCC"/>
                </a:solidFill>
                <a:cs typeface="Arial" pitchFamily="34" charset="0"/>
              </a:rPr>
              <a:t>Zulfi</a:t>
            </a:r>
            <a:r>
              <a:rPr lang="en-US" sz="3600" i="1" dirty="0">
                <a:solidFill>
                  <a:srgbClr val="FFFFCC"/>
                </a:solidFill>
                <a:cs typeface="Arial" pitchFamily="34" charset="0"/>
              </a:rPr>
              <a:t> 11932, Kingdom of Saudi Arabia</a:t>
            </a:r>
            <a:r>
              <a:rPr lang="en-US" sz="3600" i="1" dirty="0" smtClean="0">
                <a:solidFill>
                  <a:srgbClr val="FFFFCC"/>
                </a:solidFill>
                <a:cs typeface="Arial" pitchFamily="34" charset="0"/>
              </a:rPr>
              <a:t>.</a:t>
            </a:r>
            <a:endParaRPr lang="en-US" sz="3600" dirty="0">
              <a:solidFill>
                <a:srgbClr val="FFFFCC"/>
              </a:solidFill>
              <a:cs typeface="Arial" pitchFamily="34" charset="0"/>
            </a:endParaRPr>
          </a:p>
        </p:txBody>
      </p:sp>
      <p:sp>
        <p:nvSpPr>
          <p:cNvPr id="8226" name="Text Box 34"/>
          <p:cNvSpPr txBox="1">
            <a:spLocks noChangeArrowheads="1"/>
          </p:cNvSpPr>
          <p:nvPr/>
        </p:nvSpPr>
        <p:spPr bwMode="auto">
          <a:xfrm>
            <a:off x="547688" y="4648200"/>
            <a:ext cx="12796837" cy="914400"/>
          </a:xfrm>
          <a:prstGeom prst="rect">
            <a:avLst/>
          </a:prstGeom>
          <a:solidFill>
            <a:srgbClr val="808000"/>
          </a:solidFill>
          <a:ln w="38100">
            <a:solidFill>
              <a:srgbClr val="800000"/>
            </a:solidFill>
            <a:miter lim="800000"/>
            <a:headEnd/>
            <a:tailEnd/>
          </a:ln>
          <a:effectLst/>
        </p:spPr>
        <p:txBody>
          <a:bodyPr lIns="128016" tIns="64008" rIns="128016" bIns="64008"/>
          <a:lstStyle/>
          <a:p>
            <a:pPr defTabSz="1279525"/>
            <a:r>
              <a:rPr lang="en-US" sz="4800" b="1">
                <a:solidFill>
                  <a:srgbClr val="FFFF99"/>
                </a:solidFill>
                <a:effectLst>
                  <a:outerShdw blurRad="38100" dist="38100" dir="2700000" algn="tl">
                    <a:srgbClr val="000000"/>
                  </a:outerShdw>
                </a:effectLst>
                <a:cs typeface="Arial" pitchFamily="34" charset="0"/>
              </a:rPr>
              <a:t>Abstract</a:t>
            </a:r>
          </a:p>
        </p:txBody>
      </p:sp>
      <p:sp>
        <p:nvSpPr>
          <p:cNvPr id="8227" name="Text Box 35"/>
          <p:cNvSpPr txBox="1">
            <a:spLocks noChangeArrowheads="1"/>
          </p:cNvSpPr>
          <p:nvPr/>
        </p:nvSpPr>
        <p:spPr bwMode="auto">
          <a:xfrm>
            <a:off x="547688" y="5867400"/>
            <a:ext cx="12796837" cy="5032375"/>
          </a:xfrm>
          <a:prstGeom prst="rect">
            <a:avLst/>
          </a:prstGeom>
          <a:noFill/>
          <a:ln w="38100">
            <a:solidFill>
              <a:srgbClr val="800000"/>
            </a:solidFill>
            <a:miter lim="800000"/>
            <a:headEnd/>
            <a:tailEnd/>
          </a:ln>
          <a:effectLst/>
        </p:spPr>
        <p:txBody>
          <a:bodyPr lIns="256032" tIns="256032" rIns="256032" bIns="256032"/>
          <a:lstStyle/>
          <a:p>
            <a:pPr algn="just" defTabSz="857250"/>
            <a:r>
              <a:rPr lang="en-US" b="1" dirty="0" smtClean="0">
                <a:cs typeface="Arial" pitchFamily="34" charset="0"/>
              </a:rPr>
              <a:t>     The </a:t>
            </a:r>
            <a:r>
              <a:rPr lang="en-US" b="1" dirty="0">
                <a:cs typeface="Arial" pitchFamily="34" charset="0"/>
              </a:rPr>
              <a:t>concept of a double point detector model (DPDM) approach is developed as a procedure to find the full energy peak efficiency of the coaxial 120 cm3 closed </a:t>
            </a:r>
            <a:r>
              <a:rPr lang="en-US" b="1" dirty="0" err="1">
                <a:cs typeface="Arial" pitchFamily="34" charset="0"/>
              </a:rPr>
              <a:t>HPGe</a:t>
            </a:r>
            <a:r>
              <a:rPr lang="en-US" b="1" dirty="0">
                <a:cs typeface="Arial" pitchFamily="34" charset="0"/>
              </a:rPr>
              <a:t> detectors. Usually in the experimental work that involves using gamma-ray spectrometry the full energy peak efficiency (FEPE) function must represents adequately the </a:t>
            </a:r>
            <a:r>
              <a:rPr lang="en-US" b="1" dirty="0" err="1">
                <a:cs typeface="Arial" pitchFamily="34" charset="0"/>
              </a:rPr>
              <a:t>HPGe</a:t>
            </a:r>
            <a:r>
              <a:rPr lang="en-US" b="1" dirty="0">
                <a:cs typeface="Arial" pitchFamily="34" charset="0"/>
              </a:rPr>
              <a:t> detector response. In the current work the gamma-ray energy in the range from 59.5 to 1332.5 </a:t>
            </a:r>
            <a:r>
              <a:rPr lang="en-US" b="1" dirty="0" err="1">
                <a:cs typeface="Arial" pitchFamily="34" charset="0"/>
              </a:rPr>
              <a:t>keV</a:t>
            </a:r>
            <a:r>
              <a:rPr lang="en-US" b="1" dirty="0">
                <a:cs typeface="Arial" pitchFamily="34" charset="0"/>
              </a:rPr>
              <a:t> and gamma-ray intensity changes by changing source to detector distance from 10 to 800 mm. The detector was characterized using a number of point–like standard sources. The calculated efficiencies obtained by (DPDM) are in good agreement with experimental data</a:t>
            </a:r>
            <a:r>
              <a:rPr lang="en-US" b="1" dirty="0" smtClean="0">
                <a:cs typeface="Arial" pitchFamily="34" charset="0"/>
              </a:rPr>
              <a:t>.</a:t>
            </a:r>
            <a:endParaRPr lang="en-US" b="1" dirty="0">
              <a:cs typeface="Arial" pitchFamily="34" charset="0"/>
            </a:endParaRPr>
          </a:p>
        </p:txBody>
      </p:sp>
      <p:sp>
        <p:nvSpPr>
          <p:cNvPr id="8228" name="Text Box 36"/>
          <p:cNvSpPr txBox="1">
            <a:spLocks noChangeArrowheads="1"/>
          </p:cNvSpPr>
          <p:nvPr/>
        </p:nvSpPr>
        <p:spPr bwMode="auto">
          <a:xfrm>
            <a:off x="14074776" y="6397624"/>
            <a:ext cx="12796837" cy="11890376"/>
          </a:xfrm>
          <a:prstGeom prst="rect">
            <a:avLst/>
          </a:prstGeom>
          <a:noFill/>
          <a:ln w="38100">
            <a:solidFill>
              <a:srgbClr val="800000"/>
            </a:solidFill>
            <a:miter lim="800000"/>
            <a:headEnd/>
            <a:tailEnd/>
          </a:ln>
          <a:effectLst/>
        </p:spPr>
        <p:txBody>
          <a:bodyPr lIns="256032" tIns="256032" rIns="256032" bIns="256032"/>
          <a:lstStyle/>
          <a:p>
            <a:pPr algn="just"/>
            <a:r>
              <a:rPr lang="en-US" b="1" cap="all" dirty="0"/>
              <a:t>Double Points Model Approach</a:t>
            </a:r>
            <a:endParaRPr lang="en-US" b="1" dirty="0"/>
          </a:p>
          <a:p>
            <a:pPr algn="just"/>
            <a:r>
              <a:rPr lang="en-US" b="1" dirty="0"/>
              <a:t> </a:t>
            </a:r>
            <a:r>
              <a:rPr lang="en-US" b="1" dirty="0" smtClean="0"/>
              <a:t>   </a:t>
            </a:r>
            <a:r>
              <a:rPr lang="en-US" b="1" dirty="0"/>
              <a:t>In the present work a procedure is suggested to solve the above mentioned difficulties. In </a:t>
            </a:r>
            <a:r>
              <a:rPr lang="en-US" b="1" baseline="30000" dirty="0" smtClean="0"/>
              <a:t>(</a:t>
            </a:r>
            <a:r>
              <a:rPr lang="en-US" b="1" u="sng" baseline="30000" dirty="0" smtClean="0"/>
              <a:t>3</a:t>
            </a:r>
            <a:r>
              <a:rPr lang="en-US" b="1" baseline="30000" dirty="0" smtClean="0"/>
              <a:t>)</a:t>
            </a:r>
            <a:r>
              <a:rPr lang="en-US" b="1" dirty="0" smtClean="0"/>
              <a:t> </a:t>
            </a:r>
            <a:r>
              <a:rPr lang="en-US" b="1" dirty="0"/>
              <a:t>a point-detector approximation was first proposed, in this point-detector approximation, the detector is considered to act as a point located along the detector axis at an effective distance behind the external window several authors latter </a:t>
            </a:r>
            <a:r>
              <a:rPr lang="en-US" b="1" baseline="30000" smtClean="0"/>
              <a:t>(</a:t>
            </a:r>
            <a:r>
              <a:rPr lang="en-US" b="1" u="sng" baseline="30000" smtClean="0"/>
              <a:t>4</a:t>
            </a:r>
            <a:r>
              <a:rPr lang="en-US" b="1" baseline="30000" smtClean="0"/>
              <a:t>-</a:t>
            </a:r>
            <a:r>
              <a:rPr lang="en-US" b="1" u="sng" baseline="30000" smtClean="0"/>
              <a:t>7</a:t>
            </a:r>
            <a:r>
              <a:rPr lang="en-US" b="1" baseline="30000" smtClean="0"/>
              <a:t>)</a:t>
            </a:r>
            <a:r>
              <a:rPr lang="en-US" b="1" smtClean="0"/>
              <a:t> </a:t>
            </a:r>
            <a:r>
              <a:rPr lang="en-US" b="1" dirty="0"/>
              <a:t>used techniques to calculate efficiencies at different distances. In the double points approximation, the detector is considered to act as a point of a definite active volume, the standard source as a point of infinitesimal size as well, both are located along the detector axis at an effective distance separate them. Then, the solid angle subtended by detector will equal to unit </a:t>
            </a:r>
            <a:r>
              <a:rPr lang="en-US" b="1" dirty="0" err="1"/>
              <a:t>Steradian</a:t>
            </a:r>
            <a:r>
              <a:rPr lang="en-US" b="1" dirty="0"/>
              <a:t> (</a:t>
            </a:r>
            <a:r>
              <a:rPr lang="en-US" b="1" dirty="0" err="1"/>
              <a:t>Sr</a:t>
            </a:r>
            <a:r>
              <a:rPr lang="en-US" b="1" dirty="0"/>
              <a:t>), if the distance increase than the solid angle will be less than unity, if the distance decreased than the solid angle will be more than unity. We then multiply the intrinsic detector efficiency by a factor to complete the whole solid angle surrounding the point source. </a:t>
            </a:r>
            <a:endParaRPr lang="en-US" b="1" dirty="0" smtClean="0"/>
          </a:p>
          <a:p>
            <a:r>
              <a:rPr lang="en-US" b="1" dirty="0"/>
              <a:t>We could write down the absolute efficiency as:</a:t>
            </a:r>
          </a:p>
          <a:p>
            <a:r>
              <a:rPr lang="en-US" b="1" dirty="0"/>
              <a:t>				</a:t>
            </a:r>
            <a:r>
              <a:rPr lang="en-US" b="1" dirty="0" smtClean="0"/>
              <a:t>                          (1) and </a:t>
            </a:r>
            <a:r>
              <a:rPr lang="en-US" b="1" dirty="0"/>
              <a:t>Substituting from eq. (1)</a:t>
            </a:r>
          </a:p>
          <a:p>
            <a:endParaRPr lang="en-US" b="1" dirty="0"/>
          </a:p>
          <a:p>
            <a:endParaRPr lang="en-US" b="1" dirty="0" smtClean="0"/>
          </a:p>
          <a:p>
            <a:r>
              <a:rPr lang="en-US" b="1" dirty="0"/>
              <a:t>			</a:t>
            </a:r>
            <a:r>
              <a:rPr lang="en-US" b="1" dirty="0" smtClean="0"/>
              <a:t>                                                               (2)</a:t>
            </a:r>
            <a:endParaRPr lang="en-US" b="1" dirty="0"/>
          </a:p>
          <a:p>
            <a:pPr algn="just"/>
            <a:endParaRPr lang="en-US" b="1" dirty="0" smtClean="0"/>
          </a:p>
          <a:p>
            <a:endParaRPr lang="en-US" sz="1200" b="1" dirty="0" smtClean="0"/>
          </a:p>
          <a:p>
            <a:r>
              <a:rPr lang="en-US" b="1" dirty="0" smtClean="0"/>
              <a:t>The </a:t>
            </a:r>
            <a:r>
              <a:rPr lang="en-US" b="1" dirty="0"/>
              <a:t>function which adequately represents the efficiencies between 59.5-1332.5 </a:t>
            </a:r>
            <a:r>
              <a:rPr lang="en-US" b="1" dirty="0" err="1"/>
              <a:t>keV</a:t>
            </a:r>
            <a:r>
              <a:rPr lang="en-US" b="1" dirty="0"/>
              <a:t> and distances between 10-800 mm has the form: </a:t>
            </a:r>
          </a:p>
          <a:p>
            <a:r>
              <a:rPr lang="en-US" dirty="0"/>
              <a:t> </a:t>
            </a:r>
          </a:p>
          <a:p>
            <a:pPr algn="just"/>
            <a:r>
              <a:rPr lang="en-US" b="1" dirty="0" smtClean="0"/>
              <a:t>                                                                                            (3) </a:t>
            </a:r>
            <a:endParaRPr lang="en-US" b="1" dirty="0"/>
          </a:p>
        </p:txBody>
      </p:sp>
      <p:sp>
        <p:nvSpPr>
          <p:cNvPr id="8229" name="Text Box 37"/>
          <p:cNvSpPr txBox="1">
            <a:spLocks noChangeArrowheads="1"/>
          </p:cNvSpPr>
          <p:nvPr/>
        </p:nvSpPr>
        <p:spPr bwMode="auto">
          <a:xfrm>
            <a:off x="14076363" y="5027613"/>
            <a:ext cx="12796837" cy="914400"/>
          </a:xfrm>
          <a:prstGeom prst="rect">
            <a:avLst/>
          </a:prstGeom>
          <a:solidFill>
            <a:srgbClr val="808000"/>
          </a:solidFill>
          <a:ln w="38100">
            <a:solidFill>
              <a:srgbClr val="800000"/>
            </a:solidFill>
            <a:miter lim="800000"/>
            <a:headEnd/>
            <a:tailEnd/>
          </a:ln>
          <a:effectLst/>
        </p:spPr>
        <p:txBody>
          <a:bodyPr lIns="128016" tIns="64008" rIns="128016" bIns="64008"/>
          <a:lstStyle/>
          <a:p>
            <a:pPr defTabSz="1279525"/>
            <a:r>
              <a:rPr lang="en-US" sz="4800" b="1">
                <a:solidFill>
                  <a:srgbClr val="FFFF99"/>
                </a:solidFill>
                <a:effectLst>
                  <a:outerShdw blurRad="38100" dist="38100" dir="2700000" algn="tl">
                    <a:srgbClr val="000000"/>
                  </a:outerShdw>
                </a:effectLst>
                <a:cs typeface="Arial" pitchFamily="34" charset="0"/>
              </a:rPr>
              <a:t>Results</a:t>
            </a:r>
          </a:p>
        </p:txBody>
      </p:sp>
      <p:sp>
        <p:nvSpPr>
          <p:cNvPr id="8230" name="Text Box 38"/>
          <p:cNvSpPr txBox="1">
            <a:spLocks noChangeArrowheads="1"/>
          </p:cNvSpPr>
          <p:nvPr/>
        </p:nvSpPr>
        <p:spPr bwMode="auto">
          <a:xfrm>
            <a:off x="14076363" y="38330187"/>
            <a:ext cx="12795250" cy="5256213"/>
          </a:xfrm>
          <a:prstGeom prst="rect">
            <a:avLst/>
          </a:prstGeom>
          <a:noFill/>
          <a:ln w="38100">
            <a:solidFill>
              <a:srgbClr val="800000"/>
            </a:solidFill>
            <a:miter lim="800000"/>
            <a:headEnd/>
            <a:tailEnd/>
          </a:ln>
          <a:effectLst/>
        </p:spPr>
        <p:txBody>
          <a:bodyPr lIns="256032" tIns="256032" rIns="256032" bIns="256032"/>
          <a:lstStyle/>
          <a:p>
            <a:pPr algn="just"/>
            <a:r>
              <a:rPr lang="en-US" sz="2000" b="1" dirty="0" smtClean="0"/>
              <a:t>1. J</a:t>
            </a:r>
            <a:r>
              <a:rPr lang="en-US" sz="2000" b="1" dirty="0"/>
              <a:t>. M. Maia, J. M. F. Dos Santos and C. A. N. </a:t>
            </a:r>
            <a:r>
              <a:rPr lang="en-US" sz="2000" b="1" dirty="0" err="1"/>
              <a:t>Conde</a:t>
            </a:r>
            <a:r>
              <a:rPr lang="en-US" sz="2000" b="1" dirty="0"/>
              <a:t>, Applied Radiation and Isotopes 48 (10-12), 1649-1656 (1997).</a:t>
            </a:r>
          </a:p>
          <a:p>
            <a:pPr algn="just"/>
            <a:r>
              <a:rPr lang="en-US" sz="2000" b="1" dirty="0"/>
              <a:t>2</a:t>
            </a:r>
            <a:r>
              <a:rPr lang="en-US" sz="2000" b="1" dirty="0" smtClean="0"/>
              <a:t>. P</a:t>
            </a:r>
            <a:r>
              <a:rPr lang="en-US" sz="2000" b="1" dirty="0"/>
              <a:t>. M. Grant, Nuclear Instruments and Methods 127 (3), 371-372 (1975).</a:t>
            </a:r>
          </a:p>
          <a:p>
            <a:pPr algn="just"/>
            <a:r>
              <a:rPr lang="en-US" sz="2000" b="1" dirty="0"/>
              <a:t>3</a:t>
            </a:r>
            <a:r>
              <a:rPr lang="en-US" sz="2000" b="1" dirty="0" smtClean="0"/>
              <a:t>. P</a:t>
            </a:r>
            <a:r>
              <a:rPr lang="en-US" sz="2000" b="1" dirty="0"/>
              <a:t>. R. </a:t>
            </a:r>
            <a:r>
              <a:rPr lang="en-US" sz="2000" b="1" dirty="0" err="1"/>
              <a:t>Bevington</a:t>
            </a:r>
            <a:r>
              <a:rPr lang="en-US" sz="2000" b="1" dirty="0"/>
              <a:t> and D. K. Robinson, </a:t>
            </a:r>
            <a:r>
              <a:rPr lang="en-US" sz="2000" b="1" i="1" dirty="0"/>
              <a:t>Data reduction and error analysis for the physical sciences</a:t>
            </a:r>
            <a:r>
              <a:rPr lang="en-US" sz="2000" b="1" dirty="0"/>
              <a:t>. McGraw-Hill, Boston, (2010).</a:t>
            </a:r>
          </a:p>
          <a:p>
            <a:pPr algn="just"/>
            <a:r>
              <a:rPr lang="en-US" sz="2000" b="1" dirty="0"/>
              <a:t>4</a:t>
            </a:r>
            <a:r>
              <a:rPr lang="en-US" sz="2000" b="1" dirty="0" smtClean="0"/>
              <a:t>. M</a:t>
            </a:r>
            <a:r>
              <a:rPr lang="en-US" sz="2000" b="1" dirty="0"/>
              <a:t>. B. </a:t>
            </a:r>
            <a:r>
              <a:rPr lang="en-US" sz="2000" b="1" dirty="0" err="1"/>
              <a:t>Challan</a:t>
            </a:r>
            <a:r>
              <a:rPr lang="en-US" sz="2000" b="1" dirty="0"/>
              <a:t>, M. N. H. </a:t>
            </a:r>
            <a:r>
              <a:rPr lang="en-US" sz="2000" b="1" dirty="0" err="1"/>
              <a:t>Comsan</a:t>
            </a:r>
            <a:r>
              <a:rPr lang="en-US" sz="2000" b="1" dirty="0"/>
              <a:t>, and M. A. </a:t>
            </a:r>
            <a:r>
              <a:rPr lang="en-US" sz="2000" b="1" dirty="0" err="1"/>
              <a:t>Abou-Zeid</a:t>
            </a:r>
            <a:r>
              <a:rPr lang="en-US" sz="2000" b="1" dirty="0"/>
              <a:t>, Thin target yields and Empire-II predictions on accelerator production of Technetium-99m, </a:t>
            </a:r>
            <a:r>
              <a:rPr lang="en-US" sz="2000" b="1" i="1" dirty="0"/>
              <a:t>Journal of Nuclear and Radiation Physics, 2</a:t>
            </a:r>
            <a:r>
              <a:rPr lang="en-US" sz="2000" b="1" dirty="0"/>
              <a:t>(1), 1-13 (2007).</a:t>
            </a:r>
          </a:p>
          <a:p>
            <a:pPr algn="just"/>
            <a:r>
              <a:rPr lang="en-US" sz="2000" b="1" dirty="0"/>
              <a:t>5</a:t>
            </a:r>
            <a:r>
              <a:rPr lang="en-US" sz="2000" b="1" dirty="0" smtClean="0"/>
              <a:t>. K</a:t>
            </a:r>
            <a:r>
              <a:rPr lang="en-US" sz="2000" b="1" dirty="0"/>
              <a:t>. </a:t>
            </a:r>
            <a:r>
              <a:rPr lang="en-US" sz="2000" b="1" dirty="0" err="1"/>
              <a:t>Debertin</a:t>
            </a:r>
            <a:r>
              <a:rPr lang="en-US" sz="2000" b="1" dirty="0"/>
              <a:t> and R. G. </a:t>
            </a:r>
            <a:r>
              <a:rPr lang="en-US" sz="2000" b="1" dirty="0" err="1"/>
              <a:t>Helmer</a:t>
            </a:r>
            <a:r>
              <a:rPr lang="en-US" sz="2000" b="1" dirty="0"/>
              <a:t>, </a:t>
            </a:r>
            <a:r>
              <a:rPr lang="en-US" sz="2000" b="1" i="1" dirty="0"/>
              <a:t>Gamma- and x-ray spectrometry with semiconductor detectors</a:t>
            </a:r>
            <a:r>
              <a:rPr lang="en-US" sz="2000" b="1" dirty="0"/>
              <a:t>. North-Holland, Amsterdam; Oxford, (2001).</a:t>
            </a:r>
          </a:p>
          <a:p>
            <a:pPr algn="just"/>
            <a:r>
              <a:rPr lang="en-US" sz="2000" b="1" dirty="0"/>
              <a:t>6</a:t>
            </a:r>
            <a:r>
              <a:rPr lang="en-US" sz="2000" b="1" dirty="0" smtClean="0"/>
              <a:t>. A</a:t>
            </a:r>
            <a:r>
              <a:rPr lang="en-US" sz="2000" b="1" dirty="0"/>
              <a:t>. </a:t>
            </a:r>
            <a:r>
              <a:rPr lang="en-US" sz="2000" b="1" dirty="0" err="1"/>
              <a:t>Sanchezreyes</a:t>
            </a:r>
            <a:r>
              <a:rPr lang="en-US" sz="2000" b="1" dirty="0"/>
              <a:t>, M. </a:t>
            </a:r>
            <a:r>
              <a:rPr lang="en-US" sz="2000" b="1" dirty="0" err="1"/>
              <a:t>Febrian</a:t>
            </a:r>
            <a:r>
              <a:rPr lang="en-US" sz="2000" b="1" dirty="0"/>
              <a:t>, J. </a:t>
            </a:r>
            <a:r>
              <a:rPr lang="en-US" sz="2000" b="1" dirty="0" err="1"/>
              <a:t>Baro</a:t>
            </a:r>
            <a:r>
              <a:rPr lang="en-US" sz="2000" b="1" dirty="0"/>
              <a:t> and J. </a:t>
            </a:r>
            <a:r>
              <a:rPr lang="en-US" sz="2000" b="1" dirty="0" err="1"/>
              <a:t>Tejada</a:t>
            </a:r>
            <a:r>
              <a:rPr lang="en-US" sz="2000" b="1" dirty="0"/>
              <a:t>, Nuclear Instruments and Methods in Physics Research Section B: Beam Interactions with Materials and Atoms Nuclear Instruments and Methods in Physics Research Section B: Beam Interactions with Materials and Atoms 28 (1), 123-127 (1987).</a:t>
            </a:r>
          </a:p>
          <a:p>
            <a:pPr algn="just"/>
            <a:r>
              <a:rPr lang="en-US" sz="2000" b="1" dirty="0"/>
              <a:t>7</a:t>
            </a:r>
            <a:r>
              <a:rPr lang="en-US" sz="2000" b="1" dirty="0" smtClean="0"/>
              <a:t>. M</a:t>
            </a:r>
            <a:r>
              <a:rPr lang="en-US" sz="2000" b="1" dirty="0"/>
              <a:t>. A. Hammed, P. W. Gray, A. H. </a:t>
            </a:r>
            <a:r>
              <a:rPr lang="en-US" sz="2000" b="1" dirty="0" err="1"/>
              <a:t>Naboulsi</a:t>
            </a:r>
            <a:r>
              <a:rPr lang="en-US" sz="2000" b="1" dirty="0"/>
              <a:t> and T. C. Mac Mahon, Nuclear Instruments and Methods in Physics Research Section A: Accelerators, Spectrometers, Detectors and Associated Equipment 334 (2–3), 543-550 (1993</a:t>
            </a:r>
            <a:r>
              <a:rPr lang="en-US" sz="2000" b="1" dirty="0" smtClean="0"/>
              <a:t>).</a:t>
            </a:r>
            <a:endParaRPr lang="en-US" sz="2000" b="1" dirty="0"/>
          </a:p>
        </p:txBody>
      </p:sp>
      <p:sp>
        <p:nvSpPr>
          <p:cNvPr id="8231" name="Text Box 39"/>
          <p:cNvSpPr txBox="1">
            <a:spLocks noChangeArrowheads="1"/>
          </p:cNvSpPr>
          <p:nvPr/>
        </p:nvSpPr>
        <p:spPr bwMode="auto">
          <a:xfrm>
            <a:off x="14076363" y="37414200"/>
            <a:ext cx="12795250" cy="914400"/>
          </a:xfrm>
          <a:prstGeom prst="rect">
            <a:avLst/>
          </a:prstGeom>
          <a:solidFill>
            <a:srgbClr val="808000"/>
          </a:solidFill>
          <a:ln w="38100">
            <a:solidFill>
              <a:srgbClr val="800000"/>
            </a:solidFill>
            <a:miter lim="800000"/>
            <a:headEnd/>
            <a:tailEnd/>
          </a:ln>
          <a:effectLst/>
        </p:spPr>
        <p:txBody>
          <a:bodyPr lIns="128016" tIns="64008" rIns="128016" bIns="64008"/>
          <a:lstStyle/>
          <a:p>
            <a:pPr defTabSz="1279525"/>
            <a:r>
              <a:rPr lang="en-US" sz="4800" b="1">
                <a:solidFill>
                  <a:srgbClr val="FFFF99"/>
                </a:solidFill>
                <a:effectLst>
                  <a:outerShdw blurRad="38100" dist="38100" dir="2700000" algn="tl">
                    <a:srgbClr val="000000"/>
                  </a:outerShdw>
                </a:effectLst>
                <a:cs typeface="Arial" pitchFamily="34" charset="0"/>
              </a:rPr>
              <a:t>References</a:t>
            </a:r>
          </a:p>
        </p:txBody>
      </p:sp>
      <p:sp>
        <p:nvSpPr>
          <p:cNvPr id="8232" name="Text Box 40"/>
          <p:cNvSpPr txBox="1">
            <a:spLocks noChangeArrowheads="1"/>
          </p:cNvSpPr>
          <p:nvPr/>
        </p:nvSpPr>
        <p:spPr bwMode="auto">
          <a:xfrm>
            <a:off x="547688" y="20878800"/>
            <a:ext cx="12796837" cy="5943599"/>
          </a:xfrm>
          <a:prstGeom prst="rect">
            <a:avLst/>
          </a:prstGeom>
          <a:noFill/>
          <a:ln w="38100">
            <a:solidFill>
              <a:srgbClr val="800000"/>
            </a:solidFill>
            <a:miter lim="800000"/>
            <a:headEnd/>
            <a:tailEnd/>
          </a:ln>
          <a:effectLst/>
        </p:spPr>
        <p:txBody>
          <a:bodyPr lIns="256032" tIns="256032" rIns="256032" bIns="256032"/>
          <a:lstStyle/>
          <a:p>
            <a:pPr lvl="0" algn="just"/>
            <a:r>
              <a:rPr lang="en-US" b="1" dirty="0" smtClean="0"/>
              <a:t>1. Experimental </a:t>
            </a:r>
            <a:r>
              <a:rPr lang="en-US" b="1" dirty="0"/>
              <a:t>Set-up:</a:t>
            </a:r>
          </a:p>
          <a:p>
            <a:pPr algn="just"/>
            <a:r>
              <a:rPr lang="en-US" b="1" dirty="0"/>
              <a:t>   The detector used in these measurements was ORTEC hyper pure Germanium Detector. The germanium crystal was nominally 55 mm in diameter and 60 mm long. It was mounted inside a protective aluminum end, with its axis vertical, on a liquid nitrogen Dewar, with an energy resolution of 2.0 </a:t>
            </a:r>
            <a:r>
              <a:rPr lang="en-US" b="1" dirty="0" err="1"/>
              <a:t>keV</a:t>
            </a:r>
            <a:r>
              <a:rPr lang="en-US" b="1" dirty="0"/>
              <a:t> for a -ray energy of 1332.5 </a:t>
            </a:r>
            <a:r>
              <a:rPr lang="en-US" b="1" dirty="0" err="1"/>
              <a:t>keV</a:t>
            </a:r>
            <a:r>
              <a:rPr lang="en-US" b="1" dirty="0"/>
              <a:t>. The source holder was made of cylindrical hard paper with seven slots to accommodate the point sources which are at the center of a polyethylene dish. The detector active volume was estimated to be (120 6) cm</a:t>
            </a:r>
            <a:r>
              <a:rPr lang="en-US" b="1" baseline="30000" dirty="0"/>
              <a:t>3</a:t>
            </a:r>
            <a:r>
              <a:rPr lang="en-US" b="1" dirty="0"/>
              <a:t>. The detector was biased to + 4500 V using an ORTEC-459 power supply. Pulses from the pre-amplifier were amplified and shaped by Canberra 2021 spectroscopy Amplifier before being fed into a </a:t>
            </a:r>
            <a:r>
              <a:rPr lang="en-US" b="1" dirty="0" err="1"/>
              <a:t>Trumf</a:t>
            </a:r>
            <a:r>
              <a:rPr lang="en-US" b="1" dirty="0"/>
              <a:t> 8192 buffered analog-to-digital converter controlled by an IBM-Compatible computer.</a:t>
            </a:r>
          </a:p>
          <a:p>
            <a:pPr defTabSz="857250"/>
            <a:endParaRPr lang="en-US" dirty="0"/>
          </a:p>
        </p:txBody>
      </p:sp>
      <p:sp>
        <p:nvSpPr>
          <p:cNvPr id="8233" name="Text Box 41"/>
          <p:cNvSpPr txBox="1">
            <a:spLocks noChangeArrowheads="1"/>
          </p:cNvSpPr>
          <p:nvPr/>
        </p:nvSpPr>
        <p:spPr bwMode="auto">
          <a:xfrm>
            <a:off x="547688" y="19735800"/>
            <a:ext cx="12796837" cy="914400"/>
          </a:xfrm>
          <a:prstGeom prst="rect">
            <a:avLst/>
          </a:prstGeom>
          <a:solidFill>
            <a:srgbClr val="808000"/>
          </a:solidFill>
          <a:ln w="38100">
            <a:solidFill>
              <a:srgbClr val="800000"/>
            </a:solidFill>
            <a:miter lim="800000"/>
            <a:headEnd/>
            <a:tailEnd/>
          </a:ln>
          <a:effectLst/>
        </p:spPr>
        <p:txBody>
          <a:bodyPr lIns="128016" tIns="64008" rIns="128016" bIns="64008"/>
          <a:lstStyle/>
          <a:p>
            <a:pPr defTabSz="1279525"/>
            <a:r>
              <a:rPr lang="en-US" sz="4800" b="1" dirty="0">
                <a:solidFill>
                  <a:srgbClr val="FFFF99"/>
                </a:solidFill>
                <a:effectLst>
                  <a:outerShdw blurRad="38100" dist="38100" dir="2700000" algn="tl">
                    <a:srgbClr val="000000"/>
                  </a:outerShdw>
                </a:effectLst>
                <a:cs typeface="Arial" pitchFamily="34" charset="0"/>
              </a:rPr>
              <a:t>Methods and Materials</a:t>
            </a:r>
          </a:p>
        </p:txBody>
      </p:sp>
      <p:sp>
        <p:nvSpPr>
          <p:cNvPr id="8240" name="Text Box 48"/>
          <p:cNvSpPr txBox="1">
            <a:spLocks noChangeArrowheads="1"/>
          </p:cNvSpPr>
          <p:nvPr/>
        </p:nvSpPr>
        <p:spPr bwMode="auto">
          <a:xfrm>
            <a:off x="14076363" y="33029402"/>
            <a:ext cx="12795250" cy="4232398"/>
          </a:xfrm>
          <a:prstGeom prst="rect">
            <a:avLst/>
          </a:prstGeom>
          <a:noFill/>
          <a:ln w="38100">
            <a:solidFill>
              <a:srgbClr val="800000"/>
            </a:solidFill>
            <a:miter lim="800000"/>
            <a:headEnd/>
            <a:tailEnd/>
          </a:ln>
          <a:effectLst/>
        </p:spPr>
        <p:txBody>
          <a:bodyPr lIns="256032" tIns="256032" rIns="256032" bIns="256032"/>
          <a:lstStyle/>
          <a:p>
            <a:pPr algn="just" defTabSz="857250"/>
            <a:r>
              <a:rPr lang="en-US" b="1" dirty="0"/>
              <a:t>The full energy peak efficiencies were calculated in the energy range from 59.5 to 1332.5 </a:t>
            </a:r>
            <a:r>
              <a:rPr lang="en-US" b="1" dirty="0" err="1"/>
              <a:t>keV</a:t>
            </a:r>
            <a:r>
              <a:rPr lang="en-US" b="1" dirty="0"/>
              <a:t> and in distance between 10 and 800 mm. A new theoretical function has been proposed which adequately represents the experimental points. The advantage of using a function of this type is that it is possible to determine the efficiency at point where experimental measurements do not exist. It is worthwhile mentioning that the coincidence summing effects must be taken into account while carrying out measurements at short distances from detector window, using radioisotopes emitting gamma-rays in cascades.</a:t>
            </a:r>
          </a:p>
        </p:txBody>
      </p:sp>
      <p:sp>
        <p:nvSpPr>
          <p:cNvPr id="8241" name="Text Box 49"/>
          <p:cNvSpPr txBox="1">
            <a:spLocks noChangeArrowheads="1"/>
          </p:cNvSpPr>
          <p:nvPr/>
        </p:nvSpPr>
        <p:spPr bwMode="auto">
          <a:xfrm>
            <a:off x="14076363" y="32004000"/>
            <a:ext cx="12795250" cy="914400"/>
          </a:xfrm>
          <a:prstGeom prst="rect">
            <a:avLst/>
          </a:prstGeom>
          <a:solidFill>
            <a:srgbClr val="808000"/>
          </a:solidFill>
          <a:ln w="38100">
            <a:solidFill>
              <a:srgbClr val="800000"/>
            </a:solidFill>
            <a:miter lim="800000"/>
            <a:headEnd/>
            <a:tailEnd/>
          </a:ln>
          <a:effectLst/>
        </p:spPr>
        <p:txBody>
          <a:bodyPr lIns="128016" tIns="64008" rIns="128016" bIns="64008"/>
          <a:lstStyle/>
          <a:p>
            <a:pPr defTabSz="1279525"/>
            <a:r>
              <a:rPr lang="en-US" sz="4800" b="1" dirty="0">
                <a:solidFill>
                  <a:srgbClr val="FFFF99"/>
                </a:solidFill>
                <a:effectLst>
                  <a:outerShdw blurRad="38100" dist="38100" dir="2700000" algn="tl">
                    <a:srgbClr val="000000"/>
                  </a:outerShdw>
                </a:effectLst>
                <a:cs typeface="Arial" pitchFamily="34" charset="0"/>
              </a:rPr>
              <a:t>Conclusions</a:t>
            </a:r>
          </a:p>
        </p:txBody>
      </p:sp>
      <p:sp>
        <p:nvSpPr>
          <p:cNvPr id="8242" name="Text Box 50"/>
          <p:cNvSpPr txBox="1">
            <a:spLocks noChangeArrowheads="1"/>
          </p:cNvSpPr>
          <p:nvPr/>
        </p:nvSpPr>
        <p:spPr bwMode="auto">
          <a:xfrm>
            <a:off x="547688" y="11125200"/>
            <a:ext cx="12796837" cy="914400"/>
          </a:xfrm>
          <a:prstGeom prst="rect">
            <a:avLst/>
          </a:prstGeom>
          <a:solidFill>
            <a:srgbClr val="808000"/>
          </a:solidFill>
          <a:ln w="38100">
            <a:solidFill>
              <a:srgbClr val="800000"/>
            </a:solidFill>
            <a:miter lim="800000"/>
            <a:headEnd/>
            <a:tailEnd/>
          </a:ln>
          <a:effectLst/>
        </p:spPr>
        <p:txBody>
          <a:bodyPr lIns="128016" tIns="64008" rIns="128016" bIns="64008"/>
          <a:lstStyle/>
          <a:p>
            <a:pPr defTabSz="1279525"/>
            <a:r>
              <a:rPr lang="en-US" sz="4800" b="1">
                <a:solidFill>
                  <a:srgbClr val="FFFF99"/>
                </a:solidFill>
                <a:effectLst>
                  <a:outerShdw blurRad="38100" dist="38100" dir="2700000" algn="tl">
                    <a:srgbClr val="000000"/>
                  </a:outerShdw>
                </a:effectLst>
                <a:cs typeface="Arial" pitchFamily="34" charset="0"/>
              </a:rPr>
              <a:t>Introduction</a:t>
            </a:r>
          </a:p>
        </p:txBody>
      </p:sp>
      <p:sp>
        <p:nvSpPr>
          <p:cNvPr id="8243" name="Text Box 51"/>
          <p:cNvSpPr txBox="1">
            <a:spLocks noChangeArrowheads="1"/>
          </p:cNvSpPr>
          <p:nvPr/>
        </p:nvSpPr>
        <p:spPr bwMode="auto">
          <a:xfrm>
            <a:off x="547688" y="12344399"/>
            <a:ext cx="12796837" cy="7239001"/>
          </a:xfrm>
          <a:prstGeom prst="rect">
            <a:avLst/>
          </a:prstGeom>
          <a:noFill/>
          <a:ln w="38100">
            <a:solidFill>
              <a:srgbClr val="800000"/>
            </a:solidFill>
            <a:miter lim="800000"/>
            <a:headEnd/>
            <a:tailEnd/>
          </a:ln>
          <a:effectLst/>
        </p:spPr>
        <p:txBody>
          <a:bodyPr lIns="256032" tIns="256032" rIns="256032" bIns="256032"/>
          <a:lstStyle/>
          <a:p>
            <a:pPr algn="just" defTabSz="857250"/>
            <a:r>
              <a:rPr lang="en-US" dirty="0"/>
              <a:t> </a:t>
            </a:r>
            <a:r>
              <a:rPr lang="en-US" b="1" dirty="0">
                <a:cs typeface="Arial" pitchFamily="34" charset="0"/>
              </a:rPr>
              <a:t>The quantitative γ-ray spectrometry at different geometries is a commonly encountered problem. Accurate relative intensity calibration of photon emitted is usually performed by counting a sample and standard sources in the same geometry. It is therefore important to have available method to correct measurement taken with </a:t>
            </a:r>
            <a:r>
              <a:rPr lang="en-US" b="1" dirty="0" err="1">
                <a:cs typeface="Arial" pitchFamily="34" charset="0"/>
              </a:rPr>
              <a:t>HPGe</a:t>
            </a:r>
            <a:r>
              <a:rPr lang="en-US" b="1" dirty="0">
                <a:cs typeface="Arial" pitchFamily="34" charset="0"/>
              </a:rPr>
              <a:t> detectors from the effects of geometry change, hearing in mind that </a:t>
            </a:r>
            <a:r>
              <a:rPr lang="en-US" b="1" dirty="0" err="1">
                <a:cs typeface="Arial" pitchFamily="34" charset="0"/>
              </a:rPr>
              <a:t>HPGe</a:t>
            </a:r>
            <a:r>
              <a:rPr lang="en-US" b="1" dirty="0">
                <a:cs typeface="Arial" pitchFamily="34" charset="0"/>
              </a:rPr>
              <a:t> detector efficiency curves are most often and conveniently determined using point-like standards. In general, one or two efficiency curves are obtained at different distances. This is usually done in order to minimize the detector’s dead time and to maximize the area under full energy peak, a higher uncertainty in the photo-peak area is found due to the spectral distortion. Hence, changing counting geometry is a mandatory for comparison between measurements, introduces a need for solid angle geometry corrections as well as for coincidence summing if applicable. Many authors commented of the importance of measurement </a:t>
            </a:r>
            <a:r>
              <a:rPr lang="en-US" b="1" dirty="0" smtClean="0">
                <a:cs typeface="Arial" pitchFamily="34" charset="0"/>
              </a:rPr>
              <a:t>geometries</a:t>
            </a:r>
            <a:r>
              <a:rPr lang="en-US" b="1" baseline="30000" dirty="0" smtClean="0">
                <a:cs typeface="Arial" pitchFamily="34" charset="0"/>
              </a:rPr>
              <a:t>(</a:t>
            </a:r>
            <a:r>
              <a:rPr lang="en-US" b="1" u="sng" baseline="30000" dirty="0" smtClean="0">
                <a:cs typeface="Arial" pitchFamily="34" charset="0"/>
              </a:rPr>
              <a:t>1</a:t>
            </a:r>
            <a:r>
              <a:rPr lang="en-US" baseline="30000" dirty="0" smtClean="0"/>
              <a:t>, </a:t>
            </a:r>
            <a:r>
              <a:rPr lang="en-US" b="1" u="sng" baseline="30000" dirty="0" smtClean="0"/>
              <a:t>2</a:t>
            </a:r>
            <a:r>
              <a:rPr lang="en-US" baseline="30000" dirty="0" smtClean="0"/>
              <a:t>)</a:t>
            </a:r>
            <a:r>
              <a:rPr lang="en-US" dirty="0" smtClean="0"/>
              <a:t>.</a:t>
            </a:r>
            <a:endParaRPr lang="en-US" dirty="0">
              <a:cs typeface="Arial" pitchFamily="34" charset="0"/>
            </a:endParaRPr>
          </a:p>
          <a:p>
            <a:pPr defTabSz="857250"/>
            <a:endParaRPr lang="en-US" dirty="0">
              <a:cs typeface="Arial" pitchFamily="34" charset="0"/>
            </a:endParaRPr>
          </a:p>
          <a:p>
            <a:pPr defTabSz="857250">
              <a:buFont typeface="Symbol" pitchFamily="18" charset="2"/>
              <a:buNone/>
            </a:pPr>
            <a:endParaRPr lang="en-US" dirty="0">
              <a:cs typeface="Arial" pitchFamily="34" charset="0"/>
            </a:endParaRPr>
          </a:p>
        </p:txBody>
      </p:sp>
      <p:sp>
        <p:nvSpPr>
          <p:cNvPr id="8245" name="Text Box 53"/>
          <p:cNvSpPr txBox="1">
            <a:spLocks noChangeArrowheads="1"/>
          </p:cNvSpPr>
          <p:nvPr/>
        </p:nvSpPr>
        <p:spPr bwMode="auto">
          <a:xfrm>
            <a:off x="547688" y="33694687"/>
            <a:ext cx="12796837" cy="9891713"/>
          </a:xfrm>
          <a:prstGeom prst="rect">
            <a:avLst/>
          </a:prstGeom>
          <a:noFill/>
          <a:ln w="38100">
            <a:solidFill>
              <a:srgbClr val="800000"/>
            </a:solidFill>
            <a:miter lim="800000"/>
            <a:headEnd/>
            <a:tailEnd/>
          </a:ln>
          <a:effectLst/>
        </p:spPr>
        <p:txBody>
          <a:bodyPr lIns="256032" tIns="256032" rIns="256032" bIns="256032"/>
          <a:lstStyle/>
          <a:p>
            <a:pPr algn="just" defTabSz="857250"/>
            <a:r>
              <a:rPr lang="en-US" b="1" dirty="0"/>
              <a:t>2. The </a:t>
            </a:r>
            <a:r>
              <a:rPr lang="en-US" b="1" dirty="0" smtClean="0"/>
              <a:t>gamma-ray </a:t>
            </a:r>
            <a:r>
              <a:rPr lang="en-US" b="1" dirty="0"/>
              <a:t>Sources</a:t>
            </a:r>
          </a:p>
          <a:p>
            <a:pPr algn="just" defTabSz="857250"/>
            <a:r>
              <a:rPr lang="en-US" b="1" dirty="0" smtClean="0"/>
              <a:t>     For </a:t>
            </a:r>
            <a:r>
              <a:rPr lang="en-US" b="1" dirty="0"/>
              <a:t>the point-like sources we used -ray reference standard sources from the Oak-Ridge, The Tennessee, U.S.A. These take the form of ion-exchange beads 2 mm in diameter held in clear plastics cases fitted with polyethylene windows 0.5 mm thick. The radionuclides used were </a:t>
            </a:r>
            <a:r>
              <a:rPr lang="en-US" b="1" baseline="30000" dirty="0"/>
              <a:t>241</a:t>
            </a:r>
            <a:r>
              <a:rPr lang="en-US" b="1" dirty="0"/>
              <a:t>Am, </a:t>
            </a:r>
            <a:r>
              <a:rPr lang="en-US" b="1" baseline="30000" dirty="0"/>
              <a:t>137</a:t>
            </a:r>
            <a:r>
              <a:rPr lang="en-US" b="1" dirty="0"/>
              <a:t>Cs, </a:t>
            </a:r>
            <a:r>
              <a:rPr lang="en-US" b="1" baseline="30000" dirty="0"/>
              <a:t>54</a:t>
            </a:r>
            <a:r>
              <a:rPr lang="en-US" b="1" dirty="0"/>
              <a:t>Mn, </a:t>
            </a:r>
            <a:r>
              <a:rPr lang="en-US" b="1" baseline="30000" dirty="0"/>
              <a:t>65</a:t>
            </a:r>
            <a:r>
              <a:rPr lang="en-US" b="1" dirty="0"/>
              <a:t>Zn, </a:t>
            </a:r>
            <a:r>
              <a:rPr lang="en-US" b="1" baseline="30000" dirty="0"/>
              <a:t>60</a:t>
            </a:r>
            <a:r>
              <a:rPr lang="en-US" b="1" dirty="0"/>
              <a:t>Co and </a:t>
            </a:r>
            <a:r>
              <a:rPr lang="en-US" b="1" baseline="30000" dirty="0"/>
              <a:t>109</a:t>
            </a:r>
            <a:r>
              <a:rPr lang="en-US" b="1" dirty="0"/>
              <a:t>Cd these span the energy range from 59.5-1332.5 </a:t>
            </a:r>
            <a:r>
              <a:rPr lang="en-US" b="1" dirty="0" err="1"/>
              <a:t>keV</a:t>
            </a:r>
            <a:r>
              <a:rPr lang="en-US" b="1" dirty="0"/>
              <a:t>. </a:t>
            </a:r>
            <a:endParaRPr lang="en-US" b="1" dirty="0" smtClean="0"/>
          </a:p>
          <a:p>
            <a:pPr algn="just" defTabSz="857250"/>
            <a:endParaRPr lang="en-US" b="1" dirty="0" smtClean="0"/>
          </a:p>
          <a:p>
            <a:pPr algn="just"/>
            <a:r>
              <a:rPr lang="en-US" b="1" dirty="0"/>
              <a:t>3. Efficiency calculation</a:t>
            </a:r>
          </a:p>
          <a:p>
            <a:pPr algn="just"/>
            <a:r>
              <a:rPr lang="en-US" b="1" dirty="0"/>
              <a:t>   Once the full energy peak area is obtained the intrinsic efficiency can be calculated by the following equation: </a:t>
            </a:r>
          </a:p>
          <a:p>
            <a:pPr algn="just"/>
            <a:r>
              <a:rPr lang="en-US" b="1" dirty="0" smtClean="0"/>
              <a:t> </a:t>
            </a:r>
            <a:r>
              <a:rPr lang="en-US" b="1" dirty="0"/>
              <a:t>			</a:t>
            </a:r>
            <a:r>
              <a:rPr lang="en-US" b="1" dirty="0" smtClean="0"/>
              <a:t>                                                        (</a:t>
            </a:r>
            <a:r>
              <a:rPr lang="en-US" b="1" dirty="0"/>
              <a:t>1)</a:t>
            </a:r>
            <a:r>
              <a:rPr lang="en-US" b="1" dirty="0" smtClean="0"/>
              <a:t>    </a:t>
            </a:r>
            <a:endParaRPr lang="en-US" b="1" dirty="0"/>
          </a:p>
          <a:p>
            <a:pPr algn="just"/>
            <a:r>
              <a:rPr lang="en-US" b="1" dirty="0"/>
              <a:t>Where:</a:t>
            </a:r>
          </a:p>
          <a:p>
            <a:pPr algn="just"/>
            <a:r>
              <a:rPr lang="en-US" b="1" dirty="0"/>
              <a:t>is the intrinsic peak efficiency, is defined as the probability that a photo striking the detector will produce a pulse residing in the full energy peak of the spectrum.</a:t>
            </a:r>
          </a:p>
          <a:p>
            <a:pPr algn="just"/>
            <a:r>
              <a:rPr lang="en-US" b="1" dirty="0"/>
              <a:t>is the corrected net peak area in counts/s </a:t>
            </a:r>
          </a:p>
          <a:p>
            <a:pPr algn="just"/>
            <a:r>
              <a:rPr lang="en-US" b="1" dirty="0"/>
              <a:t>is the activity of the source at the time of standardization in (</a:t>
            </a:r>
            <a:r>
              <a:rPr lang="en-US" b="1" dirty="0" err="1"/>
              <a:t>Bq</a:t>
            </a:r>
            <a:r>
              <a:rPr lang="en-US" b="1" dirty="0"/>
              <a:t>),</a:t>
            </a:r>
          </a:p>
          <a:p>
            <a:pPr algn="just"/>
            <a:r>
              <a:rPr lang="en-US" b="1" dirty="0"/>
              <a:t>is the absolute -ray emission probability </a:t>
            </a:r>
          </a:p>
          <a:p>
            <a:pPr algn="just"/>
            <a:r>
              <a:rPr lang="en-US" b="1" dirty="0"/>
              <a:t>is the decay constant. </a:t>
            </a:r>
            <a:r>
              <a:rPr lang="en-US" b="1" dirty="0" smtClean="0"/>
              <a:t>(</a:t>
            </a:r>
            <a:r>
              <a:rPr lang="en-US" b="1" dirty="0" err="1" smtClean="0"/>
              <a:t>lamda</a:t>
            </a:r>
            <a:r>
              <a:rPr lang="en-US" b="1" dirty="0" smtClean="0"/>
              <a:t>)</a:t>
            </a:r>
            <a:endParaRPr lang="en-US" b="1" dirty="0"/>
          </a:p>
          <a:p>
            <a:pPr algn="just"/>
            <a:r>
              <a:rPr lang="en-US" b="1" dirty="0"/>
              <a:t>t is the elapsed time since standardization</a:t>
            </a:r>
          </a:p>
          <a:p>
            <a:pPr algn="just"/>
            <a:r>
              <a:rPr lang="en-US" b="1" dirty="0"/>
              <a:t>is the duration of the count (sec).</a:t>
            </a:r>
          </a:p>
          <a:p>
            <a:pPr algn="just" defTabSz="857250"/>
            <a:endParaRPr lang="en-US" b="1" dirty="0"/>
          </a:p>
        </p:txBody>
      </p:sp>
      <p:pic>
        <p:nvPicPr>
          <p:cNvPr id="1026" name="Picture 2"/>
          <p:cNvPicPr>
            <a:picLocks noChangeAspect="1" noChangeArrowheads="1"/>
          </p:cNvPicPr>
          <p:nvPr/>
        </p:nvPicPr>
        <p:blipFill>
          <a:blip r:embed="rId2">
            <a:duotone>
              <a:schemeClr val="accent2">
                <a:shade val="45000"/>
                <a:satMod val="135000"/>
              </a:schemeClr>
              <a:prstClr val="white"/>
            </a:duotone>
            <a:extLst>
              <a:ext uri="{BEBA8EAE-BF5A-486C-A8C5-ECC9F3942E4B}">
                <a14:imgProps xmlns:a14="http://schemas.microsoft.com/office/drawing/2010/main">
                  <a14:imgLayer r:embed="rId3">
                    <a14:imgEffect>
                      <a14:colorTemperature colorTemp="11200"/>
                    </a14:imgEffect>
                  </a14:imgLayer>
                </a14:imgProps>
              </a:ext>
              <a:ext uri="{28A0092B-C50C-407E-A947-70E740481C1C}">
                <a14:useLocalDpi xmlns:a14="http://schemas.microsoft.com/office/drawing/2010/main" val="0"/>
              </a:ext>
            </a:extLst>
          </a:blip>
          <a:srcRect/>
          <a:stretch>
            <a:fillRect/>
          </a:stretch>
        </p:blipFill>
        <p:spPr bwMode="auto">
          <a:xfrm>
            <a:off x="14236195" y="13944600"/>
            <a:ext cx="6257636" cy="7620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4">
            <a:duotone>
              <a:schemeClr val="accent2">
                <a:shade val="45000"/>
                <a:satMod val="135000"/>
              </a:schemeClr>
              <a:prstClr val="white"/>
            </a:duotone>
            <a:extLst>
              <a:ext uri="{BEBA8EAE-BF5A-486C-A8C5-ECC9F3942E4B}">
                <a14:imgProps xmlns:a14="http://schemas.microsoft.com/office/drawing/2010/main">
                  <a14:imgLayer r:embed="rId5">
                    <a14:imgEffect>
                      <a14:colorTemperature colorTemp="4700"/>
                    </a14:imgEffect>
                    <a14:imgEffect>
                      <a14:saturation sat="400000"/>
                    </a14:imgEffect>
                  </a14:imgLayer>
                </a14:imgProps>
              </a:ext>
              <a:ext uri="{28A0092B-C50C-407E-A947-70E740481C1C}">
                <a14:useLocalDpi xmlns:a14="http://schemas.microsoft.com/office/drawing/2010/main" val="0"/>
              </a:ext>
            </a:extLst>
          </a:blip>
          <a:srcRect/>
          <a:stretch>
            <a:fillRect/>
          </a:stretch>
        </p:blipFill>
        <p:spPr bwMode="auto">
          <a:xfrm>
            <a:off x="14249400" y="14859000"/>
            <a:ext cx="7540786" cy="12890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58863" y="26964481"/>
            <a:ext cx="11971337" cy="61063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0" name="Text Box 43"/>
          <p:cNvSpPr txBox="1">
            <a:spLocks noChangeArrowheads="1"/>
          </p:cNvSpPr>
          <p:nvPr/>
        </p:nvSpPr>
        <p:spPr bwMode="auto">
          <a:xfrm>
            <a:off x="1058864" y="33070800"/>
            <a:ext cx="11971336" cy="498598"/>
          </a:xfrm>
          <a:prstGeom prst="rect">
            <a:avLst/>
          </a:prstGeom>
          <a:noFill/>
          <a:ln w="9525">
            <a:noFill/>
            <a:miter lim="800000"/>
            <a:headEnd/>
            <a:tailEnd/>
          </a:ln>
          <a:effectLst/>
        </p:spPr>
        <p:txBody>
          <a:bodyPr wrap="square" lIns="128016" tIns="64008" rIns="128016" bIns="64008">
            <a:spAutoFit/>
          </a:bodyPr>
          <a:lstStyle/>
          <a:p>
            <a:pPr algn="ctr"/>
            <a:r>
              <a:rPr lang="en-US" sz="2400" b="1" dirty="0"/>
              <a:t>Fig.1: Full Energy Peak Efficiency of the </a:t>
            </a:r>
            <a:r>
              <a:rPr lang="en-US" sz="2400" b="1" dirty="0" err="1"/>
              <a:t>HPGe</a:t>
            </a:r>
            <a:r>
              <a:rPr lang="en-US" sz="2400" b="1" dirty="0"/>
              <a:t> Detector </a:t>
            </a:r>
            <a:r>
              <a:rPr lang="en-US" sz="2400" b="1" dirty="0" err="1"/>
              <a:t>vs</a:t>
            </a:r>
            <a:r>
              <a:rPr lang="en-US" sz="2400" b="1" dirty="0"/>
              <a:t> Energy</a:t>
            </a:r>
            <a:endParaRPr lang="en-US" sz="2400" dirty="0"/>
          </a:p>
        </p:txBody>
      </p:sp>
      <p:pic>
        <p:nvPicPr>
          <p:cNvPr id="1029" name="Picture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4074775" y="18440400"/>
            <a:ext cx="12663487" cy="44003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3" name="Text Box 43"/>
          <p:cNvSpPr txBox="1">
            <a:spLocks noChangeArrowheads="1"/>
          </p:cNvSpPr>
          <p:nvPr/>
        </p:nvSpPr>
        <p:spPr bwMode="auto">
          <a:xfrm>
            <a:off x="14076363" y="22936200"/>
            <a:ext cx="12661899" cy="560153"/>
          </a:xfrm>
          <a:prstGeom prst="rect">
            <a:avLst/>
          </a:prstGeom>
          <a:noFill/>
          <a:ln w="9525">
            <a:noFill/>
            <a:miter lim="800000"/>
            <a:headEnd/>
            <a:tailEnd/>
          </a:ln>
          <a:effectLst/>
        </p:spPr>
        <p:txBody>
          <a:bodyPr wrap="square" lIns="128016" tIns="64008" rIns="128016" bIns="64008">
            <a:spAutoFit/>
          </a:bodyPr>
          <a:lstStyle/>
          <a:p>
            <a:pPr algn="ctr"/>
            <a:r>
              <a:rPr lang="en-US" sz="2400" b="1" dirty="0"/>
              <a:t>Fig. 2: Typical plots for determining</a:t>
            </a:r>
            <a:r>
              <a:rPr lang="en-US" sz="2400" dirty="0"/>
              <a:t> </a:t>
            </a:r>
            <a:r>
              <a:rPr lang="en-US" sz="2400" b="1" dirty="0"/>
              <a:t>using a coaxial close-ended </a:t>
            </a:r>
            <a:r>
              <a:rPr lang="en-US" sz="2400" b="1" dirty="0" err="1"/>
              <a:t>HPGe</a:t>
            </a:r>
            <a:r>
              <a:rPr lang="en-US" sz="2400" b="1" dirty="0"/>
              <a:t> detector</a:t>
            </a:r>
            <a:r>
              <a:rPr lang="en-US" dirty="0"/>
              <a:t>.</a:t>
            </a:r>
          </a:p>
        </p:txBody>
      </p:sp>
      <p:pic>
        <p:nvPicPr>
          <p:cNvPr id="1031" name="Picture 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3871574" y="23572553"/>
            <a:ext cx="12866687" cy="68312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5" name="Text Box 43"/>
          <p:cNvSpPr txBox="1">
            <a:spLocks noChangeArrowheads="1"/>
          </p:cNvSpPr>
          <p:nvPr/>
        </p:nvSpPr>
        <p:spPr bwMode="auto">
          <a:xfrm>
            <a:off x="14008101" y="30556200"/>
            <a:ext cx="12661899" cy="1237262"/>
          </a:xfrm>
          <a:prstGeom prst="rect">
            <a:avLst/>
          </a:prstGeom>
          <a:noFill/>
          <a:ln w="9525">
            <a:noFill/>
            <a:miter lim="800000"/>
            <a:headEnd/>
            <a:tailEnd/>
          </a:ln>
          <a:effectLst/>
        </p:spPr>
        <p:txBody>
          <a:bodyPr wrap="square" lIns="128016" tIns="64008" rIns="128016" bIns="64008">
            <a:spAutoFit/>
          </a:bodyPr>
          <a:lstStyle/>
          <a:p>
            <a:pPr algn="ctr"/>
            <a:r>
              <a:rPr lang="en-US" sz="2400" b="1" dirty="0" smtClean="0"/>
              <a:t>Fig.3: </a:t>
            </a:r>
            <a:r>
              <a:rPr lang="en-US" sz="2400" b="1" dirty="0"/>
              <a:t>Shows the absolute full energy peak detection efficiency of the </a:t>
            </a:r>
            <a:r>
              <a:rPr lang="en-US" sz="2400" b="1" dirty="0" err="1"/>
              <a:t>HPGe</a:t>
            </a:r>
            <a:r>
              <a:rPr lang="en-US" sz="2400" b="1" dirty="0"/>
              <a:t> detector for point sources on axis as a function of γ–ray energy and separation, this functions fitted to the experimental points.</a:t>
            </a:r>
            <a:endParaRPr lang="en-US" sz="2400" dirty="0"/>
          </a:p>
        </p:txBody>
      </p:sp>
      <p:pic>
        <p:nvPicPr>
          <p:cNvPr id="1032" name="Picture 8"/>
          <p:cNvPicPr>
            <a:picLocks noChangeAspect="1" noChangeArrowheads="1"/>
          </p:cNvPicPr>
          <p:nvPr/>
        </p:nvPicPr>
        <p:blipFill>
          <a:blip r:embed="rId9">
            <a:duotone>
              <a:schemeClr val="accent2">
                <a:shade val="45000"/>
                <a:satMod val="135000"/>
              </a:schemeClr>
              <a:prstClr val="white"/>
            </a:duotone>
            <a:extLst>
              <a:ext uri="{BEBA8EAE-BF5A-486C-A8C5-ECC9F3942E4B}">
                <a14:imgProps xmlns:a14="http://schemas.microsoft.com/office/drawing/2010/main">
                  <a14:imgLayer r:embed="rId10">
                    <a14:imgEffect>
                      <a14:sharpenSoften amount="50000"/>
                    </a14:imgEffect>
                  </a14:imgLayer>
                </a14:imgProps>
              </a:ext>
              <a:ext uri="{28A0092B-C50C-407E-A947-70E740481C1C}">
                <a14:useLocalDpi xmlns:a14="http://schemas.microsoft.com/office/drawing/2010/main" val="0"/>
              </a:ext>
            </a:extLst>
          </a:blip>
          <a:srcRect/>
          <a:stretch>
            <a:fillRect/>
          </a:stretch>
        </p:blipFill>
        <p:spPr bwMode="auto">
          <a:xfrm>
            <a:off x="14249399" y="16916400"/>
            <a:ext cx="8566484"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3" name="Picture 9"/>
          <p:cNvPicPr>
            <a:picLocks noChangeAspect="1" noChangeArrowheads="1"/>
          </p:cNvPicPr>
          <p:nvPr/>
        </p:nvPicPr>
        <p:blipFill>
          <a:blip r:embed="rId11">
            <a:duotone>
              <a:schemeClr val="accent2">
                <a:shade val="45000"/>
                <a:satMod val="135000"/>
              </a:schemeClr>
              <a:prstClr val="white"/>
            </a:duotone>
            <a:extLst>
              <a:ext uri="{BEBA8EAE-BF5A-486C-A8C5-ECC9F3942E4B}">
                <a14:imgProps xmlns:a14="http://schemas.microsoft.com/office/drawing/2010/main">
                  <a14:imgLayer r:embed="rId12">
                    <a14:imgEffect>
                      <a14:sharpenSoften amount="50000"/>
                    </a14:imgEffect>
                    <a14:imgEffect>
                      <a14:brightnessContrast bright="-40000" contrast="40000"/>
                    </a14:imgEffect>
                  </a14:imgLayer>
                </a14:imgProps>
              </a:ext>
              <a:ext uri="{28A0092B-C50C-407E-A947-70E740481C1C}">
                <a14:useLocalDpi xmlns:a14="http://schemas.microsoft.com/office/drawing/2010/main" val="0"/>
              </a:ext>
            </a:extLst>
          </a:blip>
          <a:srcRect/>
          <a:stretch>
            <a:fillRect/>
          </a:stretch>
        </p:blipFill>
        <p:spPr bwMode="auto">
          <a:xfrm>
            <a:off x="5334000" y="38640543"/>
            <a:ext cx="2502694" cy="9385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 name="Picture 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4468138" y="1155701"/>
            <a:ext cx="2365375" cy="2500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 name="Picture 3"/>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547688" y="1264444"/>
            <a:ext cx="2365375" cy="2500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1279525"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1279525"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1191</TotalTime>
  <Words>1036</Words>
  <Application>Microsoft Office PowerPoint</Application>
  <PresentationFormat>مخصص</PresentationFormat>
  <Paragraphs>52</Paragraphs>
  <Slides>1</Slides>
  <Notes>0</Notes>
  <HiddenSlides>0</HiddenSlides>
  <MMClips>0</MMClips>
  <ScaleCrop>false</ScaleCrop>
  <HeadingPairs>
    <vt:vector size="4" baseType="variant">
      <vt:variant>
        <vt:lpstr>نسق</vt:lpstr>
      </vt:variant>
      <vt:variant>
        <vt:i4>1</vt:i4>
      </vt:variant>
      <vt:variant>
        <vt:lpstr>عناوين الشرائح</vt:lpstr>
      </vt:variant>
      <vt:variant>
        <vt:i4>1</vt:i4>
      </vt:variant>
    </vt:vector>
  </HeadingPairs>
  <TitlesOfParts>
    <vt:vector size="2" baseType="lpstr">
      <vt:lpstr>Default Design</vt:lpstr>
      <vt:lpstr>عرض تقديمي في PowerPoint</vt:lpstr>
    </vt:vector>
  </TitlesOfParts>
  <Company>Genigraphics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48h x 30w poster template</dc:title>
  <dc:creator>Jay Larson</dc:creator>
  <dc:description>Call us at 1-800-790-4001_x000d_
www.genigraphics.com</dc:description>
  <cp:lastModifiedBy>MAX</cp:lastModifiedBy>
  <cp:revision>69</cp:revision>
  <cp:lastPrinted>2000-08-03T00:31:24Z</cp:lastPrinted>
  <dcterms:created xsi:type="dcterms:W3CDTF">2000-02-09T15:01:13Z</dcterms:created>
  <dcterms:modified xsi:type="dcterms:W3CDTF">2014-11-19T18:30:30Z</dcterms:modified>
</cp:coreProperties>
</file>