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808000"/>
    <a:srgbClr val="500000"/>
    <a:srgbClr val="003366"/>
    <a:srgbClr val="FFFF99"/>
    <a:srgbClr val="FFFF66"/>
    <a:srgbClr val="006666"/>
    <a:srgbClr val="80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94660"/>
  </p:normalViewPr>
  <p:slideViewPr>
    <p:cSldViewPr>
      <p:cViewPr>
        <p:scale>
          <a:sx n="50" d="100"/>
          <a:sy n="50" d="100"/>
        </p:scale>
        <p:origin x="-72" y="6702"/>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2562476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222" name="Rectangle 30"/>
          <p:cNvSpPr>
            <a:spLocks noChangeArrowheads="1"/>
          </p:cNvSpPr>
          <p:nvPr/>
        </p:nvSpPr>
        <p:spPr bwMode="auto">
          <a:xfrm>
            <a:off x="684213" y="1370013"/>
            <a:ext cx="2286000" cy="2286000"/>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b="1"/>
              <a:t>LOGO</a:t>
            </a:r>
          </a:p>
        </p:txBody>
      </p:sp>
      <p:sp>
        <p:nvSpPr>
          <p:cNvPr id="8223" name="Text Box 31"/>
          <p:cNvSpPr txBox="1">
            <a:spLocks noChangeArrowheads="1"/>
          </p:cNvSpPr>
          <p:nvPr/>
        </p:nvSpPr>
        <p:spPr bwMode="auto">
          <a:xfrm>
            <a:off x="3657600" y="685800"/>
            <a:ext cx="21386800" cy="3657600"/>
          </a:xfrm>
          <a:prstGeom prst="rect">
            <a:avLst/>
          </a:prstGeom>
          <a:solidFill>
            <a:srgbClr val="808000"/>
          </a:solidFill>
          <a:ln w="38100">
            <a:noFill/>
            <a:miter lim="800000"/>
            <a:headEnd/>
            <a:tailEnd/>
          </a:ln>
          <a:effectLst/>
        </p:spPr>
        <p:txBody>
          <a:bodyPr lIns="85638" tIns="42818" rIns="85638" bIns="42818" anchor="ctr" anchorCtr="1"/>
          <a:lstStyle/>
          <a:p>
            <a:pPr algn="ctr" defTabSz="857250"/>
            <a:r>
              <a:rPr lang="en-US" sz="3600" b="1" dirty="0">
                <a:solidFill>
                  <a:srgbClr val="FFFF00"/>
                </a:solidFill>
                <a:cs typeface="Arial" pitchFamily="34" charset="0"/>
              </a:rPr>
              <a:t>Uses of some monomers and polyamides of aminodibenzo-18- crown-6 in solid-liquid extraction of potassium permanganate, dichromate, chromate, thiocyanate and </a:t>
            </a:r>
            <a:r>
              <a:rPr lang="en-US" sz="3600" b="1" dirty="0" smtClean="0">
                <a:solidFill>
                  <a:srgbClr val="FFFF00"/>
                </a:solidFill>
                <a:cs typeface="Arial" pitchFamily="34" charset="0"/>
              </a:rPr>
              <a:t>nitrate</a:t>
            </a:r>
          </a:p>
          <a:p>
            <a:pPr algn="ctr" defTabSz="857250"/>
            <a:r>
              <a:rPr lang="en-US" sz="3600" dirty="0" err="1">
                <a:cs typeface="Arial" pitchFamily="34" charset="0"/>
              </a:rPr>
              <a:t>Nawal</a:t>
            </a:r>
            <a:r>
              <a:rPr lang="en-US" sz="3600" dirty="0">
                <a:cs typeface="Arial" pitchFamily="34" charset="0"/>
              </a:rPr>
              <a:t> </a:t>
            </a:r>
            <a:r>
              <a:rPr lang="en-US" sz="3600" dirty="0" err="1">
                <a:cs typeface="Arial" pitchFamily="34" charset="0"/>
              </a:rPr>
              <a:t>Mahgoub</a:t>
            </a:r>
            <a:r>
              <a:rPr lang="en-US" sz="3600" dirty="0">
                <a:cs typeface="Arial" pitchFamily="34" charset="0"/>
              </a:rPr>
              <a:t> </a:t>
            </a:r>
            <a:r>
              <a:rPr lang="en-US" sz="3600" dirty="0" err="1">
                <a:cs typeface="Arial" pitchFamily="34" charset="0"/>
              </a:rPr>
              <a:t>Suleman</a:t>
            </a:r>
            <a:r>
              <a:rPr lang="en-US" sz="3600" dirty="0">
                <a:cs typeface="Arial" pitchFamily="34" charset="0"/>
              </a:rPr>
              <a:t> </a:t>
            </a:r>
          </a:p>
          <a:p>
            <a:pPr algn="ctr" defTabSz="857250"/>
            <a:r>
              <a:rPr lang="en-US" sz="3600" dirty="0">
                <a:solidFill>
                  <a:srgbClr val="FFFFCC"/>
                </a:solidFill>
                <a:cs typeface="Arial" pitchFamily="34" charset="0"/>
              </a:rPr>
              <a:t>Chemistry Department </a:t>
            </a:r>
            <a:r>
              <a:rPr lang="en-US" sz="3600" dirty="0" err="1">
                <a:solidFill>
                  <a:srgbClr val="FFFFCC"/>
                </a:solidFill>
                <a:cs typeface="Arial" pitchFamily="34" charset="0"/>
              </a:rPr>
              <a:t>Zilfi</a:t>
            </a:r>
            <a:r>
              <a:rPr lang="en-US" sz="3600" dirty="0">
                <a:solidFill>
                  <a:srgbClr val="FFFFCC"/>
                </a:solidFill>
                <a:cs typeface="Arial" pitchFamily="34" charset="0"/>
              </a:rPr>
              <a:t> Faculty of Education Majmaah University, KSA </a:t>
            </a:r>
            <a:endParaRPr lang="en-US" sz="3600" dirty="0" smtClean="0">
              <a:solidFill>
                <a:srgbClr val="FFFFCC"/>
              </a:solidFill>
              <a:cs typeface="Arial" pitchFamily="34" charset="0"/>
            </a:endParaRPr>
          </a:p>
          <a:p>
            <a:pPr algn="ctr" defTabSz="857250"/>
            <a:r>
              <a:rPr lang="en-US" sz="3600" dirty="0">
                <a:solidFill>
                  <a:srgbClr val="FFFFCC"/>
                </a:solidFill>
                <a:cs typeface="Arial" pitchFamily="34" charset="0"/>
              </a:rPr>
              <a:t>Sudan Journal of Science (SJS) </a:t>
            </a:r>
            <a:r>
              <a:rPr lang="en-US" sz="3600" dirty="0" smtClean="0">
                <a:solidFill>
                  <a:srgbClr val="FFFFCC"/>
                </a:solidFill>
                <a:cs typeface="Arial" pitchFamily="34" charset="0"/>
              </a:rPr>
              <a:t>,5(1),1-12,2012</a:t>
            </a:r>
            <a:endParaRPr lang="en-US" sz="3600" dirty="0">
              <a:solidFill>
                <a:srgbClr val="FFFFCC"/>
              </a:solidFill>
              <a:cs typeface="Arial" pitchFamily="34" charset="0"/>
            </a:endParaRPr>
          </a:p>
        </p:txBody>
      </p:sp>
      <p:sp>
        <p:nvSpPr>
          <p:cNvPr id="8226" name="Text Box 34"/>
          <p:cNvSpPr txBox="1">
            <a:spLocks noChangeArrowheads="1"/>
          </p:cNvSpPr>
          <p:nvPr/>
        </p:nvSpPr>
        <p:spPr bwMode="auto">
          <a:xfrm>
            <a:off x="547688"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Abstract</a:t>
            </a:r>
          </a:p>
        </p:txBody>
      </p:sp>
      <p:sp>
        <p:nvSpPr>
          <p:cNvPr id="8227" name="Text Box 35"/>
          <p:cNvSpPr txBox="1">
            <a:spLocks noChangeArrowheads="1"/>
          </p:cNvSpPr>
          <p:nvPr/>
        </p:nvSpPr>
        <p:spPr bwMode="auto">
          <a:xfrm>
            <a:off x="547688" y="6397625"/>
            <a:ext cx="12796837" cy="5484813"/>
          </a:xfrm>
          <a:prstGeom prst="rect">
            <a:avLst/>
          </a:prstGeom>
          <a:noFill/>
          <a:ln w="38100">
            <a:solidFill>
              <a:srgbClr val="800000"/>
            </a:solidFill>
            <a:miter lim="800000"/>
            <a:headEnd/>
            <a:tailEnd/>
          </a:ln>
          <a:effectLst/>
        </p:spPr>
        <p:txBody>
          <a:bodyPr lIns="256032" tIns="256032" rIns="256032" bIns="256032"/>
          <a:lstStyle/>
          <a:p>
            <a:pPr defTabSz="857250"/>
            <a:r>
              <a:rPr lang="en-US" dirty="0">
                <a:cs typeface="Arial" pitchFamily="34" charset="0"/>
              </a:rPr>
              <a:t>Crown ethers are very important compounds in the extraction of alkali, alkaline earth, and transition metal ions that by formation of complexes with these ions .Crown ether polymers may have more ability of extraction compared with their monomers .In addition these polymers may be less poison, expensive, and can be used as catalysts.  This study had been aimed for using of some monomers and polymers contains dibenzo-18-crown-6 in solid – liquid extraction of potassium permanganate, dichromate, chromate and thiocyanate.  The value of E% (D) was found to be increased with time in the case of extraction of KNO3, K2Cr2O7 and KMnO4 for all compounds expect in the case ofDB18C6, cis-DNDB18C6 and trans-DNDB18C6 when were used for KNO3 and KMnO4 extraction. In case of K2CrO4, a decrease was observed in the values of E% (D) after 15-30 minutes. </a:t>
            </a:r>
            <a:endParaRPr lang="en-US" dirty="0">
              <a:cs typeface="Arial" pitchFamily="34" charset="0"/>
            </a:endParaRPr>
          </a:p>
        </p:txBody>
      </p:sp>
      <p:sp>
        <p:nvSpPr>
          <p:cNvPr id="8228" name="Text Box 36"/>
          <p:cNvSpPr txBox="1">
            <a:spLocks noChangeArrowheads="1"/>
          </p:cNvSpPr>
          <p:nvPr/>
        </p:nvSpPr>
        <p:spPr bwMode="auto">
          <a:xfrm>
            <a:off x="14076363" y="6397625"/>
            <a:ext cx="12796837" cy="11227928"/>
          </a:xfrm>
          <a:prstGeom prst="rect">
            <a:avLst/>
          </a:prstGeom>
          <a:noFill/>
          <a:ln w="38100">
            <a:solidFill>
              <a:srgbClr val="800000"/>
            </a:solidFill>
            <a:miter lim="800000"/>
            <a:headEnd/>
            <a:tailEnd/>
          </a:ln>
          <a:effectLst/>
        </p:spPr>
        <p:txBody>
          <a:bodyPr lIns="256032" tIns="256032" rIns="256032" bIns="256032"/>
          <a:lstStyle/>
          <a:p>
            <a:pPr defTabSz="857250"/>
            <a:r>
              <a:rPr lang="en-US" dirty="0"/>
              <a:t>Working curves for the determination of concentrations of KMnO4, K2Cr2O7, </a:t>
            </a:r>
            <a:r>
              <a:rPr lang="en-US" dirty="0" smtClean="0"/>
              <a:t>K2CrO4 </a:t>
            </a:r>
            <a:r>
              <a:rPr lang="en-US" dirty="0"/>
              <a:t>were constructed as in Figures </a:t>
            </a:r>
            <a:r>
              <a:rPr lang="en-US" dirty="0" smtClean="0"/>
              <a:t>(1-3) </a:t>
            </a:r>
            <a:r>
              <a:rPr lang="en-US" dirty="0"/>
              <a:t>respectively. In general, long equilibrium periods are required for the extraction of these ions .This can be due to the steric hindrance of the groups attached to the prepared compounds, and the size of anions which are involved in the extraction process</a:t>
            </a:r>
            <a:r>
              <a:rPr lang="en-US" dirty="0" smtClean="0"/>
              <a:t>. </a:t>
            </a:r>
            <a:r>
              <a:rPr lang="en-US" dirty="0"/>
              <a:t>It is evident that the values of E% obtained by the usage of crown compounds in the solid-liquid extraction system </a:t>
            </a:r>
            <a:r>
              <a:rPr lang="en-US" dirty="0" smtClean="0"/>
              <a:t>are </a:t>
            </a:r>
            <a:r>
              <a:rPr lang="en-US" dirty="0"/>
              <a:t>almost in accordance with those obtained from liquid-liquid extraction systems. </a:t>
            </a:r>
            <a:r>
              <a:rPr lang="en-US" dirty="0" smtClean="0"/>
              <a:t>With </a:t>
            </a:r>
            <a:r>
              <a:rPr lang="en-US" dirty="0"/>
              <a:t>regard to change of the anion, most of the compounds show a marked selectivity for the monovalent anions; MnO4-, SCN- and NO3- compared to Cr2O72- and CrO42-. </a:t>
            </a:r>
            <a:r>
              <a:rPr lang="en-US" dirty="0" smtClean="0"/>
              <a:t>With </a:t>
            </a:r>
            <a:r>
              <a:rPr lang="en-US" dirty="0"/>
              <a:t>respect to the effect of the chemical nature of the synthesized </a:t>
            </a:r>
            <a:r>
              <a:rPr lang="en-US" dirty="0" smtClean="0"/>
              <a:t>compounds. </a:t>
            </a:r>
            <a:r>
              <a:rPr lang="en-US" dirty="0"/>
              <a:t>Generally speaking; as can be seen </a:t>
            </a:r>
            <a:r>
              <a:rPr lang="en-US" dirty="0" smtClean="0"/>
              <a:t>the </a:t>
            </a:r>
            <a:r>
              <a:rPr lang="en-US" dirty="0"/>
              <a:t>polyamides DADB18C6 (V1) possess better ability for extraction than the polyamides of diaza18C6 (XX11).Cis- and trans-isomers of DNDB18C6 have lower ability than those of other product under </a:t>
            </a:r>
            <a:r>
              <a:rPr lang="en-US" dirty="0" smtClean="0"/>
              <a:t>study (see table).</a:t>
            </a:r>
          </a:p>
          <a:p>
            <a:pPr defTabSz="857250"/>
            <a:r>
              <a:rPr lang="en-US" dirty="0" smtClean="0"/>
              <a:t>The </a:t>
            </a:r>
            <a:r>
              <a:rPr lang="en-US" dirty="0"/>
              <a:t>polyamide of diaza18C6 (XX11) reflected lower extraction power compared with the polyamides of DADB18C6 (V1).This may be attributed to that the polyamide of diaza18C6 which contains nitrogen atoms, has softer basic properties than oxygen atoms, consequently higher affinity towards </a:t>
            </a:r>
            <a:r>
              <a:rPr lang="en-US" dirty="0" err="1"/>
              <a:t>cations</a:t>
            </a:r>
            <a:r>
              <a:rPr lang="en-US" dirty="0"/>
              <a:t> such some of the transition or heavy metal ions, while crown ethers      </a:t>
            </a:r>
          </a:p>
          <a:p>
            <a:pPr defTabSz="857250"/>
            <a:r>
              <a:rPr lang="en-US" dirty="0"/>
              <a:t>have affinity for hard </a:t>
            </a:r>
            <a:r>
              <a:rPr lang="en-US" dirty="0" err="1"/>
              <a:t>cations</a:t>
            </a:r>
            <a:r>
              <a:rPr lang="en-US" dirty="0"/>
              <a:t> such as alkali or alkaline – earth metal ions. Also this is to be expected because the ion-dipole interaction between the  Donor atoms and the </a:t>
            </a:r>
            <a:r>
              <a:rPr lang="en-US" dirty="0" err="1"/>
              <a:t>cations</a:t>
            </a:r>
            <a:r>
              <a:rPr lang="en-US" dirty="0"/>
              <a:t> declines with decreasing of the electronegativity of the donor atoms, and thus the complexation ability </a:t>
            </a:r>
            <a:r>
              <a:rPr lang="en-US" dirty="0" smtClean="0"/>
              <a:t>reduced.</a:t>
            </a:r>
            <a:endParaRPr lang="en-US" dirty="0"/>
          </a:p>
        </p:txBody>
      </p:sp>
      <p:sp>
        <p:nvSpPr>
          <p:cNvPr id="8229" name="Text Box 37"/>
          <p:cNvSpPr txBox="1">
            <a:spLocks noChangeArrowheads="1"/>
          </p:cNvSpPr>
          <p:nvPr/>
        </p:nvSpPr>
        <p:spPr bwMode="auto">
          <a:xfrm>
            <a:off x="14076363"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Results</a:t>
            </a:r>
          </a:p>
        </p:txBody>
      </p:sp>
      <p:sp>
        <p:nvSpPr>
          <p:cNvPr id="8230" name="Text Box 38"/>
          <p:cNvSpPr txBox="1">
            <a:spLocks noChangeArrowheads="1"/>
          </p:cNvSpPr>
          <p:nvPr/>
        </p:nvSpPr>
        <p:spPr bwMode="auto">
          <a:xfrm>
            <a:off x="14038263" y="37033200"/>
            <a:ext cx="12795250" cy="6157913"/>
          </a:xfrm>
          <a:prstGeom prst="rect">
            <a:avLst/>
          </a:prstGeom>
          <a:noFill/>
          <a:ln w="38100">
            <a:solidFill>
              <a:srgbClr val="800000"/>
            </a:solidFill>
            <a:miter lim="800000"/>
            <a:headEnd/>
            <a:tailEnd/>
          </a:ln>
          <a:effectLst/>
        </p:spPr>
        <p:txBody>
          <a:bodyPr lIns="256032" tIns="256032" rIns="256032" bIns="256032"/>
          <a:lstStyle/>
          <a:p>
            <a:pPr marL="479425" indent="-479425" defTabSz="857250">
              <a:buFontTx/>
              <a:buAutoNum type="arabicPeriod"/>
            </a:pPr>
            <a:r>
              <a:rPr lang="en-US" dirty="0">
                <a:cs typeface="Arial" pitchFamily="34" charset="0"/>
              </a:rPr>
              <a:t>3. Pedersen, C.J., </a:t>
            </a:r>
            <a:r>
              <a:rPr lang="en-US" dirty="0" err="1">
                <a:cs typeface="Arial" pitchFamily="34" charset="0"/>
              </a:rPr>
              <a:t>J.Am.Chem.Soc</a:t>
            </a:r>
            <a:r>
              <a:rPr lang="en-US" dirty="0">
                <a:cs typeface="Arial" pitchFamily="34" charset="0"/>
              </a:rPr>
              <a:t>. 91,386(1970). </a:t>
            </a:r>
            <a:endParaRPr lang="en-US" dirty="0" smtClean="0">
              <a:cs typeface="Arial" pitchFamily="34" charset="0"/>
            </a:endParaRPr>
          </a:p>
          <a:p>
            <a:pPr marL="479425" indent="-479425" defTabSz="857250">
              <a:buFontTx/>
              <a:buAutoNum type="arabicPeriod"/>
            </a:pPr>
            <a:r>
              <a:rPr lang="en-US" dirty="0" smtClean="0">
                <a:cs typeface="Arial" pitchFamily="34" charset="0"/>
              </a:rPr>
              <a:t>Pedersen</a:t>
            </a:r>
            <a:r>
              <a:rPr lang="en-US" dirty="0">
                <a:cs typeface="Arial" pitchFamily="34" charset="0"/>
              </a:rPr>
              <a:t>, C.J., </a:t>
            </a:r>
            <a:r>
              <a:rPr lang="en-US" dirty="0" err="1">
                <a:cs typeface="Arial" pitchFamily="34" charset="0"/>
              </a:rPr>
              <a:t>J.Org.Chem</a:t>
            </a:r>
            <a:r>
              <a:rPr lang="en-US" dirty="0">
                <a:cs typeface="Arial" pitchFamily="34" charset="0"/>
              </a:rPr>
              <a:t>. 36,254(1971). </a:t>
            </a:r>
            <a:endParaRPr lang="en-US" dirty="0" smtClean="0">
              <a:cs typeface="Arial" pitchFamily="34" charset="0"/>
            </a:endParaRPr>
          </a:p>
          <a:p>
            <a:pPr marL="479425" indent="-479425" defTabSz="857250">
              <a:buFontTx/>
              <a:buAutoNum type="arabicPeriod"/>
            </a:pPr>
            <a:r>
              <a:rPr lang="en-US" dirty="0" err="1">
                <a:cs typeface="Arial" pitchFamily="34" charset="0"/>
              </a:rPr>
              <a:t>Danesi</a:t>
            </a:r>
            <a:r>
              <a:rPr lang="en-US" dirty="0">
                <a:cs typeface="Arial" pitchFamily="34" charset="0"/>
              </a:rPr>
              <a:t>, P.R., </a:t>
            </a:r>
            <a:r>
              <a:rPr lang="en-US" dirty="0" err="1">
                <a:cs typeface="Arial" pitchFamily="34" charset="0"/>
              </a:rPr>
              <a:t>Meider-gorican</a:t>
            </a:r>
            <a:r>
              <a:rPr lang="en-US" dirty="0">
                <a:cs typeface="Arial" pitchFamily="34" charset="0"/>
              </a:rPr>
              <a:t>, H., </a:t>
            </a:r>
            <a:r>
              <a:rPr lang="en-US" dirty="0" err="1">
                <a:cs typeface="Arial" pitchFamily="34" charset="0"/>
              </a:rPr>
              <a:t>Chiarizia</a:t>
            </a:r>
            <a:r>
              <a:rPr lang="en-US" dirty="0">
                <a:cs typeface="Arial" pitchFamily="34" charset="0"/>
              </a:rPr>
              <a:t>, </a:t>
            </a:r>
            <a:r>
              <a:rPr lang="en-US" dirty="0" err="1">
                <a:cs typeface="Arial" pitchFamily="34" charset="0"/>
              </a:rPr>
              <a:t>R.and</a:t>
            </a:r>
            <a:r>
              <a:rPr lang="en-US" dirty="0">
                <a:cs typeface="Arial" pitchFamily="34" charset="0"/>
              </a:rPr>
              <a:t> </a:t>
            </a:r>
            <a:r>
              <a:rPr lang="en-US" dirty="0" err="1">
                <a:cs typeface="Arial" pitchFamily="34" charset="0"/>
              </a:rPr>
              <a:t>Scibona</a:t>
            </a:r>
            <a:r>
              <a:rPr lang="en-US" dirty="0">
                <a:cs typeface="Arial" pitchFamily="34" charset="0"/>
              </a:rPr>
              <a:t>, G. </a:t>
            </a:r>
            <a:r>
              <a:rPr lang="en-US" dirty="0" err="1">
                <a:cs typeface="Arial" pitchFamily="34" charset="0"/>
              </a:rPr>
              <a:t>Int.Solvent.Extr.Conf</a:t>
            </a:r>
            <a:r>
              <a:rPr lang="en-US" dirty="0">
                <a:cs typeface="Arial" pitchFamily="34" charset="0"/>
              </a:rPr>
              <a:t>., 2, 1761(1974). </a:t>
            </a:r>
            <a:endParaRPr lang="en-US" dirty="0" smtClean="0">
              <a:cs typeface="Arial" pitchFamily="34" charset="0"/>
            </a:endParaRPr>
          </a:p>
          <a:p>
            <a:pPr marL="479425" indent="-479425" defTabSz="857250">
              <a:buFontTx/>
              <a:buAutoNum type="arabicPeriod"/>
            </a:pPr>
            <a:r>
              <a:rPr lang="en-US" dirty="0" err="1">
                <a:cs typeface="Arial" pitchFamily="34" charset="0"/>
              </a:rPr>
              <a:t>Tusek</a:t>
            </a:r>
            <a:r>
              <a:rPr lang="en-US" dirty="0">
                <a:cs typeface="Arial" pitchFamily="34" charset="0"/>
              </a:rPr>
              <a:t>, L., </a:t>
            </a:r>
            <a:r>
              <a:rPr lang="en-US" dirty="0" err="1">
                <a:cs typeface="Arial" pitchFamily="34" charset="0"/>
              </a:rPr>
              <a:t>Danesi</a:t>
            </a:r>
            <a:r>
              <a:rPr lang="en-US" dirty="0">
                <a:cs typeface="Arial" pitchFamily="34" charset="0"/>
              </a:rPr>
              <a:t>, and </a:t>
            </a:r>
            <a:r>
              <a:rPr lang="en-US" dirty="0" err="1">
                <a:cs typeface="Arial" pitchFamily="34" charset="0"/>
              </a:rPr>
              <a:t>Chiarizia</a:t>
            </a:r>
            <a:r>
              <a:rPr lang="en-US" dirty="0">
                <a:cs typeface="Arial" pitchFamily="34" charset="0"/>
              </a:rPr>
              <a:t>, R., </a:t>
            </a:r>
            <a:r>
              <a:rPr lang="en-US" dirty="0" err="1">
                <a:cs typeface="Arial" pitchFamily="34" charset="0"/>
              </a:rPr>
              <a:t>J.Inorg.Nucl.Chem</a:t>
            </a:r>
            <a:r>
              <a:rPr lang="en-US" dirty="0">
                <a:cs typeface="Arial" pitchFamily="34" charset="0"/>
              </a:rPr>
              <a:t>. 37, 1538(1975</a:t>
            </a:r>
            <a:r>
              <a:rPr lang="en-US" dirty="0" smtClean="0">
                <a:cs typeface="Arial" pitchFamily="34" charset="0"/>
              </a:rPr>
              <a:t>).</a:t>
            </a:r>
          </a:p>
          <a:p>
            <a:pPr marL="479425" indent="-479425" defTabSz="857250">
              <a:buFontTx/>
              <a:buAutoNum type="arabicPeriod"/>
            </a:pPr>
            <a:r>
              <a:rPr lang="en-US" dirty="0" err="1">
                <a:cs typeface="Arial" pitchFamily="34" charset="0"/>
              </a:rPr>
              <a:t>Jalhoom</a:t>
            </a:r>
            <a:r>
              <a:rPr lang="en-US" dirty="0">
                <a:cs typeface="Arial" pitchFamily="34" charset="0"/>
              </a:rPr>
              <a:t>, M.G., and Al-</a:t>
            </a:r>
            <a:r>
              <a:rPr lang="en-US" dirty="0" err="1">
                <a:cs typeface="Arial" pitchFamily="34" charset="0"/>
              </a:rPr>
              <a:t>haidery</a:t>
            </a:r>
            <a:r>
              <a:rPr lang="en-US" dirty="0">
                <a:cs typeface="Arial" pitchFamily="34" charset="0"/>
              </a:rPr>
              <a:t> A.C., Iraqi J. Sci.35 (3), 653(1994). 13</a:t>
            </a:r>
            <a:r>
              <a:rPr lang="en-US" dirty="0" smtClean="0">
                <a:cs typeface="Arial" pitchFamily="34" charset="0"/>
              </a:rPr>
              <a:t>.</a:t>
            </a:r>
          </a:p>
          <a:p>
            <a:pPr marL="479425" indent="-479425" defTabSz="857250">
              <a:buFontTx/>
              <a:buAutoNum type="arabicPeriod"/>
            </a:pPr>
            <a:r>
              <a:rPr lang="en-US" dirty="0" smtClean="0">
                <a:cs typeface="Arial" pitchFamily="34" charset="0"/>
              </a:rPr>
              <a:t> </a:t>
            </a:r>
            <a:r>
              <a:rPr lang="en-US" dirty="0">
                <a:cs typeface="Arial" pitchFamily="34" charset="0"/>
              </a:rPr>
              <a:t>Al-</a:t>
            </a:r>
            <a:r>
              <a:rPr lang="en-US" dirty="0" err="1">
                <a:cs typeface="Arial" pitchFamily="34" charset="0"/>
              </a:rPr>
              <a:t>haidery</a:t>
            </a:r>
            <a:r>
              <a:rPr lang="en-US" dirty="0">
                <a:cs typeface="Arial" pitchFamily="34" charset="0"/>
              </a:rPr>
              <a:t> A.C., Iraqi J. Sci.37 (1), 455(1996). </a:t>
            </a:r>
            <a:endParaRPr lang="en-US" dirty="0" smtClean="0">
              <a:cs typeface="Arial" pitchFamily="34" charset="0"/>
            </a:endParaRPr>
          </a:p>
          <a:p>
            <a:pPr marL="479425" indent="-479425" defTabSz="857250">
              <a:buFontTx/>
              <a:buAutoNum type="arabicPeriod"/>
            </a:pPr>
            <a:r>
              <a:rPr lang="en-US" dirty="0">
                <a:cs typeface="Arial" pitchFamily="34" charset="0"/>
              </a:rPr>
              <a:t> </a:t>
            </a:r>
            <a:r>
              <a:rPr lang="en-US" dirty="0" err="1">
                <a:cs typeface="Arial" pitchFamily="34" charset="0"/>
              </a:rPr>
              <a:t>Feigenbaum</a:t>
            </a:r>
            <a:r>
              <a:rPr lang="en-US" dirty="0">
                <a:cs typeface="Arial" pitchFamily="34" charset="0"/>
              </a:rPr>
              <a:t> W.H. and </a:t>
            </a:r>
            <a:r>
              <a:rPr lang="en-US" dirty="0" err="1">
                <a:cs typeface="Arial" pitchFamily="34" charset="0"/>
              </a:rPr>
              <a:t>Mickel</a:t>
            </a:r>
            <a:r>
              <a:rPr lang="en-US" dirty="0">
                <a:cs typeface="Arial" pitchFamily="34" charset="0"/>
              </a:rPr>
              <a:t> R.H. J. Polymer Sci., A1, 9,817(1971). 16</a:t>
            </a:r>
            <a:r>
              <a:rPr lang="en-US" dirty="0" smtClean="0">
                <a:cs typeface="Arial" pitchFamily="34" charset="0"/>
              </a:rPr>
              <a:t>.</a:t>
            </a:r>
          </a:p>
          <a:p>
            <a:pPr marL="479425" indent="-479425" defTabSz="857250">
              <a:buFontTx/>
              <a:buAutoNum type="arabicPeriod"/>
            </a:pPr>
            <a:r>
              <a:rPr lang="en-US" dirty="0" smtClean="0">
                <a:cs typeface="Arial" pitchFamily="34" charset="0"/>
              </a:rPr>
              <a:t> </a:t>
            </a:r>
            <a:r>
              <a:rPr lang="en-US" dirty="0" err="1">
                <a:cs typeface="Arial" pitchFamily="34" charset="0"/>
              </a:rPr>
              <a:t>Shchori</a:t>
            </a:r>
            <a:r>
              <a:rPr lang="en-US" dirty="0">
                <a:cs typeface="Arial" pitchFamily="34" charset="0"/>
              </a:rPr>
              <a:t> E. and </a:t>
            </a:r>
            <a:r>
              <a:rPr lang="en-US" dirty="0" err="1">
                <a:cs typeface="Arial" pitchFamily="34" charset="0"/>
              </a:rPr>
              <a:t>Jagur-Grodzinski</a:t>
            </a:r>
            <a:r>
              <a:rPr lang="en-US" dirty="0">
                <a:cs typeface="Arial" pitchFamily="34" charset="0"/>
              </a:rPr>
              <a:t> J., </a:t>
            </a:r>
            <a:r>
              <a:rPr lang="en-US" dirty="0" err="1">
                <a:cs typeface="Arial" pitchFamily="34" charset="0"/>
              </a:rPr>
              <a:t>J.App.Polymer</a:t>
            </a:r>
            <a:r>
              <a:rPr lang="en-US" dirty="0">
                <a:cs typeface="Arial" pitchFamily="34" charset="0"/>
              </a:rPr>
              <a:t> Sci.20, 1665, (1976</a:t>
            </a:r>
            <a:r>
              <a:rPr lang="en-US" dirty="0" smtClean="0">
                <a:cs typeface="Arial" pitchFamily="34" charset="0"/>
              </a:rPr>
              <a:t>).</a:t>
            </a:r>
          </a:p>
          <a:p>
            <a:pPr marL="479425" indent="-479425" defTabSz="857250">
              <a:buFontTx/>
              <a:buAutoNum type="arabicPeriod"/>
            </a:pPr>
            <a:r>
              <a:rPr lang="en-US" dirty="0" err="1">
                <a:cs typeface="Arial" pitchFamily="34" charset="0"/>
              </a:rPr>
              <a:t>Angely</a:t>
            </a:r>
            <a:r>
              <a:rPr lang="en-US" dirty="0">
                <a:cs typeface="Arial" pitchFamily="34" charset="0"/>
              </a:rPr>
              <a:t> </a:t>
            </a:r>
            <a:r>
              <a:rPr lang="en-US" dirty="0" err="1">
                <a:cs typeface="Arial" pitchFamily="34" charset="0"/>
              </a:rPr>
              <a:t>L.Rault</a:t>
            </a:r>
            <a:r>
              <a:rPr lang="en-US" dirty="0">
                <a:cs typeface="Arial" pitchFamily="34" charset="0"/>
              </a:rPr>
              <a:t>-Berthelot </a:t>
            </a:r>
            <a:r>
              <a:rPr lang="en-US" dirty="0" err="1">
                <a:cs typeface="Arial" pitchFamily="34" charset="0"/>
              </a:rPr>
              <a:t>J.and</a:t>
            </a:r>
            <a:r>
              <a:rPr lang="en-US" dirty="0">
                <a:cs typeface="Arial" pitchFamily="34" charset="0"/>
              </a:rPr>
              <a:t> </a:t>
            </a:r>
            <a:r>
              <a:rPr lang="en-US" dirty="0" err="1">
                <a:cs typeface="Arial" pitchFamily="34" charset="0"/>
              </a:rPr>
              <a:t>Simonet</a:t>
            </a:r>
            <a:r>
              <a:rPr lang="en-US" dirty="0">
                <a:cs typeface="Arial" pitchFamily="34" charset="0"/>
              </a:rPr>
              <a:t>, </a:t>
            </a:r>
            <a:r>
              <a:rPr lang="en-US" dirty="0" err="1">
                <a:cs typeface="Arial" pitchFamily="34" charset="0"/>
              </a:rPr>
              <a:t>J.Chem.Soc</a:t>
            </a:r>
            <a:r>
              <a:rPr lang="en-US" dirty="0">
                <a:cs typeface="Arial" pitchFamily="34" charset="0"/>
              </a:rPr>
              <a:t>. </a:t>
            </a:r>
            <a:r>
              <a:rPr lang="en-US" dirty="0" err="1">
                <a:cs typeface="Arial" pitchFamily="34" charset="0"/>
              </a:rPr>
              <a:t>Farady</a:t>
            </a:r>
            <a:r>
              <a:rPr lang="en-US" dirty="0">
                <a:cs typeface="Arial" pitchFamily="34" charset="0"/>
              </a:rPr>
              <a:t> Trans., 87(9), 1393(1991).  </a:t>
            </a:r>
            <a:endParaRPr lang="en-US" dirty="0" smtClean="0">
              <a:cs typeface="Arial" pitchFamily="34" charset="0"/>
            </a:endParaRPr>
          </a:p>
          <a:p>
            <a:pPr marL="479425" indent="-479425" defTabSz="857250">
              <a:buFontTx/>
              <a:buAutoNum type="arabicPeriod"/>
            </a:pPr>
            <a:r>
              <a:rPr lang="en-US" dirty="0" smtClean="0">
                <a:cs typeface="Arial" pitchFamily="34" charset="0"/>
              </a:rPr>
              <a:t>. </a:t>
            </a:r>
            <a:r>
              <a:rPr lang="en-US" dirty="0" err="1">
                <a:cs typeface="Arial" pitchFamily="34" charset="0"/>
              </a:rPr>
              <a:t>Pecec</a:t>
            </a:r>
            <a:r>
              <a:rPr lang="en-US" dirty="0">
                <a:cs typeface="Arial" pitchFamily="34" charset="0"/>
              </a:rPr>
              <a:t>, </a:t>
            </a:r>
            <a:r>
              <a:rPr lang="en-US" dirty="0" err="1">
                <a:cs typeface="Arial" pitchFamily="34" charset="0"/>
              </a:rPr>
              <a:t>V.and</a:t>
            </a:r>
            <a:r>
              <a:rPr lang="en-US" dirty="0">
                <a:cs typeface="Arial" pitchFamily="34" charset="0"/>
              </a:rPr>
              <a:t> </a:t>
            </a:r>
            <a:r>
              <a:rPr lang="en-US" dirty="0" err="1">
                <a:cs typeface="Arial" pitchFamily="34" charset="0"/>
              </a:rPr>
              <a:t>Rodenhouse</a:t>
            </a:r>
            <a:r>
              <a:rPr lang="en-US" dirty="0">
                <a:cs typeface="Arial" pitchFamily="34" charset="0"/>
              </a:rPr>
              <a:t>, </a:t>
            </a:r>
            <a:r>
              <a:rPr lang="en-US" dirty="0" err="1">
                <a:cs typeface="Arial" pitchFamily="34" charset="0"/>
              </a:rPr>
              <a:t>R.Macromolcules</a:t>
            </a:r>
            <a:r>
              <a:rPr lang="en-US" dirty="0">
                <a:cs typeface="Arial" pitchFamily="34" charset="0"/>
              </a:rPr>
              <a:t>, 22, 2043, (1989). </a:t>
            </a:r>
            <a:endParaRPr lang="en-US" dirty="0" smtClean="0">
              <a:cs typeface="Arial" pitchFamily="34" charset="0"/>
            </a:endParaRPr>
          </a:p>
          <a:p>
            <a:pPr marL="479425" indent="-479425" defTabSz="857250">
              <a:buFontTx/>
              <a:buAutoNum type="arabicPeriod"/>
            </a:pPr>
            <a:r>
              <a:rPr lang="en-US" dirty="0" smtClean="0">
                <a:cs typeface="Arial" pitchFamily="34" charset="0"/>
              </a:rPr>
              <a:t>Jian </a:t>
            </a:r>
            <a:r>
              <a:rPr lang="en-US" dirty="0">
                <a:cs typeface="Arial" pitchFamily="34" charset="0"/>
              </a:rPr>
              <a:t>Z. L., Chun H. H., and Sheng Y. Q., Chinese Chem. Letters 16, No. 1, 27-30, (2005)  </a:t>
            </a:r>
            <a:endParaRPr lang="en-US" dirty="0">
              <a:cs typeface="Arial" pitchFamily="34" charset="0"/>
            </a:endParaRPr>
          </a:p>
        </p:txBody>
      </p:sp>
      <p:sp>
        <p:nvSpPr>
          <p:cNvPr id="8231" name="Text Box 39"/>
          <p:cNvSpPr txBox="1">
            <a:spLocks noChangeArrowheads="1"/>
          </p:cNvSpPr>
          <p:nvPr/>
        </p:nvSpPr>
        <p:spPr bwMode="auto">
          <a:xfrm>
            <a:off x="14038263" y="3569335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References</a:t>
            </a:r>
          </a:p>
        </p:txBody>
      </p:sp>
      <p:sp>
        <p:nvSpPr>
          <p:cNvPr id="8232" name="Text Box 40"/>
          <p:cNvSpPr txBox="1">
            <a:spLocks noChangeArrowheads="1"/>
          </p:cNvSpPr>
          <p:nvPr/>
        </p:nvSpPr>
        <p:spPr bwMode="auto">
          <a:xfrm>
            <a:off x="547688" y="20454936"/>
            <a:ext cx="12796837" cy="10482264"/>
          </a:xfrm>
          <a:prstGeom prst="rect">
            <a:avLst/>
          </a:prstGeom>
          <a:noFill/>
          <a:ln w="38100">
            <a:solidFill>
              <a:srgbClr val="800000"/>
            </a:solidFill>
            <a:miter lim="800000"/>
            <a:headEnd/>
            <a:tailEnd/>
          </a:ln>
          <a:effectLst/>
        </p:spPr>
        <p:txBody>
          <a:bodyPr lIns="256032" tIns="256032" rIns="256032" bIns="256032"/>
          <a:lstStyle/>
          <a:p>
            <a:pPr defTabSz="857250"/>
            <a:r>
              <a:rPr lang="en-US" b="1" dirty="0">
                <a:solidFill>
                  <a:srgbClr val="808000"/>
                </a:solidFill>
              </a:rPr>
              <a:t>2.1 Chemicals and </a:t>
            </a:r>
            <a:r>
              <a:rPr lang="en-US" b="1" dirty="0" smtClean="0">
                <a:solidFill>
                  <a:srgbClr val="808000"/>
                </a:solidFill>
              </a:rPr>
              <a:t>Techniques</a:t>
            </a:r>
          </a:p>
          <a:p>
            <a:pPr defTabSz="857250"/>
            <a:r>
              <a:rPr lang="en-US" dirty="0" smtClean="0"/>
              <a:t>  </a:t>
            </a:r>
            <a:r>
              <a:rPr lang="en-US" dirty="0"/>
              <a:t>All chemical used are of high purity (98 % or more). </a:t>
            </a:r>
            <a:r>
              <a:rPr lang="en-US" dirty="0" smtClean="0"/>
              <a:t> </a:t>
            </a:r>
            <a:r>
              <a:rPr lang="en-US" dirty="0"/>
              <a:t>UV-Visible Spectrophotometer 4050 LKB Biochrom </a:t>
            </a:r>
            <a:r>
              <a:rPr lang="en-US" dirty="0" smtClean="0"/>
              <a:t>Ultra spec </a:t>
            </a:r>
            <a:r>
              <a:rPr lang="en-US" dirty="0"/>
              <a:t>11, with two matched quartz cells was used. </a:t>
            </a:r>
            <a:endParaRPr lang="en-US" dirty="0" smtClean="0"/>
          </a:p>
          <a:p>
            <a:pPr defTabSz="857250"/>
            <a:r>
              <a:rPr lang="en-US" b="1" dirty="0">
                <a:solidFill>
                  <a:srgbClr val="808000"/>
                </a:solidFill>
              </a:rPr>
              <a:t>2.2 Extraction of Potassium Permanganate </a:t>
            </a:r>
            <a:endParaRPr lang="en-US" b="1" dirty="0">
              <a:solidFill>
                <a:srgbClr val="808000"/>
              </a:solidFill>
            </a:endParaRPr>
          </a:p>
          <a:p>
            <a:pPr defTabSz="857250"/>
            <a:r>
              <a:rPr lang="en-US" dirty="0" smtClean="0"/>
              <a:t> </a:t>
            </a:r>
            <a:r>
              <a:rPr lang="en-US" dirty="0"/>
              <a:t>From stock solution of KMnO4 (10-2M), various concentrations were prepared by accurate dilution. A calibration curve was elaborated for KMnO4 determination at 552 nm .For extraction of KMnO4(10- 4M) solution,  the experiments were performed by shaking the mixture of o.o36 g ofDB18C6 and 10 ml of the extracted solution (10-4 M) for 5,10,15,….60 minutes and overnight,  then the absorbance of the permanganate solution was </a:t>
            </a:r>
            <a:r>
              <a:rPr lang="en-US" dirty="0" smtClean="0"/>
              <a:t>measured at </a:t>
            </a:r>
            <a:r>
              <a:rPr lang="en-US" dirty="0"/>
              <a:t>each time,  (represent the absorbance of the un-reacted ion).The percentage of the extracted </a:t>
            </a:r>
            <a:r>
              <a:rPr lang="en-US" dirty="0" smtClean="0"/>
              <a:t>permanganate ion </a:t>
            </a:r>
            <a:r>
              <a:rPr lang="en-US" dirty="0"/>
              <a:t>was determined by difference between the absorbance of permanganate ion at zero time and that at appropriate time of extraction .Similar procedure was repeated for DNDB18C6(0.045 g),DADB18C6(0.039 g),Schiff- base of DAD18C6(XV) (0.077), polyamide of DADB18C6(V1)(0.1 g),and polyamide of diaza18C6(XX11)(0.1g) .   </a:t>
            </a:r>
          </a:p>
          <a:p>
            <a:pPr defTabSz="857250"/>
            <a:r>
              <a:rPr lang="en-US" b="1" dirty="0">
                <a:solidFill>
                  <a:srgbClr val="808000"/>
                </a:solidFill>
              </a:rPr>
              <a:t>2.3 Extraction of Potassium </a:t>
            </a:r>
            <a:r>
              <a:rPr lang="en-US" b="1" dirty="0" smtClean="0">
                <a:solidFill>
                  <a:srgbClr val="808000"/>
                </a:solidFill>
              </a:rPr>
              <a:t>Dichromate</a:t>
            </a:r>
          </a:p>
          <a:p>
            <a:pPr defTabSz="857250"/>
            <a:r>
              <a:rPr lang="en-US" b="1" dirty="0" smtClean="0">
                <a:solidFill>
                  <a:srgbClr val="808000"/>
                </a:solidFill>
              </a:rPr>
              <a:t> </a:t>
            </a:r>
            <a:r>
              <a:rPr lang="en-US" dirty="0"/>
              <a:t>A calibration curve for K2Cr2O7was built at 320 nm .The same procedure was followed as in potassium permanganate. Solutions of K2Cr2O7 were prepared in 3, 5 N </a:t>
            </a:r>
            <a:r>
              <a:rPr lang="en-US" dirty="0" err="1"/>
              <a:t>sulphuric</a:t>
            </a:r>
            <a:r>
              <a:rPr lang="en-US" dirty="0"/>
              <a:t> acid.</a:t>
            </a:r>
            <a:endParaRPr lang="en-US" dirty="0"/>
          </a:p>
        </p:txBody>
      </p:sp>
      <p:sp>
        <p:nvSpPr>
          <p:cNvPr id="8233" name="Text Box 41"/>
          <p:cNvSpPr txBox="1">
            <a:spLocks noChangeArrowheads="1"/>
          </p:cNvSpPr>
          <p:nvPr/>
        </p:nvSpPr>
        <p:spPr bwMode="auto">
          <a:xfrm>
            <a:off x="484188" y="1913255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Methods and Materials</a:t>
            </a:r>
          </a:p>
        </p:txBody>
      </p:sp>
      <p:sp>
        <p:nvSpPr>
          <p:cNvPr id="8234" name="Rectangle 42"/>
          <p:cNvSpPr>
            <a:spLocks noChangeArrowheads="1"/>
          </p:cNvSpPr>
          <p:nvPr/>
        </p:nvSpPr>
        <p:spPr bwMode="auto">
          <a:xfrm>
            <a:off x="14106860" y="17871072"/>
            <a:ext cx="3656012" cy="3464133"/>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a:cs typeface="Arial" pitchFamily="34" charset="0"/>
              </a:rPr>
              <a:t>CHART or </a:t>
            </a:r>
          </a:p>
          <a:p>
            <a:pPr algn="ctr" defTabSz="1279525"/>
            <a:r>
              <a:rPr lang="en-US" sz="4800">
                <a:cs typeface="Arial" pitchFamily="34" charset="0"/>
              </a:rPr>
              <a:t>PICTURE</a:t>
            </a:r>
          </a:p>
        </p:txBody>
      </p:sp>
      <p:sp>
        <p:nvSpPr>
          <p:cNvPr id="8236" name="Rectangle 44"/>
          <p:cNvSpPr>
            <a:spLocks noChangeArrowheads="1"/>
          </p:cNvSpPr>
          <p:nvPr/>
        </p:nvSpPr>
        <p:spPr bwMode="auto">
          <a:xfrm>
            <a:off x="22872450" y="17823656"/>
            <a:ext cx="3656012" cy="3457910"/>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a:cs typeface="Arial" pitchFamily="34" charset="0"/>
              </a:rPr>
              <a:t>CHART or </a:t>
            </a:r>
          </a:p>
          <a:p>
            <a:pPr algn="ctr" defTabSz="1279525"/>
            <a:r>
              <a:rPr lang="en-US" sz="4800">
                <a:cs typeface="Arial" pitchFamily="34" charset="0"/>
              </a:rPr>
              <a:t>PICTURE</a:t>
            </a:r>
          </a:p>
        </p:txBody>
      </p:sp>
      <p:sp>
        <p:nvSpPr>
          <p:cNvPr id="8238" name="Rectangle 46"/>
          <p:cNvSpPr>
            <a:spLocks noChangeArrowheads="1"/>
          </p:cNvSpPr>
          <p:nvPr/>
        </p:nvSpPr>
        <p:spPr bwMode="auto">
          <a:xfrm>
            <a:off x="18440400" y="17823656"/>
            <a:ext cx="3656013" cy="3511549"/>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a:cs typeface="Arial" pitchFamily="34" charset="0"/>
              </a:rPr>
              <a:t>CHART or </a:t>
            </a:r>
          </a:p>
          <a:p>
            <a:pPr algn="ctr" defTabSz="1279525"/>
            <a:r>
              <a:rPr lang="en-US" sz="4800">
                <a:cs typeface="Arial" pitchFamily="34" charset="0"/>
              </a:rPr>
              <a:t>PICTURE</a:t>
            </a:r>
          </a:p>
        </p:txBody>
      </p:sp>
      <p:sp>
        <p:nvSpPr>
          <p:cNvPr id="8240" name="Text Box 48"/>
          <p:cNvSpPr txBox="1">
            <a:spLocks noChangeArrowheads="1"/>
          </p:cNvSpPr>
          <p:nvPr/>
        </p:nvSpPr>
        <p:spPr bwMode="auto">
          <a:xfrm>
            <a:off x="14076363" y="30403800"/>
            <a:ext cx="12795250" cy="4789488"/>
          </a:xfrm>
          <a:prstGeom prst="rect">
            <a:avLst/>
          </a:prstGeom>
          <a:noFill/>
          <a:ln w="38100">
            <a:solidFill>
              <a:srgbClr val="800000"/>
            </a:solidFill>
            <a:miter lim="800000"/>
            <a:headEnd/>
            <a:tailEnd/>
          </a:ln>
          <a:effectLst/>
        </p:spPr>
        <p:txBody>
          <a:bodyPr lIns="256032" tIns="256032" rIns="256032" bIns="256032"/>
          <a:lstStyle/>
          <a:p>
            <a:pPr defTabSz="857250"/>
            <a:r>
              <a:rPr lang="en-US" dirty="0" smtClean="0"/>
              <a:t>-Generally </a:t>
            </a:r>
            <a:r>
              <a:rPr lang="en-US" dirty="0"/>
              <a:t>there was increase in the values of E% (or D) with time for the extraction of potassium permanganate, dichromate and nitrate, while there was decrease in these values in the extraction of potassium chromate by the prepared </a:t>
            </a:r>
            <a:r>
              <a:rPr lang="en-US" dirty="0" smtClean="0"/>
              <a:t>compounds. </a:t>
            </a:r>
          </a:p>
          <a:p>
            <a:pPr defTabSz="857250"/>
            <a:r>
              <a:rPr lang="en-US" dirty="0" smtClean="0"/>
              <a:t>-Most </a:t>
            </a:r>
            <a:r>
              <a:rPr lang="en-US" dirty="0"/>
              <a:t>of the compounds, show a remark selectivity for the monovalent anions MnO4-,SCN- and NO3- compared with divalent ones Cr2O72- and CrO42-</a:t>
            </a:r>
            <a:r>
              <a:rPr lang="en-US" dirty="0" smtClean="0"/>
              <a:t>.</a:t>
            </a:r>
          </a:p>
          <a:p>
            <a:pPr defTabSz="857250"/>
            <a:r>
              <a:rPr lang="en-US" dirty="0" smtClean="0"/>
              <a:t>-The </a:t>
            </a:r>
            <a:r>
              <a:rPr lang="en-US" dirty="0"/>
              <a:t>sequence of extraction of KMnO4, K2Cr2O7, K2CrO4, KSCN and KNO3 by the prepared compounds is as follows: polyamides of DADB18C6 give higher value of extraction, while the cis-DNDB18C6 gives the lowest value. Polyamide of diaza18C6 has less ability than that of DADB18C6 </a:t>
            </a:r>
            <a:r>
              <a:rPr lang="en-US" dirty="0" smtClean="0"/>
              <a:t>.. </a:t>
            </a:r>
            <a:endParaRPr lang="en-US" dirty="0"/>
          </a:p>
        </p:txBody>
      </p:sp>
      <p:sp>
        <p:nvSpPr>
          <p:cNvPr id="8241" name="Text Box 49"/>
          <p:cNvSpPr txBox="1">
            <a:spLocks noChangeArrowheads="1"/>
          </p:cNvSpPr>
          <p:nvPr/>
        </p:nvSpPr>
        <p:spPr bwMode="auto">
          <a:xfrm>
            <a:off x="14076363" y="290322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Conclusions</a:t>
            </a:r>
          </a:p>
        </p:txBody>
      </p:sp>
      <p:sp>
        <p:nvSpPr>
          <p:cNvPr id="8242" name="Text Box 50"/>
          <p:cNvSpPr txBox="1">
            <a:spLocks noChangeArrowheads="1"/>
          </p:cNvSpPr>
          <p:nvPr/>
        </p:nvSpPr>
        <p:spPr bwMode="auto">
          <a:xfrm>
            <a:off x="547688" y="12339638"/>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Introduction</a:t>
            </a:r>
          </a:p>
        </p:txBody>
      </p:sp>
      <p:sp>
        <p:nvSpPr>
          <p:cNvPr id="8243" name="Text Box 51"/>
          <p:cNvSpPr txBox="1">
            <a:spLocks noChangeArrowheads="1"/>
          </p:cNvSpPr>
          <p:nvPr/>
        </p:nvSpPr>
        <p:spPr bwMode="auto">
          <a:xfrm>
            <a:off x="547688" y="13711238"/>
            <a:ext cx="12796837" cy="4805362"/>
          </a:xfrm>
          <a:prstGeom prst="rect">
            <a:avLst/>
          </a:prstGeom>
          <a:noFill/>
          <a:ln w="38100">
            <a:solidFill>
              <a:srgbClr val="800000"/>
            </a:solidFill>
            <a:miter lim="800000"/>
            <a:headEnd/>
            <a:tailEnd/>
          </a:ln>
          <a:effectLst/>
        </p:spPr>
        <p:txBody>
          <a:bodyPr lIns="256032" tIns="256032" rIns="256032" bIns="256032"/>
          <a:lstStyle/>
          <a:p>
            <a:pPr defTabSz="857250"/>
            <a:r>
              <a:rPr lang="en-US" dirty="0">
                <a:cs typeface="Arial" pitchFamily="34" charset="0"/>
              </a:rPr>
              <a:t>The extraction of picrate ion with alkali metal ions, by some crown ethers was </a:t>
            </a:r>
            <a:r>
              <a:rPr lang="en-US" dirty="0" smtClean="0">
                <a:cs typeface="Arial" pitchFamily="34" charset="0"/>
              </a:rPr>
              <a:t>reported{ 1, 2-4}. </a:t>
            </a:r>
            <a:r>
              <a:rPr lang="en-US" dirty="0">
                <a:cs typeface="Arial" pitchFamily="34" charset="0"/>
              </a:rPr>
              <a:t>The extraction of </a:t>
            </a:r>
            <a:r>
              <a:rPr lang="en-US" dirty="0" smtClean="0">
                <a:cs typeface="Arial" pitchFamily="34" charset="0"/>
              </a:rPr>
              <a:t>KMnO4{5}, K2Cr2O7{6}, by </a:t>
            </a:r>
            <a:r>
              <a:rPr lang="en-US" dirty="0">
                <a:cs typeface="Arial" pitchFamily="34" charset="0"/>
              </a:rPr>
              <a:t>dibenzo-18 crown-6 was reported. </a:t>
            </a:r>
            <a:r>
              <a:rPr lang="en-US" dirty="0" err="1">
                <a:cs typeface="Arial" pitchFamily="34" charset="0"/>
              </a:rPr>
              <a:t>Feigenbaum</a:t>
            </a:r>
            <a:r>
              <a:rPr lang="en-US" dirty="0">
                <a:cs typeface="Arial" pitchFamily="34" charset="0"/>
              </a:rPr>
              <a:t> and Michel </a:t>
            </a:r>
            <a:r>
              <a:rPr lang="en-US" dirty="0" smtClean="0">
                <a:cs typeface="Arial" pitchFamily="34" charset="0"/>
              </a:rPr>
              <a:t>{7} </a:t>
            </a:r>
            <a:r>
              <a:rPr lang="en-US" dirty="0">
                <a:cs typeface="Arial" pitchFamily="34" charset="0"/>
              </a:rPr>
              <a:t>prepared 4,4'- diaminodibenzo-18-crown-6 . Polyamides were prepared using cis-4,4'-diaminodibenzo-18-crown- </a:t>
            </a:r>
            <a:r>
              <a:rPr lang="en-US" dirty="0" smtClean="0">
                <a:cs typeface="Arial" pitchFamily="34" charset="0"/>
              </a:rPr>
              <a:t>616,{8}.  </a:t>
            </a:r>
            <a:r>
              <a:rPr lang="en-US" dirty="0">
                <a:cs typeface="Arial" pitchFamily="34" charset="0"/>
              </a:rPr>
              <a:t>The mobility of Na+ and </a:t>
            </a:r>
            <a:r>
              <a:rPr lang="en-US" dirty="0" err="1">
                <a:cs typeface="Arial" pitchFamily="34" charset="0"/>
              </a:rPr>
              <a:t>Rb</a:t>
            </a:r>
            <a:r>
              <a:rPr lang="en-US" dirty="0">
                <a:cs typeface="Arial" pitchFamily="34" charset="0"/>
              </a:rPr>
              <a:t>+ in poly (</a:t>
            </a:r>
            <a:r>
              <a:rPr lang="en-US" dirty="0" err="1">
                <a:cs typeface="Arial" pitchFamily="34" charset="0"/>
              </a:rPr>
              <a:t>dibenzo</a:t>
            </a:r>
            <a:r>
              <a:rPr lang="en-US" dirty="0">
                <a:cs typeface="Arial" pitchFamily="34" charset="0"/>
              </a:rPr>
              <a:t>- 18-crown-6) has been </a:t>
            </a:r>
            <a:r>
              <a:rPr lang="en-US" dirty="0" smtClean="0">
                <a:cs typeface="Arial" pitchFamily="34" charset="0"/>
              </a:rPr>
              <a:t>studied {9}. </a:t>
            </a:r>
            <a:r>
              <a:rPr lang="en-US" dirty="0">
                <a:cs typeface="Arial" pitchFamily="34" charset="0"/>
              </a:rPr>
              <a:t>The first example of main chain liquid-crystalline polymers containing dibenzo-18-crown-6 was reported by </a:t>
            </a:r>
            <a:r>
              <a:rPr lang="en-US" dirty="0" err="1">
                <a:cs typeface="Arial" pitchFamily="34" charset="0"/>
              </a:rPr>
              <a:t>Percec</a:t>
            </a:r>
            <a:r>
              <a:rPr lang="en-US" dirty="0">
                <a:cs typeface="Arial" pitchFamily="34" charset="0"/>
              </a:rPr>
              <a:t> and </a:t>
            </a:r>
            <a:r>
              <a:rPr lang="en-US" dirty="0" err="1">
                <a:cs typeface="Arial" pitchFamily="34" charset="0"/>
              </a:rPr>
              <a:t>Rodenhouse</a:t>
            </a:r>
            <a:r>
              <a:rPr lang="en-US" dirty="0">
                <a:cs typeface="Arial" pitchFamily="34" charset="0"/>
              </a:rPr>
              <a:t> </a:t>
            </a:r>
            <a:r>
              <a:rPr lang="en-US" dirty="0" smtClean="0">
                <a:cs typeface="Arial" pitchFamily="34" charset="0"/>
              </a:rPr>
              <a:t>{10}. </a:t>
            </a:r>
            <a:r>
              <a:rPr lang="en-US" dirty="0">
                <a:cs typeface="Arial" pitchFamily="34" charset="0"/>
              </a:rPr>
              <a:t>The EDTA </a:t>
            </a:r>
            <a:r>
              <a:rPr lang="en-US" dirty="0" err="1">
                <a:cs typeface="Arial" pitchFamily="34" charset="0"/>
              </a:rPr>
              <a:t>dianhydride</a:t>
            </a:r>
            <a:r>
              <a:rPr lang="en-US" dirty="0">
                <a:cs typeface="Arial" pitchFamily="34" charset="0"/>
              </a:rPr>
              <a:t> was used in the </a:t>
            </a:r>
          </a:p>
          <a:p>
            <a:pPr defTabSz="857250"/>
            <a:r>
              <a:rPr lang="en-US" dirty="0">
                <a:cs typeface="Arial" pitchFamily="34" charset="0"/>
              </a:rPr>
              <a:t>reaction with </a:t>
            </a:r>
            <a:r>
              <a:rPr lang="en-US" dirty="0" err="1">
                <a:cs typeface="Arial" pitchFamily="34" charset="0"/>
              </a:rPr>
              <a:t>diazacrown</a:t>
            </a:r>
            <a:r>
              <a:rPr lang="en-US" dirty="0">
                <a:cs typeface="Arial" pitchFamily="34" charset="0"/>
              </a:rPr>
              <a:t> ethers to obtain the water- soluble EDTA-</a:t>
            </a:r>
            <a:r>
              <a:rPr lang="en-US" dirty="0" err="1">
                <a:cs typeface="Arial" pitchFamily="34" charset="0"/>
              </a:rPr>
              <a:t>diazacrown</a:t>
            </a:r>
            <a:r>
              <a:rPr lang="en-US" dirty="0">
                <a:cs typeface="Arial" pitchFamily="34" charset="0"/>
              </a:rPr>
              <a:t> ether </a:t>
            </a:r>
            <a:r>
              <a:rPr lang="en-US" dirty="0" smtClean="0">
                <a:cs typeface="Arial" pitchFamily="34" charset="0"/>
              </a:rPr>
              <a:t>polymers{11}. </a:t>
            </a:r>
            <a:endParaRPr lang="en-US" dirty="0">
              <a:cs typeface="Arial" pitchFamily="34" charset="0"/>
            </a:endParaRPr>
          </a:p>
        </p:txBody>
      </p:sp>
      <p:sp>
        <p:nvSpPr>
          <p:cNvPr id="8244" name="Rectangle 52"/>
          <p:cNvSpPr>
            <a:spLocks noChangeArrowheads="1"/>
          </p:cNvSpPr>
          <p:nvPr/>
        </p:nvSpPr>
        <p:spPr bwMode="auto">
          <a:xfrm>
            <a:off x="14076363" y="21566188"/>
            <a:ext cx="12796837" cy="6780212"/>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a:cs typeface="Arial" pitchFamily="34" charset="0"/>
              </a:rPr>
              <a:t>CHART or </a:t>
            </a:r>
          </a:p>
          <a:p>
            <a:pPr algn="ctr" defTabSz="1279525"/>
            <a:r>
              <a:rPr lang="en-US" sz="4800">
                <a:cs typeface="Arial" pitchFamily="34" charset="0"/>
              </a:rPr>
              <a:t>PICTURE</a:t>
            </a:r>
          </a:p>
        </p:txBody>
      </p:sp>
      <p:sp>
        <p:nvSpPr>
          <p:cNvPr id="8245" name="Text Box 53"/>
          <p:cNvSpPr txBox="1">
            <a:spLocks noChangeArrowheads="1"/>
          </p:cNvSpPr>
          <p:nvPr/>
        </p:nvSpPr>
        <p:spPr bwMode="auto">
          <a:xfrm>
            <a:off x="547688" y="37033200"/>
            <a:ext cx="12796837" cy="6157913"/>
          </a:xfrm>
          <a:prstGeom prst="rect">
            <a:avLst/>
          </a:prstGeom>
          <a:noFill/>
          <a:ln w="38100">
            <a:solidFill>
              <a:srgbClr val="800000"/>
            </a:solidFill>
            <a:miter lim="800000"/>
            <a:headEnd/>
            <a:tailEnd/>
          </a:ln>
          <a:effectLst/>
        </p:spPr>
        <p:txBody>
          <a:bodyPr lIns="256032" tIns="256032" rIns="256032" bIns="256032"/>
          <a:lstStyle/>
          <a:p>
            <a:pPr defTabSz="857250"/>
            <a:r>
              <a:rPr lang="en-US" b="1" dirty="0">
                <a:solidFill>
                  <a:srgbClr val="808000"/>
                </a:solidFill>
              </a:rPr>
              <a:t>2.4 Extraction of Potassium </a:t>
            </a:r>
            <a:r>
              <a:rPr lang="en-US" b="1" dirty="0">
                <a:solidFill>
                  <a:srgbClr val="808000"/>
                </a:solidFill>
              </a:rPr>
              <a:t>Chromate</a:t>
            </a:r>
          </a:p>
          <a:p>
            <a:pPr defTabSz="857250"/>
            <a:r>
              <a:rPr lang="en-US" dirty="0" smtClean="0"/>
              <a:t> </a:t>
            </a:r>
            <a:r>
              <a:rPr lang="en-US" dirty="0"/>
              <a:t>Solutions of K2CrO4were prepared in (0.05N) potassium hydroxide solution. The absorbance of K2CrO4 was measured at 372 nm (Fig. 2.1). For extraction of this compound the same procedure was followed as in potassium permanganate.  </a:t>
            </a:r>
          </a:p>
          <a:p>
            <a:pPr defTabSz="857250"/>
            <a:r>
              <a:rPr lang="en-US" b="1" dirty="0">
                <a:solidFill>
                  <a:srgbClr val="808000"/>
                </a:solidFill>
              </a:rPr>
              <a:t>2.5Extraction of Potassium Thiocyanate </a:t>
            </a:r>
            <a:endParaRPr lang="en-US" b="1" dirty="0">
              <a:solidFill>
                <a:srgbClr val="808000"/>
              </a:solidFill>
            </a:endParaRPr>
          </a:p>
          <a:p>
            <a:pPr defTabSz="857250"/>
            <a:r>
              <a:rPr lang="en-US" dirty="0" smtClean="0"/>
              <a:t> </a:t>
            </a:r>
            <a:r>
              <a:rPr lang="en-US" dirty="0"/>
              <a:t>Stock solution of 0.1 M of KSCN in deionized water was prepared. Other concentrations were prepared by dilution .To each solution 10 ml of ferric chloride was added .The latter was prepared by dissolving (33.3 g) of FeCl3.6H2O in 10 ml concentrated </a:t>
            </a:r>
            <a:r>
              <a:rPr lang="en-US" dirty="0" err="1"/>
              <a:t>HCl</a:t>
            </a:r>
            <a:r>
              <a:rPr lang="en-US" dirty="0"/>
              <a:t>, and then diluted to 100ml21 . The absorbance was obtained at 480 nm. For extraction of KSCN the same procedure </a:t>
            </a:r>
            <a:r>
              <a:rPr lang="en-US" dirty="0" smtClean="0"/>
              <a:t>was </a:t>
            </a:r>
            <a:r>
              <a:rPr lang="en-US" dirty="0"/>
              <a:t>followed as in potassium permanganate, except that the contact time was 60 minutes only. </a:t>
            </a:r>
            <a:endParaRPr lang="en-US" dirty="0"/>
          </a:p>
        </p:txBody>
      </p:sp>
      <p:sp>
        <p:nvSpPr>
          <p:cNvPr id="8248" name="Rectangle 56"/>
          <p:cNvSpPr>
            <a:spLocks noChangeArrowheads="1"/>
          </p:cNvSpPr>
          <p:nvPr/>
        </p:nvSpPr>
        <p:spPr bwMode="auto">
          <a:xfrm>
            <a:off x="1752600" y="31300270"/>
            <a:ext cx="9601199" cy="5185241"/>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r>
              <a:rPr lang="en-US" sz="4800">
                <a:cs typeface="Arial" pitchFamily="34" charset="0"/>
              </a:rPr>
              <a:t>CHART or </a:t>
            </a:r>
          </a:p>
          <a:p>
            <a:pPr algn="ctr" defTabSz="1279525"/>
            <a:r>
              <a:rPr lang="en-US" sz="4800">
                <a:cs typeface="Arial" pitchFamily="34" charset="0"/>
              </a:rPr>
              <a:t>PICTURE</a:t>
            </a:r>
          </a:p>
        </p:txBody>
      </p:sp>
      <p:pic>
        <p:nvPicPr>
          <p:cNvPr id="27" name="Picture 83"/>
          <p:cNvPicPr>
            <a:picLocks noChangeAspect="1" noChangeArrowheads="1"/>
          </p:cNvPicPr>
          <p:nvPr/>
        </p:nvPicPr>
        <p:blipFill>
          <a:blip r:embed="rId2" cstate="print"/>
          <a:srcRect/>
          <a:stretch>
            <a:fillRect/>
          </a:stretch>
        </p:blipFill>
        <p:spPr bwMode="auto">
          <a:xfrm>
            <a:off x="762000" y="1600200"/>
            <a:ext cx="1981200" cy="1828800"/>
          </a:xfrm>
          <a:prstGeom prst="rect">
            <a:avLst/>
          </a:prstGeom>
          <a:noFill/>
          <a:ln w="9525">
            <a:noFill/>
            <a:miter lim="800000"/>
            <a:headEnd/>
            <a:tailEnd/>
          </a:ln>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31623000"/>
            <a:ext cx="9144000" cy="42810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مستطيل 1"/>
          <p:cNvSpPr/>
          <p:nvPr/>
        </p:nvSpPr>
        <p:spPr>
          <a:xfrm>
            <a:off x="3488695" y="35904020"/>
            <a:ext cx="5350504" cy="523220"/>
          </a:xfrm>
          <a:prstGeom prst="rect">
            <a:avLst/>
          </a:prstGeom>
        </p:spPr>
        <p:txBody>
          <a:bodyPr wrap="none">
            <a:spAutoFit/>
          </a:bodyPr>
          <a:lstStyle/>
          <a:p>
            <a:r>
              <a:rPr lang="en-US" b="1" dirty="0">
                <a:solidFill>
                  <a:srgbClr val="990000"/>
                </a:solidFill>
              </a:rPr>
              <a:t>UV-Visible </a:t>
            </a:r>
            <a:r>
              <a:rPr lang="en-US" b="1" dirty="0" smtClean="0">
                <a:solidFill>
                  <a:srgbClr val="990000"/>
                </a:solidFill>
              </a:rPr>
              <a:t>Spectrophotometer</a:t>
            </a:r>
            <a:endParaRPr lang="ar-SA" b="1" dirty="0">
              <a:solidFill>
                <a:srgbClr val="990000"/>
              </a:solidFill>
            </a:endParaRPr>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8263" y="17871072"/>
            <a:ext cx="3692525" cy="33196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40400" y="17871072"/>
            <a:ext cx="3654425" cy="3367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936200" y="17968119"/>
            <a:ext cx="3616325" cy="3168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554200" y="21945600"/>
            <a:ext cx="11658599"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1240</TotalTime>
  <Words>1326</Words>
  <Application>Microsoft Office PowerPoint</Application>
  <PresentationFormat>مخصص</PresentationFormat>
  <Paragraphs>52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Default Design</vt:lpstr>
      <vt:lpstr>عرض تقديمي في PowerPoint</vt:lpstr>
    </vt:vector>
  </TitlesOfParts>
  <Company>Genigraphics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Galal Elhaga</cp:lastModifiedBy>
  <cp:revision>71</cp:revision>
  <cp:lastPrinted>2000-08-03T00:31:24Z</cp:lastPrinted>
  <dcterms:created xsi:type="dcterms:W3CDTF">2000-02-09T15:01:13Z</dcterms:created>
  <dcterms:modified xsi:type="dcterms:W3CDTF">2014-11-19T18:43:28Z</dcterms:modified>
</cp:coreProperties>
</file>