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499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344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231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120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920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390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32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875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943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428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692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40E6-94B2-4842-B863-15697D6F1D3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866C-FA37-45C2-A831-7E7C9BC193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129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202019"/>
            <a:ext cx="10515600" cy="696433"/>
          </a:xfrm>
        </p:spPr>
        <p:txBody>
          <a:bodyPr>
            <a:normAutofit/>
          </a:bodyPr>
          <a:lstStyle/>
          <a:p>
            <a:r>
              <a:rPr lang="ar-SA" sz="2000" cap="small" dirty="0"/>
              <a:t>الخطة الاستراتيجية العامة لعمادة التعليم الإلكتروني                             البعد الأول : المستفيدون</a:t>
            </a:r>
            <a:r>
              <a:rPr lang="en-US" sz="2000" cap="small" dirty="0"/>
              <a:t/>
            </a:r>
            <a:br>
              <a:rPr lang="en-US" sz="2000" cap="small" dirty="0"/>
            </a:br>
            <a:endParaRPr lang="ar-SA" sz="2000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615472"/>
              </p:ext>
            </p:extLst>
          </p:nvPr>
        </p:nvGraphicFramePr>
        <p:xfrm>
          <a:off x="1307307" y="1156970"/>
          <a:ext cx="9577387" cy="5442585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2659611"/>
                <a:gridCol w="2076262"/>
                <a:gridCol w="1007077"/>
                <a:gridCol w="2659611"/>
                <a:gridCol w="1174826"/>
              </a:tblGrid>
              <a:tr h="0">
                <a:tc gridSpan="5">
                  <a:txBody>
                    <a:bodyPr/>
                    <a:lstStyle/>
                    <a:p>
                      <a:pPr marL="1240790" indent="-1240790" algn="justLow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550" cap="small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ateen"/>
                        </a:rPr>
                        <a:t>الهدف الاستراتيجي : تقديم خدمة أكاديمية على درجة عالية من الجودة والاعتماد، وفق المتطلبات الوطنية والعالمية، من أجل تنمية القدرة التنافسية لطلاب وطالبات الجامعة في سوق العمل، بما يسهم في بناء الشراكة المجتمعية.</a:t>
                      </a:r>
                      <a:endParaRPr lang="en-US" sz="1200" cap="small" dirty="0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50" cap="small">
                          <a:solidFill>
                            <a:srgbClr val="1F497D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L-Mateen"/>
                        </a:rPr>
                        <a:t>الهدف التفصيلي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50" cap="small">
                          <a:solidFill>
                            <a:srgbClr val="1F497D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L-Mateen"/>
                        </a:rPr>
                        <a:t>المؤشرات والمقاييس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50" cap="small">
                          <a:solidFill>
                            <a:srgbClr val="1F497D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L-Mateen"/>
                        </a:rPr>
                        <a:t>المستهدف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50" cap="small">
                          <a:solidFill>
                            <a:srgbClr val="1F497D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L-Mateen"/>
                        </a:rPr>
                        <a:t>المبادرات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50" cap="small">
                          <a:solidFill>
                            <a:srgbClr val="1F497D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L-Mateen"/>
                        </a:rPr>
                        <a:t>الجهة المسؤولة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7655" indent="-287655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ohanad Bold"/>
                        </a:rPr>
                        <a:t>(1) تـنــمـيـة مـهـارات وقـدراتالطلاب وإعدادهم لسوق العمل .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عدد الطلاب /الطالبات الحاصلات  على دورات في الحاسب الآلي واللغة الانجليزية.</a:t>
                      </a:r>
                      <a:endParaRPr lang="en-US" sz="10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نسبة الطلاب/الطالبات المتدربين إلى العدد الإجمالي.</a:t>
                      </a:r>
                      <a:endParaRPr lang="en-US" sz="10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عدد البرامج التثقيفية بالتعاملات الإلكترونية والتعليم الإلكتروني. </a:t>
                      </a:r>
                      <a:endParaRPr lang="en-US" sz="10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تنمية مهارات 20%  من الخريجين والخريجات في اللغة الإنجليزية والحاسب الآلي</a:t>
                      </a:r>
                      <a:endParaRPr lang="en-US" sz="1200" cap="small" dirty="0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تمكين الطلاب ذوي المهارات من المشاركة في تصميم </a:t>
                      </a:r>
                      <a:endParaRPr lang="en-US" sz="12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المحتوى التعليمي الرقمي بمشاركة الخبير التعليمي</a:t>
                      </a:r>
                      <a:endParaRPr lang="en-US" sz="12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(الأولوية 2 من  3)</a:t>
                      </a:r>
                      <a:endParaRPr lang="en-US" sz="12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1150" cap="small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ohanad Bold"/>
                        </a:rPr>
                        <a:t>عمادة التعليم الإلكتروني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287655" indent="-287655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ohanad Bold"/>
                        </a:rPr>
                        <a:t>(2) الارتقاء بمهارات الطلاب  البحثية وزيادة مشاركتهم في المحافل الوطنية والدولية.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عدد الأقسام العلمية المطبق فيها بحوث ومشروعات التخرج مقارنة بالأقسام  التي لا يوجد فيها هذه البحوث.</a:t>
                      </a:r>
                      <a:endParaRPr lang="en-US" sz="1000" cap="small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عدد الطلاب المشاركين بأبحاث علمية في المؤتمرات</a:t>
                      </a:r>
                      <a:endParaRPr lang="en-US" sz="1000" cap="small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عدد الطلاب المشاركين في برامج تحسين المهارات البحثية.</a:t>
                      </a:r>
                      <a:endParaRPr lang="en-US" sz="1000" cap="small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عدد جوائز التميز لطلاب.</a:t>
                      </a:r>
                      <a:endParaRPr lang="en-US" sz="1000" cap="small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تأهيل 3% من طلاب وطالبات الجامعة بنهاية سنوات الخطة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إطلاق مبادرة التميز للطلاب في فروع </a:t>
                      </a:r>
                      <a:endParaRPr lang="en-US" sz="1200" cap="small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(الأولوية 2 من  3)</a:t>
                      </a:r>
                      <a:endParaRPr lang="en-US" sz="1200" cap="small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1150" cap="small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ohanad Bold"/>
                        </a:rPr>
                        <a:t>عمادة التعليم الإلكتروني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تصميم المواد التعليمية الرقمية الابتكار في المجال الرقمي</a:t>
                      </a:r>
                      <a:endParaRPr lang="en-US" sz="12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(الأولوية 2 من  3)</a:t>
                      </a:r>
                      <a:endParaRPr lang="en-US" sz="12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1150" cap="small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ohanad Bold"/>
                        </a:rPr>
                        <a:t>عمادة التعليم الإلكتروني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7655" indent="-287655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ohanad Bold"/>
                        </a:rPr>
                        <a:t>(3) زيادة الكفاءة الداخلية(الرسوب – النجاح - التسرب) في جميع كليات الجامعة . 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marL="287655" indent="-287655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ohanad Bold"/>
                        </a:rPr>
                        <a:t> 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نسبة التحسن في معدلات التسرب.</a:t>
                      </a:r>
                      <a:endParaRPr lang="en-US" sz="10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نسبة التحسن في معدلات النجاح .</a:t>
                      </a:r>
                      <a:endParaRPr lang="en-US" sz="10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marL="342900" lvl="0" indent="-342900" algn="justLow" rtl="1" fontAlgn="base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226695" algn="l"/>
                        </a:tabLs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نسبة التحسن في معدلات الرسوب .</a:t>
                      </a:r>
                      <a:endParaRPr lang="en-US" sz="10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الوصول لكفاءة داخلية إجمالية على مستوى الجامعة  بنسبة 80 %بنهاية سنوات الخطة 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ctr" rtl="1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50" cap="small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L-Mohanad Bold"/>
                        </a:rPr>
                        <a:t> </a:t>
                      </a:r>
                      <a:endParaRPr lang="en-US" sz="1200" cap="small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برنامج المتابعة الدورية لاحتياجات سوق العمل ومعرفة رأي المستفيدين في مستوى الخريجين ونوعية التخصص المطلوب</a:t>
                      </a:r>
                      <a:endParaRPr lang="en-US" sz="12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50" cap="small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L-Mohanad Bold"/>
                        </a:rPr>
                        <a:t>(الأولوية 3 من  3)</a:t>
                      </a:r>
                      <a:endParaRPr lang="en-US" sz="12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1150" cap="small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L-Mohanad Bold"/>
                        </a:rPr>
                        <a:t>عمادة التعليم الإلكتروني</a:t>
                      </a:r>
                      <a:endParaRPr lang="en-US" sz="1200" cap="small" dirty="0">
                        <a:solidFill>
                          <a:srgbClr val="00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064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ملء الشاشة</PresentationFormat>
  <Paragraphs>38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11" baseType="lpstr">
      <vt:lpstr>AL-Mateen</vt:lpstr>
      <vt:lpstr>AL-Mohanad</vt:lpstr>
      <vt:lpstr>AL-Mohanad Bold</vt:lpstr>
      <vt:lpstr>Arial</vt:lpstr>
      <vt:lpstr>Calibri</vt:lpstr>
      <vt:lpstr>Calibri Light</vt:lpstr>
      <vt:lpstr>Tahoma</vt:lpstr>
      <vt:lpstr>Times New Roman</vt:lpstr>
      <vt:lpstr>Traditional Arabic</vt:lpstr>
      <vt:lpstr>نسق Office</vt:lpstr>
      <vt:lpstr>الخطة الاستراتيجية العامة لعمادة التعليم الإلكتروني                             البعد الأول : المستفيدون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Bedo</dc:creator>
  <cp:lastModifiedBy>Bedo</cp:lastModifiedBy>
  <cp:revision>2</cp:revision>
  <dcterms:created xsi:type="dcterms:W3CDTF">2015-04-19T06:54:46Z</dcterms:created>
  <dcterms:modified xsi:type="dcterms:W3CDTF">2015-04-19T06:57:04Z</dcterms:modified>
</cp:coreProperties>
</file>