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985" autoAdjust="0"/>
    <p:restoredTop sz="94660"/>
  </p:normalViewPr>
  <p:slideViewPr>
    <p:cSldViewPr snapToGrid="0">
      <p:cViewPr varScale="1">
        <p:scale>
          <a:sx n="90" d="100"/>
          <a:sy n="90" d="100"/>
        </p:scale>
        <p:origin x="87" y="19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40E6-94B2-4842-B863-15697D6F1D3E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1866C-FA37-45C2-A831-7E7C9BC193B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14998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40E6-94B2-4842-B863-15697D6F1D3E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1866C-FA37-45C2-A831-7E7C9BC193B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63447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40E6-94B2-4842-B863-15697D6F1D3E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1866C-FA37-45C2-A831-7E7C9BC193B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2314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40E6-94B2-4842-B863-15697D6F1D3E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1866C-FA37-45C2-A831-7E7C9BC193B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21209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40E6-94B2-4842-B863-15697D6F1D3E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1866C-FA37-45C2-A831-7E7C9BC193B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09202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40E6-94B2-4842-B863-15697D6F1D3E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1866C-FA37-45C2-A831-7E7C9BC193B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03904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40E6-94B2-4842-B863-15697D6F1D3E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1866C-FA37-45C2-A831-7E7C9BC193B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43229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40E6-94B2-4842-B863-15697D6F1D3E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1866C-FA37-45C2-A831-7E7C9BC193B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38750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40E6-94B2-4842-B863-15697D6F1D3E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1866C-FA37-45C2-A831-7E7C9BC193B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69438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40E6-94B2-4842-B863-15697D6F1D3E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1866C-FA37-45C2-A831-7E7C9BC193B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84280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40E6-94B2-4842-B863-15697D6F1D3E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1866C-FA37-45C2-A831-7E7C9BC193B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96925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E40E6-94B2-4842-B863-15697D6F1D3E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1866C-FA37-45C2-A831-7E7C9BC193B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91295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202019"/>
            <a:ext cx="10515600" cy="696433"/>
          </a:xfrm>
        </p:spPr>
        <p:txBody>
          <a:bodyPr>
            <a:normAutofit/>
          </a:bodyPr>
          <a:lstStyle/>
          <a:p>
            <a:r>
              <a:rPr lang="ar-SA" sz="2000" cap="small" dirty="0"/>
              <a:t>الخطة الاستراتيجية العامة لعمادة التعليم الإلكتروني                             البعد الأول : المستفيدون</a:t>
            </a:r>
            <a:r>
              <a:rPr lang="en-US" sz="2000" cap="small" dirty="0"/>
              <a:t/>
            </a:r>
            <a:br>
              <a:rPr lang="en-US" sz="2000" cap="small" dirty="0"/>
            </a:br>
            <a:endParaRPr lang="ar-SA" sz="2000" dirty="0"/>
          </a:p>
        </p:txBody>
      </p:sp>
      <p:graphicFrame>
        <p:nvGraphicFramePr>
          <p:cNvPr id="6" name="عنصر نائب للمحتوى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3615472"/>
              </p:ext>
            </p:extLst>
          </p:nvPr>
        </p:nvGraphicFramePr>
        <p:xfrm>
          <a:off x="1307307" y="1156970"/>
          <a:ext cx="9577387" cy="5442585"/>
        </p:xfrm>
        <a:graphic>
          <a:graphicData uri="http://schemas.openxmlformats.org/drawingml/2006/table">
            <a:tbl>
              <a:tblPr rtl="1" firstRow="1" firstCol="1" lastRow="1" lastCol="1" bandRow="1" bandCol="1"/>
              <a:tblGrid>
                <a:gridCol w="2659611"/>
                <a:gridCol w="2076262"/>
                <a:gridCol w="1007077"/>
                <a:gridCol w="2659611"/>
                <a:gridCol w="1174826"/>
              </a:tblGrid>
              <a:tr h="0">
                <a:tc gridSpan="5">
                  <a:txBody>
                    <a:bodyPr/>
                    <a:lstStyle/>
                    <a:p>
                      <a:pPr marL="1240790" indent="-1240790" algn="justLow" rtl="1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550" cap="small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L-Mateen"/>
                        </a:rPr>
                        <a:t>الهدف الاستراتيجي : تقديم خدمة أكاديمية على درجة عالية من الجودة والاعتماد، وفق المتطلبات الوطنية والعالمية، من أجل تنمية القدرة التنافسية لطلاب وطالبات الجامعة في سوق العمل، بما يسهم في بناء الشراكة المجتمعية.</a:t>
                      </a:r>
                      <a:endParaRPr lang="en-US" sz="1200" cap="small" dirty="0">
                        <a:solidFill>
                          <a:srgbClr val="00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 rtl="1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350" cap="small">
                          <a:solidFill>
                            <a:srgbClr val="1F497D"/>
                          </a:solidFill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AL-Mateen"/>
                        </a:rPr>
                        <a:t>الهدف التفصيلي</a:t>
                      </a:r>
                      <a:endParaRPr lang="en-US" sz="1200" cap="small">
                        <a:solidFill>
                          <a:srgbClr val="00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350" cap="small">
                          <a:solidFill>
                            <a:srgbClr val="1F497D"/>
                          </a:solidFill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AL-Mateen"/>
                        </a:rPr>
                        <a:t>المؤشرات والمقاييس</a:t>
                      </a:r>
                      <a:endParaRPr lang="en-US" sz="1200" cap="small">
                        <a:solidFill>
                          <a:srgbClr val="00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350" cap="small">
                          <a:solidFill>
                            <a:srgbClr val="1F497D"/>
                          </a:solidFill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AL-Mateen"/>
                        </a:rPr>
                        <a:t>المستهدف</a:t>
                      </a:r>
                      <a:endParaRPr lang="en-US" sz="1200" cap="small">
                        <a:solidFill>
                          <a:srgbClr val="00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350" cap="small">
                          <a:solidFill>
                            <a:srgbClr val="1F497D"/>
                          </a:solidFill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AL-Mateen"/>
                        </a:rPr>
                        <a:t>المبادرات</a:t>
                      </a:r>
                      <a:endParaRPr lang="en-US" sz="1200" cap="small">
                        <a:solidFill>
                          <a:srgbClr val="00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350" cap="small">
                          <a:solidFill>
                            <a:srgbClr val="1F497D"/>
                          </a:solidFill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AL-Mateen"/>
                        </a:rPr>
                        <a:t>الجهة المسؤولة</a:t>
                      </a:r>
                      <a:endParaRPr lang="en-US" sz="1200" cap="small">
                        <a:solidFill>
                          <a:srgbClr val="00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87655" indent="-287655"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50" cap="small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L-Mohanad Bold"/>
                        </a:rPr>
                        <a:t>(1) تـنــمـيـة مـهـارات وقـدراتالطلاب وإعدادهم لسوق العمل .</a:t>
                      </a:r>
                      <a:endParaRPr lang="en-US" sz="1200" cap="small">
                        <a:solidFill>
                          <a:srgbClr val="00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–"/>
                        <a:tabLst>
                          <a:tab pos="226695" algn="l"/>
                        </a:tabLst>
                      </a:pPr>
                      <a:r>
                        <a:rPr lang="ar-SA" sz="1150" cap="small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L-Mohanad Bold"/>
                        </a:rPr>
                        <a:t>عدد الطلاب /الطالبات الحاصلات  على دورات في الحاسب الآلي واللغة الانجليزية.</a:t>
                      </a:r>
                      <a:endParaRPr lang="en-US" sz="1000" cap="small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  <a:p>
                      <a:pPr marL="342900" lvl="0" indent="-342900"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–"/>
                        <a:tabLst>
                          <a:tab pos="226695" algn="l"/>
                        </a:tabLst>
                      </a:pPr>
                      <a:r>
                        <a:rPr lang="ar-SA" sz="1150" cap="small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L-Mohanad Bold"/>
                        </a:rPr>
                        <a:t>نسبة الطلاب/الطالبات المتدربين إلى العدد الإجمالي.</a:t>
                      </a:r>
                      <a:endParaRPr lang="en-US" sz="1000" cap="small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  <a:p>
                      <a:pPr marL="342900" lvl="0" indent="-342900"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–"/>
                        <a:tabLst>
                          <a:tab pos="226695" algn="l"/>
                        </a:tabLst>
                      </a:pPr>
                      <a:r>
                        <a:rPr lang="ar-SA" sz="1150" cap="small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L-Mohanad Bold"/>
                        </a:rPr>
                        <a:t>عدد البرامج التثقيفية بالتعاملات الإلكترونية والتعليم الإلكتروني. </a:t>
                      </a:r>
                      <a:endParaRPr lang="en-US" sz="1000" cap="small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50" cap="small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L-Mohanad Bold"/>
                        </a:rPr>
                        <a:t>تنمية مهارات 20%  من الخريجين والخريجات في اللغة الإنجليزية والحاسب الآلي</a:t>
                      </a:r>
                      <a:endParaRPr lang="en-US" sz="1200" cap="small" dirty="0">
                        <a:solidFill>
                          <a:srgbClr val="00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50" cap="small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L-Mohanad Bold"/>
                        </a:rPr>
                        <a:t>تمكين الطلاب ذوي المهارات من المشاركة في تصميم </a:t>
                      </a:r>
                      <a:endParaRPr lang="en-US" sz="1200" cap="small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50" cap="small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L-Mohanad Bold"/>
                        </a:rPr>
                        <a:t>المحتوى التعليمي الرقمي بمشاركة الخبير التعليمي</a:t>
                      </a:r>
                      <a:endParaRPr lang="en-US" sz="1200" cap="small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50" cap="small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L-Mohanad Bold"/>
                        </a:rPr>
                        <a:t>(الأولوية 2 من  3)</a:t>
                      </a:r>
                      <a:endParaRPr lang="en-US" sz="1200" cap="small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EG" sz="1150" cap="small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L-Mohanad Bold"/>
                        </a:rPr>
                        <a:t>عمادة التعليم الإلكتروني</a:t>
                      </a:r>
                      <a:endParaRPr lang="en-US" sz="1200" cap="small">
                        <a:solidFill>
                          <a:srgbClr val="00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marL="287655" indent="-287655"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50" cap="small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L-Mohanad Bold"/>
                        </a:rPr>
                        <a:t>(2) الارتقاء بمهارات الطلاب  البحثية وزيادة مشاركتهم في المحافل الوطنية والدولية.</a:t>
                      </a:r>
                      <a:endParaRPr lang="en-US" sz="1200" cap="small">
                        <a:solidFill>
                          <a:srgbClr val="00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42900" lvl="0" indent="-342900"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–"/>
                        <a:tabLst>
                          <a:tab pos="226695" algn="l"/>
                        </a:tabLst>
                      </a:pPr>
                      <a:r>
                        <a:rPr lang="ar-SA" sz="1150" cap="small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L-Mohanad Bold"/>
                        </a:rPr>
                        <a:t>عدد الأقسام العلمية المطبق فيها بحوث ومشروعات التخرج مقارنة بالأقسام  التي لا يوجد فيها هذه البحوث.</a:t>
                      </a:r>
                      <a:endParaRPr lang="en-US" sz="1000" cap="small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  <a:p>
                      <a:pPr marL="342900" lvl="0" indent="-342900"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–"/>
                        <a:tabLst>
                          <a:tab pos="226695" algn="l"/>
                        </a:tabLst>
                      </a:pPr>
                      <a:r>
                        <a:rPr lang="ar-SA" sz="1150" cap="small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L-Mohanad Bold"/>
                        </a:rPr>
                        <a:t>عدد الطلاب المشاركين بأبحاث علمية في المؤتمرات</a:t>
                      </a:r>
                      <a:endParaRPr lang="en-US" sz="1000" cap="small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  <a:p>
                      <a:pPr marL="342900" lvl="0" indent="-342900"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–"/>
                        <a:tabLst>
                          <a:tab pos="226695" algn="l"/>
                        </a:tabLst>
                      </a:pPr>
                      <a:r>
                        <a:rPr lang="ar-SA" sz="1150" cap="small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L-Mohanad Bold"/>
                        </a:rPr>
                        <a:t>عدد الطلاب المشاركين في برامج تحسين المهارات البحثية.</a:t>
                      </a:r>
                      <a:endParaRPr lang="en-US" sz="1000" cap="small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  <a:p>
                      <a:pPr marL="342900" lvl="0" indent="-342900"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–"/>
                        <a:tabLst>
                          <a:tab pos="226695" algn="l"/>
                        </a:tabLst>
                      </a:pPr>
                      <a:r>
                        <a:rPr lang="ar-SA" sz="1150" cap="small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L-Mohanad Bold"/>
                        </a:rPr>
                        <a:t>عدد جوائز التميز لطلاب.</a:t>
                      </a:r>
                      <a:endParaRPr lang="en-US" sz="1000" cap="small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50" cap="small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L-Mohanad Bold"/>
                        </a:rPr>
                        <a:t>تأهيل 3% من طلاب وطالبات الجامعة بنهاية سنوات الخطة</a:t>
                      </a:r>
                      <a:endParaRPr lang="en-US" sz="1200" cap="small">
                        <a:solidFill>
                          <a:srgbClr val="00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50" cap="small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L-Mohanad Bold"/>
                        </a:rPr>
                        <a:t>إطلاق مبادرة التميز للطلاب في فروع </a:t>
                      </a:r>
                      <a:endParaRPr lang="en-US" sz="1200" cap="small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50" cap="small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L-Mohanad Bold"/>
                        </a:rPr>
                        <a:t>(الأولوية 2 من  3)</a:t>
                      </a:r>
                      <a:endParaRPr lang="en-US" sz="1200" cap="small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EG" sz="1150" cap="small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L-Mohanad Bold"/>
                        </a:rPr>
                        <a:t>عمادة التعليم الإلكتروني</a:t>
                      </a:r>
                      <a:endParaRPr lang="en-US" sz="1200" cap="small">
                        <a:solidFill>
                          <a:srgbClr val="00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50" cap="small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L-Mohanad Bold"/>
                        </a:rPr>
                        <a:t>تصميم المواد التعليمية الرقمية الابتكار في المجال الرقمي</a:t>
                      </a:r>
                      <a:endParaRPr lang="en-US" sz="1200" cap="small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50" cap="small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L-Mohanad Bold"/>
                        </a:rPr>
                        <a:t>(الأولوية 2 من  3)</a:t>
                      </a:r>
                      <a:endParaRPr lang="en-US" sz="1200" cap="small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EG" sz="1150" cap="small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L-Mohanad Bold"/>
                        </a:rPr>
                        <a:t>عمادة التعليم الإلكتروني</a:t>
                      </a:r>
                      <a:endParaRPr lang="en-US" sz="1200" cap="small">
                        <a:solidFill>
                          <a:srgbClr val="00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87655" indent="-287655"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50" cap="small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L-Mohanad Bold"/>
                        </a:rPr>
                        <a:t>(3) زيادة الكفاءة الداخلية(الرسوب – النجاح - التسرب) في جميع كليات الجامعة . </a:t>
                      </a:r>
                      <a:endParaRPr lang="en-US" sz="1200" cap="small">
                        <a:solidFill>
                          <a:srgbClr val="00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marL="287655" indent="-287655"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50" cap="small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L-Mohanad Bold"/>
                        </a:rPr>
                        <a:t> </a:t>
                      </a:r>
                      <a:endParaRPr lang="en-US" sz="1200" cap="small">
                        <a:solidFill>
                          <a:srgbClr val="00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–"/>
                        <a:tabLst>
                          <a:tab pos="226695" algn="l"/>
                        </a:tabLst>
                      </a:pPr>
                      <a:r>
                        <a:rPr lang="ar-SA" sz="1150" cap="small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L-Mohanad Bold"/>
                        </a:rPr>
                        <a:t>نسبة التحسن في معدلات التسرب.</a:t>
                      </a:r>
                      <a:endParaRPr lang="en-US" sz="1000" cap="small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  <a:p>
                      <a:pPr marL="342900" lvl="0" indent="-342900"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–"/>
                        <a:tabLst>
                          <a:tab pos="226695" algn="l"/>
                        </a:tabLst>
                      </a:pPr>
                      <a:r>
                        <a:rPr lang="ar-SA" sz="1150" cap="small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L-Mohanad Bold"/>
                        </a:rPr>
                        <a:t>نسبة التحسن في معدلات النجاح .</a:t>
                      </a:r>
                      <a:endParaRPr lang="en-US" sz="1000" cap="small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  <a:p>
                      <a:pPr marL="342900" lvl="0" indent="-342900" algn="justLow" rtl="1" fontAlgn="base">
                        <a:lnSpc>
                          <a:spcPts val="18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–"/>
                        <a:tabLst>
                          <a:tab pos="226695" algn="l"/>
                        </a:tabLst>
                      </a:pPr>
                      <a:r>
                        <a:rPr lang="ar-SA" sz="1150" cap="small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L-Mohanad Bold"/>
                        </a:rPr>
                        <a:t>نسبة التحسن في معدلات الرسوب .</a:t>
                      </a:r>
                      <a:endParaRPr lang="en-US" sz="1000" cap="small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50" cap="small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L-Mohanad Bold"/>
                        </a:rPr>
                        <a:t>الوصول لكفاءة داخلية إجمالية على مستوى الجامعة  بنسبة 80 %بنهاية سنوات الخطة </a:t>
                      </a:r>
                      <a:endParaRPr lang="en-US" sz="1200" cap="small">
                        <a:solidFill>
                          <a:srgbClr val="00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ctr" rtl="1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150" cap="small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L-Mohanad Bold"/>
                        </a:rPr>
                        <a:t> </a:t>
                      </a:r>
                      <a:endParaRPr lang="en-US" sz="1200" cap="small">
                        <a:solidFill>
                          <a:srgbClr val="00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50" cap="small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L-Mohanad Bold"/>
                        </a:rPr>
                        <a:t>برنامج المتابعة الدورية لاحتياجات سوق العمل ومعرفة رأي المستفيدين في مستوى الخريجين ونوعية التخصص المطلوب</a:t>
                      </a:r>
                      <a:endParaRPr lang="en-US" sz="1200" cap="small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50" cap="small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L-Mohanad Bold"/>
                        </a:rPr>
                        <a:t>(الأولوية 3 من  3)</a:t>
                      </a:r>
                      <a:endParaRPr lang="en-US" sz="1200" cap="small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EG" sz="1150" cap="small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L-Mohanad Bold"/>
                        </a:rPr>
                        <a:t>عمادة التعليم الإلكتروني</a:t>
                      </a:r>
                      <a:endParaRPr lang="en-US" sz="1200" cap="small" dirty="0">
                        <a:solidFill>
                          <a:srgbClr val="00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00646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293</Words>
  <Application>Microsoft Office PowerPoint</Application>
  <PresentationFormat>ملء الشاشة</PresentationFormat>
  <Paragraphs>38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9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11" baseType="lpstr">
      <vt:lpstr>AL-Mateen</vt:lpstr>
      <vt:lpstr>AL-Mohanad</vt:lpstr>
      <vt:lpstr>AL-Mohanad Bold</vt:lpstr>
      <vt:lpstr>Arial</vt:lpstr>
      <vt:lpstr>Calibri</vt:lpstr>
      <vt:lpstr>Calibri Light</vt:lpstr>
      <vt:lpstr>Tahoma</vt:lpstr>
      <vt:lpstr>Times New Roman</vt:lpstr>
      <vt:lpstr>Traditional Arabic</vt:lpstr>
      <vt:lpstr>نسق Office</vt:lpstr>
      <vt:lpstr>الخطة الاستراتيجية العامة لعمادة التعليم الإلكتروني                             البعد الأول : المستفيدون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Bedo</dc:creator>
  <cp:lastModifiedBy>Bedo</cp:lastModifiedBy>
  <cp:revision>2</cp:revision>
  <dcterms:created xsi:type="dcterms:W3CDTF">2015-04-19T06:54:46Z</dcterms:created>
  <dcterms:modified xsi:type="dcterms:W3CDTF">2015-04-19T06:57:04Z</dcterms:modified>
</cp:coreProperties>
</file>