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8" r:id="rId8"/>
    <p:sldId id="267" r:id="rId9"/>
    <p:sldId id="269" r:id="rId10"/>
    <p:sldId id="274" r:id="rId11"/>
    <p:sldId id="262" r:id="rId12"/>
    <p:sldId id="265" r:id="rId13"/>
    <p:sldId id="263" r:id="rId14"/>
    <p:sldId id="264" r:id="rId15"/>
    <p:sldId id="266"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9F08"/>
    <a:srgbClr val="FC64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7772400" cy="1470025"/>
          </a:xfrm>
        </p:spPr>
        <p:txBody>
          <a:bodyPr/>
          <a:lstStyle/>
          <a:p>
            <a:r>
              <a:rPr lang="ar-SA" dirty="0" smtClean="0"/>
              <a:t>كليه العلوم الطبيه التطبيقه </a:t>
            </a:r>
            <a:endParaRPr lang="en-US" dirty="0"/>
          </a:p>
        </p:txBody>
      </p:sp>
      <p:sp>
        <p:nvSpPr>
          <p:cNvPr id="3" name="Subtitle 2"/>
          <p:cNvSpPr>
            <a:spLocks noGrp="1"/>
          </p:cNvSpPr>
          <p:nvPr>
            <p:ph type="subTitle" idx="1"/>
          </p:nvPr>
        </p:nvSpPr>
        <p:spPr>
          <a:xfrm>
            <a:off x="1371600" y="2743200"/>
            <a:ext cx="6400800" cy="1752600"/>
          </a:xfrm>
        </p:spPr>
        <p:txBody>
          <a:bodyPr/>
          <a:lstStyle/>
          <a:p>
            <a:r>
              <a:rPr lang="en-US" dirty="0" smtClean="0"/>
              <a:t>College of Applied Medical Sciences </a:t>
            </a:r>
            <a:endParaRPr lang="en-US" dirty="0"/>
          </a:p>
        </p:txBody>
      </p:sp>
      <p:pic>
        <p:nvPicPr>
          <p:cNvPr id="5" name="Picture 4" descr="2011-6~1.JPG"/>
          <p:cNvPicPr>
            <a:picLocks noChangeAspect="1"/>
          </p:cNvPicPr>
          <p:nvPr/>
        </p:nvPicPr>
        <p:blipFill>
          <a:blip r:embed="rId2"/>
          <a:stretch>
            <a:fillRect/>
          </a:stretch>
        </p:blipFill>
        <p:spPr>
          <a:xfrm>
            <a:off x="0" y="0"/>
            <a:ext cx="9144000" cy="1905000"/>
          </a:xfrm>
          <a:prstGeom prst="rect">
            <a:avLst/>
          </a:prstGeom>
        </p:spPr>
      </p:pic>
      <p:pic>
        <p:nvPicPr>
          <p:cNvPr id="1026" name="Picture 2"/>
          <p:cNvPicPr>
            <a:picLocks noChangeAspect="1" noChangeArrowheads="1"/>
          </p:cNvPicPr>
          <p:nvPr/>
        </p:nvPicPr>
        <p:blipFill>
          <a:blip r:embed="rId3"/>
          <a:srcRect/>
          <a:stretch>
            <a:fillRect/>
          </a:stretch>
        </p:blipFill>
        <p:spPr bwMode="auto">
          <a:xfrm rot="482177">
            <a:off x="6286500" y="3890963"/>
            <a:ext cx="2857500" cy="2967037"/>
          </a:xfrm>
          <a:prstGeom prst="rect">
            <a:avLst/>
          </a:prstGeom>
          <a:ln>
            <a:noFill/>
          </a:ln>
          <a:effectLst>
            <a:softEdge rad="112500"/>
          </a:effectLst>
        </p:spPr>
      </p:pic>
      <p:pic>
        <p:nvPicPr>
          <p:cNvPr id="1029" name="Picture 5"/>
          <p:cNvPicPr>
            <a:picLocks noChangeAspect="1" noChangeArrowheads="1"/>
          </p:cNvPicPr>
          <p:nvPr/>
        </p:nvPicPr>
        <p:blipFill>
          <a:blip r:embed="rId4"/>
          <a:srcRect/>
          <a:stretch>
            <a:fillRect/>
          </a:stretch>
        </p:blipFill>
        <p:spPr bwMode="auto">
          <a:xfrm rot="575597">
            <a:off x="177941" y="4356514"/>
            <a:ext cx="2286000" cy="2327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p:cNvPicPr>
            <a:picLocks noChangeAspect="1" noChangeArrowheads="1"/>
          </p:cNvPicPr>
          <p:nvPr/>
        </p:nvPicPr>
        <p:blipFill>
          <a:blip r:embed="rId5"/>
          <a:srcRect/>
          <a:stretch>
            <a:fillRect/>
          </a:stretch>
        </p:blipFill>
        <p:spPr bwMode="auto">
          <a:xfrm rot="784238">
            <a:off x="2638033" y="4573100"/>
            <a:ext cx="3629025" cy="21812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Picture 3" descr="2011-6~1.JPG"/>
          <p:cNvPicPr>
            <a:picLocks noChangeAspect="1"/>
          </p:cNvPicPr>
          <p:nvPr/>
        </p:nvPicPr>
        <p:blipFill>
          <a:blip r:embed="rId2"/>
          <a:stretch>
            <a:fillRect/>
          </a:stretch>
        </p:blipFill>
        <p:spPr>
          <a:xfrm>
            <a:off x="0" y="0"/>
            <a:ext cx="9144000" cy="1905000"/>
          </a:xfrm>
          <a:prstGeom prst="rect">
            <a:avLst/>
          </a:prstGeom>
        </p:spPr>
      </p:pic>
      <p:pic>
        <p:nvPicPr>
          <p:cNvPr id="5" name="عنصر نائب للمحتوى 4" descr="IMG-20120408-00382.jpg"/>
          <p:cNvPicPr>
            <a:picLocks noGrp="1" noChangeAspect="1"/>
          </p:cNvPicPr>
          <p:nvPr>
            <p:ph idx="1"/>
          </p:nvPr>
        </p:nvPicPr>
        <p:blipFill>
          <a:blip r:embed="rId3" cstate="print"/>
          <a:stretch>
            <a:fillRect/>
          </a:stretch>
        </p:blipFill>
        <p:spPr>
          <a:xfrm rot="20611779">
            <a:off x="5453215" y="4396803"/>
            <a:ext cx="2643163" cy="1982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صورة 5" descr="IMG-20120408-00387.jpg"/>
          <p:cNvPicPr>
            <a:picLocks noChangeAspect="1"/>
          </p:cNvPicPr>
          <p:nvPr/>
        </p:nvPicPr>
        <p:blipFill>
          <a:blip r:embed="rId4" cstate="print"/>
          <a:stretch>
            <a:fillRect/>
          </a:stretch>
        </p:blipFill>
        <p:spPr>
          <a:xfrm rot="20909582">
            <a:off x="152400" y="2209800"/>
            <a:ext cx="23368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صورة 6" descr="IMG-20120408-00388.jpg"/>
          <p:cNvPicPr>
            <a:picLocks noChangeAspect="1"/>
          </p:cNvPicPr>
          <p:nvPr/>
        </p:nvPicPr>
        <p:blipFill>
          <a:blip r:embed="rId5" cstate="print"/>
          <a:stretch>
            <a:fillRect/>
          </a:stretch>
        </p:blipFill>
        <p:spPr>
          <a:xfrm rot="20836453">
            <a:off x="2590800" y="4343400"/>
            <a:ext cx="23368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صورة 7" descr="IMG-20120408-00383.jpg"/>
          <p:cNvPicPr>
            <a:picLocks noChangeAspect="1"/>
          </p:cNvPicPr>
          <p:nvPr/>
        </p:nvPicPr>
        <p:blipFill>
          <a:blip r:embed="rId6" cstate="print"/>
          <a:stretch>
            <a:fillRect/>
          </a:stretch>
        </p:blipFill>
        <p:spPr>
          <a:xfrm rot="20660392">
            <a:off x="167973" y="4208364"/>
            <a:ext cx="20320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صورة 8" descr="IMG-20120408-00385.jpg"/>
          <p:cNvPicPr>
            <a:picLocks noChangeAspect="1"/>
          </p:cNvPicPr>
          <p:nvPr/>
        </p:nvPicPr>
        <p:blipFill>
          <a:blip r:embed="rId7" cstate="print"/>
          <a:stretch>
            <a:fillRect/>
          </a:stretch>
        </p:blipFill>
        <p:spPr>
          <a:xfrm rot="20854960">
            <a:off x="5573073" y="2165874"/>
            <a:ext cx="1905000" cy="1722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صورة 9" descr="IMG-20120408-00386.jpg"/>
          <p:cNvPicPr>
            <a:picLocks noChangeAspect="1"/>
          </p:cNvPicPr>
          <p:nvPr/>
        </p:nvPicPr>
        <p:blipFill>
          <a:blip r:embed="rId8" cstate="print"/>
          <a:stretch>
            <a:fillRect/>
          </a:stretch>
        </p:blipFill>
        <p:spPr>
          <a:xfrm rot="20848114">
            <a:off x="3147212" y="2092607"/>
            <a:ext cx="1930094"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2895600"/>
            <a:ext cx="8229600" cy="3230563"/>
          </a:xfrm>
        </p:spPr>
        <p:txBody>
          <a:bodyPr/>
          <a:lstStyle/>
          <a:p>
            <a:pPr algn="r" rtl="1"/>
            <a:r>
              <a:rPr lang="ar-SA" dirty="0" smtClean="0"/>
              <a:t>تتبع الكلية العلوم الطبية التطبيقية في نظامها الدراسي نظام الساعات المعتمدة وتدرس الطالبة المقررات باللغة الانجليزية في (18)أسبوعا لكل فصل دراسي ويبدآ التخصص بالكلية من المستوى الثالث وتتلقى طالبات الكلية بجميع تخصصاتهم دروسهم النظرية والعملية باستخدام وسائل مختلفة </a:t>
            </a:r>
            <a:endParaRPr lang="ar-SA" dirty="0"/>
          </a:p>
        </p:txBody>
      </p:sp>
      <p:sp>
        <p:nvSpPr>
          <p:cNvPr id="4" name="مستطيل 3"/>
          <p:cNvSpPr/>
          <p:nvPr/>
        </p:nvSpPr>
        <p:spPr>
          <a:xfrm>
            <a:off x="3200400" y="2057400"/>
            <a:ext cx="5434501" cy="923330"/>
          </a:xfrm>
          <a:prstGeom prst="rect">
            <a:avLst/>
          </a:prstGeom>
          <a:noFill/>
        </p:spPr>
        <p:txBody>
          <a:bodyPr wrap="none" lIns="91440" tIns="45720" rIns="91440" bIns="45720">
            <a:spAutoFit/>
          </a:bodyPr>
          <a:lstStyle/>
          <a:p>
            <a:pPr algn="ct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نظام الدراسة في الكلية </a:t>
            </a:r>
            <a:endParaRPr lang="ar-SA"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3" descr="2011-6~1.JPG"/>
          <p:cNvPicPr>
            <a:picLocks noChangeAspect="1"/>
          </p:cNvPicPr>
          <p:nvPr/>
        </p:nvPicPr>
        <p:blipFill>
          <a:blip r:embed="rId2"/>
          <a:stretch>
            <a:fillRect/>
          </a:stretch>
        </p:blipFill>
        <p:spPr>
          <a:xfrm>
            <a:off x="0" y="0"/>
            <a:ext cx="9144000" cy="1905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2057400"/>
            <a:ext cx="8229600" cy="4068763"/>
          </a:xfrm>
        </p:spPr>
        <p:txBody>
          <a:bodyPr/>
          <a:lstStyle/>
          <a:p>
            <a:pPr algn="r" rtl="1"/>
            <a:r>
              <a:rPr lang="ar-SA" dirty="0" smtClean="0">
                <a:solidFill>
                  <a:srgbClr val="B89F08"/>
                </a:solidFill>
              </a:rPr>
              <a:t>الإطار العام للخطة الدراسية في الكلية </a:t>
            </a:r>
          </a:p>
          <a:p>
            <a:pPr algn="r" rtl="1"/>
            <a:r>
              <a:rPr lang="ar-SA" dirty="0" smtClean="0"/>
              <a:t>تلزم الطالبة للحصول على درجة البكالوريوس في احد التخصصات الكلية إنهاء (127)ساعة مقررة لقسم التمريض وإنهاء (140)للتخصصات الأخرى بنجاح وتتوزع على (8)لقسم التمريض تسع مستويات دراسية لأقسام الكلية الأخرى </a:t>
            </a:r>
            <a:endParaRPr lang="ar-SA" dirty="0"/>
          </a:p>
        </p:txBody>
      </p:sp>
      <p:pic>
        <p:nvPicPr>
          <p:cNvPr id="4" name="Picture 3" descr="2011-6~1.JPG"/>
          <p:cNvPicPr>
            <a:picLocks noChangeAspect="1"/>
          </p:cNvPicPr>
          <p:nvPr/>
        </p:nvPicPr>
        <p:blipFill>
          <a:blip r:embed="rId2"/>
          <a:stretch>
            <a:fillRect/>
          </a:stretch>
        </p:blipFill>
        <p:spPr>
          <a:xfrm>
            <a:off x="0" y="0"/>
            <a:ext cx="9144000" cy="1905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2057400"/>
            <a:ext cx="8229600" cy="4068763"/>
          </a:xfrm>
        </p:spPr>
        <p:txBody>
          <a:bodyPr/>
          <a:lstStyle/>
          <a:p>
            <a:pPr algn="r" rtl="1"/>
            <a:endParaRPr lang="ar-SA" dirty="0" smtClean="0"/>
          </a:p>
          <a:p>
            <a:pPr algn="r" rtl="1"/>
            <a:r>
              <a:rPr lang="ar-SA" dirty="0" smtClean="0"/>
              <a:t>شهادة الثانوية العامة-القسم العلمي</a:t>
            </a:r>
          </a:p>
          <a:p>
            <a:pPr algn="r" rtl="1"/>
            <a:r>
              <a:rPr lang="ar-SA" dirty="0" smtClean="0"/>
              <a:t>اجتياز اختبارات القدرات والتحصيلي</a:t>
            </a:r>
          </a:p>
          <a:p>
            <a:pPr algn="r" rtl="1"/>
            <a:r>
              <a:rPr lang="ar-SA" dirty="0" smtClean="0"/>
              <a:t>لمزيد من المعلومات الدخول علي موقع الكلية</a:t>
            </a:r>
          </a:p>
          <a:p>
            <a:pPr algn="r" rtl="1"/>
            <a:endParaRPr lang="ar-SA" dirty="0" smtClean="0"/>
          </a:p>
          <a:p>
            <a:pPr algn="r" rtl="1"/>
            <a:endParaRPr lang="ar-SA" dirty="0"/>
          </a:p>
        </p:txBody>
      </p:sp>
      <p:pic>
        <p:nvPicPr>
          <p:cNvPr id="4" name="Picture 3" descr="2011-6~1.JPG"/>
          <p:cNvPicPr>
            <a:picLocks noChangeAspect="1"/>
          </p:cNvPicPr>
          <p:nvPr/>
        </p:nvPicPr>
        <p:blipFill>
          <a:blip r:embed="rId2"/>
          <a:stretch>
            <a:fillRect/>
          </a:stretch>
        </p:blipFill>
        <p:spPr>
          <a:xfrm>
            <a:off x="0" y="0"/>
            <a:ext cx="9144000" cy="1905000"/>
          </a:xfrm>
          <a:prstGeom prst="rect">
            <a:avLst/>
          </a:prstGeom>
        </p:spPr>
      </p:pic>
      <p:sp>
        <p:nvSpPr>
          <p:cNvPr id="5" name="مستطيل 4"/>
          <p:cNvSpPr/>
          <p:nvPr/>
        </p:nvSpPr>
        <p:spPr>
          <a:xfrm>
            <a:off x="2362200" y="2057400"/>
            <a:ext cx="4129656" cy="707886"/>
          </a:xfrm>
          <a:prstGeom prst="rect">
            <a:avLst/>
          </a:prstGeom>
          <a:noFill/>
        </p:spPr>
        <p:txBody>
          <a:bodyPr wrap="none" lIns="91440" tIns="45720" rIns="91440" bIns="45720">
            <a:spAutoFit/>
          </a:bodyPr>
          <a:lstStyle/>
          <a:p>
            <a:pPr algn="ctr"/>
            <a:r>
              <a:rPr lang="ar-S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شروط القبول في الكلية </a:t>
            </a:r>
            <a:endParaRPr lang="ar-SA"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2057400"/>
            <a:ext cx="8229600" cy="4068763"/>
          </a:xfrm>
        </p:spPr>
        <p:txBody>
          <a:bodyPr/>
          <a:lstStyle/>
          <a:p>
            <a:pPr algn="r"/>
            <a:endParaRPr lang="ar-SA" dirty="0" smtClean="0"/>
          </a:p>
          <a:p>
            <a:pPr algn="r" rtl="1"/>
            <a:r>
              <a:rPr lang="ar-SA" dirty="0" smtClean="0"/>
              <a:t>تمنح الكلية لطلابها درجة البكالوريوس بعد قضاء فترة الدراسة حسب البرنامج (ثمانية إلى تسعة فصول دراسية ) وسنة الامتياز الإجبارية واجتياز الامتحانات بنجاح ويعتبر متخرجا من القسم الملتحق به بعد إنهاء متطلبات التخرج حسب الخطة الراية على إن لا يقل التقدير العام عن مقبول  </a:t>
            </a:r>
          </a:p>
        </p:txBody>
      </p:sp>
      <p:pic>
        <p:nvPicPr>
          <p:cNvPr id="4" name="Picture 3" descr="2011-6~1.JPG"/>
          <p:cNvPicPr>
            <a:picLocks noChangeAspect="1"/>
          </p:cNvPicPr>
          <p:nvPr/>
        </p:nvPicPr>
        <p:blipFill>
          <a:blip r:embed="rId2"/>
          <a:stretch>
            <a:fillRect/>
          </a:stretch>
        </p:blipFill>
        <p:spPr>
          <a:xfrm>
            <a:off x="0" y="0"/>
            <a:ext cx="9144000" cy="1905000"/>
          </a:xfrm>
          <a:prstGeom prst="rect">
            <a:avLst/>
          </a:prstGeom>
        </p:spPr>
      </p:pic>
      <p:sp>
        <p:nvSpPr>
          <p:cNvPr id="5" name="مستطيل 4"/>
          <p:cNvSpPr/>
          <p:nvPr/>
        </p:nvSpPr>
        <p:spPr>
          <a:xfrm>
            <a:off x="2819400" y="2057400"/>
            <a:ext cx="2962670" cy="707886"/>
          </a:xfrm>
          <a:prstGeom prst="rect">
            <a:avLst/>
          </a:prstGeom>
          <a:noFill/>
        </p:spPr>
        <p:txBody>
          <a:bodyPr wrap="none" lIns="91440" tIns="45720" rIns="91440" bIns="45720">
            <a:spAutoFit/>
          </a:bodyPr>
          <a:lstStyle/>
          <a:p>
            <a:pPr algn="ctr"/>
            <a:r>
              <a:rPr lang="ar-S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متطلبات التخرج </a:t>
            </a:r>
            <a:endParaRPr lang="ar-SA"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2057400"/>
            <a:ext cx="8229600" cy="4068763"/>
          </a:xfrm>
        </p:spPr>
        <p:txBody>
          <a:bodyPr/>
          <a:lstStyle/>
          <a:p>
            <a:pPr algn="r" rtl="1"/>
            <a:r>
              <a:rPr lang="ar-SA" dirty="0" smtClean="0">
                <a:solidFill>
                  <a:srgbClr val="B89F08"/>
                </a:solidFill>
              </a:rPr>
              <a:t>سنة الامتياز </a:t>
            </a:r>
          </a:p>
          <a:p>
            <a:pPr algn="r" rtl="1"/>
            <a:r>
              <a:rPr lang="ar-SA" dirty="0" smtClean="0"/>
              <a:t>هي السنة التدريبية للطالبات من جميع أقسام الكلية (التمريض والعلاج الطبيعي والمختبرات )حيث تقضي الطالبات (12)شهر تدريب في إحدى المستشفيات المعتمدة كلا في مجال تخصصه وبعد الانتهاء من هذه السنة يمكن للطالبة استلام وثيقة التخرج </a:t>
            </a:r>
            <a:endParaRPr lang="ar-SA" dirty="0"/>
          </a:p>
        </p:txBody>
      </p:sp>
      <p:pic>
        <p:nvPicPr>
          <p:cNvPr id="4" name="Picture 3" descr="2011-6~1.JPG"/>
          <p:cNvPicPr>
            <a:picLocks noChangeAspect="1"/>
          </p:cNvPicPr>
          <p:nvPr/>
        </p:nvPicPr>
        <p:blipFill>
          <a:blip r:embed="rId2"/>
          <a:stretch>
            <a:fillRect/>
          </a:stretch>
        </p:blipFill>
        <p:spPr>
          <a:xfrm>
            <a:off x="0" y="0"/>
            <a:ext cx="9144000" cy="1905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2057400"/>
            <a:ext cx="8229600" cy="4068763"/>
          </a:xfrm>
        </p:spPr>
        <p:txBody>
          <a:bodyPr>
            <a:normAutofit fontScale="92500"/>
          </a:bodyPr>
          <a:lstStyle/>
          <a:p>
            <a:pPr algn="ctr" rtl="1">
              <a:buNone/>
            </a:pPr>
            <a:r>
              <a:rPr lang="ar-SA" sz="4000" dirty="0" smtClean="0">
                <a:solidFill>
                  <a:srgbClr val="B89F08"/>
                </a:solidFill>
              </a:rPr>
              <a:t>المهن الصحية </a:t>
            </a:r>
          </a:p>
          <a:p>
            <a:pPr algn="r" rtl="1">
              <a:buNone/>
            </a:pPr>
            <a:r>
              <a:rPr lang="ar-SA" sz="2800" dirty="0" smtClean="0"/>
              <a:t>الخدمات الصحية عنصر هام في حياة الشعوب فمنذ بدء البشرية والخدمات الصحية تقدم خدماتها الجليلة في الحرب والسلم .ففي الحرب هناك وممرضات في الجيش للاعتناء بالمصابين ووجد في السلم ممرضات مسئولين عن الصحة العامة والمراقبة الصحية والنظافة وذلك في جميع العصور وتاريخنا العربي والإسلامي مليء بمثل هذه الممارسات حيث تحفل صفحات التاريخ بمواقف وتجارب مارست فيها النساء دور فعال وإعمال صحية وطبية ثم قاموا بتطويرها والتخصص فيها خدمته للفرد والمجتمع دون الحاجة للأمم الأخرى </a:t>
            </a:r>
          </a:p>
        </p:txBody>
      </p:sp>
      <p:pic>
        <p:nvPicPr>
          <p:cNvPr id="4" name="Picture 3" descr="2011-6~1.JPG"/>
          <p:cNvPicPr>
            <a:picLocks noChangeAspect="1"/>
          </p:cNvPicPr>
          <p:nvPr/>
        </p:nvPicPr>
        <p:blipFill>
          <a:blip r:embed="rId2"/>
          <a:stretch>
            <a:fillRect/>
          </a:stretch>
        </p:blipFill>
        <p:spPr>
          <a:xfrm>
            <a:off x="0" y="0"/>
            <a:ext cx="9144000" cy="1905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2133600"/>
            <a:ext cx="8229600" cy="3992563"/>
          </a:xfrm>
        </p:spPr>
        <p:txBody>
          <a:bodyPr/>
          <a:lstStyle/>
          <a:p>
            <a:pPr algn="r" rtl="1"/>
            <a:r>
              <a:rPr lang="ar-SA" dirty="0" smtClean="0">
                <a:solidFill>
                  <a:srgbClr val="B89F08"/>
                </a:solidFill>
              </a:rPr>
              <a:t>تخصص التمريض</a:t>
            </a:r>
          </a:p>
          <a:p>
            <a:pPr algn="r" rtl="1"/>
            <a:r>
              <a:rPr lang="ar-SA" dirty="0" smtClean="0">
                <a:solidFill>
                  <a:srgbClr val="B89F08"/>
                </a:solidFill>
              </a:rPr>
              <a:t> </a:t>
            </a:r>
            <a:r>
              <a:rPr lang="ar-SA" sz="2800" b="1" dirty="0" smtClean="0"/>
              <a:t>إن التطور العلمي والتكنولوجيا الذي حدث خلال القرن الحالي في المجال الصحي قد واجبه تقدم وتطور في التمريض كعلم وفن وتكنولوجيا وأصبح للتمريض نظريات ومفاهيم خاصة </a:t>
            </a:r>
            <a:r>
              <a:rPr lang="ar-SA" sz="2800" dirty="0" smtClean="0">
                <a:solidFill>
                  <a:srgbClr val="B89F08"/>
                </a:solidFill>
              </a:rPr>
              <a:t> </a:t>
            </a:r>
          </a:p>
          <a:p>
            <a:pPr algn="r" rtl="1">
              <a:buNone/>
            </a:pPr>
            <a:endParaRPr lang="ar-SA" dirty="0"/>
          </a:p>
        </p:txBody>
      </p:sp>
      <p:pic>
        <p:nvPicPr>
          <p:cNvPr id="4" name="Picture 3" descr="2011-6~1.JPG"/>
          <p:cNvPicPr>
            <a:picLocks noChangeAspect="1"/>
          </p:cNvPicPr>
          <p:nvPr/>
        </p:nvPicPr>
        <p:blipFill>
          <a:blip r:embed="rId2"/>
          <a:stretch>
            <a:fillRect/>
          </a:stretch>
        </p:blipFill>
        <p:spPr>
          <a:xfrm>
            <a:off x="0" y="0"/>
            <a:ext cx="9144000" cy="1905000"/>
          </a:xfrm>
          <a:prstGeom prst="rect">
            <a:avLst/>
          </a:prstGeom>
        </p:spPr>
      </p:pic>
      <p:pic>
        <p:nvPicPr>
          <p:cNvPr id="7" name="صورة 6" descr="ljl.bmp"/>
          <p:cNvPicPr>
            <a:picLocks noChangeAspect="1"/>
          </p:cNvPicPr>
          <p:nvPr/>
        </p:nvPicPr>
        <p:blipFill>
          <a:blip r:embed="rId3"/>
          <a:stretch>
            <a:fillRect/>
          </a:stretch>
        </p:blipFill>
        <p:spPr>
          <a:xfrm>
            <a:off x="0" y="5257800"/>
            <a:ext cx="2160732" cy="1600200"/>
          </a:xfrm>
          <a:prstGeom prst="rect">
            <a:avLst/>
          </a:prstGeom>
        </p:spPr>
      </p:pic>
      <p:pic>
        <p:nvPicPr>
          <p:cNvPr id="8" name="صورة 7" descr="jhd.bmp"/>
          <p:cNvPicPr>
            <a:picLocks noChangeAspect="1"/>
          </p:cNvPicPr>
          <p:nvPr/>
        </p:nvPicPr>
        <p:blipFill>
          <a:blip r:embed="rId4"/>
          <a:stretch>
            <a:fillRect/>
          </a:stretch>
        </p:blipFill>
        <p:spPr>
          <a:xfrm>
            <a:off x="1752600" y="4648200"/>
            <a:ext cx="1876191" cy="1371600"/>
          </a:xfrm>
          <a:prstGeom prst="rect">
            <a:avLst/>
          </a:prstGeom>
        </p:spPr>
      </p:pic>
      <p:pic>
        <p:nvPicPr>
          <p:cNvPr id="9" name="صورة 8" descr="kdk.bmp"/>
          <p:cNvPicPr>
            <a:picLocks noChangeAspect="1"/>
          </p:cNvPicPr>
          <p:nvPr/>
        </p:nvPicPr>
        <p:blipFill>
          <a:blip r:embed="rId5"/>
          <a:stretch>
            <a:fillRect/>
          </a:stretch>
        </p:blipFill>
        <p:spPr>
          <a:xfrm>
            <a:off x="7543800" y="5257800"/>
            <a:ext cx="1600200" cy="1600200"/>
          </a:xfrm>
          <a:prstGeom prst="rect">
            <a:avLst/>
          </a:prstGeom>
        </p:spPr>
      </p:pic>
      <p:pic>
        <p:nvPicPr>
          <p:cNvPr id="10" name="صورة 9" descr="lhh.bmp"/>
          <p:cNvPicPr>
            <a:picLocks noChangeAspect="1"/>
          </p:cNvPicPr>
          <p:nvPr/>
        </p:nvPicPr>
        <p:blipFill>
          <a:blip r:embed="rId6"/>
          <a:stretch>
            <a:fillRect/>
          </a:stretch>
        </p:blipFill>
        <p:spPr>
          <a:xfrm>
            <a:off x="3276600" y="5410201"/>
            <a:ext cx="1961914" cy="1447800"/>
          </a:xfrm>
          <a:prstGeom prst="rect">
            <a:avLst/>
          </a:prstGeom>
        </p:spPr>
      </p:pic>
      <p:pic>
        <p:nvPicPr>
          <p:cNvPr id="11" name="صورة 10" descr="pej.bmp"/>
          <p:cNvPicPr>
            <a:picLocks noChangeAspect="1"/>
          </p:cNvPicPr>
          <p:nvPr/>
        </p:nvPicPr>
        <p:blipFill>
          <a:blip r:embed="rId7"/>
          <a:stretch>
            <a:fillRect/>
          </a:stretch>
        </p:blipFill>
        <p:spPr>
          <a:xfrm>
            <a:off x="6858000" y="4114800"/>
            <a:ext cx="1866667" cy="1266667"/>
          </a:xfrm>
          <a:prstGeom prst="rect">
            <a:avLst/>
          </a:prstGeom>
        </p:spPr>
      </p:pic>
      <p:pic>
        <p:nvPicPr>
          <p:cNvPr id="12" name="صورة 11" descr="lj;.bmp"/>
          <p:cNvPicPr>
            <a:picLocks noChangeAspect="1"/>
          </p:cNvPicPr>
          <p:nvPr/>
        </p:nvPicPr>
        <p:blipFill>
          <a:blip r:embed="rId8"/>
          <a:stretch>
            <a:fillRect/>
          </a:stretch>
        </p:blipFill>
        <p:spPr>
          <a:xfrm>
            <a:off x="4876800" y="4800600"/>
            <a:ext cx="1873394" cy="140001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2057400"/>
            <a:ext cx="8229600" cy="4068763"/>
          </a:xfrm>
        </p:spPr>
        <p:txBody>
          <a:bodyPr>
            <a:normAutofit/>
          </a:bodyPr>
          <a:lstStyle/>
          <a:p>
            <a:pPr algn="r" rtl="1"/>
            <a:r>
              <a:rPr lang="ar-SA" sz="2800" b="1" dirty="0" smtClean="0">
                <a:solidFill>
                  <a:srgbClr val="B89F08"/>
                </a:solidFill>
              </a:rPr>
              <a:t>تعريف التمريض </a:t>
            </a:r>
          </a:p>
          <a:p>
            <a:pPr algn="r" rtl="1"/>
            <a:endParaRPr lang="ar-SA" sz="2800" b="1" dirty="0" smtClean="0"/>
          </a:p>
          <a:p>
            <a:pPr algn="r" rtl="1"/>
            <a:r>
              <a:rPr lang="ar-SA" sz="2800" b="1" dirty="0" smtClean="0"/>
              <a:t>وهناك العديد من التعريف الخاصة بالتمريض إلا أنها جميعا تتفق على أن التمريض هو مجموع الخدمات التي تعطى للأفراد وذويهم بغرض مساعدتهم على الاحتفاظ بحالتهم الطبيعية أو مساعدتهم لتخفيف آلامهم العضوية والنفسية كما أن الخدمات التمريضية قد يكون الغرض منها الوقاية من المرض أو المساعدة في التشخيص والعلاج والوقاية من حدوث مضاعفات</a:t>
            </a:r>
            <a:endParaRPr lang="ar-SA" sz="2800" dirty="0"/>
          </a:p>
        </p:txBody>
      </p:sp>
      <p:pic>
        <p:nvPicPr>
          <p:cNvPr id="4" name="Picture 3" descr="2011-6~1.JPG"/>
          <p:cNvPicPr>
            <a:picLocks noChangeAspect="1"/>
          </p:cNvPicPr>
          <p:nvPr/>
        </p:nvPicPr>
        <p:blipFill>
          <a:blip r:embed="rId2"/>
          <a:stretch>
            <a:fillRect/>
          </a:stretch>
        </p:blipFill>
        <p:spPr>
          <a:xfrm>
            <a:off x="0" y="0"/>
            <a:ext cx="9144000" cy="1905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2057400"/>
            <a:ext cx="8229600" cy="4068763"/>
          </a:xfrm>
        </p:spPr>
        <p:txBody>
          <a:bodyPr>
            <a:normAutofit/>
          </a:bodyPr>
          <a:lstStyle/>
          <a:p>
            <a:pPr algn="r" rtl="1"/>
            <a:r>
              <a:rPr lang="ar-SA" sz="2400" b="1" dirty="0" smtClean="0">
                <a:solidFill>
                  <a:srgbClr val="B89F08"/>
                </a:solidFill>
              </a:rPr>
              <a:t>بجانب المسؤوليات والواجبات المهنية للممرضة هناك واجبات ومسئوليات أخرى لا تقل أهمية عن الواجبات المهنية آلا وهى الواجبات الأدبية والسلوكية ولمهنة التمريض آداب خاصة</a:t>
            </a:r>
          </a:p>
          <a:p>
            <a:pPr algn="r" rtl="1"/>
            <a:r>
              <a:rPr lang="en-US" sz="2400" b="1" dirty="0" smtClean="0"/>
              <a:t>) </a:t>
            </a:r>
            <a:r>
              <a:rPr lang="ar-SA" sz="2400" b="1" dirty="0" smtClean="0"/>
              <a:t>على الممرضة تقديم خدمات الرعاية التمريضية مع الأخذ </a:t>
            </a:r>
            <a:r>
              <a:rPr lang="ar-SA" sz="2400" b="1" dirty="0" err="1" smtClean="0"/>
              <a:t>فى</a:t>
            </a:r>
            <a:r>
              <a:rPr lang="ar-SA" sz="2400" b="1" dirty="0" smtClean="0"/>
              <a:t> الاعتبار آدمية الأشخاص وعدم التفرقة بينهم من النواحي الاجتماعية أو الاقتصادية أو الدينية أو لون بشرتهم وجنسياتهم وطبيعة حالتهم الصحية</a:t>
            </a:r>
            <a:r>
              <a:rPr lang="en-US" sz="2400" b="1" dirty="0" smtClean="0"/>
              <a:t>.</a:t>
            </a:r>
            <a:endParaRPr lang="en-US" sz="2400" dirty="0" smtClean="0"/>
          </a:p>
          <a:p>
            <a:pPr algn="r" rtl="1"/>
            <a:r>
              <a:rPr lang="ar-SA" sz="2000" b="1" dirty="0" smtClean="0"/>
              <a:t>على الممرضة أن تحفظ أسرار مرضاها ولا تفش المعلومات الخاصة بهم لآي شخص مهما كان إلا بناء على طلب المريض نفسه أو إذا اقتضى القانون ذلك، أما المعلومات الخاصة بحاله المريض الصحية ومدى استجابته للعلاج فلابد أن تدون في تذكرة العلاج وأن تبلغها إذا لزم الأمر للمسئولين عن علاجه</a:t>
            </a:r>
            <a:r>
              <a:rPr lang="en-US" sz="2000" b="1" dirty="0" smtClean="0"/>
              <a:t>.</a:t>
            </a:r>
            <a:endParaRPr lang="en-US" sz="2000" dirty="0" smtClean="0"/>
          </a:p>
          <a:p>
            <a:pPr algn="r" rtl="1"/>
            <a:endParaRPr lang="ar-SA" sz="2400" dirty="0"/>
          </a:p>
        </p:txBody>
      </p:sp>
      <p:pic>
        <p:nvPicPr>
          <p:cNvPr id="4" name="Picture 3" descr="2011-6~1.JPG"/>
          <p:cNvPicPr>
            <a:picLocks noChangeAspect="1"/>
          </p:cNvPicPr>
          <p:nvPr/>
        </p:nvPicPr>
        <p:blipFill>
          <a:blip r:embed="rId2"/>
          <a:stretch>
            <a:fillRect/>
          </a:stretch>
        </p:blipFill>
        <p:spPr>
          <a:xfrm>
            <a:off x="0" y="0"/>
            <a:ext cx="9144000" cy="1905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rgbClr val="FF0000"/>
                </a:solidFill>
              </a:rPr>
              <a:t/>
            </a:r>
            <a:br>
              <a:rPr lang="ar-SA" dirty="0" smtClean="0">
                <a:solidFill>
                  <a:srgbClr val="FF0000"/>
                </a:solidFill>
              </a:rPr>
            </a:br>
            <a:endParaRPr lang="en-US" dirty="0"/>
          </a:p>
        </p:txBody>
      </p:sp>
      <p:sp>
        <p:nvSpPr>
          <p:cNvPr id="3" name="Content Placeholder 2"/>
          <p:cNvSpPr>
            <a:spLocks noGrp="1"/>
          </p:cNvSpPr>
          <p:nvPr>
            <p:ph idx="1"/>
          </p:nvPr>
        </p:nvSpPr>
        <p:spPr>
          <a:xfrm>
            <a:off x="457200" y="2895600"/>
            <a:ext cx="8229600" cy="3230563"/>
          </a:xfrm>
        </p:spPr>
        <p:txBody>
          <a:bodyPr/>
          <a:lstStyle/>
          <a:p>
            <a:pPr algn="r" rtl="1"/>
            <a:r>
              <a:rPr lang="ar-SA" dirty="0" smtClean="0"/>
              <a:t>أنشأت كلية العلوم الطبيه التطبيقية في المجمعة بتاريخ 1428/1/18 تابعه لجامعه الملك سعود ثم ضمت لجامعه المجمعه التى أنشأت بالتوجيه السامي الكريم من مقام خادم الحرمين الشريفين في 3</a:t>
            </a:r>
            <a:r>
              <a:rPr lang="en-US" dirty="0" smtClean="0"/>
              <a:t>/ </a:t>
            </a:r>
            <a:r>
              <a:rPr lang="en-US" sz="3600" b="1" dirty="0" smtClean="0"/>
              <a:t>9</a:t>
            </a:r>
            <a:r>
              <a:rPr lang="en-US" dirty="0" smtClean="0"/>
              <a:t> / </a:t>
            </a:r>
            <a:r>
              <a:rPr lang="ar-SA" dirty="0" smtClean="0"/>
              <a:t> 1430 الموافق</a:t>
            </a:r>
            <a:r>
              <a:rPr lang="en-US" dirty="0" smtClean="0"/>
              <a:t> </a:t>
            </a:r>
          </a:p>
          <a:p>
            <a:pPr algn="r" rtl="1">
              <a:buNone/>
            </a:pPr>
            <a:r>
              <a:rPr lang="ar-SA" dirty="0" smtClean="0"/>
              <a:t> 24</a:t>
            </a:r>
            <a:r>
              <a:rPr lang="en-US" dirty="0" smtClean="0"/>
              <a:t> / </a:t>
            </a:r>
            <a:r>
              <a:rPr lang="en-US" sz="3600" b="1" dirty="0" smtClean="0"/>
              <a:t>9</a:t>
            </a:r>
            <a:r>
              <a:rPr lang="en-US" dirty="0" smtClean="0"/>
              <a:t> /</a:t>
            </a:r>
            <a:r>
              <a:rPr lang="ar-SA" dirty="0" smtClean="0"/>
              <a:t> 2009م </a:t>
            </a:r>
            <a:endParaRPr lang="en-US" dirty="0"/>
          </a:p>
        </p:txBody>
      </p:sp>
      <p:pic>
        <p:nvPicPr>
          <p:cNvPr id="6" name="Picture 5" descr="2011-6~1.JPG"/>
          <p:cNvPicPr>
            <a:picLocks noChangeAspect="1"/>
          </p:cNvPicPr>
          <p:nvPr/>
        </p:nvPicPr>
        <p:blipFill>
          <a:blip r:embed="rId2"/>
          <a:stretch>
            <a:fillRect/>
          </a:stretch>
        </p:blipFill>
        <p:spPr>
          <a:xfrm>
            <a:off x="0" y="0"/>
            <a:ext cx="9144000" cy="1905000"/>
          </a:xfrm>
          <a:prstGeom prst="rect">
            <a:avLst/>
          </a:prstGeom>
        </p:spPr>
      </p:pic>
      <p:sp>
        <p:nvSpPr>
          <p:cNvPr id="7" name="Rectangle 6"/>
          <p:cNvSpPr/>
          <p:nvPr/>
        </p:nvSpPr>
        <p:spPr>
          <a:xfrm>
            <a:off x="3810000" y="1905000"/>
            <a:ext cx="4931158" cy="923330"/>
          </a:xfrm>
          <a:prstGeom prst="rect">
            <a:avLst/>
          </a:prstGeom>
          <a:noFill/>
        </p:spPr>
        <p:txBody>
          <a:bodyPr wrap="none" lIns="91440" tIns="45720" rIns="91440" bIns="45720">
            <a:spAutoFit/>
          </a:bodyPr>
          <a:lstStyle/>
          <a:p>
            <a:pPr algn="ct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نشأة الكلية وتطورها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3" descr="2011-6~1.JPG"/>
          <p:cNvPicPr>
            <a:picLocks noGrp="1" noChangeAspect="1"/>
          </p:cNvPicPr>
          <p:nvPr>
            <p:ph type="title"/>
          </p:nvPr>
        </p:nvPicPr>
        <p:blipFill>
          <a:blip r:embed="rId2"/>
          <a:srcRect/>
          <a:stretch>
            <a:fillRect/>
          </a:stretch>
        </p:blipFill>
        <p:spPr>
          <a:xfrm>
            <a:off x="0" y="0"/>
            <a:ext cx="9144000" cy="1981200"/>
          </a:xfrm>
          <a:noFill/>
          <a:ln/>
        </p:spPr>
      </p:pic>
      <p:sp>
        <p:nvSpPr>
          <p:cNvPr id="22533" name="Text Box 5"/>
          <p:cNvSpPr txBox="1">
            <a:spLocks noChangeArrowheads="1"/>
          </p:cNvSpPr>
          <p:nvPr/>
        </p:nvSpPr>
        <p:spPr bwMode="auto">
          <a:xfrm>
            <a:off x="762000" y="2445327"/>
            <a:ext cx="7467600" cy="1068388"/>
          </a:xfrm>
          <a:prstGeom prst="rect">
            <a:avLst/>
          </a:prstGeom>
          <a:noFill/>
          <a:ln w="9525">
            <a:noFill/>
            <a:miter lim="800000"/>
            <a:headEnd/>
            <a:tailEnd/>
          </a:ln>
          <a:effectLst/>
        </p:spPr>
        <p:txBody>
          <a:bodyPr>
            <a:spAutoFit/>
          </a:bodyPr>
          <a:lstStyle/>
          <a:p>
            <a:pPr>
              <a:spcBef>
                <a:spcPct val="50000"/>
              </a:spcBef>
            </a:pPr>
            <a:r>
              <a:rPr lang="ar-SA" sz="3600" b="1" dirty="0"/>
              <a:t>ما هو تخصص العلاج الطبيعي ؟</a:t>
            </a:r>
            <a:r>
              <a:rPr lang="ar-SA" b="1" dirty="0"/>
              <a:t/>
            </a:r>
            <a:br>
              <a:rPr lang="ar-SA" b="1" dirty="0"/>
            </a:br>
            <a:r>
              <a:rPr lang="en-US" sz="2800" dirty="0">
                <a:solidFill>
                  <a:srgbClr val="FF0000"/>
                </a:solidFill>
              </a:rPr>
              <a:t>physical</a:t>
            </a:r>
            <a:r>
              <a:rPr lang="en-US" sz="2800" dirty="0">
                <a:solidFill>
                  <a:schemeClr val="tx2"/>
                </a:solidFill>
              </a:rPr>
              <a:t> </a:t>
            </a:r>
            <a:r>
              <a:rPr lang="en-US" sz="2800" dirty="0">
                <a:solidFill>
                  <a:srgbClr val="FF0000"/>
                </a:solidFill>
              </a:rPr>
              <a:t>therapy</a:t>
            </a:r>
          </a:p>
        </p:txBody>
      </p:sp>
      <p:sp>
        <p:nvSpPr>
          <p:cNvPr id="22534" name="Text Box 6"/>
          <p:cNvSpPr txBox="1">
            <a:spLocks noChangeArrowheads="1"/>
          </p:cNvSpPr>
          <p:nvPr/>
        </p:nvSpPr>
        <p:spPr bwMode="auto">
          <a:xfrm>
            <a:off x="1600200" y="2743200"/>
            <a:ext cx="10668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22535" name="Picture 7" descr="imagesCAF07I02"/>
          <p:cNvPicPr>
            <a:picLocks noChangeAspect="1" noChangeArrowheads="1"/>
          </p:cNvPicPr>
          <p:nvPr/>
        </p:nvPicPr>
        <p:blipFill>
          <a:blip r:embed="rId3"/>
          <a:srcRect/>
          <a:stretch>
            <a:fillRect/>
          </a:stretch>
        </p:blipFill>
        <p:spPr bwMode="auto">
          <a:xfrm flipV="1">
            <a:off x="685801" y="4419600"/>
            <a:ext cx="609600" cy="1371600"/>
          </a:xfrm>
          <a:prstGeom prst="rect">
            <a:avLst/>
          </a:prstGeom>
          <a:noFill/>
        </p:spPr>
      </p:pic>
      <p:sp>
        <p:nvSpPr>
          <p:cNvPr id="22536" name="Text Box 8"/>
          <p:cNvSpPr txBox="1">
            <a:spLocks noChangeArrowheads="1"/>
          </p:cNvSpPr>
          <p:nvPr/>
        </p:nvSpPr>
        <p:spPr bwMode="auto">
          <a:xfrm>
            <a:off x="2667000" y="4191000"/>
            <a:ext cx="5181600" cy="1800225"/>
          </a:xfrm>
          <a:prstGeom prst="rect">
            <a:avLst/>
          </a:prstGeom>
          <a:noFill/>
          <a:ln w="9525">
            <a:noFill/>
            <a:miter lim="800000"/>
            <a:headEnd/>
            <a:tailEnd/>
          </a:ln>
          <a:effectLst/>
        </p:spPr>
        <p:txBody>
          <a:bodyPr>
            <a:spAutoFit/>
          </a:bodyPr>
          <a:lstStyle/>
          <a:p>
            <a:pPr>
              <a:spcBef>
                <a:spcPct val="50000"/>
              </a:spcBef>
            </a:pPr>
            <a:r>
              <a:rPr lang="ar-SA" sz="2800" b="1"/>
              <a:t>-هو أحد التخصصات الطبية عرف مبكرا بأنه تشخيص وعلاج العجز والمرض </a:t>
            </a:r>
            <a:br>
              <a:rPr lang="ar-SA" sz="2800" b="1"/>
            </a:br>
            <a:r>
              <a:rPr lang="ar-SA" sz="2800" b="1"/>
              <a:t>بالوسائل الطبيعية .</a:t>
            </a:r>
            <a:r>
              <a:rPr lang="ar-SA" sz="2800"/>
              <a:t/>
            </a:r>
            <a:br>
              <a:rPr lang="ar-SA" sz="2800"/>
            </a:br>
            <a:endParaRPr lang="en-US" sz="2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3" descr="2011-6~1.JPG"/>
          <p:cNvPicPr>
            <a:picLocks noGrp="1" noChangeAspect="1"/>
          </p:cNvPicPr>
          <p:nvPr>
            <p:ph type="title"/>
          </p:nvPr>
        </p:nvPicPr>
        <p:blipFill>
          <a:blip r:embed="rId2"/>
          <a:srcRect/>
          <a:stretch>
            <a:fillRect/>
          </a:stretch>
        </p:blipFill>
        <p:spPr>
          <a:xfrm>
            <a:off x="0" y="0"/>
            <a:ext cx="9144000" cy="1905000"/>
          </a:xfrm>
          <a:noFill/>
          <a:ln/>
        </p:spPr>
      </p:pic>
      <p:pic>
        <p:nvPicPr>
          <p:cNvPr id="23557" name="Picture 5" descr="0219110502176xor2syinjze"/>
          <p:cNvPicPr>
            <a:picLocks noGrp="1" noChangeAspect="1" noChangeArrowheads="1"/>
          </p:cNvPicPr>
          <p:nvPr>
            <p:ph type="body" idx="1"/>
          </p:nvPr>
        </p:nvPicPr>
        <p:blipFill>
          <a:blip r:embed="rId3"/>
          <a:srcRect/>
          <a:stretch>
            <a:fillRect/>
          </a:stretch>
        </p:blipFill>
        <p:spPr>
          <a:xfrm>
            <a:off x="-152400" y="2470582"/>
            <a:ext cx="3886200" cy="3733800"/>
          </a:xfrm>
        </p:spPr>
      </p:pic>
      <p:sp>
        <p:nvSpPr>
          <p:cNvPr id="23558" name="Text Box 6"/>
          <p:cNvSpPr txBox="1">
            <a:spLocks noChangeArrowheads="1"/>
          </p:cNvSpPr>
          <p:nvPr/>
        </p:nvSpPr>
        <p:spPr bwMode="auto">
          <a:xfrm>
            <a:off x="2362200" y="2057400"/>
            <a:ext cx="6096000" cy="854075"/>
          </a:xfrm>
          <a:prstGeom prst="rect">
            <a:avLst/>
          </a:prstGeom>
          <a:noFill/>
          <a:ln w="9525">
            <a:noFill/>
            <a:miter lim="800000"/>
            <a:headEnd/>
            <a:tailEnd/>
          </a:ln>
          <a:effectLst/>
        </p:spPr>
        <p:txBody>
          <a:bodyPr>
            <a:spAutoFit/>
          </a:bodyPr>
          <a:lstStyle/>
          <a:p>
            <a:pPr>
              <a:spcBef>
                <a:spcPct val="50000"/>
              </a:spcBef>
            </a:pPr>
            <a:r>
              <a:rPr lang="ar-SA">
                <a:solidFill>
                  <a:srgbClr val="FF0000"/>
                </a:solidFill>
              </a:rPr>
              <a:t/>
            </a:r>
            <a:br>
              <a:rPr lang="ar-SA">
                <a:solidFill>
                  <a:srgbClr val="FF0000"/>
                </a:solidFill>
              </a:rPr>
            </a:br>
            <a:r>
              <a:rPr lang="ar-SA" sz="3200" b="1">
                <a:solidFill>
                  <a:srgbClr val="FF0000"/>
                </a:solidFill>
              </a:rPr>
              <a:t>المَجـآلآتْ التيّ يَدخٌل فيهَآ العلآجْ الطَبيعيّ</a:t>
            </a:r>
            <a:r>
              <a:rPr lang="ar-SA" sz="3200">
                <a:solidFill>
                  <a:srgbClr val="FF0000"/>
                </a:solidFill>
              </a:rPr>
              <a:t> :</a:t>
            </a:r>
            <a:endParaRPr lang="en-US" sz="3200">
              <a:solidFill>
                <a:srgbClr val="FF0000"/>
              </a:solidFill>
            </a:endParaRPr>
          </a:p>
        </p:txBody>
      </p:sp>
      <p:sp>
        <p:nvSpPr>
          <p:cNvPr id="23559" name="Text Box 7"/>
          <p:cNvSpPr txBox="1">
            <a:spLocks noChangeArrowheads="1"/>
          </p:cNvSpPr>
          <p:nvPr/>
        </p:nvSpPr>
        <p:spPr bwMode="auto">
          <a:xfrm>
            <a:off x="3352800" y="3429000"/>
            <a:ext cx="5486400" cy="2227263"/>
          </a:xfrm>
          <a:prstGeom prst="rect">
            <a:avLst/>
          </a:prstGeom>
          <a:noFill/>
          <a:ln w="9525">
            <a:noFill/>
            <a:miter lim="800000"/>
            <a:headEnd/>
            <a:tailEnd/>
          </a:ln>
          <a:effectLst/>
        </p:spPr>
        <p:txBody>
          <a:bodyPr>
            <a:spAutoFit/>
          </a:bodyPr>
          <a:lstStyle/>
          <a:p>
            <a:pPr algn="r">
              <a:spcBef>
                <a:spcPct val="50000"/>
              </a:spcBef>
            </a:pPr>
            <a:r>
              <a:rPr lang="ar-SA" sz="2800" b="1" dirty="0"/>
              <a:t>التأهيل قبل وبعد العمليات الجراحية .</a:t>
            </a:r>
            <a:r>
              <a:rPr lang="ar-SA" sz="2800" dirty="0"/>
              <a:t/>
            </a:r>
            <a:br>
              <a:rPr lang="ar-SA" sz="2800" dirty="0"/>
            </a:br>
            <a:r>
              <a:rPr lang="ar-SA" sz="2800" b="1" dirty="0"/>
              <a:t>•تأهيل </a:t>
            </a:r>
            <a:r>
              <a:rPr lang="ar-SA" sz="2800" b="1" dirty="0" smtClean="0"/>
              <a:t>الكسور                       </a:t>
            </a:r>
            <a:r>
              <a:rPr lang="ar-SA" sz="2800" dirty="0"/>
              <a:t/>
            </a:r>
            <a:br>
              <a:rPr lang="ar-SA" sz="2800" dirty="0"/>
            </a:br>
            <a:r>
              <a:rPr lang="ar-SA" sz="2800" b="1" dirty="0"/>
              <a:t>•التأهيل قبل وبعد عمليات البتر </a:t>
            </a:r>
            <a:r>
              <a:rPr lang="ar-SA" sz="2800" b="1" dirty="0" smtClean="0"/>
              <a:t>.    </a:t>
            </a:r>
            <a:r>
              <a:rPr lang="ar-SA" sz="2800" dirty="0"/>
              <a:t/>
            </a:r>
            <a:br>
              <a:rPr lang="ar-SA" sz="2800" dirty="0"/>
            </a:br>
            <a:r>
              <a:rPr lang="ar-SA" sz="2800" b="1" dirty="0"/>
              <a:t>•التأهيل ما بعد تركيب المفاصل الاصطناعية.</a:t>
            </a:r>
            <a:r>
              <a:rPr lang="ar-SA" sz="2800" dirty="0"/>
              <a:t/>
            </a:r>
            <a:br>
              <a:rPr lang="ar-SA" sz="2800" dirty="0"/>
            </a:br>
            <a:r>
              <a:rPr lang="ar-SA" sz="2800" b="1" dirty="0"/>
              <a:t>•تأهيل الأم </a:t>
            </a:r>
            <a:r>
              <a:rPr lang="ar-SA" sz="2800" b="1" dirty="0" smtClean="0"/>
              <a:t>قبل </a:t>
            </a:r>
            <a:r>
              <a:rPr lang="ar-SA" sz="2800" b="1" dirty="0"/>
              <a:t>وبعد الولادة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fill="hold"/>
                                        <p:tgtEl>
                                          <p:spTgt spid="23557"/>
                                        </p:tgtEl>
                                        <p:attrNameLst>
                                          <p:attrName>ppt_x</p:attrName>
                                        </p:attrNameLst>
                                      </p:cBhvr>
                                      <p:tavLst>
                                        <p:tav tm="0">
                                          <p:val>
                                            <p:strVal val="#ppt_x"/>
                                          </p:val>
                                        </p:tav>
                                        <p:tav tm="100000">
                                          <p:val>
                                            <p:strVal val="#ppt_x"/>
                                          </p:val>
                                        </p:tav>
                                      </p:tavLst>
                                    </p:anim>
                                    <p:anim calcmode="lin" valueType="num">
                                      <p:cBhvr additive="base">
                                        <p:cTn id="8"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3" descr="2011-6~1.JPG"/>
          <p:cNvPicPr>
            <a:picLocks noGrp="1" noChangeAspect="1"/>
          </p:cNvPicPr>
          <p:nvPr>
            <p:ph type="title"/>
          </p:nvPr>
        </p:nvPicPr>
        <p:blipFill>
          <a:blip r:embed="rId2"/>
          <a:srcRect/>
          <a:stretch>
            <a:fillRect/>
          </a:stretch>
        </p:blipFill>
        <p:spPr>
          <a:xfrm>
            <a:off x="0" y="0"/>
            <a:ext cx="9144000" cy="1905000"/>
          </a:xfrm>
          <a:noFill/>
          <a:ln/>
        </p:spPr>
      </p:pic>
      <p:sp>
        <p:nvSpPr>
          <p:cNvPr id="24581" name="Text Box 5"/>
          <p:cNvSpPr txBox="1">
            <a:spLocks noChangeArrowheads="1"/>
          </p:cNvSpPr>
          <p:nvPr/>
        </p:nvSpPr>
        <p:spPr bwMode="auto">
          <a:xfrm>
            <a:off x="533400" y="2895600"/>
            <a:ext cx="7848600" cy="2074863"/>
          </a:xfrm>
          <a:prstGeom prst="rect">
            <a:avLst/>
          </a:prstGeom>
          <a:noFill/>
          <a:ln w="9525">
            <a:noFill/>
            <a:miter lim="800000"/>
            <a:headEnd/>
            <a:tailEnd/>
          </a:ln>
          <a:effectLst/>
        </p:spPr>
        <p:txBody>
          <a:bodyPr>
            <a:spAutoFit/>
          </a:bodyPr>
          <a:lstStyle/>
          <a:p>
            <a:pPr>
              <a:spcBef>
                <a:spcPct val="50000"/>
              </a:spcBef>
            </a:pPr>
            <a:r>
              <a:rPr lang="ar-SA" sz="3200" b="1">
                <a:solidFill>
                  <a:srgbClr val="0033CC"/>
                </a:solidFill>
              </a:rPr>
              <a:t>نظام الدراسه بالكليه لقسم العلاج الطبيعي:</a:t>
            </a:r>
          </a:p>
          <a:p>
            <a:pPr>
              <a:spcBef>
                <a:spcPct val="50000"/>
              </a:spcBef>
            </a:pPr>
            <a:r>
              <a:rPr lang="ar-SA" sz="2800" b="1"/>
              <a:t>تتبع كليه العلوم الطبيه التطبيقيه في نظامها الدراسي نظام الساعات المعتمده ,وتدرس الطالبه المقررات الدراسيه  باللغه الانجليزيه في (18)أسبوعا.</a:t>
            </a:r>
            <a:r>
              <a:rPr lang="ar-SA" sz="2800"/>
              <a:t> </a:t>
            </a:r>
            <a:endParaRPr lang="en-US" sz="2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3" descr="2011-6~1.JPG"/>
          <p:cNvPicPr>
            <a:picLocks noGrp="1" noChangeAspect="1"/>
          </p:cNvPicPr>
          <p:nvPr>
            <p:ph type="title"/>
          </p:nvPr>
        </p:nvPicPr>
        <p:blipFill>
          <a:blip r:embed="rId2"/>
          <a:srcRect/>
          <a:stretch>
            <a:fillRect/>
          </a:stretch>
        </p:blipFill>
        <p:spPr>
          <a:xfrm>
            <a:off x="0" y="0"/>
            <a:ext cx="9144000" cy="1905000"/>
          </a:xfrm>
          <a:noFill/>
          <a:ln/>
        </p:spPr>
      </p:pic>
      <p:pic>
        <p:nvPicPr>
          <p:cNvPr id="23557" name="Picture 5" descr="0219110502176xor2syinjze"/>
          <p:cNvPicPr>
            <a:picLocks noGrp="1" noChangeAspect="1" noChangeArrowheads="1"/>
          </p:cNvPicPr>
          <p:nvPr>
            <p:ph type="body" idx="1"/>
          </p:nvPr>
        </p:nvPicPr>
        <p:blipFill>
          <a:blip r:embed="rId3"/>
          <a:srcRect/>
          <a:stretch>
            <a:fillRect/>
          </a:stretch>
        </p:blipFill>
        <p:spPr>
          <a:xfrm>
            <a:off x="0" y="2362200"/>
            <a:ext cx="3886200" cy="3733800"/>
          </a:xfrm>
        </p:spPr>
      </p:pic>
      <p:sp>
        <p:nvSpPr>
          <p:cNvPr id="23558" name="Text Box 6"/>
          <p:cNvSpPr txBox="1">
            <a:spLocks noChangeArrowheads="1"/>
          </p:cNvSpPr>
          <p:nvPr/>
        </p:nvSpPr>
        <p:spPr bwMode="auto">
          <a:xfrm>
            <a:off x="2362200" y="2057400"/>
            <a:ext cx="6096000" cy="854075"/>
          </a:xfrm>
          <a:prstGeom prst="rect">
            <a:avLst/>
          </a:prstGeom>
          <a:noFill/>
          <a:ln w="9525">
            <a:noFill/>
            <a:miter lim="800000"/>
            <a:headEnd/>
            <a:tailEnd/>
          </a:ln>
          <a:effectLst/>
        </p:spPr>
        <p:txBody>
          <a:bodyPr>
            <a:spAutoFit/>
          </a:bodyPr>
          <a:lstStyle/>
          <a:p>
            <a:pPr>
              <a:spcBef>
                <a:spcPct val="50000"/>
              </a:spcBef>
            </a:pPr>
            <a:r>
              <a:rPr lang="ar-SA">
                <a:solidFill>
                  <a:srgbClr val="FF0000"/>
                </a:solidFill>
              </a:rPr>
              <a:t/>
            </a:r>
            <a:br>
              <a:rPr lang="ar-SA">
                <a:solidFill>
                  <a:srgbClr val="FF0000"/>
                </a:solidFill>
              </a:rPr>
            </a:br>
            <a:r>
              <a:rPr lang="ar-SA" sz="3200" b="1">
                <a:solidFill>
                  <a:srgbClr val="FF0000"/>
                </a:solidFill>
              </a:rPr>
              <a:t>المَجـآلآتْ التيّ يَدخٌل فيهَآ العلآجْ الطَبيعيّ</a:t>
            </a:r>
            <a:r>
              <a:rPr lang="ar-SA" sz="3200">
                <a:solidFill>
                  <a:srgbClr val="FF0000"/>
                </a:solidFill>
              </a:rPr>
              <a:t> :</a:t>
            </a:r>
            <a:endParaRPr lang="en-US" sz="3200">
              <a:solidFill>
                <a:srgbClr val="FF0000"/>
              </a:solidFill>
            </a:endParaRPr>
          </a:p>
        </p:txBody>
      </p:sp>
      <p:sp>
        <p:nvSpPr>
          <p:cNvPr id="23559" name="Text Box 7"/>
          <p:cNvSpPr txBox="1">
            <a:spLocks noChangeArrowheads="1"/>
          </p:cNvSpPr>
          <p:nvPr/>
        </p:nvSpPr>
        <p:spPr bwMode="auto">
          <a:xfrm>
            <a:off x="3352800" y="3429000"/>
            <a:ext cx="5486400" cy="2227263"/>
          </a:xfrm>
          <a:prstGeom prst="rect">
            <a:avLst/>
          </a:prstGeom>
          <a:noFill/>
          <a:ln w="9525">
            <a:noFill/>
            <a:miter lim="800000"/>
            <a:headEnd/>
            <a:tailEnd/>
          </a:ln>
          <a:effectLst/>
        </p:spPr>
        <p:txBody>
          <a:bodyPr>
            <a:spAutoFit/>
          </a:bodyPr>
          <a:lstStyle/>
          <a:p>
            <a:pPr>
              <a:spcBef>
                <a:spcPct val="50000"/>
              </a:spcBef>
            </a:pPr>
            <a:r>
              <a:rPr lang="ar-SA" sz="2800" b="1"/>
              <a:t>التأهيل قبل وبعد العمليات الجراحية .</a:t>
            </a:r>
            <a:r>
              <a:rPr lang="ar-SA" sz="2800"/>
              <a:t/>
            </a:r>
            <a:br>
              <a:rPr lang="ar-SA" sz="2800"/>
            </a:br>
            <a:r>
              <a:rPr lang="ar-SA" sz="2800" b="1"/>
              <a:t>•تأهيل الكسور.</a:t>
            </a:r>
            <a:r>
              <a:rPr lang="ar-SA" sz="2800"/>
              <a:t/>
            </a:r>
            <a:br>
              <a:rPr lang="ar-SA" sz="2800"/>
            </a:br>
            <a:r>
              <a:rPr lang="ar-SA" sz="2800" b="1"/>
              <a:t>•التأهيل قبل وبعد عمليات البتر .</a:t>
            </a:r>
            <a:r>
              <a:rPr lang="ar-SA" sz="2800"/>
              <a:t/>
            </a:r>
            <a:br>
              <a:rPr lang="ar-SA" sz="2800"/>
            </a:br>
            <a:r>
              <a:rPr lang="ar-SA" sz="2800" b="1"/>
              <a:t>•التأهيل ما بعد تركيب المفاصل الاصطناعية.</a:t>
            </a:r>
            <a:r>
              <a:rPr lang="ar-SA" sz="2800"/>
              <a:t/>
            </a:r>
            <a:br>
              <a:rPr lang="ar-SA" sz="2800"/>
            </a:br>
            <a:r>
              <a:rPr lang="ar-SA" sz="2800" b="1"/>
              <a:t>•تأهيل الأم قيل وبعد الولادة .</a:t>
            </a: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fill="hold"/>
                                        <p:tgtEl>
                                          <p:spTgt spid="23557"/>
                                        </p:tgtEl>
                                        <p:attrNameLst>
                                          <p:attrName>ppt_x</p:attrName>
                                        </p:attrNameLst>
                                      </p:cBhvr>
                                      <p:tavLst>
                                        <p:tav tm="0">
                                          <p:val>
                                            <p:strVal val="#ppt_x"/>
                                          </p:val>
                                        </p:tav>
                                        <p:tav tm="100000">
                                          <p:val>
                                            <p:strVal val="#ppt_x"/>
                                          </p:val>
                                        </p:tav>
                                      </p:tavLst>
                                    </p:anim>
                                    <p:anim calcmode="lin" valueType="num">
                                      <p:cBhvr additive="base">
                                        <p:cTn id="8"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 descr="2011-6~1.JPG"/>
          <p:cNvPicPr>
            <a:picLocks noGrp="1" noChangeAspect="1"/>
          </p:cNvPicPr>
          <p:nvPr>
            <p:ph type="title"/>
          </p:nvPr>
        </p:nvPicPr>
        <p:blipFill>
          <a:blip r:embed="rId2"/>
          <a:srcRect/>
          <a:stretch>
            <a:fillRect/>
          </a:stretch>
        </p:blipFill>
        <p:spPr>
          <a:xfrm>
            <a:off x="0" y="0"/>
            <a:ext cx="9144000" cy="2057400"/>
          </a:xfrm>
          <a:noFill/>
          <a:ln/>
        </p:spPr>
      </p:pic>
      <p:sp>
        <p:nvSpPr>
          <p:cNvPr id="25605" name="Text Box 5"/>
          <p:cNvSpPr txBox="1">
            <a:spLocks noChangeArrowheads="1"/>
          </p:cNvSpPr>
          <p:nvPr/>
        </p:nvSpPr>
        <p:spPr bwMode="auto">
          <a:xfrm>
            <a:off x="685800" y="2514600"/>
            <a:ext cx="7620000" cy="579438"/>
          </a:xfrm>
          <a:prstGeom prst="rect">
            <a:avLst/>
          </a:prstGeom>
          <a:noFill/>
          <a:ln w="9525">
            <a:noFill/>
            <a:miter lim="800000"/>
            <a:headEnd/>
            <a:tailEnd/>
          </a:ln>
          <a:effectLst/>
        </p:spPr>
        <p:txBody>
          <a:bodyPr>
            <a:spAutoFit/>
          </a:bodyPr>
          <a:lstStyle/>
          <a:p>
            <a:pPr>
              <a:spcBef>
                <a:spcPct val="50000"/>
              </a:spcBef>
            </a:pPr>
            <a:r>
              <a:rPr lang="ar-SA" sz="3200" b="1">
                <a:solidFill>
                  <a:srgbClr val="0033CC"/>
                </a:solidFill>
              </a:rPr>
              <a:t>الاطار العام للخطه الدراسية لقسم العلاج الطبيعي:</a:t>
            </a:r>
            <a:endParaRPr lang="en-US" sz="3200" b="1">
              <a:solidFill>
                <a:srgbClr val="0033CC"/>
              </a:solidFill>
            </a:endParaRPr>
          </a:p>
        </p:txBody>
      </p:sp>
      <p:sp>
        <p:nvSpPr>
          <p:cNvPr id="25606" name="Text Box 6"/>
          <p:cNvSpPr txBox="1">
            <a:spLocks noChangeArrowheads="1"/>
          </p:cNvSpPr>
          <p:nvPr/>
        </p:nvSpPr>
        <p:spPr bwMode="auto">
          <a:xfrm>
            <a:off x="2667000" y="3429000"/>
            <a:ext cx="5181600" cy="1160463"/>
          </a:xfrm>
          <a:prstGeom prst="rect">
            <a:avLst/>
          </a:prstGeom>
          <a:noFill/>
          <a:ln w="9525">
            <a:noFill/>
            <a:miter lim="800000"/>
            <a:headEnd/>
            <a:tailEnd/>
          </a:ln>
          <a:effectLst/>
        </p:spPr>
        <p:txBody>
          <a:bodyPr>
            <a:spAutoFit/>
          </a:bodyPr>
          <a:lstStyle/>
          <a:p>
            <a:pPr>
              <a:spcBef>
                <a:spcPct val="50000"/>
              </a:spcBef>
            </a:pPr>
            <a:r>
              <a:rPr lang="ar-SA" sz="2800" b="1"/>
              <a:t>انهاء (140) ساعه مقرره بنجاح+</a:t>
            </a:r>
          </a:p>
          <a:p>
            <a:pPr>
              <a:spcBef>
                <a:spcPct val="50000"/>
              </a:spcBef>
            </a:pPr>
            <a:r>
              <a:rPr lang="ar-SA" sz="2800" b="1"/>
              <a:t>انهاء  (9) مستويات دراسيه +سنه الامتياز</a:t>
            </a:r>
            <a:endParaRPr lang="en-US" sz="28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3" descr="2011-6~1.JPG"/>
          <p:cNvPicPr>
            <a:picLocks noGrp="1" noChangeAspect="1"/>
          </p:cNvPicPr>
          <p:nvPr>
            <p:ph type="title"/>
          </p:nvPr>
        </p:nvPicPr>
        <p:blipFill>
          <a:blip r:embed="rId2"/>
          <a:srcRect/>
          <a:stretch>
            <a:fillRect/>
          </a:stretch>
        </p:blipFill>
        <p:spPr>
          <a:xfrm>
            <a:off x="0" y="0"/>
            <a:ext cx="9144000" cy="1752600"/>
          </a:xfrm>
          <a:noFill/>
          <a:ln/>
        </p:spPr>
      </p:pic>
      <p:sp>
        <p:nvSpPr>
          <p:cNvPr id="26629" name="Text Box 5"/>
          <p:cNvSpPr txBox="1">
            <a:spLocks noChangeArrowheads="1"/>
          </p:cNvSpPr>
          <p:nvPr/>
        </p:nvSpPr>
        <p:spPr bwMode="auto">
          <a:xfrm>
            <a:off x="304800" y="2286000"/>
            <a:ext cx="8305800" cy="2289175"/>
          </a:xfrm>
          <a:prstGeom prst="rect">
            <a:avLst/>
          </a:prstGeom>
          <a:noFill/>
          <a:ln w="9525">
            <a:noFill/>
            <a:miter lim="800000"/>
            <a:headEnd/>
            <a:tailEnd/>
          </a:ln>
          <a:effectLst/>
        </p:spPr>
        <p:txBody>
          <a:bodyPr>
            <a:spAutoFit/>
          </a:bodyPr>
          <a:lstStyle/>
          <a:p>
            <a:pPr>
              <a:spcBef>
                <a:spcPct val="50000"/>
              </a:spcBef>
            </a:pPr>
            <a:r>
              <a:rPr lang="ar-SA" sz="3200" b="1">
                <a:solidFill>
                  <a:srgbClr val="0033CC"/>
                </a:solidFill>
              </a:rPr>
              <a:t>*مسمى التخرج من كليه العلوم الطبيه قسم العلاج الطبيعي:</a:t>
            </a:r>
          </a:p>
          <a:p>
            <a:pPr>
              <a:spcBef>
                <a:spcPct val="50000"/>
              </a:spcBef>
            </a:pPr>
            <a:r>
              <a:rPr lang="ar-SA" sz="2800" b="1"/>
              <a:t>تبدء الطالبه بالتخصص بعد انهاء ثلاث  مستويات أي التخصص في المستوى الرابع.</a:t>
            </a:r>
          </a:p>
          <a:p>
            <a:pPr>
              <a:spcBef>
                <a:spcPct val="50000"/>
              </a:spcBef>
            </a:pPr>
            <a:r>
              <a:rPr lang="ar-SA" sz="2800" b="1"/>
              <a:t>وتتخرج بمسمى( اخصائيه).</a:t>
            </a:r>
            <a:endParaRPr lang="en-US" sz="2800"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3" descr="2011-6~1.JPG"/>
          <p:cNvPicPr>
            <a:picLocks noGrp="1" noChangeAspect="1"/>
          </p:cNvPicPr>
          <p:nvPr>
            <p:ph type="title"/>
          </p:nvPr>
        </p:nvPicPr>
        <p:blipFill>
          <a:blip r:embed="rId2"/>
          <a:srcRect/>
          <a:stretch>
            <a:fillRect/>
          </a:stretch>
        </p:blipFill>
        <p:spPr>
          <a:xfrm>
            <a:off x="0" y="0"/>
            <a:ext cx="9144000" cy="1828800"/>
          </a:xfrm>
          <a:noFill/>
          <a:ln/>
        </p:spPr>
      </p:pic>
      <p:sp>
        <p:nvSpPr>
          <p:cNvPr id="27653" name="Text Box 5"/>
          <p:cNvSpPr txBox="1">
            <a:spLocks noChangeArrowheads="1"/>
          </p:cNvSpPr>
          <p:nvPr/>
        </p:nvSpPr>
        <p:spPr bwMode="auto">
          <a:xfrm>
            <a:off x="1219200" y="2362200"/>
            <a:ext cx="6400800" cy="1066800"/>
          </a:xfrm>
          <a:prstGeom prst="rect">
            <a:avLst/>
          </a:prstGeom>
          <a:noFill/>
          <a:ln w="9525">
            <a:noFill/>
            <a:miter lim="800000"/>
            <a:headEnd/>
            <a:tailEnd/>
          </a:ln>
          <a:effectLst/>
        </p:spPr>
        <p:txBody>
          <a:bodyPr>
            <a:spAutoFit/>
          </a:bodyPr>
          <a:lstStyle/>
          <a:p>
            <a:pPr>
              <a:spcBef>
                <a:spcPct val="50000"/>
              </a:spcBef>
            </a:pPr>
            <a:r>
              <a:rPr lang="ar-SA" sz="3200" b="1">
                <a:solidFill>
                  <a:srgbClr val="0033CC"/>
                </a:solidFill>
              </a:rPr>
              <a:t>الدرجه العلميه بعد التخرج من كليه العلوم الطبيه قسم العلاج الطبيعي</a:t>
            </a:r>
            <a:r>
              <a:rPr lang="ar-SA" sz="3200">
                <a:solidFill>
                  <a:srgbClr val="0033CC"/>
                </a:solidFill>
              </a:rPr>
              <a:t>:</a:t>
            </a:r>
            <a:endParaRPr lang="en-US" sz="3200">
              <a:solidFill>
                <a:srgbClr val="0033CC"/>
              </a:solidFill>
            </a:endParaRPr>
          </a:p>
        </p:txBody>
      </p:sp>
      <p:pic>
        <p:nvPicPr>
          <p:cNvPr id="27654" name="Picture 3" descr="2011-6~1.JPG"/>
          <p:cNvPicPr>
            <a:picLocks noChangeAspect="1"/>
          </p:cNvPicPr>
          <p:nvPr/>
        </p:nvPicPr>
        <p:blipFill>
          <a:blip r:embed="rId2"/>
          <a:srcRect/>
          <a:stretch>
            <a:fillRect/>
          </a:stretch>
        </p:blipFill>
        <p:spPr bwMode="auto">
          <a:xfrm>
            <a:off x="0" y="0"/>
            <a:ext cx="9144000" cy="1752600"/>
          </a:xfrm>
          <a:prstGeom prst="rect">
            <a:avLst/>
          </a:prstGeom>
          <a:noFill/>
          <a:ln w="9525">
            <a:noFill/>
            <a:miter lim="800000"/>
            <a:headEnd/>
            <a:tailEnd/>
          </a:ln>
        </p:spPr>
      </p:pic>
      <p:sp>
        <p:nvSpPr>
          <p:cNvPr id="27655" name="Text Box 7"/>
          <p:cNvSpPr txBox="1">
            <a:spLocks noChangeArrowheads="1"/>
          </p:cNvSpPr>
          <p:nvPr/>
        </p:nvSpPr>
        <p:spPr bwMode="auto">
          <a:xfrm>
            <a:off x="1600200" y="3962400"/>
            <a:ext cx="6096000" cy="1066800"/>
          </a:xfrm>
          <a:prstGeom prst="rect">
            <a:avLst/>
          </a:prstGeom>
          <a:noFill/>
          <a:ln w="9525">
            <a:noFill/>
            <a:miter lim="800000"/>
            <a:headEnd/>
            <a:tailEnd/>
          </a:ln>
          <a:effectLst/>
        </p:spPr>
        <p:txBody>
          <a:bodyPr>
            <a:spAutoFit/>
          </a:bodyPr>
          <a:lstStyle/>
          <a:p>
            <a:pPr>
              <a:spcBef>
                <a:spcPct val="50000"/>
              </a:spcBef>
            </a:pPr>
            <a:r>
              <a:rPr lang="ar-SA" sz="2800" b="1"/>
              <a:t>وبعد انهاء ال9 مستويات تمنح درجه البكالوريوس.</a:t>
            </a:r>
          </a:p>
          <a:p>
            <a:pPr>
              <a:spcBef>
                <a:spcPct val="50000"/>
              </a:spcBef>
            </a:pPr>
            <a:endParaRPr lang="en-US"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905000"/>
            <a:ext cx="8229600" cy="4221163"/>
          </a:xfrm>
        </p:spPr>
        <p:txBody>
          <a:bodyPr/>
          <a:lstStyle/>
          <a:p>
            <a:pPr algn="r" rtl="1"/>
            <a:r>
              <a:rPr lang="ar-SA" sz="2800" dirty="0" smtClean="0">
                <a:solidFill>
                  <a:srgbClr val="FF0000"/>
                </a:solidFill>
              </a:rPr>
              <a:t>تخصص المختبرات</a:t>
            </a:r>
            <a:r>
              <a:rPr lang="en-US" sz="2800" dirty="0" smtClean="0">
                <a:solidFill>
                  <a:srgbClr val="FF0000"/>
                </a:solidFill>
              </a:rPr>
              <a:t>:</a:t>
            </a:r>
            <a:r>
              <a:rPr lang="ar-SA" sz="2800" dirty="0">
                <a:solidFill>
                  <a:srgbClr val="FF0000"/>
                </a:solidFill>
              </a:rPr>
              <a:t/>
            </a:r>
            <a:br>
              <a:rPr lang="ar-SA" sz="2800" dirty="0">
                <a:solidFill>
                  <a:srgbClr val="FF0000"/>
                </a:solidFill>
              </a:rPr>
            </a:br>
            <a:r>
              <a:rPr lang="en-US" sz="2800" dirty="0" smtClean="0">
                <a:solidFill>
                  <a:srgbClr val="FF0000"/>
                </a:solidFill>
              </a:rPr>
              <a:t>Medical Laboratories</a:t>
            </a:r>
          </a:p>
          <a:p>
            <a:pPr algn="r" rtl="1"/>
            <a:r>
              <a:rPr lang="ar-SA" sz="2800" dirty="0" smtClean="0">
                <a:solidFill>
                  <a:srgbClr val="B89F08"/>
                </a:solidFill>
              </a:rPr>
              <a:t>ويشتمل علي العديد من المعامل المتخصصة:</a:t>
            </a:r>
          </a:p>
          <a:p>
            <a:pPr algn="r" rtl="1"/>
            <a:r>
              <a:rPr lang="ar-SA" sz="2800" dirty="0" smtClean="0">
                <a:solidFill>
                  <a:srgbClr val="B89F08"/>
                </a:solidFill>
              </a:rPr>
              <a:t>معمل الأحياء الدقيقة-الطفيليات-علم الفطريات-علم الكيمياء الحيوية –الكيمياء العضوية- الكيمياء التحليلية</a:t>
            </a:r>
          </a:p>
          <a:p>
            <a:pPr algn="r" rtl="1"/>
            <a:r>
              <a:rPr lang="ar-SA" sz="2800" dirty="0" smtClean="0">
                <a:solidFill>
                  <a:srgbClr val="B89F08"/>
                </a:solidFill>
              </a:rPr>
              <a:t>معمل علم الدم-معمل المناعة</a:t>
            </a:r>
            <a:endParaRPr lang="en-US" sz="2800" dirty="0">
              <a:solidFill>
                <a:srgbClr val="B89F08"/>
              </a:solidFill>
            </a:endParaRPr>
          </a:p>
          <a:p>
            <a:pPr algn="ctr" rtl="1"/>
            <a:r>
              <a:rPr lang="ar-SA" sz="3600" b="1" dirty="0">
                <a:solidFill>
                  <a:srgbClr val="FF0000"/>
                </a:solidFill>
              </a:rPr>
              <a:t>والله الموفق </a:t>
            </a:r>
            <a:r>
              <a:rPr lang="ar-SA" sz="3600" b="1" dirty="0" smtClean="0">
                <a:solidFill>
                  <a:srgbClr val="FF0000"/>
                </a:solidFill>
              </a:rPr>
              <a:t>والسلام عليكم ورحمة الله وبركاته</a:t>
            </a:r>
            <a:endParaRPr lang="en-US" sz="3600" b="1" dirty="0">
              <a:solidFill>
                <a:srgbClr val="FF0000"/>
              </a:solidFill>
            </a:endParaRPr>
          </a:p>
        </p:txBody>
      </p:sp>
      <p:pic>
        <p:nvPicPr>
          <p:cNvPr id="4" name="Picture 3" descr="2011-6~1.JPG"/>
          <p:cNvPicPr>
            <a:picLocks noChangeAspect="1"/>
          </p:cNvPicPr>
          <p:nvPr/>
        </p:nvPicPr>
        <p:blipFill>
          <a:blip r:embed="rId2"/>
          <a:srcRect/>
          <a:stretch>
            <a:fillRect/>
          </a:stretch>
        </p:blipFill>
        <p:spPr bwMode="auto">
          <a:xfrm>
            <a:off x="0" y="0"/>
            <a:ext cx="9144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endParaRPr lang="en-US" dirty="0" smtClean="0"/>
          </a:p>
          <a:p>
            <a:pPr algn="r" rtl="1">
              <a:buNone/>
            </a:pPr>
            <a:endParaRPr lang="ar-SA" dirty="0" smtClean="0"/>
          </a:p>
          <a:p>
            <a:pPr algn="r" rtl="1">
              <a:buNone/>
            </a:pPr>
            <a:r>
              <a:rPr lang="ar-SA" sz="2800" dirty="0" smtClean="0"/>
              <a:t>الابتكار والتميز في التعليم الطبي والشراكة المجتمعية وطنيا والمساهمة في البحث العلمي عالميا </a:t>
            </a:r>
          </a:p>
          <a:p>
            <a:pPr algn="r" rtl="1">
              <a:buNone/>
            </a:pPr>
            <a:endParaRPr lang="ar-SA" sz="2800" dirty="0" smtClean="0"/>
          </a:p>
          <a:p>
            <a:pPr algn="r" rtl="1">
              <a:buNone/>
            </a:pPr>
            <a:endParaRPr lang="ar-SA" sz="2800" dirty="0" smtClean="0"/>
          </a:p>
          <a:p>
            <a:pPr algn="r" rtl="1">
              <a:buNone/>
            </a:pPr>
            <a:r>
              <a:rPr lang="ar-SA" sz="2800" dirty="0" smtClean="0"/>
              <a:t>توفير بيئة أكادمية متميزة لتأهيل كفاءات مبتكرة و متطورة مهاريا وعلميا وسلوكيا والتعاون للرقي بالمجتمع من خلال تخصصات الكلية </a:t>
            </a:r>
          </a:p>
          <a:p>
            <a:pPr algn="r" rtl="1">
              <a:buNone/>
            </a:pPr>
            <a:endParaRPr lang="ar-SA" dirty="0" smtClean="0"/>
          </a:p>
          <a:p>
            <a:pPr algn="r" rtl="1">
              <a:buNone/>
            </a:pPr>
            <a:endParaRPr lang="ar-SA" dirty="0" smtClean="0"/>
          </a:p>
          <a:p>
            <a:pPr algn="r" rtl="1">
              <a:buNone/>
            </a:pPr>
            <a:endParaRPr lang="en-US" dirty="0" smtClean="0"/>
          </a:p>
          <a:p>
            <a:pPr algn="r" rtl="1">
              <a:buNone/>
            </a:pPr>
            <a:endParaRPr lang="en-US" dirty="0"/>
          </a:p>
        </p:txBody>
      </p:sp>
      <p:sp>
        <p:nvSpPr>
          <p:cNvPr id="4" name="Rectangle 3"/>
          <p:cNvSpPr/>
          <p:nvPr/>
        </p:nvSpPr>
        <p:spPr>
          <a:xfrm>
            <a:off x="6324600" y="2057400"/>
            <a:ext cx="2538448" cy="707886"/>
          </a:xfrm>
          <a:prstGeom prst="rect">
            <a:avLst/>
          </a:prstGeom>
          <a:noFill/>
        </p:spPr>
        <p:txBody>
          <a:bodyPr wrap="square" lIns="91440" tIns="45720" rIns="91440" bIns="45720">
            <a:spAutoFit/>
          </a:bodyPr>
          <a:lstStyle/>
          <a:p>
            <a:pPr algn="ctr"/>
            <a:r>
              <a:rPr lang="ar-SA" sz="4000" b="1" cap="all" spc="0" dirty="0" smtClean="0">
                <a:ln w="9000" cmpd="sng">
                  <a:solidFill>
                    <a:schemeClr val="accent4">
                      <a:shade val="50000"/>
                      <a:satMod val="120000"/>
                    </a:schemeClr>
                  </a:solidFill>
                  <a:prstDash val="solid"/>
                </a:ln>
                <a:solidFill>
                  <a:srgbClr val="B89F08"/>
                </a:solidFill>
                <a:effectLst>
                  <a:reflection blurRad="12700" stA="28000" endPos="45000" dist="1000" dir="5400000" sy="-100000" algn="bl" rotWithShape="0"/>
                </a:effectLst>
              </a:rPr>
              <a:t>الرؤية </a:t>
            </a:r>
            <a:endParaRPr lang="en-US" sz="4000" b="1" cap="all" spc="0" dirty="0">
              <a:ln w="9000" cmpd="sng">
                <a:solidFill>
                  <a:schemeClr val="accent4">
                    <a:shade val="50000"/>
                    <a:satMod val="120000"/>
                  </a:schemeClr>
                </a:solidFill>
                <a:prstDash val="solid"/>
              </a:ln>
              <a:solidFill>
                <a:srgbClr val="B89F08"/>
              </a:solidFill>
              <a:effectLst>
                <a:reflection blurRad="12700" stA="28000" endPos="45000" dist="1000" dir="5400000" sy="-100000" algn="bl" rotWithShape="0"/>
              </a:effectLst>
            </a:endParaRPr>
          </a:p>
        </p:txBody>
      </p:sp>
      <p:pic>
        <p:nvPicPr>
          <p:cNvPr id="5" name="Picture 4" descr="2011-6~1.JPG"/>
          <p:cNvPicPr>
            <a:picLocks noChangeAspect="1"/>
          </p:cNvPicPr>
          <p:nvPr/>
        </p:nvPicPr>
        <p:blipFill>
          <a:blip r:embed="rId2"/>
          <a:stretch>
            <a:fillRect/>
          </a:stretch>
        </p:blipFill>
        <p:spPr>
          <a:xfrm>
            <a:off x="0" y="0"/>
            <a:ext cx="9144000" cy="1905000"/>
          </a:xfrm>
          <a:prstGeom prst="rect">
            <a:avLst/>
          </a:prstGeom>
        </p:spPr>
      </p:pic>
      <p:sp>
        <p:nvSpPr>
          <p:cNvPr id="7" name="Rectangle 6"/>
          <p:cNvSpPr/>
          <p:nvPr/>
        </p:nvSpPr>
        <p:spPr>
          <a:xfrm>
            <a:off x="7086600" y="3733800"/>
            <a:ext cx="1402948" cy="707886"/>
          </a:xfrm>
          <a:prstGeom prst="rect">
            <a:avLst/>
          </a:prstGeom>
          <a:noFill/>
        </p:spPr>
        <p:txBody>
          <a:bodyPr wrap="none" lIns="91440" tIns="45720" rIns="91440" bIns="45720">
            <a:spAutoFit/>
          </a:bodyPr>
          <a:lstStyle/>
          <a:p>
            <a:pPr algn="ctr"/>
            <a:r>
              <a:rPr lang="ar-SA" sz="4000" b="1" cap="all" spc="0" dirty="0" smtClean="0">
                <a:ln w="9000" cmpd="sng">
                  <a:solidFill>
                    <a:schemeClr val="accent4">
                      <a:shade val="50000"/>
                      <a:satMod val="120000"/>
                    </a:schemeClr>
                  </a:solidFill>
                  <a:prstDash val="solid"/>
                </a:ln>
                <a:solidFill>
                  <a:srgbClr val="B89F08"/>
                </a:solidFill>
                <a:effectLst>
                  <a:reflection blurRad="12700" stA="28000" endPos="45000" dist="1000" dir="5400000" sy="-100000" algn="bl" rotWithShape="0"/>
                </a:effectLst>
              </a:rPr>
              <a:t>الرسالة</a:t>
            </a:r>
            <a:endParaRPr lang="en-US" sz="4000" b="1" cap="all" spc="0" dirty="0">
              <a:ln w="9000" cmpd="sng">
                <a:solidFill>
                  <a:schemeClr val="accent4">
                    <a:shade val="50000"/>
                    <a:satMod val="120000"/>
                  </a:schemeClr>
                </a:solidFill>
                <a:prstDash val="solid"/>
              </a:ln>
              <a:solidFill>
                <a:srgbClr val="B89F08"/>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ين</a:t>
            </a:r>
            <a:endParaRPr lang="en-US" dirty="0"/>
          </a:p>
        </p:txBody>
      </p:sp>
      <p:sp>
        <p:nvSpPr>
          <p:cNvPr id="3" name="Content Placeholder 2"/>
          <p:cNvSpPr>
            <a:spLocks noGrp="1"/>
          </p:cNvSpPr>
          <p:nvPr>
            <p:ph idx="1"/>
          </p:nvPr>
        </p:nvSpPr>
        <p:spPr>
          <a:xfrm>
            <a:off x="457200" y="2133600"/>
            <a:ext cx="8229600" cy="3992563"/>
          </a:xfrm>
        </p:spPr>
        <p:txBody>
          <a:bodyPr>
            <a:normAutofit/>
          </a:bodyPr>
          <a:lstStyle/>
          <a:p>
            <a:pPr algn="r" rtl="1"/>
            <a:endParaRPr lang="ar-SA" sz="2800" dirty="0" smtClean="0"/>
          </a:p>
          <a:p>
            <a:pPr algn="r" rtl="1"/>
            <a:endParaRPr lang="en-US" sz="2800" dirty="0" smtClean="0"/>
          </a:p>
          <a:p>
            <a:pPr algn="r" rtl="1">
              <a:buNone/>
            </a:pPr>
            <a:endParaRPr lang="ar-SA" sz="2800" dirty="0" smtClean="0"/>
          </a:p>
          <a:p>
            <a:pPr algn="r" rtl="1"/>
            <a:r>
              <a:rPr lang="ar-SA" sz="2800" dirty="0" smtClean="0"/>
              <a:t>تطوير البرامج الاكاديمية لتلبية حاجات سوق العمل وتأهيلها للأعتماد وطنياو عالميا </a:t>
            </a:r>
          </a:p>
          <a:p>
            <a:pPr algn="r" rtl="1"/>
            <a:r>
              <a:rPr lang="ar-SA" sz="2800" dirty="0" smtClean="0"/>
              <a:t>التحسين المستمر لمهارات أعضاء هيئة التدريس لمواكبة المستجدات في طرق التدريس  </a:t>
            </a:r>
            <a:endParaRPr lang="en-US" sz="2800" dirty="0"/>
          </a:p>
        </p:txBody>
      </p:sp>
      <p:pic>
        <p:nvPicPr>
          <p:cNvPr id="4" name="Picture 3" descr="2011-6~1.JPG"/>
          <p:cNvPicPr>
            <a:picLocks noChangeAspect="1"/>
          </p:cNvPicPr>
          <p:nvPr/>
        </p:nvPicPr>
        <p:blipFill>
          <a:blip r:embed="rId2"/>
          <a:stretch>
            <a:fillRect/>
          </a:stretch>
        </p:blipFill>
        <p:spPr>
          <a:xfrm>
            <a:off x="0" y="0"/>
            <a:ext cx="9144000" cy="1905000"/>
          </a:xfrm>
          <a:prstGeom prst="rect">
            <a:avLst/>
          </a:prstGeom>
        </p:spPr>
      </p:pic>
      <p:sp>
        <p:nvSpPr>
          <p:cNvPr id="5" name="Rectangle 4"/>
          <p:cNvSpPr/>
          <p:nvPr/>
        </p:nvSpPr>
        <p:spPr>
          <a:xfrm>
            <a:off x="7283622" y="1905000"/>
            <a:ext cx="1860378"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5400" b="1" cap="all" spc="0" dirty="0">
              <a:ln w="0"/>
              <a:solidFill>
                <a:srgbClr val="0070C0"/>
              </a:solidFill>
              <a:effectLst>
                <a:reflection blurRad="12700" stA="50000" endPos="50000" dist="5000" dir="5400000" sy="-100000" rotWithShape="0"/>
              </a:effectLst>
            </a:endParaRPr>
          </a:p>
        </p:txBody>
      </p:sp>
      <p:sp>
        <p:nvSpPr>
          <p:cNvPr id="7" name="Rectangle 6"/>
          <p:cNvSpPr/>
          <p:nvPr/>
        </p:nvSpPr>
        <p:spPr>
          <a:xfrm>
            <a:off x="6019800" y="2209800"/>
            <a:ext cx="2101857" cy="923330"/>
          </a:xfrm>
          <a:prstGeom prst="rect">
            <a:avLst/>
          </a:prstGeom>
          <a:noFill/>
        </p:spPr>
        <p:txBody>
          <a:bodyPr wrap="none" lIns="91440" tIns="45720" rIns="91440" bIns="45720">
            <a:spAutoFit/>
          </a:bodyPr>
          <a:lstStyle/>
          <a:p>
            <a:pPr algn="ctr"/>
            <a:r>
              <a:rPr lang="ar-SA" sz="5400" b="1" cap="none" spc="0" dirty="0" smtClean="0">
                <a:ln w="10541" cmpd="sng">
                  <a:solidFill>
                    <a:schemeClr val="accent1">
                      <a:shade val="88000"/>
                      <a:satMod val="110000"/>
                    </a:schemeClr>
                  </a:solidFill>
                  <a:prstDash val="solid"/>
                </a:ln>
                <a:solidFill>
                  <a:srgbClr val="B89F08"/>
                </a:solidFill>
                <a:effectLst/>
              </a:rPr>
              <a:t>الأهداف</a:t>
            </a:r>
            <a:r>
              <a:rPr lang="ar-SA"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057400"/>
            <a:ext cx="8229600" cy="4068763"/>
          </a:xfrm>
        </p:spPr>
        <p:txBody>
          <a:bodyPr/>
          <a:lstStyle/>
          <a:p>
            <a:pPr algn="r" rtl="1"/>
            <a:r>
              <a:rPr lang="ar-SA" dirty="0" smtClean="0"/>
              <a:t>تطوير مهارات التعليم الذاتي والاتصال والتفكير العلمي لدى الطلاب بالطرق الحديثه </a:t>
            </a:r>
          </a:p>
          <a:p>
            <a:pPr algn="r" rtl="1"/>
            <a:r>
              <a:rPr lang="ar-SA" dirty="0" smtClean="0"/>
              <a:t>تشجيع وتطوير مهارات البحث العلمي من خلال دعم المشاريع البحثية والمؤتمرات العلمية وورش العمل </a:t>
            </a:r>
          </a:p>
          <a:p>
            <a:pPr algn="r" rtl="1"/>
            <a:r>
              <a:rPr lang="ar-SA" dirty="0" smtClean="0"/>
              <a:t>تنويع مصادر التمويل من خلال إنشاء وحدات ذات طابع خاص وطرح برامج التعليم الموازي في مختلف الميادين </a:t>
            </a:r>
            <a:endParaRPr lang="en-US" dirty="0"/>
          </a:p>
        </p:txBody>
      </p:sp>
      <p:pic>
        <p:nvPicPr>
          <p:cNvPr id="4" name="Picture 3" descr="2011-6~1.JPG"/>
          <p:cNvPicPr>
            <a:picLocks noChangeAspect="1"/>
          </p:cNvPicPr>
          <p:nvPr/>
        </p:nvPicPr>
        <p:blipFill>
          <a:blip r:embed="rId2"/>
          <a:stretch>
            <a:fillRect/>
          </a:stretch>
        </p:blipFill>
        <p:spPr>
          <a:xfrm>
            <a:off x="0" y="0"/>
            <a:ext cx="9144000" cy="1905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2209800"/>
            <a:ext cx="8229600" cy="3916363"/>
          </a:xfrm>
        </p:spPr>
        <p:txBody>
          <a:bodyPr/>
          <a:lstStyle/>
          <a:p>
            <a:pPr algn="r" rtl="1"/>
            <a:r>
              <a:rPr lang="ar-SA" dirty="0" smtClean="0"/>
              <a:t>توفير مستوى متميز من التدريب المهني لطالبات الكلية باستخدام الوسائل العلمية والتقنية الحديثة </a:t>
            </a:r>
          </a:p>
          <a:p>
            <a:pPr algn="r" rtl="1"/>
            <a:r>
              <a:rPr lang="ar-SA" dirty="0" smtClean="0"/>
              <a:t>التعاون مع المؤسسات التعليمية المرموقة في مجال التعليم والبحث العلمي </a:t>
            </a:r>
          </a:p>
          <a:p>
            <a:pPr algn="r" rtl="1"/>
            <a:r>
              <a:rPr lang="ar-SA" dirty="0" smtClean="0"/>
              <a:t>إعداد برامج دراسات عليا متخصصة</a:t>
            </a:r>
            <a:endParaRPr lang="ar-SA" dirty="0"/>
          </a:p>
        </p:txBody>
      </p:sp>
      <p:pic>
        <p:nvPicPr>
          <p:cNvPr id="4" name="Picture 3" descr="2011-6~1.JPG"/>
          <p:cNvPicPr>
            <a:picLocks noChangeAspect="1"/>
          </p:cNvPicPr>
          <p:nvPr/>
        </p:nvPicPr>
        <p:blipFill>
          <a:blip r:embed="rId2"/>
          <a:stretch>
            <a:fillRect/>
          </a:stretch>
        </p:blipFill>
        <p:spPr>
          <a:xfrm>
            <a:off x="0" y="0"/>
            <a:ext cx="9144000" cy="1905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2057400"/>
            <a:ext cx="8229600" cy="4068763"/>
          </a:xfrm>
        </p:spPr>
        <p:txBody>
          <a:bodyPr/>
          <a:lstStyle/>
          <a:p>
            <a:pPr algn="r" rtl="1"/>
            <a:r>
              <a:rPr lang="ar-SA" dirty="0" smtClean="0">
                <a:solidFill>
                  <a:srgbClr val="B89F08"/>
                </a:solidFill>
              </a:rPr>
              <a:t>مميزات الكلية </a:t>
            </a:r>
            <a:endParaRPr lang="ar-SA" dirty="0" smtClean="0"/>
          </a:p>
          <a:p>
            <a:pPr algn="r" rtl="1">
              <a:buNone/>
            </a:pPr>
            <a:r>
              <a:rPr lang="ar-SA" dirty="0" smtClean="0"/>
              <a:t>كلية العلوم الطبية التطبيقية تهتم بشخصية الطالبة وتعمل على صقل قدراتها وتحرص على تنمية الطالبات الموهوبات والمبدعات لبناء أشخاص فعالين مؤثرين وقادرين على خدمة المجتمع المحلي بإخلاص وصدق ومسؤولية  </a:t>
            </a:r>
          </a:p>
          <a:p>
            <a:pPr algn="r" rtl="1">
              <a:buNone/>
            </a:pPr>
            <a:r>
              <a:rPr lang="ar-SA" dirty="0" smtClean="0"/>
              <a:t>الكلية تشارك مشاركة فاعلة ومستمرة في برامج خدمة المجتمع </a:t>
            </a:r>
          </a:p>
          <a:p>
            <a:pPr algn="r" rtl="1">
              <a:buNone/>
            </a:pPr>
            <a:endParaRPr lang="ar-SA" dirty="0" smtClean="0"/>
          </a:p>
          <a:p>
            <a:pPr algn="r" rtl="1">
              <a:buNone/>
            </a:pPr>
            <a:endParaRPr lang="ar-SA" dirty="0"/>
          </a:p>
        </p:txBody>
      </p:sp>
      <p:pic>
        <p:nvPicPr>
          <p:cNvPr id="4" name="Picture 3" descr="2011-6~1.JPG"/>
          <p:cNvPicPr>
            <a:picLocks noChangeAspect="1"/>
          </p:cNvPicPr>
          <p:nvPr/>
        </p:nvPicPr>
        <p:blipFill>
          <a:blip r:embed="rId2"/>
          <a:stretch>
            <a:fillRect/>
          </a:stretch>
        </p:blipFill>
        <p:spPr>
          <a:xfrm>
            <a:off x="0" y="0"/>
            <a:ext cx="9144000" cy="1905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2133600"/>
            <a:ext cx="8229600" cy="3992563"/>
          </a:xfrm>
        </p:spPr>
        <p:txBody>
          <a:bodyPr/>
          <a:lstStyle/>
          <a:p>
            <a:pPr algn="r" rtl="1"/>
            <a:r>
              <a:rPr lang="ar-SA" dirty="0" smtClean="0">
                <a:solidFill>
                  <a:srgbClr val="B89F08"/>
                </a:solidFill>
              </a:rPr>
              <a:t>الأقسام العلمية التي تضمها الكلية </a:t>
            </a:r>
          </a:p>
          <a:p>
            <a:pPr marL="514350" indent="-514350" algn="r" rtl="1">
              <a:buFont typeface="+mj-lt"/>
              <a:buAutoNum type="arabicPeriod"/>
            </a:pPr>
            <a:r>
              <a:rPr lang="ar-SA" dirty="0"/>
              <a:t>قسم التمريض </a:t>
            </a:r>
          </a:p>
          <a:p>
            <a:pPr marL="514350" indent="-514350" algn="r" rtl="1">
              <a:buFont typeface="+mj-lt"/>
              <a:buAutoNum type="arabicPeriod"/>
            </a:pPr>
            <a:r>
              <a:rPr lang="ar-SA" dirty="0"/>
              <a:t>قسم العلاج </a:t>
            </a:r>
            <a:r>
              <a:rPr lang="ar-SA" dirty="0" smtClean="0"/>
              <a:t>الطبيعي</a:t>
            </a:r>
            <a:endParaRPr lang="ar-SA" dirty="0"/>
          </a:p>
          <a:p>
            <a:pPr marL="514350" indent="-514350" algn="r" rtl="1">
              <a:buFont typeface="+mj-lt"/>
              <a:buAutoNum type="arabicPeriod"/>
            </a:pPr>
            <a:r>
              <a:rPr lang="ar-SA" dirty="0"/>
              <a:t>المختبرات الطبية </a:t>
            </a:r>
          </a:p>
          <a:p>
            <a:pPr marL="514350" indent="-514350" algn="r" rtl="1">
              <a:buFont typeface="+mj-lt"/>
              <a:buAutoNum type="arabicPeriod"/>
            </a:pPr>
            <a:r>
              <a:rPr lang="ar-SA" dirty="0" smtClean="0"/>
              <a:t>الأشعة لاحقا</a:t>
            </a:r>
          </a:p>
        </p:txBody>
      </p:sp>
      <p:pic>
        <p:nvPicPr>
          <p:cNvPr id="4" name="Picture 3" descr="2011-6~1.JPG"/>
          <p:cNvPicPr>
            <a:picLocks noChangeAspect="1"/>
          </p:cNvPicPr>
          <p:nvPr/>
        </p:nvPicPr>
        <p:blipFill>
          <a:blip r:embed="rId2"/>
          <a:stretch>
            <a:fillRect/>
          </a:stretch>
        </p:blipFill>
        <p:spPr>
          <a:xfrm>
            <a:off x="0" y="0"/>
            <a:ext cx="9144000" cy="1905000"/>
          </a:xfrm>
          <a:prstGeom prst="rect">
            <a:avLst/>
          </a:prstGeom>
        </p:spPr>
      </p:pic>
      <p:pic>
        <p:nvPicPr>
          <p:cNvPr id="2050" name="Picture 2" descr="G:\عروض خلود\New folder\IMG-20120408-00391.jpg"/>
          <p:cNvPicPr>
            <a:picLocks noChangeAspect="1" noChangeArrowheads="1"/>
          </p:cNvPicPr>
          <p:nvPr/>
        </p:nvPicPr>
        <p:blipFill>
          <a:blip r:embed="rId3" cstate="print"/>
          <a:srcRect/>
          <a:stretch>
            <a:fillRect/>
          </a:stretch>
        </p:blipFill>
        <p:spPr bwMode="auto">
          <a:xfrm rot="742461">
            <a:off x="645153" y="5478781"/>
            <a:ext cx="16256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صورة 11" descr="js.bmp"/>
          <p:cNvPicPr>
            <a:picLocks noChangeAspect="1"/>
          </p:cNvPicPr>
          <p:nvPr/>
        </p:nvPicPr>
        <p:blipFill>
          <a:blip r:embed="rId4"/>
          <a:stretch>
            <a:fillRect/>
          </a:stretch>
        </p:blipFill>
        <p:spPr>
          <a:xfrm rot="1331638">
            <a:off x="5334000" y="5257800"/>
            <a:ext cx="1333333" cy="1333333"/>
          </a:xfrm>
          <a:prstGeom prst="rect">
            <a:avLst/>
          </a:prstGeom>
        </p:spPr>
      </p:pic>
      <p:pic>
        <p:nvPicPr>
          <p:cNvPr id="13" name="صورة 12" descr="kdk.bmp"/>
          <p:cNvPicPr>
            <a:picLocks noChangeAspect="1"/>
          </p:cNvPicPr>
          <p:nvPr/>
        </p:nvPicPr>
        <p:blipFill>
          <a:blip r:embed="rId5"/>
          <a:stretch>
            <a:fillRect/>
          </a:stretch>
        </p:blipFill>
        <p:spPr>
          <a:xfrm rot="240094">
            <a:off x="3092479" y="5314667"/>
            <a:ext cx="1676400" cy="1333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صورة 13" descr="kd.bmp"/>
          <p:cNvPicPr>
            <a:picLocks noChangeAspect="1"/>
          </p:cNvPicPr>
          <p:nvPr/>
        </p:nvPicPr>
        <p:blipFill>
          <a:blip r:embed="rId6"/>
          <a:stretch>
            <a:fillRect/>
          </a:stretch>
        </p:blipFill>
        <p:spPr>
          <a:xfrm rot="490215">
            <a:off x="7313891" y="5388640"/>
            <a:ext cx="1742857" cy="1352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صورة 15" descr="IMG-20120408-00385.jpg"/>
          <p:cNvPicPr>
            <a:picLocks noChangeAspect="1"/>
          </p:cNvPicPr>
          <p:nvPr/>
        </p:nvPicPr>
        <p:blipFill>
          <a:blip r:embed="rId7" cstate="print"/>
          <a:stretch>
            <a:fillRect/>
          </a:stretch>
        </p:blipFill>
        <p:spPr>
          <a:xfrm rot="20854960">
            <a:off x="426784" y="3746421"/>
            <a:ext cx="1678153" cy="1317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صورة 16" descr="IMG-20120408-00384.jpg"/>
          <p:cNvPicPr>
            <a:picLocks noChangeAspect="1"/>
          </p:cNvPicPr>
          <p:nvPr/>
        </p:nvPicPr>
        <p:blipFill>
          <a:blip r:embed="rId8" cstate="print"/>
          <a:stretch>
            <a:fillRect/>
          </a:stretch>
        </p:blipFill>
        <p:spPr>
          <a:xfrm rot="21195886">
            <a:off x="298457" y="2219025"/>
            <a:ext cx="1532159" cy="1281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2057400"/>
            <a:ext cx="8229600" cy="4068763"/>
          </a:xfrm>
        </p:spPr>
        <p:txBody>
          <a:bodyPr>
            <a:normAutofit lnSpcReduction="10000"/>
          </a:bodyPr>
          <a:lstStyle/>
          <a:p>
            <a:pPr algn="r" rtl="1"/>
            <a:r>
              <a:rPr lang="ar-SA" dirty="0" smtClean="0">
                <a:solidFill>
                  <a:srgbClr val="B89F08"/>
                </a:solidFill>
              </a:rPr>
              <a:t>الإمكانيات المتاحة للكلية </a:t>
            </a:r>
          </a:p>
          <a:p>
            <a:pPr algn="r" rtl="1"/>
            <a:r>
              <a:rPr lang="ar-SA" dirty="0" smtClean="0"/>
              <a:t>لغرض جودة المخرجات التعليمية تم إنشاء المختبرات التالية </a:t>
            </a:r>
          </a:p>
          <a:p>
            <a:pPr marL="514350" indent="-514350" algn="r" rtl="1">
              <a:buFont typeface="+mj-lt"/>
              <a:buAutoNum type="arabicPeriod"/>
            </a:pPr>
            <a:r>
              <a:rPr lang="ar-SA" dirty="0" smtClean="0"/>
              <a:t>مختبر التشريح ووظائف الأعضاء </a:t>
            </a:r>
          </a:p>
          <a:p>
            <a:pPr marL="514350" indent="-514350" algn="r" rtl="1">
              <a:buFont typeface="+mj-lt"/>
              <a:buAutoNum type="arabicPeriod"/>
            </a:pPr>
            <a:r>
              <a:rPr lang="ar-SA" dirty="0" smtClean="0"/>
              <a:t>مختبرات علم الإحياء –الباطني الجراحي-النساء-الأطفال</a:t>
            </a:r>
          </a:p>
          <a:p>
            <a:pPr marL="514350" indent="-514350" algn="r" rtl="1">
              <a:buFont typeface="+mj-lt"/>
              <a:buAutoNum type="arabicPeriod"/>
            </a:pPr>
            <a:r>
              <a:rPr lang="ar-SA" dirty="0" smtClean="0"/>
              <a:t>مختبر الإسعافات والطوارئ </a:t>
            </a:r>
          </a:p>
          <a:p>
            <a:pPr marL="514350" indent="-514350" algn="r" rtl="1">
              <a:buFont typeface="+mj-lt"/>
              <a:buAutoNum type="arabicPeriod"/>
            </a:pPr>
            <a:r>
              <a:rPr lang="ar-SA" dirty="0" smtClean="0"/>
              <a:t>مختبر المحاكاة والمهارة</a:t>
            </a:r>
          </a:p>
          <a:p>
            <a:pPr marL="514350" indent="-514350" algn="r" rtl="1">
              <a:buFont typeface="+mj-lt"/>
              <a:buAutoNum type="arabicPeriod"/>
            </a:pPr>
            <a:r>
              <a:rPr lang="ar-SA" dirty="0" smtClean="0"/>
              <a:t>مختبر الاستماع والتحدث </a:t>
            </a:r>
          </a:p>
          <a:p>
            <a:pPr marL="514350" indent="-514350" algn="r" rtl="1">
              <a:buNone/>
            </a:pPr>
            <a:endParaRPr lang="ar-SA" dirty="0"/>
          </a:p>
        </p:txBody>
      </p:sp>
      <p:pic>
        <p:nvPicPr>
          <p:cNvPr id="4" name="Picture 3" descr="2011-6~1.JPG"/>
          <p:cNvPicPr>
            <a:picLocks noChangeAspect="1"/>
          </p:cNvPicPr>
          <p:nvPr/>
        </p:nvPicPr>
        <p:blipFill>
          <a:blip r:embed="rId2"/>
          <a:stretch>
            <a:fillRect/>
          </a:stretch>
        </p:blipFill>
        <p:spPr>
          <a:xfrm>
            <a:off x="0" y="0"/>
            <a:ext cx="9144000" cy="1905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853</Words>
  <Application>Microsoft Office PowerPoint</Application>
  <PresentationFormat>عرض على الشاشة (3:4)‏</PresentationFormat>
  <Paragraphs>89</Paragraphs>
  <Slides>27</Slides>
  <Notes>0</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Office Theme</vt:lpstr>
      <vt:lpstr>كليه العلوم الطبيه التطبيقه </vt:lpstr>
      <vt:lpstr> </vt:lpstr>
      <vt:lpstr>عرض تقديمي في PowerPoint</vt:lpstr>
      <vt:lpstr>ين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RAWAN</dc:creator>
  <cp:lastModifiedBy>Intsar Waked</cp:lastModifiedBy>
  <cp:revision>37</cp:revision>
  <dcterms:created xsi:type="dcterms:W3CDTF">2006-08-16T00:00:00Z</dcterms:created>
  <dcterms:modified xsi:type="dcterms:W3CDTF">2013-05-13T07:26:55Z</dcterms:modified>
</cp:coreProperties>
</file>