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1" r:id="rId3"/>
    <p:sldId id="258" r:id="rId4"/>
    <p:sldId id="257" r:id="rId5"/>
    <p:sldId id="259"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3628BEEC-8B09-4A00-8CD1-D38E8C772DD3}" type="datetimeFigureOut">
              <a:rPr lang="ar-SA" smtClean="0"/>
              <a:t>16/08/34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229695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628BEEC-8B09-4A00-8CD1-D38E8C772DD3}" type="datetimeFigureOut">
              <a:rPr lang="ar-SA" smtClean="0"/>
              <a:t>16/08/34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2473056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628BEEC-8B09-4A00-8CD1-D38E8C772DD3}" type="datetimeFigureOut">
              <a:rPr lang="ar-SA" smtClean="0"/>
              <a:t>16/08/34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523516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628BEEC-8B09-4A00-8CD1-D38E8C772DD3}" type="datetimeFigureOut">
              <a:rPr lang="ar-SA" smtClean="0"/>
              <a:t>16/08/34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1250145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628BEEC-8B09-4A00-8CD1-D38E8C772DD3}" type="datetimeFigureOut">
              <a:rPr lang="ar-SA" smtClean="0"/>
              <a:t>16/08/34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407346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3628BEEC-8B09-4A00-8CD1-D38E8C772DD3}" type="datetimeFigureOut">
              <a:rPr lang="ar-SA" smtClean="0"/>
              <a:t>16/08/34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2578700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3628BEEC-8B09-4A00-8CD1-D38E8C772DD3}" type="datetimeFigureOut">
              <a:rPr lang="ar-SA" smtClean="0"/>
              <a:t>16/08/34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1812428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3628BEEC-8B09-4A00-8CD1-D38E8C772DD3}" type="datetimeFigureOut">
              <a:rPr lang="ar-SA" smtClean="0"/>
              <a:t>16/08/34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2519962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628BEEC-8B09-4A00-8CD1-D38E8C772DD3}" type="datetimeFigureOut">
              <a:rPr lang="ar-SA" smtClean="0"/>
              <a:t>16/08/34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140690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628BEEC-8B09-4A00-8CD1-D38E8C772DD3}" type="datetimeFigureOut">
              <a:rPr lang="ar-SA" smtClean="0"/>
              <a:t>16/08/34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501942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628BEEC-8B09-4A00-8CD1-D38E8C772DD3}" type="datetimeFigureOut">
              <a:rPr lang="ar-SA" smtClean="0"/>
              <a:t>16/08/34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3357451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628BEEC-8B09-4A00-8CD1-D38E8C772DD3}" type="datetimeFigureOut">
              <a:rPr lang="ar-SA" smtClean="0"/>
              <a:t>16/08/34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79DF5C8-ED07-42F9-A5B4-D94EB3C04B97}" type="slidenum">
              <a:rPr lang="ar-SA" smtClean="0"/>
              <a:t>‹#›</a:t>
            </a:fld>
            <a:endParaRPr lang="ar-SA"/>
          </a:p>
        </p:txBody>
      </p:sp>
    </p:spTree>
    <p:extLst>
      <p:ext uri="{BB962C8B-B14F-4D97-AF65-F5344CB8AC3E}">
        <p14:creationId xmlns:p14="http://schemas.microsoft.com/office/powerpoint/2010/main" val="23604307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www.mu.edu.sa/en/departments/vice-rector-graduate-studies-and-scientific-research"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mu.edu.sa/en/content/about-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u.edu.sa/en/departments/vice-rector-graduate-studies-and-scientific-research/value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mu.edu.sa/en/departments/vice-rector-graduate-studies-and-scientific-research/objectiv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2599" y="3212976"/>
            <a:ext cx="7772400" cy="1470025"/>
          </a:xfrm>
        </p:spPr>
        <p:txBody>
          <a:bodyPr/>
          <a:lstStyle/>
          <a:p>
            <a:r>
              <a:rPr lang="en-US" dirty="0">
                <a:hlinkClick r:id="rId2"/>
              </a:rPr>
              <a:t>Vice Rector for Graduate Studies and Scientific Research</a:t>
            </a: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828137" y="1045220"/>
            <a:ext cx="3761023" cy="16637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0010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hlinkClick r:id="rId2"/>
              </a:rPr>
              <a:t>Overview of University</a:t>
            </a:r>
            <a:endParaRPr lang="en-US" dirty="0"/>
          </a:p>
        </p:txBody>
      </p:sp>
      <p:sp>
        <p:nvSpPr>
          <p:cNvPr id="3" name="عنصر نائب للمحتوى 2"/>
          <p:cNvSpPr>
            <a:spLocks noGrp="1"/>
          </p:cNvSpPr>
          <p:nvPr>
            <p:ph idx="1"/>
          </p:nvPr>
        </p:nvSpPr>
        <p:spPr/>
        <p:txBody>
          <a:bodyPr>
            <a:normAutofit fontScale="85000" lnSpcReduction="10000"/>
          </a:bodyPr>
          <a:lstStyle/>
          <a:p>
            <a:pPr marL="0" indent="0" algn="l" rtl="0">
              <a:buNone/>
            </a:pPr>
            <a:r>
              <a:rPr lang="en-US" b="1" dirty="0"/>
              <a:t>With the launch of the University in 1431, started and Vice President for Graduate Studies and scientific research activities and tasks of scientific and research, and formulated its all in the pursuit of accuracy:</a:t>
            </a:r>
            <a:endParaRPr lang="en-US" dirty="0"/>
          </a:p>
          <a:p>
            <a:pPr marL="0" indent="0" algn="l" rtl="0">
              <a:buNone/>
            </a:pPr>
            <a:r>
              <a:rPr lang="en-US" b="1" dirty="0"/>
              <a:t> • provide a stimulating environment for scientific production for all employees of the university.</a:t>
            </a:r>
            <a:endParaRPr lang="en-US" dirty="0"/>
          </a:p>
          <a:p>
            <a:pPr marL="0" indent="0" algn="l" rtl="0">
              <a:buNone/>
            </a:pPr>
            <a:r>
              <a:rPr lang="en-US" b="1" dirty="0"/>
              <a:t> • promote a culture of scientific research and mainstreaming their issues inside and outside of academia and work to attract qualified and genuine national contribution to the development of society.</a:t>
            </a:r>
            <a:endParaRPr lang="en-US" dirty="0"/>
          </a:p>
          <a:p>
            <a:pPr marL="0" indent="0" algn="l" rtl="0">
              <a:buNone/>
            </a:pPr>
            <a:r>
              <a:rPr lang="en-US" b="1" dirty="0"/>
              <a:t> • community partnership with all sectors of society</a:t>
            </a:r>
            <a:endParaRPr lang="en-US" dirty="0"/>
          </a:p>
        </p:txBody>
      </p:sp>
    </p:spTree>
    <p:extLst>
      <p:ext uri="{BB962C8B-B14F-4D97-AF65-F5344CB8AC3E}">
        <p14:creationId xmlns:p14="http://schemas.microsoft.com/office/powerpoint/2010/main" val="1304743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64704"/>
            <a:ext cx="8147248" cy="5361459"/>
          </a:xfrm>
        </p:spPr>
        <p:txBody>
          <a:bodyPr/>
          <a:lstStyle/>
          <a:p>
            <a:pPr algn="l" rtl="0"/>
            <a:r>
              <a:rPr lang="en-US" b="1" dirty="0" err="1">
                <a:solidFill>
                  <a:schemeClr val="accent3">
                    <a:lumMod val="50000"/>
                  </a:schemeClr>
                </a:solidFill>
              </a:rPr>
              <a:t>Vission</a:t>
            </a:r>
            <a:r>
              <a:rPr lang="en-US" b="1" dirty="0">
                <a:solidFill>
                  <a:schemeClr val="accent3">
                    <a:lumMod val="50000"/>
                  </a:schemeClr>
                </a:solidFill>
              </a:rPr>
              <a:t> :</a:t>
            </a:r>
            <a:endParaRPr lang="en-US" dirty="0">
              <a:solidFill>
                <a:schemeClr val="accent3">
                  <a:lumMod val="50000"/>
                </a:schemeClr>
              </a:solidFill>
            </a:endParaRPr>
          </a:p>
          <a:p>
            <a:pPr marL="0" indent="0" algn="l" rtl="0">
              <a:buNone/>
            </a:pPr>
            <a:r>
              <a:rPr lang="en-US" b="1" dirty="0"/>
              <a:t>Distinguished  academic environment for research and graduate programs.</a:t>
            </a:r>
            <a:endParaRPr lang="en-US" dirty="0"/>
          </a:p>
          <a:p>
            <a:pPr marL="0" indent="0" algn="l" rtl="0">
              <a:buNone/>
            </a:pPr>
            <a:r>
              <a:rPr lang="en-US" dirty="0"/>
              <a:t> </a:t>
            </a:r>
          </a:p>
          <a:p>
            <a:pPr algn="l" rtl="0"/>
            <a:r>
              <a:rPr lang="en-US" b="1" dirty="0">
                <a:solidFill>
                  <a:schemeClr val="accent3">
                    <a:lumMod val="50000"/>
                  </a:schemeClr>
                </a:solidFill>
              </a:rPr>
              <a:t>Mission</a:t>
            </a:r>
            <a:r>
              <a:rPr lang="en-US" b="1" dirty="0"/>
              <a:t> </a:t>
            </a:r>
            <a:r>
              <a:rPr lang="en-US" b="1" dirty="0">
                <a:solidFill>
                  <a:schemeClr val="accent3">
                    <a:lumMod val="50000"/>
                  </a:schemeClr>
                </a:solidFill>
              </a:rPr>
              <a:t>:</a:t>
            </a:r>
            <a:endParaRPr lang="en-US" dirty="0">
              <a:solidFill>
                <a:schemeClr val="accent3">
                  <a:lumMod val="50000"/>
                </a:schemeClr>
              </a:solidFill>
            </a:endParaRPr>
          </a:p>
          <a:p>
            <a:pPr marL="0" indent="0" algn="l" rtl="0">
              <a:buNone/>
            </a:pPr>
            <a:r>
              <a:rPr lang="en-US" b="1" dirty="0"/>
              <a:t>Conducting a  distinguished research and rendering competitive  graduate programs in a stimulating environment, characterized by responsibility, professionalism and effective social partnership. </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260648"/>
            <a:ext cx="1428750" cy="1143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30494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hlinkClick r:id="rId2"/>
              </a:rPr>
              <a:t>Values</a:t>
            </a:r>
            <a:endParaRPr lang="en-US" dirty="0"/>
          </a:p>
        </p:txBody>
      </p:sp>
      <p:sp>
        <p:nvSpPr>
          <p:cNvPr id="3" name="عنصر نائب للمحتوى 2"/>
          <p:cNvSpPr>
            <a:spLocks noGrp="1"/>
          </p:cNvSpPr>
          <p:nvPr>
            <p:ph idx="1"/>
          </p:nvPr>
        </p:nvSpPr>
        <p:spPr>
          <a:xfrm>
            <a:off x="539552" y="1556792"/>
            <a:ext cx="8280920" cy="4759731"/>
          </a:xfrm>
        </p:spPr>
        <p:txBody>
          <a:bodyPr/>
          <a:lstStyle/>
          <a:p>
            <a:pPr marL="0" indent="0" algn="l" rtl="0">
              <a:buNone/>
            </a:pPr>
            <a:r>
              <a:rPr lang="en-US" b="1" dirty="0"/>
              <a:t>·       Objectivity</a:t>
            </a:r>
            <a:endParaRPr lang="en-US" dirty="0"/>
          </a:p>
          <a:p>
            <a:pPr marL="0" indent="0" algn="l" rtl="0">
              <a:buNone/>
            </a:pPr>
            <a:r>
              <a:rPr lang="en-US" b="1" dirty="0"/>
              <a:t>·       Perfection</a:t>
            </a:r>
            <a:endParaRPr lang="en-US" dirty="0"/>
          </a:p>
          <a:p>
            <a:pPr marL="0" indent="0" algn="l" rtl="0">
              <a:buNone/>
            </a:pPr>
            <a:r>
              <a:rPr lang="en-US" b="1" dirty="0"/>
              <a:t>·       Teamwork</a:t>
            </a:r>
            <a:endParaRPr lang="en-US" dirty="0"/>
          </a:p>
          <a:p>
            <a:pPr marL="0" indent="0" algn="l" rtl="0">
              <a:buNone/>
            </a:pPr>
            <a:r>
              <a:rPr lang="en-US" b="1" dirty="0"/>
              <a:t>·       Justice</a:t>
            </a:r>
            <a:endParaRPr lang="en-US" dirty="0"/>
          </a:p>
          <a:p>
            <a:pPr marL="0" indent="0" algn="l" rtl="0">
              <a:buNone/>
            </a:pPr>
            <a:r>
              <a:rPr lang="en-US" b="1" dirty="0"/>
              <a:t>·       Academic Freedom</a:t>
            </a:r>
            <a:endParaRPr lang="en-US"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176" y="4221088"/>
            <a:ext cx="1728192" cy="138255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59250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260648"/>
            <a:ext cx="8229600" cy="1143000"/>
          </a:xfrm>
        </p:spPr>
        <p:txBody>
          <a:bodyPr>
            <a:normAutofit/>
          </a:bodyPr>
          <a:lstStyle/>
          <a:p>
            <a:r>
              <a:rPr lang="en-US" dirty="0">
                <a:hlinkClick r:id="rId2"/>
              </a:rPr>
              <a:t>Objectives</a:t>
            </a:r>
            <a:endParaRPr lang="en-US" dirty="0"/>
          </a:p>
        </p:txBody>
      </p:sp>
      <p:sp>
        <p:nvSpPr>
          <p:cNvPr id="3" name="عنصر نائب للمحتوى 2"/>
          <p:cNvSpPr>
            <a:spLocks noGrp="1"/>
          </p:cNvSpPr>
          <p:nvPr>
            <p:ph idx="1"/>
          </p:nvPr>
        </p:nvSpPr>
        <p:spPr>
          <a:xfrm>
            <a:off x="231274" y="1619672"/>
            <a:ext cx="8701558" cy="4997152"/>
          </a:xfrm>
        </p:spPr>
        <p:txBody>
          <a:bodyPr>
            <a:normAutofit fontScale="55000" lnSpcReduction="20000"/>
          </a:bodyPr>
          <a:lstStyle/>
          <a:p>
            <a:pPr marL="0" indent="0" algn="l" rtl="0">
              <a:buNone/>
            </a:pPr>
            <a:r>
              <a:rPr lang="en-US" b="1" dirty="0"/>
              <a:t>·  Preparing  a cohort of distinguished faculty members for the university through encouragement of                         external scholarships.</a:t>
            </a:r>
            <a:endParaRPr lang="en-US" dirty="0"/>
          </a:p>
          <a:p>
            <a:pPr marL="0" indent="0" algn="l" rtl="0">
              <a:buNone/>
            </a:pPr>
            <a:r>
              <a:rPr lang="en-US" b="1" dirty="0"/>
              <a:t>·    Recruitment of distinguished  Saudis scholars who  have studied abroad to work in the university.</a:t>
            </a:r>
            <a:endParaRPr lang="en-US" dirty="0"/>
          </a:p>
          <a:p>
            <a:pPr marL="0" indent="0" algn="l" rtl="0">
              <a:buNone/>
            </a:pPr>
            <a:r>
              <a:rPr lang="en-US" b="1" dirty="0"/>
              <a:t>·    Inauguration of postgraduate programs to  meet  the growing needs of research.</a:t>
            </a:r>
            <a:endParaRPr lang="en-US" dirty="0"/>
          </a:p>
          <a:p>
            <a:pPr marL="0" indent="0" algn="l" rtl="0">
              <a:buNone/>
            </a:pPr>
            <a:r>
              <a:rPr lang="en-US" b="1" dirty="0"/>
              <a:t>·    Supporting academic research that addresses social issues and realizes scientific development.</a:t>
            </a:r>
            <a:endParaRPr lang="en-US" dirty="0"/>
          </a:p>
          <a:p>
            <a:pPr marL="0" indent="0" algn="l" rtl="0">
              <a:buNone/>
            </a:pPr>
            <a:r>
              <a:rPr lang="en-US" b="1" dirty="0"/>
              <a:t>·    Availing knowledge and  information resources for the students of </a:t>
            </a:r>
            <a:r>
              <a:rPr lang="en-US" b="1" dirty="0" err="1"/>
              <a:t>Majmaah</a:t>
            </a:r>
            <a:r>
              <a:rPr lang="en-US" b="1" dirty="0"/>
              <a:t> University.</a:t>
            </a:r>
            <a:endParaRPr lang="en-US" dirty="0"/>
          </a:p>
          <a:p>
            <a:pPr marL="0" indent="0" algn="l" rtl="0">
              <a:buNone/>
            </a:pPr>
            <a:r>
              <a:rPr lang="en-US" b="1" dirty="0"/>
              <a:t>·    Supporting translation and scientific publication in the university.</a:t>
            </a:r>
            <a:endParaRPr lang="en-US" dirty="0"/>
          </a:p>
          <a:p>
            <a:pPr marL="0" indent="0" algn="l" rtl="0">
              <a:buNone/>
            </a:pPr>
            <a:r>
              <a:rPr lang="en-US" b="1" dirty="0"/>
              <a:t>·    Founding research chairs for studying current scientific and social issues.</a:t>
            </a:r>
            <a:endParaRPr lang="en-US" dirty="0"/>
          </a:p>
          <a:p>
            <a:pPr marL="0" indent="0" algn="l" rtl="0">
              <a:buNone/>
            </a:pPr>
            <a:r>
              <a:rPr lang="en-US" b="1" dirty="0"/>
              <a:t>·    Adoption of inventors and innovators, providing a supportive environment for their inventions.</a:t>
            </a:r>
            <a:endParaRPr lang="en-US" dirty="0"/>
          </a:p>
          <a:p>
            <a:pPr marL="0" indent="0" algn="l" rtl="0">
              <a:buNone/>
            </a:pPr>
            <a:r>
              <a:rPr lang="en-US" b="1" dirty="0"/>
              <a:t>·    Opening channels for international cooperation with local and international universities.</a:t>
            </a:r>
            <a:endParaRPr lang="en-US" dirty="0"/>
          </a:p>
          <a:p>
            <a:pPr marL="0" indent="0" algn="l" rtl="0">
              <a:buNone/>
            </a:pPr>
            <a:r>
              <a:rPr lang="en-US" b="1" dirty="0"/>
              <a:t>·    Activating the by-laws and systems for the promotion of faculty members and their assistants.</a:t>
            </a:r>
            <a:endParaRPr lang="en-US" dirty="0"/>
          </a:p>
          <a:p>
            <a:pPr marL="0" indent="0" algn="l" rtl="0">
              <a:buNone/>
            </a:pPr>
            <a:r>
              <a:rPr lang="en-US" b="1" dirty="0"/>
              <a:t>·   Organizing the participation of faculty members and their assistants in local and international conferences.</a:t>
            </a:r>
            <a:endParaRPr lang="en-US"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930" y="476672"/>
            <a:ext cx="1428750" cy="1143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7297019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55</Words>
  <Application>Microsoft Office PowerPoint</Application>
  <PresentationFormat>عرض على الشاشة (3:4)‏</PresentationFormat>
  <Paragraphs>29</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نسق Office</vt:lpstr>
      <vt:lpstr>Vice Rector for Graduate Studies and Scientific Research</vt:lpstr>
      <vt:lpstr>Overview of University</vt:lpstr>
      <vt:lpstr>عرض تقديمي في PowerPoint</vt:lpstr>
      <vt:lpstr>Values</vt:lpstr>
      <vt:lpstr>Objectives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مجلة العلوم الإنسانية والإدارية</dc:title>
  <dc:creator>Kholoud Eid</dc:creator>
  <cp:lastModifiedBy>Kholoud Eid</cp:lastModifiedBy>
  <cp:revision>4</cp:revision>
  <dcterms:created xsi:type="dcterms:W3CDTF">2013-05-19T08:56:12Z</dcterms:created>
  <dcterms:modified xsi:type="dcterms:W3CDTF">2013-06-24T13:13:47Z</dcterms:modified>
</cp:coreProperties>
</file>