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4" r:id="rId3"/>
    <p:sldId id="261" r:id="rId4"/>
    <p:sldId id="265" r:id="rId5"/>
    <p:sldId id="259" r:id="rId6"/>
    <p:sldId id="258" r:id="rId7"/>
    <p:sldId id="266"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229695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2473056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523516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1250145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407346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3628BEEC-8B09-4A00-8CD1-D38E8C772DD3}" type="datetimeFigureOut">
              <a:rPr lang="ar-SA" smtClean="0"/>
              <a:t>16/08/34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2578700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3628BEEC-8B09-4A00-8CD1-D38E8C772DD3}" type="datetimeFigureOut">
              <a:rPr lang="ar-SA" smtClean="0"/>
              <a:t>16/08/34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1812428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3628BEEC-8B09-4A00-8CD1-D38E8C772DD3}" type="datetimeFigureOut">
              <a:rPr lang="ar-SA" smtClean="0"/>
              <a:t>16/08/34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2519962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628BEEC-8B09-4A00-8CD1-D38E8C772DD3}" type="datetimeFigureOut">
              <a:rPr lang="ar-SA" smtClean="0"/>
              <a:t>16/08/34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140690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628BEEC-8B09-4A00-8CD1-D38E8C772DD3}" type="datetimeFigureOut">
              <a:rPr lang="ar-SA" smtClean="0"/>
              <a:t>16/08/34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501942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628BEEC-8B09-4A00-8CD1-D38E8C772DD3}" type="datetimeFigureOut">
              <a:rPr lang="ar-SA" smtClean="0"/>
              <a:t>16/08/34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79DF5C8-ED07-42F9-A5B4-D94EB3C04B97}" type="slidenum">
              <a:rPr lang="ar-SA" smtClean="0"/>
              <a:t>‹#›</a:t>
            </a:fld>
            <a:endParaRPr lang="ar-SA"/>
          </a:p>
        </p:txBody>
      </p:sp>
    </p:spTree>
    <p:extLst>
      <p:ext uri="{BB962C8B-B14F-4D97-AF65-F5344CB8AC3E}">
        <p14:creationId xmlns:p14="http://schemas.microsoft.com/office/powerpoint/2010/main" val="3357451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628BEEC-8B09-4A00-8CD1-D38E8C772DD3}" type="datetimeFigureOut">
              <a:rPr lang="ar-SA" smtClean="0"/>
              <a:t>16/08/34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79DF5C8-ED07-42F9-A5B4-D94EB3C04B97}" type="slidenum">
              <a:rPr lang="ar-SA" smtClean="0"/>
              <a:t>‹#›</a:t>
            </a:fld>
            <a:endParaRPr lang="ar-SA"/>
          </a:p>
        </p:txBody>
      </p:sp>
    </p:spTree>
    <p:extLst>
      <p:ext uri="{BB962C8B-B14F-4D97-AF65-F5344CB8AC3E}">
        <p14:creationId xmlns:p14="http://schemas.microsoft.com/office/powerpoint/2010/main" val="2360430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1556792"/>
            <a:ext cx="7916416" cy="1944216"/>
          </a:xfrm>
        </p:spPr>
        <p:txBody>
          <a:bodyPr>
            <a:normAutofit fontScale="90000"/>
          </a:bodyPr>
          <a:lstStyle/>
          <a:p>
            <a:r>
              <a:rPr lang="en-US" b="1" dirty="0">
                <a:solidFill>
                  <a:schemeClr val="accent3">
                    <a:lumMod val="75000"/>
                  </a:schemeClr>
                </a:solidFill>
              </a:rPr>
              <a:t>Regulations of Scientific Research Chairs in </a:t>
            </a:r>
            <a:r>
              <a:rPr lang="en-US" b="1" dirty="0" err="1">
                <a:solidFill>
                  <a:schemeClr val="accent3">
                    <a:lumMod val="75000"/>
                  </a:schemeClr>
                </a:solidFill>
              </a:rPr>
              <a:t>Almajma'ah</a:t>
            </a:r>
            <a:r>
              <a:rPr lang="en-US" b="1" dirty="0">
                <a:solidFill>
                  <a:schemeClr val="accent3">
                    <a:lumMod val="75000"/>
                  </a:schemeClr>
                </a:solidFill>
              </a:rPr>
              <a:t> University</a:t>
            </a:r>
            <a:endParaRPr lang="en-US" dirty="0">
              <a:solidFill>
                <a:schemeClr val="accent3">
                  <a:lumMod val="75000"/>
                </a:schemeClr>
              </a:solidFill>
            </a:endParaRPr>
          </a:p>
        </p:txBody>
      </p:sp>
    </p:spTree>
    <p:extLst>
      <p:ext uri="{BB962C8B-B14F-4D97-AF65-F5344CB8AC3E}">
        <p14:creationId xmlns:p14="http://schemas.microsoft.com/office/powerpoint/2010/main" val="1120010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عنصر نائب للمحتوى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051720" y="1700808"/>
            <a:ext cx="5088706" cy="3384000"/>
          </a:xfrm>
        </p:spPr>
      </p:pic>
    </p:spTree>
    <p:extLst>
      <p:ext uri="{BB962C8B-B14F-4D97-AF65-F5344CB8AC3E}">
        <p14:creationId xmlns:p14="http://schemas.microsoft.com/office/powerpoint/2010/main" val="1413093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solidFill>
                  <a:schemeClr val="accent3">
                    <a:lumMod val="75000"/>
                  </a:schemeClr>
                </a:solidFill>
              </a:rPr>
              <a:t>Overview </a:t>
            </a:r>
            <a:endParaRPr lang="en-US" dirty="0">
              <a:solidFill>
                <a:schemeClr val="accent3">
                  <a:lumMod val="75000"/>
                </a:schemeClr>
              </a:solidFill>
            </a:endParaRPr>
          </a:p>
        </p:txBody>
      </p:sp>
      <p:sp>
        <p:nvSpPr>
          <p:cNvPr id="3" name="عنصر نائب للمحتوى 2"/>
          <p:cNvSpPr>
            <a:spLocks noGrp="1"/>
          </p:cNvSpPr>
          <p:nvPr>
            <p:ph idx="1"/>
          </p:nvPr>
        </p:nvSpPr>
        <p:spPr/>
        <p:txBody>
          <a:bodyPr>
            <a:normAutofit fontScale="55000" lnSpcReduction="20000"/>
          </a:bodyPr>
          <a:lstStyle/>
          <a:p>
            <a:pPr algn="l" rtl="0"/>
            <a:r>
              <a:rPr lang="en-US" dirty="0"/>
              <a:t>The universities that are listed under the system of higher education institutions are considered the primary incubators for supporting and developing the scientific research. Undoubtedly, the benefits and positive effects of the scientific research reach all the society classes. This is part of "Societal Partnership" which through all society members and institutions contribute effectively to support the scientific research and other sciences that help achieve the development and advancement to the society, resolve its problems and reinforce its potentials and capabilities. </a:t>
            </a:r>
          </a:p>
          <a:p>
            <a:pPr algn="l" rtl="0"/>
            <a:r>
              <a:rPr lang="en-US" dirty="0"/>
              <a:t>The research chairs are believed to be the most fundamental resources in developing the scientific knowledge, modern technology and achieving societal development. They are important in knowledge excellence in societal, economic and scientific fields. Also, they contribute to improving innovation and creativity that aims to achieve the societal partnership with both humanitarian and financial aspects. In fact, these research chairs can help the university gain more benefits from technologies and other potentials available at the university that could be of help for the society and its problems and enrich knowledge. </a:t>
            </a:r>
          </a:p>
          <a:p>
            <a:pPr algn="l" rtl="0"/>
            <a:r>
              <a:rPr lang="en-US" dirty="0"/>
              <a:t>According to what has been said earlier and based on the system of higher education and universities council and the relevant regulations, a new set of regulations has been created for research chairs in </a:t>
            </a:r>
            <a:r>
              <a:rPr lang="en-US" dirty="0" err="1"/>
              <a:t>Almajma'ah</a:t>
            </a:r>
            <a:r>
              <a:rPr lang="en-US" dirty="0"/>
              <a:t> University. This set of regulations include thirteen articles.        </a:t>
            </a:r>
          </a:p>
        </p:txBody>
      </p:sp>
    </p:spTree>
    <p:extLst>
      <p:ext uri="{BB962C8B-B14F-4D97-AF65-F5344CB8AC3E}">
        <p14:creationId xmlns:p14="http://schemas.microsoft.com/office/powerpoint/2010/main" val="4147951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24528"/>
            <a:ext cx="8229600" cy="1143000"/>
          </a:xfrm>
        </p:spPr>
        <p:txBody>
          <a:bodyPr/>
          <a:lstStyle/>
          <a:p>
            <a:r>
              <a:rPr lang="en-US" b="1" dirty="0">
                <a:solidFill>
                  <a:schemeClr val="accent3">
                    <a:lumMod val="75000"/>
                  </a:schemeClr>
                </a:solidFill>
              </a:rPr>
              <a:t>Fundamental Definitions </a:t>
            </a:r>
            <a:endParaRPr lang="ar-SA" dirty="0">
              <a:solidFill>
                <a:schemeClr val="accent3">
                  <a:lumMod val="75000"/>
                </a:schemeClr>
              </a:solidFill>
            </a:endParaRPr>
          </a:p>
        </p:txBody>
      </p:sp>
      <p:sp>
        <p:nvSpPr>
          <p:cNvPr id="3" name="عنصر نائب للمحتوى 2"/>
          <p:cNvSpPr>
            <a:spLocks noGrp="1"/>
          </p:cNvSpPr>
          <p:nvPr>
            <p:ph idx="1"/>
          </p:nvPr>
        </p:nvSpPr>
        <p:spPr>
          <a:xfrm>
            <a:off x="395536" y="1412776"/>
            <a:ext cx="8473988" cy="4896544"/>
          </a:xfrm>
        </p:spPr>
        <p:txBody>
          <a:bodyPr>
            <a:noAutofit/>
          </a:bodyPr>
          <a:lstStyle/>
          <a:p>
            <a:pPr algn="l" rtl="0"/>
            <a:r>
              <a:rPr lang="en-US" sz="1700" dirty="0"/>
              <a:t>Research Chairs Program: This program is concerned with establishing research chairs, managing them and achieving their goals</a:t>
            </a:r>
          </a:p>
          <a:p>
            <a:pPr algn="l" rtl="0"/>
            <a:r>
              <a:rPr lang="en-US" sz="1700" dirty="0"/>
              <a:t>Research Chairs Committee: This committee is concerned with designing policies and strategies that to do with keeping the research chairs programs going properly and supervise them</a:t>
            </a:r>
          </a:p>
          <a:p>
            <a:pPr algn="l" rtl="0"/>
            <a:r>
              <a:rPr lang="en-US" sz="1700" dirty="0"/>
              <a:t>Research Chairs Management: This is an administrative unit that executes all the financial, administrative and technical missions that are to do with research chairs program </a:t>
            </a:r>
          </a:p>
          <a:p>
            <a:pPr algn="l" rtl="0"/>
            <a:r>
              <a:rPr lang="en-US" sz="1700" dirty="0"/>
              <a:t>Research Chair: This is a university unit with financial and administrative flexibility. Its missions are encouraging extrinsic sectors to contribute to establish a research and consultation environment, and facilitating its job in this area</a:t>
            </a:r>
          </a:p>
          <a:p>
            <a:pPr algn="l" rtl="0"/>
            <a:r>
              <a:rPr lang="en-US" sz="1700" dirty="0"/>
              <a:t>Research Chair Supervisor: He is a teaching staff that has distinguished research and scientific production. He gets elected and hired to supervise and be responsible for the financial, administrative and scientific issues of the chair</a:t>
            </a:r>
          </a:p>
          <a:p>
            <a:pPr algn="l" rtl="0"/>
            <a:r>
              <a:rPr lang="en-US" sz="1700" dirty="0"/>
              <a:t>Chair Professor: a distinguished researcher in the field of the chair; he holds a doctorate degree or any other equivalent qualification; he has some unique research interests; and he has a key role in supporting the scientific issues of the chair </a:t>
            </a:r>
          </a:p>
          <a:p>
            <a:pPr algn="l" rtl="0"/>
            <a:r>
              <a:rPr lang="en-US" sz="1700" dirty="0"/>
              <a:t>Management Committee of Research Chari Issues: This committee is responsible for supervising the scientific and technical aspects of the research chair   </a:t>
            </a:r>
          </a:p>
          <a:p>
            <a:pPr marL="0" lvl="0" indent="0" algn="l" rtl="0">
              <a:buNone/>
            </a:pPr>
            <a:endParaRPr lang="en-US" sz="1700"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8344" y="224528"/>
            <a:ext cx="1201180" cy="9609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12632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542857"/>
            <a:ext cx="8629550" cy="4838471"/>
          </a:xfrm>
        </p:spPr>
        <p:txBody>
          <a:bodyPr>
            <a:noAutofit/>
          </a:bodyPr>
          <a:lstStyle/>
          <a:p>
            <a:pPr marL="0" indent="0" algn="l" rtl="0">
              <a:buNone/>
            </a:pPr>
            <a:r>
              <a:rPr lang="en-US" sz="2400" dirty="0"/>
              <a:t>The scientific research chairs aim to achieve the following goals: </a:t>
            </a:r>
          </a:p>
          <a:p>
            <a:pPr marL="0" indent="0" algn="l" rtl="0">
              <a:buNone/>
            </a:pPr>
            <a:r>
              <a:rPr lang="en-US" sz="2400" dirty="0"/>
              <a:t>1. Providing the appropriate environment for research and development in all various fields of science and knowledge</a:t>
            </a:r>
          </a:p>
          <a:p>
            <a:pPr marL="0" indent="0" algn="l" rtl="0">
              <a:buNone/>
            </a:pPr>
            <a:r>
              <a:rPr lang="en-US" sz="2400" dirty="0"/>
              <a:t>2. Attracting excellent researchers and scientists around the world in order to benefit from their experience of supporting the programs and scientific research outputs </a:t>
            </a:r>
          </a:p>
          <a:p>
            <a:pPr marL="0" indent="0" algn="l" rtl="0">
              <a:buNone/>
            </a:pPr>
            <a:r>
              <a:rPr lang="en-US" sz="2400" dirty="0"/>
              <a:t>3. Providing alternatives and financial sources for supporting the scientific research programs</a:t>
            </a:r>
          </a:p>
          <a:p>
            <a:pPr marL="0" indent="0" algn="l" rtl="0">
              <a:buNone/>
            </a:pPr>
            <a:r>
              <a:rPr lang="en-US" sz="2400" dirty="0"/>
              <a:t>4. Strengthening the relationship and partnership between the university and other private, public and non-profit sectors and institutions at the local and international level. </a:t>
            </a:r>
          </a:p>
          <a:p>
            <a:pPr marL="0" indent="0" algn="l" rtl="0">
              <a:buNone/>
            </a:pPr>
            <a:r>
              <a:rPr lang="en-US" sz="2400" dirty="0"/>
              <a:t>5. Linking the scientific research output with the society needs in the way of achieving the constant development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2320" y="188640"/>
            <a:ext cx="1428750" cy="1143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
        <p:nvSpPr>
          <p:cNvPr id="5" name="مستطيل 4"/>
          <p:cNvSpPr/>
          <p:nvPr/>
        </p:nvSpPr>
        <p:spPr>
          <a:xfrm>
            <a:off x="251520" y="188640"/>
            <a:ext cx="6696744" cy="1354217"/>
          </a:xfrm>
          <a:prstGeom prst="rect">
            <a:avLst/>
          </a:prstGeom>
        </p:spPr>
        <p:txBody>
          <a:bodyPr wrap="square">
            <a:spAutoFit/>
          </a:bodyPr>
          <a:lstStyle/>
          <a:p>
            <a:pPr algn="ctr"/>
            <a:r>
              <a:rPr lang="en-US" sz="4100" b="1" dirty="0">
                <a:solidFill>
                  <a:schemeClr val="accent3">
                    <a:lumMod val="75000"/>
                  </a:schemeClr>
                </a:solidFill>
              </a:rPr>
              <a:t>Objectives of the Research Chair</a:t>
            </a:r>
            <a:endParaRPr lang="ar-SA" sz="4100" dirty="0">
              <a:solidFill>
                <a:schemeClr val="accent3">
                  <a:lumMod val="75000"/>
                </a:schemeClr>
              </a:solidFill>
            </a:endParaRPr>
          </a:p>
        </p:txBody>
      </p:sp>
    </p:spTree>
    <p:extLst>
      <p:ext uri="{BB962C8B-B14F-4D97-AF65-F5344CB8AC3E}">
        <p14:creationId xmlns:p14="http://schemas.microsoft.com/office/powerpoint/2010/main" val="1672970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1556792"/>
            <a:ext cx="8229600" cy="4525963"/>
          </a:xfrm>
        </p:spPr>
        <p:txBody>
          <a:bodyPr/>
          <a:lstStyle/>
          <a:p>
            <a:pPr algn="l" rtl="0"/>
            <a:r>
              <a:rPr lang="en-US" dirty="0"/>
              <a:t>The scientific research chairs cover all the fields of science and knowledge that serve the message of the university, the society needs, scientific research and the national economy that depends on knowledge. Also, they satisfy the needs of financers</a:t>
            </a:r>
            <a:endParaRPr lang="ar-SA"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4509120"/>
            <a:ext cx="1428750" cy="1143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
        <p:nvSpPr>
          <p:cNvPr id="5" name="مستطيل 4"/>
          <p:cNvSpPr/>
          <p:nvPr/>
        </p:nvSpPr>
        <p:spPr>
          <a:xfrm>
            <a:off x="1325935" y="255360"/>
            <a:ext cx="6924178" cy="769441"/>
          </a:xfrm>
          <a:prstGeom prst="rect">
            <a:avLst/>
          </a:prstGeom>
        </p:spPr>
        <p:txBody>
          <a:bodyPr wrap="square">
            <a:spAutoFit/>
          </a:bodyPr>
          <a:lstStyle/>
          <a:p>
            <a:pPr algn="l" rtl="0"/>
            <a:r>
              <a:rPr lang="en-US" sz="4400" b="1" dirty="0">
                <a:solidFill>
                  <a:schemeClr val="accent3">
                    <a:lumMod val="75000"/>
                  </a:schemeClr>
                </a:solidFill>
              </a:rPr>
              <a:t>Research Chairs Fields</a:t>
            </a:r>
            <a:endParaRPr lang="ar-SA" dirty="0">
              <a:solidFill>
                <a:schemeClr val="accent3">
                  <a:lumMod val="75000"/>
                </a:schemeClr>
              </a:solidFill>
            </a:endParaRPr>
          </a:p>
        </p:txBody>
      </p:sp>
    </p:spTree>
    <p:extLst>
      <p:ext uri="{BB962C8B-B14F-4D97-AF65-F5344CB8AC3E}">
        <p14:creationId xmlns:p14="http://schemas.microsoft.com/office/powerpoint/2010/main" val="3730494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spTree>
    <p:extLst>
      <p:ext uri="{BB962C8B-B14F-4D97-AF65-F5344CB8AC3E}">
        <p14:creationId xmlns:p14="http://schemas.microsoft.com/office/powerpoint/2010/main" val="4057165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1341</TotalTime>
  <Words>622</Words>
  <Application>Microsoft Office PowerPoint</Application>
  <PresentationFormat>عرض على الشاشة (3:4)‏</PresentationFormat>
  <Paragraphs>22</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نسق Office</vt:lpstr>
      <vt:lpstr>Regulations of Scientific Research Chairs in Almajma'ah University</vt:lpstr>
      <vt:lpstr>عرض تقديمي في PowerPoint</vt:lpstr>
      <vt:lpstr>Overview </vt:lpstr>
      <vt:lpstr>Fundamental Definitions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مجلة العلوم الإنسانية والإدارية</dc:title>
  <dc:creator>Kholoud Eid</dc:creator>
  <cp:lastModifiedBy>Kholoud Eid</cp:lastModifiedBy>
  <cp:revision>6</cp:revision>
  <dcterms:created xsi:type="dcterms:W3CDTF">2013-05-19T08:56:12Z</dcterms:created>
  <dcterms:modified xsi:type="dcterms:W3CDTF">2013-06-24T14:21:56Z</dcterms:modified>
</cp:coreProperties>
</file>