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1" r:id="rId3"/>
    <p:sldId id="259" r:id="rId4"/>
    <p:sldId id="257"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29695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47305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52351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25014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407346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57870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628BEEC-8B09-4A00-8CD1-D38E8C772DD3}" type="datetimeFigureOut">
              <a:rPr lang="ar-SA" smtClean="0"/>
              <a:t>16/08/34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81242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628BEEC-8B09-4A00-8CD1-D38E8C772DD3}" type="datetimeFigureOut">
              <a:rPr lang="ar-SA" smtClean="0"/>
              <a:t>16/08/34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51996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28BEEC-8B09-4A00-8CD1-D38E8C772DD3}" type="datetimeFigureOut">
              <a:rPr lang="ar-SA" smtClean="0"/>
              <a:t>16/08/34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4069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50194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3357451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79DF5C8-ED07-42F9-A5B4-D94EB3C04B97}" type="slidenum">
              <a:rPr lang="ar-SA" smtClean="0"/>
              <a:t>‹#›</a:t>
            </a:fld>
            <a:endParaRPr lang="ar-SA"/>
          </a:p>
        </p:txBody>
      </p:sp>
    </p:spTree>
    <p:extLst>
      <p:ext uri="{BB962C8B-B14F-4D97-AF65-F5344CB8AC3E}">
        <p14:creationId xmlns:p14="http://schemas.microsoft.com/office/powerpoint/2010/main" val="2360430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mu.edu.sa/en/departments/vice-rector-graduate-studies-and-scientific-research/overview-progra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u.edu.sa/en/departments/vice-rector-graduate-studies-and-scientific-research/objectives-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u.edu.sa/en/departments/vice-rector-graduate-studies-and-scientific-research/application-term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988840"/>
            <a:ext cx="7772400" cy="1470025"/>
          </a:xfrm>
        </p:spPr>
        <p:txBody>
          <a:bodyPr/>
          <a:lstStyle/>
          <a:p>
            <a:r>
              <a:rPr lang="ar-SA" b="1" dirty="0" smtClean="0">
                <a:solidFill>
                  <a:schemeClr val="accent3">
                    <a:lumMod val="50000"/>
                  </a:schemeClr>
                </a:solidFill>
              </a:rPr>
              <a:t>برنامج استقطاب</a:t>
            </a:r>
            <a:endParaRPr lang="en-US" b="1" dirty="0">
              <a:solidFill>
                <a:schemeClr val="accent3">
                  <a:lumMod val="50000"/>
                </a:schemeClr>
              </a:solidFill>
            </a:endParaRPr>
          </a:p>
        </p:txBody>
      </p:sp>
    </p:spTree>
    <p:extLst>
      <p:ext uri="{BB962C8B-B14F-4D97-AF65-F5344CB8AC3E}">
        <p14:creationId xmlns:p14="http://schemas.microsoft.com/office/powerpoint/2010/main" val="112001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hlinkClick r:id="rId2"/>
              </a:rPr>
              <a:t>Overview Program</a:t>
            </a:r>
            <a:endParaRPr lang="en-US" b="1" dirty="0"/>
          </a:p>
        </p:txBody>
      </p:sp>
      <p:sp>
        <p:nvSpPr>
          <p:cNvPr id="3" name="عنصر نائب للمحتوى 2"/>
          <p:cNvSpPr>
            <a:spLocks noGrp="1"/>
          </p:cNvSpPr>
          <p:nvPr>
            <p:ph idx="1"/>
          </p:nvPr>
        </p:nvSpPr>
        <p:spPr/>
        <p:txBody>
          <a:bodyPr>
            <a:normAutofit fontScale="92500" lnSpcReduction="20000"/>
          </a:bodyPr>
          <a:lstStyle/>
          <a:p>
            <a:pPr marL="0" indent="0" algn="l" rtl="0">
              <a:buNone/>
            </a:pPr>
            <a:r>
              <a:rPr lang="en-US" b="1" dirty="0"/>
              <a:t>The program of the Custodian of the Two Holy Mosques King Abdullah Bin Abdel Aziz for overseas scholarship is deemed as one of the most leading developmental projects for education at the ministry of higher education in Saudi Arabia. The country counts so much on the program in academic development which will contribute to the advancement of the national economic development. MU intends to participate in achieving this goal via the initiative of His Highness the Rector Dr. Khalid Al-</a:t>
            </a:r>
            <a:r>
              <a:rPr lang="en-US" b="1" dirty="0" err="1"/>
              <a:t>Mogren</a:t>
            </a:r>
            <a:r>
              <a:rPr lang="en-US" b="1" dirty="0"/>
              <a:t> through the establishment of </a:t>
            </a:r>
            <a:r>
              <a:rPr lang="en-US" b="1" dirty="0" err="1"/>
              <a:t>Isteqtaab</a:t>
            </a:r>
            <a:r>
              <a:rPr lang="en-US" b="1" dirty="0"/>
              <a:t> Program. </a:t>
            </a:r>
            <a:endParaRPr lang="en-US" dirty="0"/>
          </a:p>
        </p:txBody>
      </p:sp>
    </p:spTree>
    <p:extLst>
      <p:ext uri="{BB962C8B-B14F-4D97-AF65-F5344CB8AC3E}">
        <p14:creationId xmlns:p14="http://schemas.microsoft.com/office/powerpoint/2010/main" val="1304743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60648"/>
            <a:ext cx="8229600" cy="1143000"/>
          </a:xfrm>
        </p:spPr>
        <p:txBody>
          <a:bodyPr>
            <a:normAutofit/>
          </a:bodyPr>
          <a:lstStyle/>
          <a:p>
            <a:r>
              <a:rPr lang="en-US" b="1" dirty="0">
                <a:hlinkClick r:id="rId2"/>
              </a:rPr>
              <a:t>Objectives</a:t>
            </a:r>
            <a:endParaRPr lang="en-US" b="1" dirty="0"/>
          </a:p>
        </p:txBody>
      </p:sp>
      <p:sp>
        <p:nvSpPr>
          <p:cNvPr id="3" name="عنصر نائب للمحتوى 2"/>
          <p:cNvSpPr>
            <a:spLocks noGrp="1"/>
          </p:cNvSpPr>
          <p:nvPr>
            <p:ph idx="1"/>
          </p:nvPr>
        </p:nvSpPr>
        <p:spPr>
          <a:xfrm>
            <a:off x="107504" y="1691680"/>
            <a:ext cx="8825328" cy="5049688"/>
          </a:xfrm>
        </p:spPr>
        <p:txBody>
          <a:bodyPr>
            <a:normAutofit fontScale="77500" lnSpcReduction="20000"/>
          </a:bodyPr>
          <a:lstStyle/>
          <a:p>
            <a:pPr marL="0" indent="0" algn="l" rtl="0">
              <a:buNone/>
            </a:pPr>
            <a:r>
              <a:rPr lang="en-US" b="1" dirty="0"/>
              <a:t>a. to attract outstanding graduates of this program in scientific majors which the university needs.</a:t>
            </a:r>
            <a:endParaRPr lang="en-US" dirty="0"/>
          </a:p>
          <a:p>
            <a:pPr marL="0" indent="0" algn="l" rtl="0">
              <a:buNone/>
            </a:pPr>
            <a:r>
              <a:rPr lang="en-US" b="1" dirty="0"/>
              <a:t>b. to vary the graduates in terms of their majors from eastern and western countries.</a:t>
            </a:r>
            <a:endParaRPr lang="en-US" dirty="0"/>
          </a:p>
          <a:p>
            <a:pPr marL="0" indent="0" algn="l" rtl="0">
              <a:buNone/>
            </a:pPr>
            <a:r>
              <a:rPr lang="en-US" b="1" dirty="0"/>
              <a:t>c. to optimally exploit the human resources in King Abdullah’s scholarship program.</a:t>
            </a:r>
            <a:endParaRPr lang="en-US" dirty="0"/>
          </a:p>
          <a:p>
            <a:pPr marL="0" indent="0" algn="l" rtl="0">
              <a:buNone/>
            </a:pPr>
            <a:r>
              <a:rPr lang="en-US" b="1" dirty="0"/>
              <a:t>d. to have a clear and detail vision of the required majors in the university.</a:t>
            </a:r>
            <a:endParaRPr lang="en-US" dirty="0"/>
          </a:p>
          <a:p>
            <a:pPr marL="0" indent="0" algn="l" rtl="0">
              <a:buNone/>
            </a:pPr>
            <a:r>
              <a:rPr lang="en-US" b="1" dirty="0"/>
              <a:t>e. to build up an integrated database about the current situation of king Abdulla’s program for scholarship which could be used in the future to attract outstanding graduates.</a:t>
            </a:r>
            <a:endParaRPr lang="en-US" dirty="0"/>
          </a:p>
          <a:p>
            <a:pPr marL="0" indent="0" algn="l" rtl="0">
              <a:buNone/>
            </a:pPr>
            <a:r>
              <a:rPr lang="en-US" b="1" dirty="0"/>
              <a:t>f. to develop a good academic and administrative relationship with all employees at the cultural attaches and to benefit from the services provided in achieving the goals of this program.  </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930" y="476672"/>
            <a:ext cx="142875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297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hlinkClick r:id="rId2"/>
              </a:rPr>
              <a:t>Application Terms</a:t>
            </a:r>
            <a:endParaRPr lang="en-US" b="1" dirty="0"/>
          </a:p>
        </p:txBody>
      </p:sp>
      <p:sp>
        <p:nvSpPr>
          <p:cNvPr id="3" name="عنصر نائب للمحتوى 2"/>
          <p:cNvSpPr>
            <a:spLocks noGrp="1"/>
          </p:cNvSpPr>
          <p:nvPr>
            <p:ph idx="1"/>
          </p:nvPr>
        </p:nvSpPr>
        <p:spPr>
          <a:xfrm>
            <a:off x="323528" y="1483594"/>
            <a:ext cx="8496944" cy="5041750"/>
          </a:xfrm>
        </p:spPr>
        <p:txBody>
          <a:bodyPr>
            <a:normAutofit fontScale="85000" lnSpcReduction="20000"/>
          </a:bodyPr>
          <a:lstStyle/>
          <a:p>
            <a:pPr marL="0" indent="0" algn="l" rtl="0">
              <a:buNone/>
            </a:pPr>
            <a:r>
              <a:rPr lang="en-US" b="1" dirty="0"/>
              <a:t>Dear applicants, you are highly advised to read carefully the terms and to ensure that you are eligible in accordance to the following terms:</a:t>
            </a:r>
            <a:endParaRPr lang="en-US" dirty="0"/>
          </a:p>
          <a:p>
            <a:pPr marL="0" indent="0" algn="l" rtl="0">
              <a:buNone/>
            </a:pPr>
            <a:r>
              <a:rPr lang="en-US" b="1" dirty="0"/>
              <a:t>1. applicants should obtain their degree, BA or MA, not less than very good.</a:t>
            </a:r>
            <a:endParaRPr lang="en-US" dirty="0"/>
          </a:p>
          <a:p>
            <a:pPr marL="0" indent="0" algn="l" rtl="0">
              <a:buNone/>
            </a:pPr>
            <a:r>
              <a:rPr lang="en-US" b="1" dirty="0"/>
              <a:t>2. applicants’ majors should be compatible with the scientific degree.</a:t>
            </a:r>
            <a:endParaRPr lang="en-US" dirty="0"/>
          </a:p>
          <a:p>
            <a:pPr marL="0" indent="0" algn="l" rtl="0">
              <a:buNone/>
            </a:pPr>
            <a:r>
              <a:rPr lang="en-US" b="1" dirty="0"/>
              <a:t>3. applicants should obtain their degree from accredited universities by the Minister of higher education.</a:t>
            </a:r>
            <a:endParaRPr lang="en-US" dirty="0"/>
          </a:p>
          <a:p>
            <a:pPr marL="0" indent="0" algn="l" rtl="0">
              <a:buNone/>
            </a:pPr>
            <a:r>
              <a:rPr lang="en-US" b="1" dirty="0"/>
              <a:t>4. applicants age should not exceed 28 years for repetition, 32 for MA and 36 for PhD.</a:t>
            </a:r>
            <a:endParaRPr lang="en-US" dirty="0"/>
          </a:p>
          <a:p>
            <a:pPr marL="0" indent="0" algn="l" rtl="0">
              <a:buNone/>
            </a:pPr>
            <a:r>
              <a:rPr lang="en-US" b="1" dirty="0"/>
              <a:t>5. applicants should pass the interview successfully.</a:t>
            </a:r>
            <a:endParaRPr lang="en-US" dirty="0"/>
          </a:p>
          <a:p>
            <a:pPr marL="0" indent="0" algn="l" rtl="0">
              <a:buNone/>
            </a:pPr>
            <a:r>
              <a:rPr lang="en-US" b="1" dirty="0"/>
              <a:t>6. the board has the right to add up further requirements.</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95712"/>
            <a:ext cx="1584176" cy="12673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925081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340</Words>
  <Application>Microsoft Office PowerPoint</Application>
  <PresentationFormat>عرض على الشاشة (3:4)‏</PresentationFormat>
  <Paragraphs>18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نسق Office</vt:lpstr>
      <vt:lpstr>برنامج استقطاب</vt:lpstr>
      <vt:lpstr>Overview Program</vt:lpstr>
      <vt:lpstr>Objectives</vt:lpstr>
      <vt:lpstr>Application Terms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مجلة العلوم الإنسانية والإدارية</dc:title>
  <dc:creator>Kholoud Eid</dc:creator>
  <cp:lastModifiedBy>Kholoud Eid</cp:lastModifiedBy>
  <cp:revision>6</cp:revision>
  <dcterms:created xsi:type="dcterms:W3CDTF">2013-05-19T08:56:12Z</dcterms:created>
  <dcterms:modified xsi:type="dcterms:W3CDTF">2013-06-24T13:26:14Z</dcterms:modified>
</cp:coreProperties>
</file>