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1" r:id="rId4"/>
    <p:sldId id="265" r:id="rId5"/>
    <p:sldId id="259" r:id="rId6"/>
    <p:sldId id="258" r:id="rId7"/>
    <p:sldId id="266"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29695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47305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2351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25014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407346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7870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628BEEC-8B09-4A00-8CD1-D38E8C772DD3}" type="datetimeFigureOut">
              <a:rPr lang="ar-SA" smtClean="0"/>
              <a:t>16/08/34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81242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628BEEC-8B09-4A00-8CD1-D38E8C772DD3}" type="datetimeFigureOut">
              <a:rPr lang="ar-SA" smtClean="0"/>
              <a:t>16/08/34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1996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28BEEC-8B09-4A00-8CD1-D38E8C772DD3}" type="datetimeFigureOut">
              <a:rPr lang="ar-SA" smtClean="0"/>
              <a:t>16/08/34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4069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0194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33574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DF5C8-ED07-42F9-A5B4-D94EB3C04B97}" type="slidenum">
              <a:rPr lang="ar-SA" smtClean="0"/>
              <a:t>‹#›</a:t>
            </a:fld>
            <a:endParaRPr lang="ar-SA"/>
          </a:p>
        </p:txBody>
      </p:sp>
    </p:spTree>
    <p:extLst>
      <p:ext uri="{BB962C8B-B14F-4D97-AF65-F5344CB8AC3E}">
        <p14:creationId xmlns:p14="http://schemas.microsoft.com/office/powerpoint/2010/main" val="2360430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556792"/>
            <a:ext cx="7916416" cy="1944216"/>
          </a:xfrm>
        </p:spPr>
        <p:txBody>
          <a:bodyPr>
            <a:normAutofit/>
          </a:bodyPr>
          <a:lstStyle/>
          <a:p>
            <a:r>
              <a:rPr lang="ar-SA" b="1" dirty="0">
                <a:solidFill>
                  <a:schemeClr val="accent3">
                    <a:lumMod val="75000"/>
                  </a:schemeClr>
                </a:solidFill>
              </a:rPr>
              <a:t>لائحة كراسي البحث العلمي</a:t>
            </a:r>
            <a:r>
              <a:rPr lang="en-US" b="1" dirty="0">
                <a:solidFill>
                  <a:schemeClr val="accent3">
                    <a:lumMod val="75000"/>
                  </a:schemeClr>
                </a:solidFill>
              </a:rPr>
              <a:t/>
            </a:r>
            <a:br>
              <a:rPr lang="en-US" b="1" dirty="0">
                <a:solidFill>
                  <a:schemeClr val="accent3">
                    <a:lumMod val="75000"/>
                  </a:schemeClr>
                </a:solidFill>
              </a:rPr>
            </a:br>
            <a:r>
              <a:rPr lang="ar-SA" b="1" dirty="0">
                <a:solidFill>
                  <a:schemeClr val="accent3">
                    <a:lumMod val="75000"/>
                  </a:schemeClr>
                </a:solidFill>
              </a:rPr>
              <a:t>بجامعة المجمعة </a:t>
            </a:r>
            <a:endParaRPr lang="en-US" b="1" dirty="0">
              <a:solidFill>
                <a:schemeClr val="accent3">
                  <a:lumMod val="75000"/>
                </a:schemeClr>
              </a:solidFill>
            </a:endParaRPr>
          </a:p>
        </p:txBody>
      </p:sp>
    </p:spTree>
    <p:extLst>
      <p:ext uri="{BB962C8B-B14F-4D97-AF65-F5344CB8AC3E}">
        <p14:creationId xmlns:p14="http://schemas.microsoft.com/office/powerpoint/2010/main" val="112001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1720" y="1700808"/>
            <a:ext cx="5088706" cy="3384000"/>
          </a:xfrm>
        </p:spPr>
      </p:pic>
    </p:spTree>
    <p:extLst>
      <p:ext uri="{BB962C8B-B14F-4D97-AF65-F5344CB8AC3E}">
        <p14:creationId xmlns:p14="http://schemas.microsoft.com/office/powerpoint/2010/main" val="141309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solidFill>
                  <a:schemeClr val="accent3">
                    <a:lumMod val="50000"/>
                  </a:schemeClr>
                </a:solidFill>
                <a:effectLst>
                  <a:outerShdw blurRad="38100" dist="38100" dir="2700000" algn="tl">
                    <a:srgbClr val="000000">
                      <a:alpha val="43137"/>
                    </a:srgbClr>
                  </a:outerShdw>
                </a:effectLst>
              </a:rPr>
              <a:t>مقدمة</a:t>
            </a:r>
            <a:endParaRPr lang="ar-SA" b="1" dirty="0">
              <a:solidFill>
                <a:schemeClr val="accent3">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fontScale="70000" lnSpcReduction="20000"/>
          </a:bodyPr>
          <a:lstStyle/>
          <a:p>
            <a:r>
              <a:rPr lang="ar-SA" dirty="0"/>
              <a:t>تعد الجامعات المندرجة ضمن منظومة مؤسسات التعليم العالي المحاضن الأساسية لدعم البحث العلمي وتطويره، ولا شك أن فائدة البحث العلمي وآثاره تمتد إلى جميع فئات المجتمع وشرائحه، ويتمثل ذلك في مفهوم "الشراكة المجتمعية" التي يسهم من خلالها كُلٌّ من الأفراد والمجتمع ومؤسساته بفاعلية في دعم البحوث والعلوم التي تحقق تنمية المجتمع وتطويره ، وحل مشكلاته وتعزيز قدراته وإمكاناته.</a:t>
            </a:r>
            <a:endParaRPr lang="en-US" dirty="0"/>
          </a:p>
          <a:p>
            <a:r>
              <a:rPr lang="ar-SA" dirty="0"/>
              <a:t>وتعتبر الكراسي البحثية أحد أهم المصادر الفاعلة في تطوير المعارف العلمية ، والتقنيات الحديثة، وتحقيق التنمية المجتمعية ، والتميز المعرفي في المجالات العلمية والاقتصادية والاجتماعية وغيرها، كما أنها تسهم في تطوير الإبداع والابتكار، الذي يهدف إلى تحقيق الشراكة المجتمعية بجوانبها المادية ، والإنسانية، ويحقق الاستفادة المأمولة من التقنيات، والإمكانات المتوافرة في الجامعة لخدمة المجتمع وحل مشكلاته ، والإسهام في استدامة التنمية، وإثراء المعرفة </a:t>
            </a:r>
            <a:r>
              <a:rPr lang="ar-SA" dirty="0" err="1"/>
              <a:t>واقتصادياتها</a:t>
            </a:r>
            <a:r>
              <a:rPr lang="ar-SA" dirty="0"/>
              <a:t>.</a:t>
            </a:r>
            <a:r>
              <a:rPr lang="en-US" dirty="0"/>
              <a:t> </a:t>
            </a:r>
          </a:p>
          <a:p>
            <a:r>
              <a:rPr lang="ar-SA" dirty="0"/>
              <a:t>وانطلاقًا من كل ما تقدم ، وبناءً على نظام مجلس التعليم العالي والجامعات ولوائحه ذات الصلة فقد أُعِدَّت لائحة الكراسي البحثية بجامعة المجمعة مشتملة على ثلاث عشرة مادة. </a:t>
            </a:r>
            <a:endParaRPr lang="en-US" dirty="0"/>
          </a:p>
        </p:txBody>
      </p:sp>
    </p:spTree>
    <p:extLst>
      <p:ext uri="{BB962C8B-B14F-4D97-AF65-F5344CB8AC3E}">
        <p14:creationId xmlns:p14="http://schemas.microsoft.com/office/powerpoint/2010/main" val="414795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solidFill>
                  <a:schemeClr val="accent3">
                    <a:lumMod val="75000"/>
                  </a:schemeClr>
                </a:solidFill>
              </a:rPr>
              <a:t>تعريفات مهمة</a:t>
            </a:r>
            <a:endParaRPr lang="ar-SA" dirty="0">
              <a:solidFill>
                <a:schemeClr val="accent3">
                  <a:lumMod val="75000"/>
                </a:schemeClr>
              </a:solidFill>
            </a:endParaRPr>
          </a:p>
        </p:txBody>
      </p:sp>
      <p:sp>
        <p:nvSpPr>
          <p:cNvPr id="3" name="عنصر نائب للمحتوى 2"/>
          <p:cNvSpPr>
            <a:spLocks noGrp="1"/>
          </p:cNvSpPr>
          <p:nvPr>
            <p:ph idx="1"/>
          </p:nvPr>
        </p:nvSpPr>
        <p:spPr/>
        <p:txBody>
          <a:bodyPr>
            <a:normAutofit fontScale="70000" lnSpcReduction="20000"/>
          </a:bodyPr>
          <a:lstStyle/>
          <a:p>
            <a:pPr lvl="0"/>
            <a:r>
              <a:rPr lang="ar-SA" b="1" dirty="0"/>
              <a:t>برنامج كراسي البحث :</a:t>
            </a:r>
            <a:r>
              <a:rPr lang="ar-SA" dirty="0"/>
              <a:t> برنامج يعنى بإنشاء كراسي البحث وإدارته، وتحقيق أهدافه</a:t>
            </a:r>
            <a:r>
              <a:rPr lang="en-US" dirty="0"/>
              <a:t> .</a:t>
            </a:r>
          </a:p>
          <a:p>
            <a:pPr lvl="0"/>
            <a:r>
              <a:rPr lang="ar-SA" b="1" dirty="0"/>
              <a:t>لجنة كراسي البحث :</a:t>
            </a:r>
            <a:r>
              <a:rPr lang="ar-SA" dirty="0"/>
              <a:t> اللجنة مهمتها وضع السياسات والاستراتيجيات التي تضمن تسيير برامج كراسي البحث والإشراف عليها</a:t>
            </a:r>
            <a:r>
              <a:rPr lang="en-US" dirty="0"/>
              <a:t>.</a:t>
            </a:r>
          </a:p>
          <a:p>
            <a:pPr lvl="0"/>
            <a:r>
              <a:rPr lang="ar-SA" b="1" dirty="0"/>
              <a:t>إدارة كراسي البحث :</a:t>
            </a:r>
            <a:r>
              <a:rPr lang="ar-SA" dirty="0"/>
              <a:t> وحدة إدارية تقوم بتنفيذ المهام الإدارية والمالية والإعلامية والفنية المتعلقة ببرنامج كراسي البحث</a:t>
            </a:r>
            <a:r>
              <a:rPr lang="en-US" dirty="0"/>
              <a:t>.</a:t>
            </a:r>
          </a:p>
          <a:p>
            <a:pPr lvl="0"/>
            <a:r>
              <a:rPr lang="ar-SA" b="1" dirty="0"/>
              <a:t>كرسي البحث : </a:t>
            </a:r>
            <a:r>
              <a:rPr lang="ar-SA" dirty="0"/>
              <a:t>وحدة جامعية ذات مرونة إدارية ومالية، مهمتها تشجيع القطاعات الواقعة خارج الجامعة على الإسهام في بناء بيئة بحثية واستشارية ، وتسهيل عملها في هذا المجال</a:t>
            </a:r>
            <a:r>
              <a:rPr lang="en-US" dirty="0"/>
              <a:t>.</a:t>
            </a:r>
          </a:p>
          <a:p>
            <a:pPr lvl="0"/>
            <a:r>
              <a:rPr lang="ar-SA" b="1" dirty="0"/>
              <a:t>المشرف على كرسي البحث:</a:t>
            </a:r>
            <a:r>
              <a:rPr lang="ar-SA" dirty="0"/>
              <a:t> عضو هيئة تدريس له إنتاج بحثي علمي متميز، يتم اختياره ليكون مسئولا عن الشؤون المالية والإدارية والعلمية للكرسي</a:t>
            </a:r>
            <a:r>
              <a:rPr lang="en-US" dirty="0"/>
              <a:t>.</a:t>
            </a:r>
          </a:p>
          <a:p>
            <a:pPr lvl="0"/>
            <a:r>
              <a:rPr lang="ar-SA" b="1" dirty="0"/>
              <a:t>أستاذ الكرسي : </a:t>
            </a:r>
            <a:r>
              <a:rPr lang="ar-SA" dirty="0"/>
              <a:t>باحث متميز متخصص في مجال الكرسي، يحمل درجة الدكتوراه أو ما يعادلها، له اهتمامات وأبحاث علمية رائدة، وله دور رئيس في دعم الشؤون العلمية للكرسي</a:t>
            </a:r>
            <a:r>
              <a:rPr lang="en-US" dirty="0"/>
              <a:t>.</a:t>
            </a:r>
          </a:p>
          <a:p>
            <a:pPr lvl="0"/>
            <a:r>
              <a:rPr lang="ar-SA" b="1" dirty="0"/>
              <a:t>لجنة إدارة شؤون كرسي البحث :</a:t>
            </a:r>
            <a:r>
              <a:rPr lang="ar-SA" dirty="0"/>
              <a:t> لجنة تشرف على الجوانب العلمية و الفنية لكرسي البحث.</a:t>
            </a:r>
            <a:endParaRPr lang="en-US" dirty="0"/>
          </a:p>
          <a:p>
            <a:endParaRPr lang="ar-SA"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134" y="260648"/>
            <a:ext cx="1201180" cy="9609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263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556792"/>
            <a:ext cx="8435280" cy="4781128"/>
          </a:xfrm>
        </p:spPr>
        <p:txBody>
          <a:bodyPr>
            <a:noAutofit/>
          </a:bodyPr>
          <a:lstStyle/>
          <a:p>
            <a:pPr lvl="0"/>
            <a:r>
              <a:rPr lang="ar-SA" sz="2400" dirty="0"/>
              <a:t>توفير البيئة الملائمة للبحث والتطوير في مختلف مجالات العلم والمعرفة</a:t>
            </a:r>
            <a:r>
              <a:rPr lang="en-US" sz="2400" dirty="0"/>
              <a:t>.</a:t>
            </a:r>
          </a:p>
          <a:p>
            <a:pPr lvl="0"/>
            <a:r>
              <a:rPr lang="ar-SA" sz="2400" dirty="0"/>
              <a:t>استقطاب الباحثين والعلماء المميزين على مستوى العالم ، للاستفادة من خبراتهم في دعم برامج ومخرجات البحث العلمي</a:t>
            </a:r>
            <a:r>
              <a:rPr lang="en-US" sz="2400" dirty="0"/>
              <a:t>.</a:t>
            </a:r>
          </a:p>
          <a:p>
            <a:pPr lvl="0"/>
            <a:r>
              <a:rPr lang="ar-SA" sz="2400" dirty="0"/>
              <a:t>توفير بدائل ومصادر مالية لدعم برامج البحث العلمي</a:t>
            </a:r>
            <a:r>
              <a:rPr lang="en-US" sz="2400" dirty="0"/>
              <a:t>.</a:t>
            </a:r>
          </a:p>
          <a:p>
            <a:pPr lvl="0"/>
            <a:r>
              <a:rPr lang="ar-SA" sz="2400" dirty="0"/>
              <a:t>تجسير العلاقة والشراكة المجتمعية بين الجامعة وجميع مؤسسات وقطاعات المجتمع الحكومية والأهلية وغير الربحية على المستويين المحلي والدولي</a:t>
            </a:r>
            <a:r>
              <a:rPr lang="en-US" sz="2400" dirty="0"/>
              <a:t>.</a:t>
            </a:r>
          </a:p>
          <a:p>
            <a:pPr lvl="0"/>
            <a:r>
              <a:rPr lang="ar-SA" sz="2400" dirty="0"/>
              <a:t>ربط مخرجات البحث العلمي باحتياجات المجتمع ، في سبيل تحقيق التنمية المستدامة.</a:t>
            </a:r>
            <a:r>
              <a:rPr lang="en-US" sz="2400" dirty="0"/>
              <a:t> </a:t>
            </a:r>
          </a:p>
          <a:p>
            <a:pPr marL="0" indent="0" algn="l" rtl="0">
              <a:buNone/>
            </a:pPr>
            <a:endParaRPr lang="ar-SA" sz="22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25144"/>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مستطيل 4"/>
          <p:cNvSpPr/>
          <p:nvPr/>
        </p:nvSpPr>
        <p:spPr>
          <a:xfrm>
            <a:off x="1835696" y="332656"/>
            <a:ext cx="6696744" cy="1046440"/>
          </a:xfrm>
          <a:prstGeom prst="rect">
            <a:avLst/>
          </a:prstGeom>
        </p:spPr>
        <p:txBody>
          <a:bodyPr wrap="square">
            <a:spAutoFit/>
          </a:bodyPr>
          <a:lstStyle/>
          <a:p>
            <a:r>
              <a:rPr lang="ar-SA" sz="4400" b="1" dirty="0">
                <a:solidFill>
                  <a:schemeClr val="accent3">
                    <a:lumMod val="75000"/>
                  </a:schemeClr>
                </a:solidFill>
              </a:rPr>
              <a:t>أهداف كراسي البحث</a:t>
            </a:r>
            <a:r>
              <a:rPr lang="en-US" dirty="0" smtClean="0">
                <a:solidFill>
                  <a:schemeClr val="accent3">
                    <a:lumMod val="75000"/>
                  </a:schemeClr>
                </a:solidFill>
              </a:rPr>
              <a:t/>
            </a:r>
            <a:br>
              <a:rPr lang="en-US" dirty="0" smtClean="0">
                <a:solidFill>
                  <a:schemeClr val="accent3">
                    <a:lumMod val="75000"/>
                  </a:schemeClr>
                </a:solidFill>
              </a:rPr>
            </a:br>
            <a:endParaRPr lang="ar-SA" dirty="0">
              <a:solidFill>
                <a:schemeClr val="accent3">
                  <a:lumMod val="75000"/>
                </a:schemeClr>
              </a:solidFill>
            </a:endParaRPr>
          </a:p>
        </p:txBody>
      </p:sp>
    </p:spTree>
    <p:extLst>
      <p:ext uri="{BB962C8B-B14F-4D97-AF65-F5344CB8AC3E}">
        <p14:creationId xmlns:p14="http://schemas.microsoft.com/office/powerpoint/2010/main" val="167297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800110"/>
            <a:ext cx="8229600" cy="4525963"/>
          </a:xfrm>
        </p:spPr>
        <p:txBody>
          <a:bodyPr/>
          <a:lstStyle/>
          <a:p>
            <a:r>
              <a:rPr lang="ar-SA" dirty="0"/>
              <a:t>تغطي كراسي البحث العلمي جميع مجالات العلوم والمعرفة التي تخدم رسالة الجامعة ، واحتياجات المجتمع، وتدعم البحث العلمي، والاقتصاد الوطني القائم على المعرفة ، وتلبي حاجات الجهات الممولة. </a:t>
            </a:r>
            <a:endParaRPr lang="en-US" dirty="0"/>
          </a:p>
          <a:p>
            <a:pPr marL="0" indent="0" algn="l">
              <a:buNone/>
            </a:pPr>
            <a:r>
              <a:rPr lang="en-US" dirty="0" smtClean="0"/>
              <a:t/>
            </a:r>
            <a:br>
              <a:rPr lang="en-US" dirty="0" smtClean="0"/>
            </a:br>
            <a:endParaRPr lang="ar-SA"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216524"/>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مستطيل 4"/>
          <p:cNvSpPr/>
          <p:nvPr/>
        </p:nvSpPr>
        <p:spPr>
          <a:xfrm>
            <a:off x="2915816" y="188640"/>
            <a:ext cx="6048672" cy="1046440"/>
          </a:xfrm>
          <a:prstGeom prst="rect">
            <a:avLst/>
          </a:prstGeom>
        </p:spPr>
        <p:txBody>
          <a:bodyPr wrap="square">
            <a:spAutoFit/>
          </a:bodyPr>
          <a:lstStyle/>
          <a:p>
            <a:pPr rtl="0"/>
            <a:r>
              <a:rPr lang="ar-SA" sz="4400" dirty="0">
                <a:solidFill>
                  <a:schemeClr val="accent3">
                    <a:lumMod val="75000"/>
                  </a:schemeClr>
                </a:solidFill>
              </a:rPr>
              <a:t>مجالات كراسي البحث</a:t>
            </a:r>
            <a:r>
              <a:rPr lang="en-US" dirty="0" smtClean="0">
                <a:solidFill>
                  <a:schemeClr val="accent3">
                    <a:lumMod val="75000"/>
                  </a:schemeClr>
                </a:solidFill>
              </a:rPr>
              <a:t/>
            </a:r>
            <a:br>
              <a:rPr lang="en-US" dirty="0" smtClean="0">
                <a:solidFill>
                  <a:schemeClr val="accent3">
                    <a:lumMod val="75000"/>
                  </a:schemeClr>
                </a:solidFill>
              </a:rPr>
            </a:br>
            <a:endParaRPr lang="ar-SA" dirty="0">
              <a:solidFill>
                <a:schemeClr val="accent3">
                  <a:lumMod val="75000"/>
                </a:schemeClr>
              </a:solidFill>
            </a:endParaRPr>
          </a:p>
        </p:txBody>
      </p:sp>
    </p:spTree>
    <p:extLst>
      <p:ext uri="{BB962C8B-B14F-4D97-AF65-F5344CB8AC3E}">
        <p14:creationId xmlns:p14="http://schemas.microsoft.com/office/powerpoint/2010/main" val="373049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405716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1337</TotalTime>
  <Words>430</Words>
  <Application>Microsoft Office PowerPoint</Application>
  <PresentationFormat>عرض على الشاشة (3:4)‏</PresentationFormat>
  <Paragraphs>22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لائحة كراسي البحث العلمي بجامعة المجمعة </vt:lpstr>
      <vt:lpstr>عرض تقديمي في PowerPoint</vt:lpstr>
      <vt:lpstr>مقدمة</vt:lpstr>
      <vt:lpstr>تعريفات مهمة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مجلة العلوم الإنسانية والإدارية</dc:title>
  <dc:creator>Kholoud Eid</dc:creator>
  <cp:lastModifiedBy>Kholoud Eid</cp:lastModifiedBy>
  <cp:revision>5</cp:revision>
  <dcterms:created xsi:type="dcterms:W3CDTF">2013-05-19T08:56:12Z</dcterms:created>
  <dcterms:modified xsi:type="dcterms:W3CDTF">2013-06-24T14:17:31Z</dcterms:modified>
</cp:coreProperties>
</file>