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4" r:id="rId4"/>
  </p:sldMasterIdLst>
  <p:notesMasterIdLst>
    <p:notesMasterId r:id="rId89"/>
  </p:notesMasterIdLst>
  <p:handoutMasterIdLst>
    <p:handoutMasterId r:id="rId90"/>
  </p:handoutMasterIdLst>
  <p:sldIdLst>
    <p:sldId id="316" r:id="rId5"/>
    <p:sldId id="438" r:id="rId6"/>
    <p:sldId id="516" r:id="rId7"/>
    <p:sldId id="520" r:id="rId8"/>
    <p:sldId id="521" r:id="rId9"/>
    <p:sldId id="515" r:id="rId10"/>
    <p:sldId id="370" r:id="rId11"/>
    <p:sldId id="428" r:id="rId12"/>
    <p:sldId id="369" r:id="rId13"/>
    <p:sldId id="429" r:id="rId14"/>
    <p:sldId id="317" r:id="rId15"/>
    <p:sldId id="362" r:id="rId16"/>
    <p:sldId id="376" r:id="rId17"/>
    <p:sldId id="390" r:id="rId18"/>
    <p:sldId id="365" r:id="rId19"/>
    <p:sldId id="422" r:id="rId20"/>
    <p:sldId id="421" r:id="rId21"/>
    <p:sldId id="420" r:id="rId22"/>
    <p:sldId id="321" r:id="rId23"/>
    <p:sldId id="371" r:id="rId24"/>
    <p:sldId id="382" r:id="rId25"/>
    <p:sldId id="387" r:id="rId26"/>
    <p:sldId id="388" r:id="rId27"/>
    <p:sldId id="384" r:id="rId28"/>
    <p:sldId id="398" r:id="rId29"/>
    <p:sldId id="395" r:id="rId30"/>
    <p:sldId id="427" r:id="rId31"/>
    <p:sldId id="426" r:id="rId32"/>
    <p:sldId id="396" r:id="rId33"/>
    <p:sldId id="425" r:id="rId34"/>
    <p:sldId id="401" r:id="rId35"/>
    <p:sldId id="404" r:id="rId36"/>
    <p:sldId id="403" r:id="rId37"/>
    <p:sldId id="331" r:id="rId38"/>
    <p:sldId id="408" r:id="rId39"/>
    <p:sldId id="409" r:id="rId40"/>
    <p:sldId id="372" r:id="rId41"/>
    <p:sldId id="364" r:id="rId42"/>
    <p:sldId id="413" r:id="rId43"/>
    <p:sldId id="415" r:id="rId44"/>
    <p:sldId id="417" r:id="rId45"/>
    <p:sldId id="356" r:id="rId46"/>
    <p:sldId id="354" r:id="rId47"/>
    <p:sldId id="440" r:id="rId48"/>
    <p:sldId id="441" r:id="rId49"/>
    <p:sldId id="442" r:id="rId50"/>
    <p:sldId id="445" r:id="rId51"/>
    <p:sldId id="446" r:id="rId52"/>
    <p:sldId id="447" r:id="rId53"/>
    <p:sldId id="449" r:id="rId54"/>
    <p:sldId id="451" r:id="rId55"/>
    <p:sldId id="452" r:id="rId56"/>
    <p:sldId id="453" r:id="rId57"/>
    <p:sldId id="454" r:id="rId58"/>
    <p:sldId id="455" r:id="rId59"/>
    <p:sldId id="456" r:id="rId60"/>
    <p:sldId id="457" r:id="rId61"/>
    <p:sldId id="458" r:id="rId62"/>
    <p:sldId id="459" r:id="rId63"/>
    <p:sldId id="460" r:id="rId64"/>
    <p:sldId id="461" r:id="rId65"/>
    <p:sldId id="462" r:id="rId66"/>
    <p:sldId id="463" r:id="rId67"/>
    <p:sldId id="464" r:id="rId68"/>
    <p:sldId id="465" r:id="rId69"/>
    <p:sldId id="466" r:id="rId70"/>
    <p:sldId id="467" r:id="rId71"/>
    <p:sldId id="468" r:id="rId72"/>
    <p:sldId id="469" r:id="rId73"/>
    <p:sldId id="470" r:id="rId74"/>
    <p:sldId id="471" r:id="rId75"/>
    <p:sldId id="472" r:id="rId76"/>
    <p:sldId id="473" r:id="rId77"/>
    <p:sldId id="474" r:id="rId78"/>
    <p:sldId id="475" r:id="rId79"/>
    <p:sldId id="476" r:id="rId80"/>
    <p:sldId id="477" r:id="rId81"/>
    <p:sldId id="503" r:id="rId82"/>
    <p:sldId id="512" r:id="rId83"/>
    <p:sldId id="513" r:id="rId84"/>
    <p:sldId id="439" r:id="rId85"/>
    <p:sldId id="518" r:id="rId86"/>
    <p:sldId id="519" r:id="rId87"/>
    <p:sldId id="517" r:id="rId88"/>
  </p:sldIdLst>
  <p:sldSz cx="9144000" cy="6858000" type="screen4x3"/>
  <p:notesSz cx="6797675" cy="9926638"/>
  <p:defaultTextStyle>
    <a:defPPr>
      <a:defRPr lang="en-US"/>
    </a:defPPr>
    <a:lvl1pPr algn="ctr" rtl="0" eaLnBrk="0" fontAlgn="base" hangingPunct="0">
      <a:spcBef>
        <a:spcPct val="50000"/>
      </a:spcBef>
      <a:spcAft>
        <a:spcPct val="0"/>
      </a:spcAft>
      <a:defRPr sz="1600" kern="1200">
        <a:solidFill>
          <a:schemeClr val="tx2"/>
        </a:solidFill>
        <a:latin typeface="Arial" charset="0"/>
        <a:ea typeface="+mn-ea"/>
        <a:cs typeface="+mn-cs"/>
      </a:defRPr>
    </a:lvl1pPr>
    <a:lvl2pPr marL="457200" algn="ctr" rtl="0" eaLnBrk="0" fontAlgn="base" hangingPunct="0">
      <a:spcBef>
        <a:spcPct val="50000"/>
      </a:spcBef>
      <a:spcAft>
        <a:spcPct val="0"/>
      </a:spcAft>
      <a:defRPr sz="1600" kern="1200">
        <a:solidFill>
          <a:schemeClr val="tx2"/>
        </a:solidFill>
        <a:latin typeface="Arial" charset="0"/>
        <a:ea typeface="+mn-ea"/>
        <a:cs typeface="+mn-cs"/>
      </a:defRPr>
    </a:lvl2pPr>
    <a:lvl3pPr marL="914400" algn="ctr" rtl="0" eaLnBrk="0" fontAlgn="base" hangingPunct="0">
      <a:spcBef>
        <a:spcPct val="50000"/>
      </a:spcBef>
      <a:spcAft>
        <a:spcPct val="0"/>
      </a:spcAft>
      <a:defRPr sz="1600" kern="1200">
        <a:solidFill>
          <a:schemeClr val="tx2"/>
        </a:solidFill>
        <a:latin typeface="Arial" charset="0"/>
        <a:ea typeface="+mn-ea"/>
        <a:cs typeface="+mn-cs"/>
      </a:defRPr>
    </a:lvl3pPr>
    <a:lvl4pPr marL="1371600" algn="ctr" rtl="0" eaLnBrk="0" fontAlgn="base" hangingPunct="0">
      <a:spcBef>
        <a:spcPct val="50000"/>
      </a:spcBef>
      <a:spcAft>
        <a:spcPct val="0"/>
      </a:spcAft>
      <a:defRPr sz="1600" kern="1200">
        <a:solidFill>
          <a:schemeClr val="tx2"/>
        </a:solidFill>
        <a:latin typeface="Arial" charset="0"/>
        <a:ea typeface="+mn-ea"/>
        <a:cs typeface="+mn-cs"/>
      </a:defRPr>
    </a:lvl4pPr>
    <a:lvl5pPr marL="1828800" algn="ctr" rtl="0" eaLnBrk="0" fontAlgn="base" hangingPunct="0">
      <a:spcBef>
        <a:spcPct val="50000"/>
      </a:spcBef>
      <a:spcAft>
        <a:spcPct val="0"/>
      </a:spcAft>
      <a:defRPr sz="1600" kern="1200">
        <a:solidFill>
          <a:schemeClr val="tx2"/>
        </a:solidFill>
        <a:latin typeface="Arial" charset="0"/>
        <a:ea typeface="+mn-ea"/>
        <a:cs typeface="+mn-cs"/>
      </a:defRPr>
    </a:lvl5pPr>
    <a:lvl6pPr marL="2286000" algn="l" defTabSz="914400" rtl="0" eaLnBrk="1" latinLnBrk="0" hangingPunct="1">
      <a:defRPr sz="1600" kern="1200">
        <a:solidFill>
          <a:schemeClr val="tx2"/>
        </a:solidFill>
        <a:latin typeface="Arial" charset="0"/>
        <a:ea typeface="+mn-ea"/>
        <a:cs typeface="+mn-cs"/>
      </a:defRPr>
    </a:lvl6pPr>
    <a:lvl7pPr marL="2743200" algn="l" defTabSz="914400" rtl="0" eaLnBrk="1" latinLnBrk="0" hangingPunct="1">
      <a:defRPr sz="1600" kern="1200">
        <a:solidFill>
          <a:schemeClr val="tx2"/>
        </a:solidFill>
        <a:latin typeface="Arial" charset="0"/>
        <a:ea typeface="+mn-ea"/>
        <a:cs typeface="+mn-cs"/>
      </a:defRPr>
    </a:lvl7pPr>
    <a:lvl8pPr marL="3200400" algn="l" defTabSz="914400" rtl="0" eaLnBrk="1" latinLnBrk="0" hangingPunct="1">
      <a:defRPr sz="1600" kern="1200">
        <a:solidFill>
          <a:schemeClr val="tx2"/>
        </a:solidFill>
        <a:latin typeface="Arial" charset="0"/>
        <a:ea typeface="+mn-ea"/>
        <a:cs typeface="+mn-cs"/>
      </a:defRPr>
    </a:lvl8pPr>
    <a:lvl9pPr marL="3657600" algn="l" defTabSz="914400" rtl="0" eaLnBrk="1" latinLnBrk="0" hangingPunct="1">
      <a:defRPr sz="1600" kern="1200">
        <a:solidFill>
          <a:schemeClr val="tx2"/>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1414"/>
    <a:srgbClr val="800A0A"/>
    <a:srgbClr val="508CB4"/>
    <a:srgbClr val="5086AA"/>
    <a:srgbClr val="46879F"/>
    <a:srgbClr val="A4A4AA"/>
    <a:srgbClr val="BEBEC4"/>
    <a:srgbClr val="DBDBE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1" autoAdjust="0"/>
    <p:restoredTop sz="78112" autoAdjust="0"/>
  </p:normalViewPr>
  <p:slideViewPr>
    <p:cSldViewPr>
      <p:cViewPr>
        <p:scale>
          <a:sx n="75" d="100"/>
          <a:sy n="75" d="100"/>
        </p:scale>
        <p:origin x="-1854" y="-78"/>
      </p:cViewPr>
      <p:guideLst>
        <p:guide orient="horz" pos="864"/>
        <p:guide orient="horz" pos="3936"/>
        <p:guide orient="horz" pos="3216"/>
        <p:guide orient="horz" pos="1104"/>
        <p:guide orient="horz" pos="4128"/>
        <p:guide pos="384"/>
        <p:guide pos="2928"/>
        <p:guide pos="53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8" d="100"/>
          <a:sy n="48" d="100"/>
        </p:scale>
        <p:origin x="-2366" y="-82"/>
      </p:cViewPr>
      <p:guideLst>
        <p:guide orient="horz" pos="3126"/>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5659" cy="496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a:solidFill>
                  <a:schemeClr val="tx1"/>
                </a:solidFill>
                <a:latin typeface="Times" charset="0"/>
              </a:defRPr>
            </a:lvl1pPr>
          </a:lstStyle>
          <a:p>
            <a:endParaRPr lang="de-DE" dirty="0"/>
          </a:p>
        </p:txBody>
      </p:sp>
      <p:sp>
        <p:nvSpPr>
          <p:cNvPr id="6147" name="Rectangle 3"/>
          <p:cNvSpPr>
            <a:spLocks noGrp="1" noChangeArrowheads="1"/>
          </p:cNvSpPr>
          <p:nvPr>
            <p:ph type="dt" sz="quarter" idx="1"/>
          </p:nvPr>
        </p:nvSpPr>
        <p:spPr bwMode="auto">
          <a:xfrm>
            <a:off x="3852016" y="0"/>
            <a:ext cx="2945659" cy="496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Times" charset="0"/>
              </a:defRPr>
            </a:lvl1pPr>
          </a:lstStyle>
          <a:p>
            <a:endParaRPr lang="de-DE" dirty="0"/>
          </a:p>
        </p:txBody>
      </p:sp>
      <p:sp>
        <p:nvSpPr>
          <p:cNvPr id="6148" name="Rectangle 4"/>
          <p:cNvSpPr>
            <a:spLocks noGrp="1" noChangeArrowheads="1"/>
          </p:cNvSpPr>
          <p:nvPr>
            <p:ph type="ftr" sz="quarter" idx="2"/>
          </p:nvPr>
        </p:nvSpPr>
        <p:spPr bwMode="auto">
          <a:xfrm>
            <a:off x="0" y="9430226"/>
            <a:ext cx="2945659" cy="4964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solidFill>
                  <a:schemeClr val="tx1"/>
                </a:solidFill>
                <a:latin typeface="Times" charset="0"/>
              </a:defRPr>
            </a:lvl1pPr>
          </a:lstStyle>
          <a:p>
            <a:endParaRPr lang="de-DE" dirty="0"/>
          </a:p>
        </p:txBody>
      </p:sp>
      <p:sp>
        <p:nvSpPr>
          <p:cNvPr id="6149" name="Rectangle 5"/>
          <p:cNvSpPr>
            <a:spLocks noGrp="1" noChangeArrowheads="1"/>
          </p:cNvSpPr>
          <p:nvPr>
            <p:ph type="sldNum" sz="quarter" idx="3"/>
          </p:nvPr>
        </p:nvSpPr>
        <p:spPr bwMode="auto">
          <a:xfrm>
            <a:off x="3852016" y="9430226"/>
            <a:ext cx="2945659" cy="4964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Times" charset="0"/>
              </a:defRPr>
            </a:lvl1pPr>
          </a:lstStyle>
          <a:p>
            <a:fld id="{D6E863DD-8629-43B9-93A3-86EC9FB03C6D}" type="slidenum">
              <a:rPr lang="de-DE"/>
              <a:pPr/>
              <a:t>‹#›</a:t>
            </a:fld>
            <a:endParaRPr lang="de-DE"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5659" cy="496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a:solidFill>
                  <a:schemeClr val="tx1"/>
                </a:solidFill>
                <a:latin typeface="Times" charset="0"/>
              </a:defRPr>
            </a:lvl1pPr>
          </a:lstStyle>
          <a:p>
            <a:endParaRPr lang="de-DE" dirty="0"/>
          </a:p>
        </p:txBody>
      </p:sp>
      <p:sp>
        <p:nvSpPr>
          <p:cNvPr id="8195" name="Rectangle 3"/>
          <p:cNvSpPr>
            <a:spLocks noGrp="1" noChangeArrowheads="1"/>
          </p:cNvSpPr>
          <p:nvPr>
            <p:ph type="dt" idx="1"/>
          </p:nvPr>
        </p:nvSpPr>
        <p:spPr bwMode="auto">
          <a:xfrm>
            <a:off x="3852016" y="0"/>
            <a:ext cx="2945659" cy="496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Times" charset="0"/>
              </a:defRPr>
            </a:lvl1pPr>
          </a:lstStyle>
          <a:p>
            <a:endParaRPr lang="de-DE" dirty="0"/>
          </a:p>
        </p:txBody>
      </p:sp>
      <p:sp>
        <p:nvSpPr>
          <p:cNvPr id="819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06357" y="4715919"/>
            <a:ext cx="5060491" cy="4466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Klicken Sie, um die Textformatierung des Masters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198" name="Rectangle 6"/>
          <p:cNvSpPr>
            <a:spLocks noGrp="1" noChangeArrowheads="1"/>
          </p:cNvSpPr>
          <p:nvPr>
            <p:ph type="ftr" sz="quarter" idx="4"/>
          </p:nvPr>
        </p:nvSpPr>
        <p:spPr bwMode="auto">
          <a:xfrm>
            <a:off x="0" y="9430226"/>
            <a:ext cx="2945659" cy="4964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solidFill>
                  <a:schemeClr val="tx1"/>
                </a:solidFill>
                <a:latin typeface="Times" charset="0"/>
              </a:defRPr>
            </a:lvl1pPr>
          </a:lstStyle>
          <a:p>
            <a:endParaRPr lang="de-DE" dirty="0"/>
          </a:p>
        </p:txBody>
      </p:sp>
      <p:sp>
        <p:nvSpPr>
          <p:cNvPr id="8199" name="Rectangle 7"/>
          <p:cNvSpPr>
            <a:spLocks noGrp="1" noChangeArrowheads="1"/>
          </p:cNvSpPr>
          <p:nvPr>
            <p:ph type="sldNum" sz="quarter" idx="5"/>
          </p:nvPr>
        </p:nvSpPr>
        <p:spPr bwMode="auto">
          <a:xfrm>
            <a:off x="3852016" y="9430226"/>
            <a:ext cx="2945659" cy="4964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Times" charset="0"/>
              </a:defRPr>
            </a:lvl1pPr>
          </a:lstStyle>
          <a:p>
            <a:fld id="{99224FB9-C758-40D1-B1E3-0E09C84B1C6E}" type="slidenum">
              <a:rPr lang="de-DE"/>
              <a:pPr/>
              <a:t>‹#›</a:t>
            </a:fld>
            <a:endParaRPr lang="de-DE"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2834ADCB-A300-4633-ADF5-7C4E04A276B8}" type="slidenum">
              <a:rPr lang="de-DE"/>
              <a:pPr/>
              <a:t>1</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4 different ways to search or browse the content</a:t>
            </a:r>
          </a:p>
          <a:p>
            <a:pPr>
              <a:buFontTx/>
              <a:buChar char="-"/>
            </a:pPr>
            <a:r>
              <a:rPr lang="en-US" baseline="0" dirty="0" smtClean="0"/>
              <a:t> Search by keywords, author, DOI, etc in the search box at the top</a:t>
            </a:r>
          </a:p>
          <a:p>
            <a:pPr>
              <a:buFontTx/>
              <a:buChar char="-"/>
            </a:pPr>
            <a:r>
              <a:rPr lang="en-US" baseline="0" dirty="0" smtClean="0"/>
              <a:t> Browse subjects in the cockpit on the left</a:t>
            </a:r>
          </a:p>
          <a:p>
            <a:pPr>
              <a:buFontTx/>
              <a:buChar char="-"/>
            </a:pPr>
            <a:r>
              <a:rPr lang="en-US" baseline="0" dirty="0" smtClean="0"/>
              <a:t> Browse content type; journals, books, book series, reference works, protocols</a:t>
            </a:r>
          </a:p>
          <a:p>
            <a:pPr>
              <a:buFontTx/>
              <a:buChar char="-"/>
            </a:pPr>
            <a:r>
              <a:rPr lang="en-US" baseline="0" dirty="0" smtClean="0"/>
              <a:t> Or, finally, alphabetical by publication title</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homepage also allows easy access to Services for Authors, Librarians and Societies. These three links (the pictures) take the user back to springer.com, our information platform. SpringerLink is our content platform.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will continue to look at the search box on top as this has the most different options. The other three search or browse functions are pretty straight forward.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9224FB9-C758-40D1-B1E3-0E09C84B1C6E}" type="slidenum">
              <a:rPr lang="de-DE" smtClean="0"/>
              <a:pPr/>
              <a:t>10</a:t>
            </a:fld>
            <a:endParaRPr lang="de-D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30A23531-79AE-4D36-81A8-F37A752B72E3}" type="slidenum">
              <a:rPr lang="de-DE"/>
              <a:pPr/>
              <a:t>11</a:t>
            </a:fld>
            <a:endParaRPr lang="de-DE"/>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r>
              <a:rPr lang="en-US" baseline="0" dirty="0" smtClean="0"/>
              <a:t>Placement of the Quick Search box in the same location on every page makes the site easier to use. The user does not have to go back to the homepage to start a new search.</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 same search bar ‘unfolds’ to the Advanced Search box by clicking</a:t>
            </a:r>
            <a:r>
              <a:rPr lang="en-US" baseline="0" dirty="0" smtClean="0"/>
              <a:t> on the button “advance search”. The search box now shows many </a:t>
            </a:r>
            <a:r>
              <a:rPr lang="en-US" dirty="0" smtClean="0"/>
              <a:t>more options,</a:t>
            </a:r>
            <a:r>
              <a:rPr lang="en-US" baseline="0" dirty="0" smtClean="0"/>
              <a:t> like search in full text or title only, search only books, show results alphabetical, most relevant or most recent.</a:t>
            </a:r>
          </a:p>
          <a:p>
            <a:endParaRPr lang="en-US" dirty="0" smtClean="0"/>
          </a:p>
          <a:p>
            <a:r>
              <a:rPr lang="en-US" dirty="0" smtClean="0"/>
              <a:t>Let us use an example..</a:t>
            </a:r>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12</a:t>
            </a:fld>
            <a:endParaRPr lang="de-D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this example we search on “protein methods” without the quotation marks.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search in the “Title Only” (Chapter, Article or Publication)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Under Category we select “Only Books”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And we would like to see the most recently published first</a:t>
            </a:r>
          </a:p>
          <a:p>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13</a:t>
            </a:fld>
            <a:endParaRPr lang="de-D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results come back with publications having</a:t>
            </a:r>
            <a:r>
              <a:rPr lang="en-US" baseline="0" dirty="0" smtClean="0"/>
              <a:t> Protein AND Methods in the title of the book, book chapter, book series etc.</a:t>
            </a:r>
          </a:p>
          <a:p>
            <a:r>
              <a:rPr lang="en-US" baseline="0" dirty="0" smtClean="0"/>
              <a:t>The results can be narrowed down further by using the filters in the cockpit on the left. Do make sure however that you can see the filters as shown on the next slide.</a:t>
            </a:r>
          </a:p>
          <a:p>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14</a:t>
            </a:fld>
            <a:endParaRPr lang="de-D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 to switch</a:t>
            </a:r>
            <a:r>
              <a:rPr lang="en-US" baseline="0" dirty="0" smtClean="0"/>
              <a:t> the </a:t>
            </a:r>
            <a:r>
              <a:rPr lang="en-US" dirty="0" smtClean="0"/>
              <a:t>Access Indicators on or off.</a:t>
            </a:r>
          </a:p>
          <a:p>
            <a:r>
              <a:rPr lang="en-US" dirty="0" smtClean="0"/>
              <a:t>The green square means you have access. </a:t>
            </a:r>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15</a:t>
            </a:fld>
            <a:endParaRPr lang="de-D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Let’s discuss the other three browse/search</a:t>
            </a:r>
            <a:r>
              <a:rPr lang="en-GB" baseline="0" dirty="0" smtClean="0"/>
              <a:t> options</a:t>
            </a:r>
            <a:endParaRPr lang="en-GB"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16</a:t>
            </a:fld>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5285" indent="-225285">
              <a:buNone/>
            </a:pPr>
            <a:r>
              <a:rPr lang="en-US" baseline="0" dirty="0" smtClean="0"/>
              <a:t>One other browse or search function from the homepage is to select the Subject Collection in the cockpit on the left.</a:t>
            </a:r>
          </a:p>
          <a:p>
            <a:pPr marL="225285" indent="-225285">
              <a:buNone/>
            </a:pPr>
            <a:r>
              <a:rPr lang="en-US" baseline="0" dirty="0" smtClean="0"/>
              <a:t>Clicking on the orange arrow next to the subject collections now expands them to show the sub-fields. This allows the user to browse easily for their specific field of interest. Clicking on the subject collection name takes you directly to that subject collection, with all available books, articles, reference work entries, etc.</a:t>
            </a:r>
          </a:p>
        </p:txBody>
      </p:sp>
      <p:sp>
        <p:nvSpPr>
          <p:cNvPr id="4" name="Slide Number Placeholder 3"/>
          <p:cNvSpPr>
            <a:spLocks noGrp="1"/>
          </p:cNvSpPr>
          <p:nvPr>
            <p:ph type="sldNum" sz="quarter" idx="10"/>
          </p:nvPr>
        </p:nvSpPr>
        <p:spPr/>
        <p:txBody>
          <a:bodyPr/>
          <a:lstStyle/>
          <a:p>
            <a:pPr>
              <a:defRPr/>
            </a:pPr>
            <a:fld id="{62EF64F0-3C7E-4E8A-A5A8-405FFAB044B3}" type="slidenum">
              <a:rPr lang="de-DE" smtClean="0"/>
              <a:pPr>
                <a:defRPr/>
              </a:pPr>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dirty="0" smtClean="0"/>
              <a:t>The third option is to search</a:t>
            </a:r>
            <a:r>
              <a:rPr lang="en-US" baseline="0" dirty="0" smtClean="0"/>
              <a:t> only by content type; like books, or book series.</a:t>
            </a:r>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baseline="0" dirty="0" smtClean="0"/>
              <a:t>The fourth and last option is to browse the alphabetical list of Springer’s publications, the new </a:t>
            </a:r>
            <a:r>
              <a:rPr lang="en-US" dirty="0" smtClean="0"/>
              <a:t>A-Z List reduces the need for scrolling through long lists.</a:t>
            </a:r>
          </a:p>
        </p:txBody>
      </p:sp>
      <p:sp>
        <p:nvSpPr>
          <p:cNvPr id="4" name="Slide Number Placeholder 3"/>
          <p:cNvSpPr>
            <a:spLocks noGrp="1"/>
          </p:cNvSpPr>
          <p:nvPr>
            <p:ph type="sldNum" sz="quarter" idx="10"/>
          </p:nvPr>
        </p:nvSpPr>
        <p:spPr/>
        <p:txBody>
          <a:bodyPr/>
          <a:lstStyle/>
          <a:p>
            <a:pPr>
              <a:defRPr/>
            </a:pPr>
            <a:fld id="{62EF64F0-3C7E-4E8A-A5A8-405FFAB044B3}" type="slidenum">
              <a:rPr lang="de-DE" smtClean="0"/>
              <a:pPr>
                <a:defRPr/>
              </a:pPr>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5285" indent="-225285">
              <a:buFont typeface="+mj-lt"/>
              <a:buNone/>
            </a:pPr>
            <a:r>
              <a:rPr lang="en-US" dirty="0" smtClean="0"/>
              <a:t>Whichever option you choose, you can use the “search within”.</a:t>
            </a:r>
            <a:r>
              <a:rPr lang="en-US" baseline="0" dirty="0" smtClean="0"/>
              <a:t> </a:t>
            </a:r>
          </a:p>
          <a:p>
            <a:pPr marL="225285" indent="-225285">
              <a:buFont typeface="+mj-lt"/>
              <a:buNone/>
            </a:pPr>
            <a:endParaRPr lang="en-US" baseline="0" dirty="0" smtClean="0"/>
          </a:p>
          <a:p>
            <a:pPr marL="225285" indent="-225285">
              <a:buFont typeface="+mj-lt"/>
              <a:buNone/>
            </a:pPr>
            <a:r>
              <a:rPr lang="en-US" baseline="0" dirty="0" smtClean="0"/>
              <a:t>For example, on the homepage we select “content type: Books”, on this second page you can search alphabetically within books, OR use the keyword search on the top left OR use the cockpit on the left to narrow down the results further (make sure the filters are shown!).</a:t>
            </a:r>
          </a:p>
        </p:txBody>
      </p:sp>
      <p:sp>
        <p:nvSpPr>
          <p:cNvPr id="4" name="Slide Number Placeholder 3"/>
          <p:cNvSpPr>
            <a:spLocks noGrp="1"/>
          </p:cNvSpPr>
          <p:nvPr>
            <p:ph type="sldNum" sz="quarter" idx="10"/>
          </p:nvPr>
        </p:nvSpPr>
        <p:spPr/>
        <p:txBody>
          <a:bodyPr/>
          <a:lstStyle/>
          <a:p>
            <a:pPr>
              <a:defRPr/>
            </a:pPr>
            <a:fld id="{62EF64F0-3C7E-4E8A-A5A8-405FFAB044B3}" type="slidenum">
              <a:rPr lang="de-DE" smtClean="0"/>
              <a:pPr>
                <a:defRPr/>
              </a:pPr>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9224FB9-C758-40D1-B1E3-0E09C84B1C6E}" type="slidenum">
              <a:rPr lang="de-DE" smtClean="0"/>
              <a:pPr/>
              <a:t>2</a:t>
            </a:fld>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20</a:t>
            </a:fld>
            <a:endParaRPr lang="de-D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start a new search, for example within</a:t>
            </a:r>
            <a:r>
              <a:rPr lang="en-US" baseline="0" dirty="0" smtClean="0"/>
              <a:t> </a:t>
            </a:r>
            <a:r>
              <a:rPr lang="en-US" dirty="0" smtClean="0"/>
              <a:t>“books” containing the work “Autism” in the book or chapter title.</a:t>
            </a:r>
          </a:p>
          <a:p>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21</a:t>
            </a:fld>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result page it</a:t>
            </a:r>
            <a:r>
              <a:rPr lang="en-US" baseline="0" dirty="0" smtClean="0"/>
              <a:t> is stated whether the result concerns a book chapter or an entire book.</a:t>
            </a:r>
          </a:p>
          <a:p>
            <a:r>
              <a:rPr lang="en-US" baseline="0" dirty="0" smtClean="0"/>
              <a:t>With the “Show Summary” button the user does not have to leave the page, but read the abstract here.</a:t>
            </a:r>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22</a:t>
            </a:fld>
            <a:endParaRPr 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user can open as many summary / abstract pages as needed,</a:t>
            </a:r>
            <a:r>
              <a:rPr lang="en-US" baseline="0" dirty="0" smtClean="0"/>
              <a:t> </a:t>
            </a:r>
            <a:r>
              <a:rPr lang="en-US" dirty="0" smtClean="0"/>
              <a:t>thus enabling  him or her to compare chapters without having to leave the search result page.</a:t>
            </a:r>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23</a:t>
            </a:fld>
            <a:endParaRPr lang="de-D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Result can be broadened again by simply deleting one of</a:t>
            </a:r>
            <a:r>
              <a:rPr lang="en-US" baseline="0" dirty="0" smtClean="0"/>
              <a:t> the parameters, for example, here we filtered on:</a:t>
            </a:r>
          </a:p>
          <a:p>
            <a:pPr>
              <a:buFontTx/>
              <a:buChar char="-"/>
            </a:pPr>
            <a:r>
              <a:rPr lang="en-US" baseline="0" dirty="0" smtClean="0"/>
              <a:t>Content Type “Books”</a:t>
            </a:r>
          </a:p>
          <a:p>
            <a:pPr>
              <a:buFontTx/>
              <a:buChar char="-"/>
            </a:pPr>
            <a:r>
              <a:rPr lang="en-US" baseline="0" dirty="0" smtClean="0"/>
              <a:t>Subject Collection “Behavioral Science”</a:t>
            </a:r>
          </a:p>
          <a:p>
            <a:pPr>
              <a:buFontTx/>
              <a:buChar char="-"/>
            </a:pPr>
            <a:r>
              <a:rPr lang="en-US" baseline="0" dirty="0" smtClean="0"/>
              <a:t>Copyright Year “2011”</a:t>
            </a:r>
          </a:p>
          <a:p>
            <a:pPr>
              <a:buFontTx/>
              <a:buNone/>
            </a:pPr>
            <a:r>
              <a:rPr lang="en-US" baseline="0" dirty="0" smtClean="0"/>
              <a:t>Any of these filters can be removed without losing the search results / without having to start over again.</a:t>
            </a:r>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24</a:t>
            </a:fld>
            <a:endParaRPr lang="de-D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 to SpringerLink, back to the “Book” tab in the cockpit,</a:t>
            </a:r>
            <a:r>
              <a:rPr lang="en-US" baseline="0" dirty="0" smtClean="0"/>
              <a:t> the user can choose between the “Look Inside” and the “old-fashioned” display with a list of the chapters.</a:t>
            </a:r>
          </a:p>
          <a:p>
            <a:r>
              <a:rPr lang="en-US" baseline="0" dirty="0" smtClean="0"/>
              <a:t>Here, again, the user can read the chapter summary, download the PDF, view the HTML or switch back to the Look Inside.</a:t>
            </a:r>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25</a:t>
            </a:fld>
            <a:endParaRPr lang="de-D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user selects a book</a:t>
            </a:r>
            <a:r>
              <a:rPr lang="en-US" baseline="0" dirty="0" smtClean="0"/>
              <a:t> chapter or journal article, the user will be taken to the so called abstract page. </a:t>
            </a:r>
          </a:p>
          <a:p>
            <a:r>
              <a:rPr lang="en-US" baseline="0" dirty="0" smtClean="0"/>
              <a:t>In the cockpit on the left, now the 10 most closely “Related Documents” appear, which can be any content type.</a:t>
            </a:r>
          </a:p>
          <a:p>
            <a:endParaRPr lang="en-US" baseline="0" dirty="0" smtClean="0"/>
          </a:p>
          <a:p>
            <a:pPr marL="225285" indent="-225285" defTabSz="901141">
              <a:buFont typeface="+mj-lt"/>
              <a:buNone/>
            </a:pPr>
            <a:r>
              <a:rPr lang="en-US" dirty="0" smtClean="0"/>
              <a:t>80% of SpringerLink users begin</a:t>
            </a:r>
            <a:r>
              <a:rPr lang="en-US" baseline="0" dirty="0" smtClean="0"/>
              <a:t> their experience on an abstract page, coming for example from Google. </a:t>
            </a:r>
            <a:r>
              <a:rPr lang="en-US" dirty="0" smtClean="0"/>
              <a:t>From the abstract page, the user can see which documents are most</a:t>
            </a:r>
            <a:r>
              <a:rPr lang="en-US" baseline="0" dirty="0" smtClean="0"/>
              <a:t> closely related to the journal article or book chapter. This is done through semantic linking. Results are not limited to books or journals, but rather open to all content on SpringerLink. </a:t>
            </a:r>
          </a:p>
          <a:p>
            <a:pPr marL="225285" indent="-225285" defTabSz="901141">
              <a:buFont typeface="+mj-lt"/>
              <a:buNone/>
            </a:pPr>
            <a:endParaRPr lang="en-US" dirty="0" smtClean="0"/>
          </a:p>
          <a:p>
            <a:pPr marL="225285" indent="-225285">
              <a:buFont typeface="+mj-lt"/>
              <a:buNone/>
            </a:pPr>
            <a:r>
              <a:rPr lang="en-GB" dirty="0" smtClean="0">
                <a:latin typeface="Times" pitchFamily="18" charset="0"/>
              </a:rPr>
              <a:t>Springer worked with semantic experts at a company</a:t>
            </a:r>
            <a:r>
              <a:rPr lang="en-GB" baseline="0" dirty="0" smtClean="0">
                <a:latin typeface="Times" pitchFamily="18" charset="0"/>
              </a:rPr>
              <a:t> called</a:t>
            </a:r>
            <a:r>
              <a:rPr lang="en-GB" dirty="0" smtClean="0">
                <a:latin typeface="Times" pitchFamily="18" charset="0"/>
              </a:rPr>
              <a:t> </a:t>
            </a:r>
            <a:r>
              <a:rPr lang="en-GB" dirty="0" err="1" smtClean="0">
                <a:latin typeface="Times" pitchFamily="18" charset="0"/>
              </a:rPr>
              <a:t>Temis</a:t>
            </a:r>
            <a:r>
              <a:rPr lang="en-GB" dirty="0" smtClean="0">
                <a:latin typeface="Times" pitchFamily="18" charset="0"/>
              </a:rPr>
              <a:t> to create a “digital fingerprint” for each document on SpringerLink (over 5 million!). Using content level analysis, semantic indexing recommends up to ten related documents for each abstract on SpringerLink. Interdisciplinary researchers will find this feature extremely useful. </a:t>
            </a:r>
          </a:p>
          <a:p>
            <a:endParaRPr lang="en-US" baseline="0" dirty="0" smtClean="0"/>
          </a:p>
        </p:txBody>
      </p:sp>
      <p:sp>
        <p:nvSpPr>
          <p:cNvPr id="4" name="Slide Number Placeholder 3"/>
          <p:cNvSpPr>
            <a:spLocks noGrp="1"/>
          </p:cNvSpPr>
          <p:nvPr>
            <p:ph type="sldNum" sz="quarter" idx="10"/>
          </p:nvPr>
        </p:nvSpPr>
        <p:spPr/>
        <p:txBody>
          <a:bodyPr/>
          <a:lstStyle/>
          <a:p>
            <a:fld id="{99224FB9-C758-40D1-B1E3-0E09C84B1C6E}" type="slidenum">
              <a:rPr lang="de-DE" smtClean="0"/>
              <a:pPr/>
              <a:t>26</a:t>
            </a:fld>
            <a:endParaRPr lang="de-D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dirty="0" smtClean="0"/>
              <a:t>“</a:t>
            </a:r>
            <a:r>
              <a:rPr lang="en-US" dirty="0" err="1" smtClean="0"/>
              <a:t>Mousing</a:t>
            </a:r>
            <a:r>
              <a:rPr lang="en-US" dirty="0" smtClean="0"/>
              <a:t>” over a related document causes a mini-abstract page to pop-up. Researchers do not need to navigate away from their article or book chapter t</a:t>
            </a:r>
            <a:r>
              <a:rPr lang="en-US" baseline="0" dirty="0" smtClean="0"/>
              <a:t>o find out more information. Related documents can be downloaded directly from this mini-abstract page!</a:t>
            </a:r>
          </a:p>
        </p:txBody>
      </p:sp>
      <p:sp>
        <p:nvSpPr>
          <p:cNvPr id="4" name="Slide Number Placeholder 3"/>
          <p:cNvSpPr>
            <a:spLocks noGrp="1"/>
          </p:cNvSpPr>
          <p:nvPr>
            <p:ph type="sldNum" sz="quarter" idx="10"/>
          </p:nvPr>
        </p:nvSpPr>
        <p:spPr/>
        <p:txBody>
          <a:bodyPr/>
          <a:lstStyle/>
          <a:p>
            <a:fld id="{99224FB9-C758-40D1-B1E3-0E09C84B1C6E}" type="slidenum">
              <a:rPr lang="de-DE" smtClean="0"/>
              <a:pPr/>
              <a:t>27</a:t>
            </a:fld>
            <a:endParaRPr lang="de-D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several more options on the abstract page</a:t>
            </a:r>
            <a:endParaRPr lang="en-US" baseline="0" dirty="0" smtClean="0"/>
          </a:p>
          <a:p>
            <a:endParaRPr lang="en-US" baseline="0" dirty="0" smtClean="0"/>
          </a:p>
          <a:p>
            <a:r>
              <a:rPr lang="en-US" baseline="0" dirty="0" smtClean="0"/>
              <a:t>Here the user can:</a:t>
            </a:r>
          </a:p>
          <a:p>
            <a:pPr>
              <a:buFontTx/>
              <a:buChar char="-"/>
            </a:pPr>
            <a:r>
              <a:rPr lang="en-US" baseline="0" dirty="0" smtClean="0"/>
              <a:t>read the abstract (or summary), which is the default setting</a:t>
            </a:r>
          </a:p>
          <a:p>
            <a:pPr>
              <a:buFontTx/>
              <a:buChar char="-"/>
            </a:pPr>
            <a:r>
              <a:rPr lang="en-US" baseline="0" dirty="0" smtClean="0"/>
              <a:t>find the references used in the journal article or book chapter (References)</a:t>
            </a:r>
          </a:p>
          <a:p>
            <a:pPr>
              <a:buFontTx/>
              <a:buChar char="-"/>
            </a:pPr>
            <a:r>
              <a:rPr lang="en-US" baseline="0" dirty="0" smtClean="0"/>
              <a:t>see which article or chapter has cited this article or chapter (Cited By) (will show in another slide)</a:t>
            </a:r>
          </a:p>
          <a:p>
            <a:pPr>
              <a:buFontTx/>
              <a:buChar char="-"/>
            </a:pPr>
            <a:r>
              <a:rPr lang="en-US" baseline="0" dirty="0" smtClean="0"/>
              <a:t>export citations</a:t>
            </a:r>
          </a:p>
          <a:p>
            <a:pPr>
              <a:buFontTx/>
              <a:buChar char="-"/>
            </a:pPr>
            <a:r>
              <a:rPr lang="en-US" baseline="0" dirty="0" smtClean="0"/>
              <a:t>read more about this publication (authors, affiliations, SpringerLink date, etc)</a:t>
            </a:r>
          </a:p>
          <a:p>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28</a:t>
            </a:fld>
            <a:endParaRPr lang="de-D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kern="1200" dirty="0" smtClean="0">
                <a:latin typeface="Arial" charset="0"/>
              </a:rPr>
              <a:t>When the user selects</a:t>
            </a:r>
            <a:r>
              <a:rPr lang="en-US" kern="1200" baseline="0" dirty="0" smtClean="0">
                <a:latin typeface="Arial" charset="0"/>
              </a:rPr>
              <a:t> “References”, a list of references is shown with l</a:t>
            </a:r>
            <a:r>
              <a:rPr lang="en-US" kern="1200" dirty="0" smtClean="0">
                <a:latin typeface="Arial" charset="0"/>
              </a:rPr>
              <a:t>inks to the original articles where available.</a:t>
            </a:r>
          </a:p>
          <a:p>
            <a:pPr>
              <a:buNone/>
            </a:pPr>
            <a:r>
              <a:rPr lang="en-US" kern="1200" dirty="0" smtClean="0">
                <a:latin typeface="Arial" charset="0"/>
              </a:rPr>
              <a:t>With</a:t>
            </a:r>
            <a:r>
              <a:rPr lang="en-US" kern="1200" baseline="0" dirty="0" smtClean="0">
                <a:latin typeface="Arial" charset="0"/>
              </a:rPr>
              <a:t> this functionality, researchers can link to any publication which submits article DOIs to </a:t>
            </a:r>
            <a:r>
              <a:rPr lang="en-US" kern="1200" baseline="0" dirty="0" err="1" smtClean="0">
                <a:latin typeface="Arial" charset="0"/>
              </a:rPr>
              <a:t>CrossRef</a:t>
            </a:r>
            <a:r>
              <a:rPr lang="en-US" kern="1200" baseline="0" dirty="0" smtClean="0">
                <a:latin typeface="Arial" charset="0"/>
              </a:rPr>
              <a:t>.</a:t>
            </a:r>
            <a:endParaRPr lang="en-US" kern="1200" dirty="0" smtClean="0">
              <a:latin typeface="Arial" charset="0"/>
            </a:endParaRPr>
          </a:p>
          <a:p>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29</a:t>
            </a:fld>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9224FB9-C758-40D1-B1E3-0E09C84B1C6E}" type="slidenum">
              <a:rPr lang="de-DE" smtClean="0"/>
              <a:pPr/>
              <a:t>3</a:t>
            </a:fld>
            <a:endParaRPr lang="de-D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kern="1200" dirty="0" smtClean="0">
                <a:latin typeface="Arial" charset="0"/>
              </a:rPr>
              <a:t>For articles or chapter that have been cited in other publications, the orange</a:t>
            </a:r>
            <a:r>
              <a:rPr lang="en-US" kern="1200" baseline="0" dirty="0" smtClean="0">
                <a:latin typeface="Arial" charset="0"/>
              </a:rPr>
              <a:t> text “cited by” will be visible on the abstract page. Similarly this will link to the article that has cited the article of chapter.</a:t>
            </a:r>
          </a:p>
          <a:p>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30</a:t>
            </a:fld>
            <a:endParaRPr lang="de-DE"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Citations can be easily exported in the most popular citation managers: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ProCite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BibTex</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EndNote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Reference Manager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PubMed</a:t>
            </a:r>
            <a:r>
              <a:rPr lang="en-US" dirty="0" smtClean="0"/>
              <a:t> (NLM)</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RefWorks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BookEnds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Text Only</a:t>
            </a:r>
          </a:p>
          <a:p>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31</a:t>
            </a:fld>
            <a:endParaRPr lang="de-D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32</a:t>
            </a:fld>
            <a:endParaRPr lang="de-DE"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demonstrate all the features</a:t>
            </a:r>
            <a:r>
              <a:rPr lang="en-US" baseline="0" dirty="0" smtClean="0"/>
              <a:t> associated with the ‘Look Inside’ functionality, we will look at the beautifully illustrated book “Landscapes of Mars”.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latin typeface="Times" charset="0"/>
                <a:ea typeface="+mn-ea"/>
                <a:cs typeface="+mn-cs"/>
              </a:rPr>
              <a:t>The “Look Inside” PDF Preview feature allows users to scan the PDFs for the Springer eBooks and Protocols without having to downloading them or with the need for special software. </a:t>
            </a:r>
          </a:p>
          <a:p>
            <a:endParaRPr lang="en-US" baseline="0" dirty="0" smtClean="0"/>
          </a:p>
          <a:p>
            <a:r>
              <a:rPr lang="en-US" baseline="0" dirty="0" smtClean="0"/>
              <a:t>Through the “Look Inside” functionality non-subscribers have access to the front matter and back matter, and to 10% or 5 pages from each chapter, whichever is more. </a:t>
            </a:r>
          </a:p>
          <a:p>
            <a:endParaRPr lang="en-US" baseline="0" dirty="0" smtClean="0"/>
          </a:p>
          <a:p>
            <a:r>
              <a:rPr lang="en-US" baseline="0" dirty="0" smtClean="0"/>
              <a:t>Subscribers of course have access to the entire book and can use the Look Inside function to browse the entire book, </a:t>
            </a:r>
            <a:r>
              <a:rPr lang="en-GB" sz="1200" kern="1200" baseline="0" dirty="0" smtClean="0">
                <a:solidFill>
                  <a:schemeClr val="tx1"/>
                </a:solidFill>
                <a:latin typeface="Times" charset="0"/>
                <a:ea typeface="+mn-ea"/>
                <a:cs typeface="+mn-cs"/>
              </a:rPr>
              <a:t>quickly scanning illustrations, charts, tables, and equations.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latin typeface="Times" charset="0"/>
                <a:ea typeface="+mn-ea"/>
                <a:cs typeface="+mn-cs"/>
              </a:rPr>
              <a:t>Look Inside puts the “book” experience back into eBooks.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33</a:t>
            </a:fld>
            <a:endParaRPr lang="de-D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user will al</a:t>
            </a:r>
            <a:r>
              <a:rPr lang="en-US" baseline="0" dirty="0" smtClean="0"/>
              <a:t>ways know where he or she is in the eBook. </a:t>
            </a:r>
          </a:p>
          <a:p>
            <a:r>
              <a:rPr lang="en-US" baseline="0" dirty="0" smtClean="0"/>
              <a:t>The bar at the top of the </a:t>
            </a:r>
          </a:p>
          <a:p>
            <a:endParaRPr lang="en-US" baseline="0" dirty="0" smtClean="0"/>
          </a:p>
          <a:p>
            <a:pPr algn="l"/>
            <a:r>
              <a:rPr lang="en-US" dirty="0" smtClean="0"/>
              <a:t>To browse the eBook, users can:</a:t>
            </a:r>
          </a:p>
          <a:p>
            <a:pPr algn="l"/>
            <a:r>
              <a:rPr lang="en-US" dirty="0" smtClean="0"/>
              <a:t>-‘slide’ through the book horizontally and browse the thumbnail of the pages</a:t>
            </a:r>
          </a:p>
          <a:p>
            <a:pPr algn="l"/>
            <a:r>
              <a:rPr lang="en-US" dirty="0" smtClean="0"/>
              <a:t>-scroll through the pages vertically by scrolling down on the</a:t>
            </a:r>
            <a:r>
              <a:rPr lang="en-US" baseline="0" dirty="0" smtClean="0"/>
              <a:t> preview screen</a:t>
            </a:r>
          </a:p>
          <a:p>
            <a:pPr algn="l"/>
            <a:r>
              <a:rPr lang="en-US" baseline="0" dirty="0" smtClean="0"/>
              <a:t>-use the table of Content in the cockpit on the left to jump to a certain chapter.</a:t>
            </a:r>
            <a:endParaRPr lang="en-US" dirty="0" smtClean="0"/>
          </a:p>
          <a:p>
            <a:r>
              <a:rPr lang="en-US" baseline="0" dirty="0" smtClean="0"/>
              <a:t>content area always shows the chapter title. </a:t>
            </a:r>
            <a:endParaRPr lang="en-US" dirty="0"/>
          </a:p>
        </p:txBody>
      </p:sp>
      <p:sp>
        <p:nvSpPr>
          <p:cNvPr id="4" name="Slide Number Placeholder 3"/>
          <p:cNvSpPr>
            <a:spLocks noGrp="1"/>
          </p:cNvSpPr>
          <p:nvPr>
            <p:ph type="sldNum" sz="quarter" idx="10"/>
          </p:nvPr>
        </p:nvSpPr>
        <p:spPr/>
        <p:txBody>
          <a:bodyPr/>
          <a:lstStyle/>
          <a:p>
            <a:pPr>
              <a:defRPr/>
            </a:pPr>
            <a:fld id="{62EF64F0-3C7E-4E8A-A5A8-405FFAB044B3}" type="slidenum">
              <a:rPr lang="de-DE" smtClean="0"/>
              <a:pPr>
                <a:defRPr/>
              </a:pPr>
              <a:t>34</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bar just above the thumbnails</a:t>
            </a:r>
            <a:r>
              <a:rPr lang="en-US" baseline="0" dirty="0" smtClean="0"/>
              <a:t> </a:t>
            </a:r>
            <a:r>
              <a:rPr lang="en-US" dirty="0" smtClean="0"/>
              <a:t>shows several options.</a:t>
            </a:r>
          </a:p>
          <a:p>
            <a:endParaRPr lang="en-US" dirty="0" smtClean="0"/>
          </a:p>
          <a:p>
            <a:pPr algn="l"/>
            <a:r>
              <a:rPr lang="en-US" dirty="0" smtClean="0"/>
              <a:t>Here the user can</a:t>
            </a:r>
          </a:p>
          <a:p>
            <a:pPr algn="l">
              <a:buFontTx/>
              <a:buChar char="-"/>
            </a:pPr>
            <a:r>
              <a:rPr lang="en-US" b="0" dirty="0" smtClean="0"/>
              <a:t>Show or </a:t>
            </a:r>
            <a:r>
              <a:rPr lang="en-US" dirty="0" smtClean="0"/>
              <a:t>hide thumbnails</a:t>
            </a:r>
          </a:p>
          <a:p>
            <a:pPr algn="l">
              <a:buFontTx/>
              <a:buChar char="-"/>
            </a:pPr>
            <a:r>
              <a:rPr lang="en-US" b="0" dirty="0" smtClean="0"/>
              <a:t>Enter and exit the full screen mode</a:t>
            </a:r>
          </a:p>
          <a:p>
            <a:pPr algn="l">
              <a:buFontTx/>
              <a:buChar char="-"/>
            </a:pPr>
            <a:r>
              <a:rPr lang="en-US" dirty="0" smtClean="0"/>
              <a:t>Zoom in and out</a:t>
            </a:r>
          </a:p>
          <a:p>
            <a:pPr algn="l">
              <a:buFontTx/>
              <a:buChar char="-"/>
            </a:pPr>
            <a:r>
              <a:rPr lang="en-US" dirty="0" smtClean="0"/>
              <a:t>Directly select a page number and jump to that page</a:t>
            </a:r>
          </a:p>
          <a:p>
            <a:pPr algn="l">
              <a:buFontTx/>
              <a:buChar char="-"/>
            </a:pPr>
            <a:r>
              <a:rPr lang="en-US" dirty="0" smtClean="0"/>
              <a:t>Select next or previous page</a:t>
            </a:r>
          </a:p>
          <a:p>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35</a:t>
            </a:fld>
            <a:endParaRPr lang="de-DE"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bar just above</a:t>
            </a:r>
            <a:r>
              <a:rPr lang="en-US" baseline="0" dirty="0" smtClean="0"/>
              <a:t> the preview page the user can:</a:t>
            </a:r>
          </a:p>
          <a:p>
            <a:r>
              <a:rPr lang="en-US" baseline="0" dirty="0" smtClean="0"/>
              <a:t>-View Details which will take the user to the Abstract page</a:t>
            </a:r>
          </a:p>
          <a:p>
            <a:r>
              <a:rPr lang="en-US" baseline="0" dirty="0" smtClean="0"/>
              <a:t>-Immediately download the complete PDF</a:t>
            </a:r>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36</a:t>
            </a:fld>
            <a:endParaRPr lang="de-DE"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37</a:t>
            </a:fld>
            <a:endParaRPr lang="de-DE"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1141">
              <a:defRPr/>
            </a:pPr>
            <a:r>
              <a:rPr lang="en-US" dirty="0" smtClean="0"/>
              <a:t>Visitors to SpringerLink are recognized</a:t>
            </a:r>
            <a:r>
              <a:rPr lang="en-US" baseline="0" dirty="0" smtClean="0"/>
              <a:t> as being at an institution when they are at the institution. </a:t>
            </a:r>
          </a:p>
          <a:p>
            <a:pPr defTabSz="901141">
              <a:defRPr/>
            </a:pPr>
            <a:r>
              <a:rPr lang="en-US" baseline="0" dirty="0" smtClean="0"/>
              <a:t>Additionally, users can create their own personal account and save some personal preferences here.</a:t>
            </a:r>
          </a:p>
          <a:p>
            <a:pPr defTabSz="901141">
              <a:defRPr/>
            </a:pPr>
            <a:r>
              <a:rPr lang="en-US" baseline="0" dirty="0" smtClean="0"/>
              <a:t>The log in for SpringerLink is available from every page by clicking on the log in button which will expand the log in screen.</a:t>
            </a:r>
          </a:p>
        </p:txBody>
      </p:sp>
      <p:sp>
        <p:nvSpPr>
          <p:cNvPr id="4" name="Slide Number Placeholder 3"/>
          <p:cNvSpPr>
            <a:spLocks noGrp="1"/>
          </p:cNvSpPr>
          <p:nvPr>
            <p:ph type="sldNum" sz="quarter" idx="10"/>
          </p:nvPr>
        </p:nvSpPr>
        <p:spPr/>
        <p:txBody>
          <a:bodyPr/>
          <a:lstStyle/>
          <a:p>
            <a:pPr>
              <a:defRPr/>
            </a:pPr>
            <a:fld id="{62EF64F0-3C7E-4E8A-A5A8-405FFAB044B3}" type="slidenum">
              <a:rPr lang="de-DE" smtClean="0"/>
              <a:pPr>
                <a:defRPr/>
              </a:pPr>
              <a:t>38</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a personal account users can save searches, favorite articles or books.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 save a search or an item, the user can simply click on the ‘save’ icon</a:t>
            </a:r>
            <a:r>
              <a:rPr lang="en-US" baseline="0" dirty="0" smtClean="0"/>
              <a:t> in the top right corner.</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39</a:t>
            </a:fld>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9224FB9-C758-40D1-B1E3-0E09C84B1C6E}" type="slidenum">
              <a:rPr lang="de-DE" smtClean="0"/>
              <a:pPr/>
              <a:t>4</a:t>
            </a:fld>
            <a:endParaRPr lang="de-DE"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 go back to the</a:t>
            </a:r>
            <a:r>
              <a:rPr lang="en-US" baseline="0" dirty="0" smtClean="0"/>
              <a:t> favorites, the user selects “My SpringerLink” in the menu bar.</a:t>
            </a:r>
            <a:endParaRPr lang="en-US" dirty="0" smtClean="0"/>
          </a:p>
          <a:p>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40</a:t>
            </a:fld>
            <a:endParaRPr lang="de-DE"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Create RSS Feed</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Items / List management is currently under development and will be made available soon</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Last icon is to enable the print view</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endParaRPr lang="en-US"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41</a:t>
            </a:fld>
            <a:endParaRPr lang="de-DE"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5285" indent="-225285">
              <a:buFont typeface="+mj-lt"/>
              <a:buNone/>
            </a:pPr>
            <a:r>
              <a:rPr lang="en-GB" dirty="0" smtClean="0"/>
              <a:t>On the</a:t>
            </a:r>
            <a:r>
              <a:rPr lang="en-GB" baseline="0" dirty="0" smtClean="0"/>
              <a:t> title, chapter or article level, the results can be shared with peers through </a:t>
            </a:r>
            <a:r>
              <a:rPr lang="en-GB" dirty="0" smtClean="0"/>
              <a:t>Email or bookmarking services like:</a:t>
            </a:r>
          </a:p>
          <a:p>
            <a:pPr marL="225285" indent="-225285">
              <a:buFontTx/>
              <a:buChar char="-"/>
            </a:pPr>
            <a:r>
              <a:rPr lang="en-GB" dirty="0" err="1" smtClean="0"/>
              <a:t>CiteULike</a:t>
            </a:r>
            <a:endParaRPr lang="en-GB" dirty="0" smtClean="0"/>
          </a:p>
          <a:p>
            <a:pPr marL="225285" indent="-225285">
              <a:buFontTx/>
              <a:buChar char="-"/>
            </a:pPr>
            <a:r>
              <a:rPr lang="en-GB" dirty="0" err="1" smtClean="0"/>
              <a:t>Connotea</a:t>
            </a:r>
            <a:endParaRPr lang="en-GB" dirty="0" smtClean="0"/>
          </a:p>
          <a:p>
            <a:pPr marL="225285" indent="-225285">
              <a:buFontTx/>
              <a:buChar char="-"/>
            </a:pPr>
            <a:r>
              <a:rPr lang="en-GB" dirty="0" smtClean="0"/>
              <a:t>Delicious</a:t>
            </a:r>
            <a:endParaRPr lang="en-GB" dirty="0"/>
          </a:p>
        </p:txBody>
      </p:sp>
      <p:sp>
        <p:nvSpPr>
          <p:cNvPr id="4" name="Slide Number Placeholder 3"/>
          <p:cNvSpPr>
            <a:spLocks noGrp="1"/>
          </p:cNvSpPr>
          <p:nvPr>
            <p:ph type="sldNum" sz="quarter" idx="10"/>
          </p:nvPr>
        </p:nvSpPr>
        <p:spPr/>
        <p:txBody>
          <a:bodyPr/>
          <a:lstStyle/>
          <a:p>
            <a:pPr>
              <a:defRPr/>
            </a:pPr>
            <a:fld id="{62EF64F0-3C7E-4E8A-A5A8-405FFAB044B3}" type="slidenum">
              <a:rPr lang="de-DE" smtClean="0"/>
              <a:pPr>
                <a:defRPr/>
              </a:pPr>
              <a:t>42</a:t>
            </a:fld>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None/>
            </a:pPr>
            <a:r>
              <a:rPr lang="de-DE" sz="1200" baseline="0" dirty="0" smtClean="0">
                <a:solidFill>
                  <a:schemeClr val="tx2">
                    <a:lumMod val="90000"/>
                    <a:lumOff val="10000"/>
                  </a:schemeClr>
                </a:solidFill>
              </a:rPr>
              <a:t>Last but not least: </a:t>
            </a:r>
            <a:r>
              <a:rPr lang="de-DE" sz="1200" baseline="0" dirty="0" err="1" smtClean="0">
                <a:solidFill>
                  <a:schemeClr val="tx2">
                    <a:lumMod val="90000"/>
                    <a:lumOff val="10000"/>
                  </a:schemeClr>
                </a:solidFill>
              </a:rPr>
              <a:t>please</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refer</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to</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the</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Frequently</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Asked</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Questions</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sections</a:t>
            </a:r>
            <a:r>
              <a:rPr lang="de-DE" sz="1200" baseline="0" dirty="0" smtClean="0">
                <a:solidFill>
                  <a:schemeClr val="tx2">
                    <a:lumMod val="90000"/>
                    <a:lumOff val="10000"/>
                  </a:schemeClr>
                </a:solidFill>
              </a:rPr>
              <a:t> in </a:t>
            </a:r>
            <a:r>
              <a:rPr lang="de-DE" sz="1200" baseline="0" dirty="0" err="1" smtClean="0">
                <a:solidFill>
                  <a:schemeClr val="tx2">
                    <a:lumMod val="90000"/>
                    <a:lumOff val="10000"/>
                  </a:schemeClr>
                </a:solidFill>
              </a:rPr>
              <a:t>the</a:t>
            </a:r>
            <a:r>
              <a:rPr lang="de-DE" sz="1200" baseline="0" dirty="0" smtClean="0">
                <a:solidFill>
                  <a:schemeClr val="tx2">
                    <a:lumMod val="90000"/>
                    <a:lumOff val="10000"/>
                  </a:schemeClr>
                </a:solidFill>
              </a:rPr>
              <a:t> Help </a:t>
            </a:r>
            <a:r>
              <a:rPr lang="de-DE" sz="1200" baseline="0" dirty="0" err="1" smtClean="0">
                <a:solidFill>
                  <a:schemeClr val="tx2">
                    <a:lumMod val="90000"/>
                    <a:lumOff val="10000"/>
                  </a:schemeClr>
                </a:solidFill>
              </a:rPr>
              <a:t>menu</a:t>
            </a:r>
            <a:r>
              <a:rPr lang="de-DE" sz="1200" baseline="0" dirty="0" smtClean="0">
                <a:solidFill>
                  <a:schemeClr val="tx2">
                    <a:lumMod val="90000"/>
                    <a:lumOff val="10000"/>
                  </a:schemeClr>
                </a:solidFill>
              </a:rPr>
              <a:t>. </a:t>
            </a:r>
          </a:p>
          <a:p>
            <a:pPr marL="228600" indent="-228600">
              <a:buFont typeface="+mj-lt"/>
              <a:buNone/>
            </a:pPr>
            <a:r>
              <a:rPr lang="de-DE" sz="1200" baseline="0" dirty="0" err="1" smtClean="0">
                <a:solidFill>
                  <a:schemeClr val="tx2">
                    <a:lumMod val="90000"/>
                    <a:lumOff val="10000"/>
                  </a:schemeClr>
                </a:solidFill>
              </a:rPr>
              <a:t>Here</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you</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can</a:t>
            </a:r>
            <a:r>
              <a:rPr lang="de-DE" sz="1200" baseline="0" dirty="0" smtClean="0">
                <a:solidFill>
                  <a:schemeClr val="tx2">
                    <a:lumMod val="90000"/>
                    <a:lumOff val="10000"/>
                  </a:schemeClr>
                </a:solidFill>
              </a:rPr>
              <a:t> also send </a:t>
            </a:r>
            <a:r>
              <a:rPr lang="de-DE" sz="1200" baseline="0" dirty="0" err="1" smtClean="0">
                <a:solidFill>
                  <a:schemeClr val="tx2">
                    <a:lumMod val="90000"/>
                    <a:lumOff val="10000"/>
                  </a:schemeClr>
                </a:solidFill>
              </a:rPr>
              <a:t>us</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your</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feedback</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and</a:t>
            </a:r>
            <a:r>
              <a:rPr lang="de-DE" sz="1200" baseline="0" dirty="0" smtClean="0">
                <a:solidFill>
                  <a:schemeClr val="tx2">
                    <a:lumMod val="90000"/>
                    <a:lumOff val="10000"/>
                  </a:schemeClr>
                </a:solidFill>
              </a:rPr>
              <a:t> find </a:t>
            </a:r>
            <a:r>
              <a:rPr lang="de-DE" sz="1200" baseline="0" dirty="0" err="1" smtClean="0">
                <a:solidFill>
                  <a:schemeClr val="tx2">
                    <a:lumMod val="90000"/>
                    <a:lumOff val="10000"/>
                  </a:schemeClr>
                </a:solidFill>
              </a:rPr>
              <a:t>our</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contact</a:t>
            </a:r>
            <a:r>
              <a:rPr lang="de-DE" sz="1200" baseline="0" dirty="0" smtClean="0">
                <a:solidFill>
                  <a:schemeClr val="tx2">
                    <a:lumMod val="90000"/>
                    <a:lumOff val="10000"/>
                  </a:schemeClr>
                </a:solidFill>
              </a:rPr>
              <a:t> </a:t>
            </a:r>
            <a:r>
              <a:rPr lang="de-DE" sz="1200" baseline="0" dirty="0" err="1" smtClean="0">
                <a:solidFill>
                  <a:schemeClr val="tx2">
                    <a:lumMod val="90000"/>
                    <a:lumOff val="10000"/>
                  </a:schemeClr>
                </a:solidFill>
              </a:rPr>
              <a:t>details</a:t>
            </a:r>
            <a:r>
              <a:rPr lang="de-DE" sz="1200" baseline="0" dirty="0" smtClean="0">
                <a:solidFill>
                  <a:schemeClr val="tx2">
                    <a:lumMod val="90000"/>
                    <a:lumOff val="10000"/>
                  </a:schemeClr>
                </a:solidFill>
              </a:rPr>
              <a:t>.</a:t>
            </a:r>
          </a:p>
          <a:p>
            <a:pPr marL="228600" indent="-228600">
              <a:buFont typeface="+mj-lt"/>
              <a:buAutoNum type="arabicPeriod"/>
            </a:pPr>
            <a:endParaRPr lang="en-GB"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43</a:t>
            </a:fld>
            <a:endParaRPr lang="de-DE"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Rot="1" noChangeAspect="1" noChangeArrowheads="1"/>
          </p:cNvSpPr>
          <p:nvPr>
            <p:ph type="sldImg"/>
          </p:nvPr>
        </p:nvSpPr>
        <p:spPr/>
      </p:sp>
      <p:sp>
        <p:nvSpPr>
          <p:cNvPr id="5122" name="Rectangle 2"/>
          <p:cNvSpPr>
            <a:spLocks noGrp="1" noChangeArrowheads="1"/>
          </p:cNvSpPr>
          <p:nvPr>
            <p:ph type="body" idx="1"/>
          </p:nvPr>
        </p:nvSpPr>
        <p:spPr/>
        <p:txBody>
          <a:bodyPr/>
          <a:lstStyle/>
          <a:p>
            <a:r>
              <a:rPr lang="en-US"/>
              <a:t>Protocols are step-by-step instructions, in a standardized format, that allow researchers to recreate an experiment</a:t>
            </a:r>
          </a:p>
          <a:p>
            <a:r>
              <a:rPr lang="en-US"/>
              <a:t>They are predefined methods in the design and implementation of experiments, including Bias, Safety, Equipment, etc.</a:t>
            </a:r>
          </a:p>
          <a:p>
            <a:r>
              <a:rPr lang="en-US"/>
              <a:t>All protocols are peer-reviewed and have been gathered from several book series, journals and handbooks.</a:t>
            </a:r>
          </a:p>
          <a:p>
            <a:endParaRPr lang="en-US"/>
          </a:p>
          <a:p>
            <a:endParaRPr lang="en-US"/>
          </a:p>
          <a:p>
            <a:r>
              <a:rPr lang="en-US"/>
              <a:t>Sources:</a:t>
            </a:r>
          </a:p>
          <a:p>
            <a:r>
              <a:rPr lang="en-US"/>
              <a:t>Book Series (by Humana Press)</a:t>
            </a:r>
          </a:p>
          <a:p>
            <a:pPr lvl="1"/>
            <a:r>
              <a:rPr lang="en-US"/>
              <a:t>Methods in Molecular Biology</a:t>
            </a:r>
          </a:p>
          <a:p>
            <a:pPr lvl="3"/>
            <a:r>
              <a:rPr lang="en-US"/>
              <a:t>Editor: Dr. John M. Walker</a:t>
            </a:r>
          </a:p>
          <a:p>
            <a:pPr lvl="1"/>
            <a:r>
              <a:rPr lang="en-US"/>
              <a:t>Methods in Molecular Medicine</a:t>
            </a:r>
          </a:p>
          <a:p>
            <a:pPr lvl="1"/>
            <a:r>
              <a:rPr lang="en-US"/>
              <a:t>Methods in Biotechnology</a:t>
            </a:r>
          </a:p>
          <a:p>
            <a:pPr lvl="1"/>
            <a:r>
              <a:rPr lang="en-US"/>
              <a:t>Methods in Pharmacology and Toxicology</a:t>
            </a:r>
          </a:p>
          <a:p>
            <a:pPr lvl="1"/>
            <a:r>
              <a:rPr lang="en-US"/>
              <a:t>NeuroMethods</a:t>
            </a:r>
          </a:p>
          <a:p>
            <a:r>
              <a:rPr lang="en-US"/>
              <a:t>Journals</a:t>
            </a:r>
          </a:p>
          <a:p>
            <a:r>
              <a:rPr lang="en-US"/>
              <a:t>Hand Books</a:t>
            </a:r>
          </a:p>
          <a:p>
            <a:pPr lvl="1"/>
            <a:r>
              <a:rPr lang="en-US"/>
              <a:t>The Protein Protocols Handbook</a:t>
            </a:r>
          </a:p>
          <a:p>
            <a:pPr lvl="1"/>
            <a:r>
              <a:rPr lang="en-US"/>
              <a:t>Molecular Biomethods Handbook</a:t>
            </a:r>
          </a:p>
          <a:p>
            <a:pPr lvl="1"/>
            <a:r>
              <a:rPr lang="en-US"/>
              <a:t>And many more….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Rot="1" noChangeAspect="1" noChangeArrowheads="1"/>
          </p:cNvSpPr>
          <p:nvPr>
            <p:ph type="sldImg"/>
          </p:nvPr>
        </p:nvSpPr>
        <p:spPr/>
      </p:sp>
      <p:sp>
        <p:nvSpPr>
          <p:cNvPr id="7170" name="Rectangle 2"/>
          <p:cNvSpPr>
            <a:spLocks noGrp="1" noChangeArrowheads="1"/>
          </p:cNvSpPr>
          <p:nvPr>
            <p:ph type="body" idx="1"/>
          </p:nvPr>
        </p:nvSpPr>
        <p:spPr/>
        <p:txBody>
          <a:bodyPr/>
          <a:lstStyle/>
          <a:p>
            <a:r>
              <a:rPr lang="en-US"/>
              <a:t>On SpringerLink the user can choose to only search the protocols.</a:t>
            </a:r>
          </a:p>
          <a:p>
            <a:r>
              <a:rPr lang="en-US"/>
              <a:t>In a general search on SpringerLink the protocols will be displayed in the search results just like chapters and journal articles are.</a:t>
            </a:r>
          </a:p>
          <a:p>
            <a:endParaRPr lang="en-US"/>
          </a:p>
          <a:p>
            <a:r>
              <a:rPr lang="en-US"/>
              <a:t>SpringerProtocols is the largest database with close to 23,000 protocols.</a:t>
            </a:r>
          </a:p>
          <a:p>
            <a:r>
              <a:rPr lang="en-US"/>
              <a:t>About 2,000 new protocols are added each year, the updates are made continuously.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Rot="1" noChangeAspect="1" noChangeArrowheads="1"/>
          </p:cNvSpPr>
          <p:nvPr>
            <p:ph type="sldImg"/>
          </p:nvPr>
        </p:nvSpPr>
        <p:spPr/>
      </p:sp>
      <p:sp>
        <p:nvSpPr>
          <p:cNvPr id="13314" name="Rectangle 2"/>
          <p:cNvSpPr>
            <a:spLocks noGrp="1" noChangeArrowheads="1"/>
          </p:cNvSpPr>
          <p:nvPr>
            <p:ph type="body" idx="1"/>
          </p:nvPr>
        </p:nvSpPr>
        <p:spPr/>
        <p:txBody>
          <a:bodyPr/>
          <a:lstStyle/>
          <a:p>
            <a:pPr marL="152400" indent="-152400"/>
            <a:r>
              <a:rPr lang="en-US"/>
              <a:t>There are two options to use the protocols</a:t>
            </a:r>
          </a:p>
          <a:p>
            <a:pPr marL="152400" indent="-152400">
              <a:buSzPct val="80000"/>
              <a:buFontTx/>
              <a:buChar char="•"/>
            </a:pPr>
            <a:r>
              <a:rPr lang="en-US"/>
              <a:t>Through SpringerLink</a:t>
            </a:r>
          </a:p>
          <a:p>
            <a:pPr marL="152400" indent="-152400">
              <a:buSzPct val="80000"/>
              <a:buFontTx/>
              <a:buChar char="•"/>
            </a:pPr>
            <a:r>
              <a:rPr lang="en-US"/>
              <a:t>Through the separate platform SpringerProtocols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Rot="1" noChangeAspect="1" noChangeArrowheads="1"/>
          </p:cNvSpPr>
          <p:nvPr>
            <p:ph type="sldImg"/>
          </p:nvPr>
        </p:nvSpPr>
        <p:spPr/>
      </p:sp>
      <p:sp>
        <p:nvSpPr>
          <p:cNvPr id="15362" name="Rectangle 2"/>
          <p:cNvSpPr>
            <a:spLocks noGrp="1" noChangeArrowheads="1"/>
          </p:cNvSpPr>
          <p:nvPr>
            <p:ph type="body" idx="1"/>
          </p:nvPr>
        </p:nvSpPr>
        <p:spPr/>
        <p:txBody>
          <a:bodyPr/>
          <a:lstStyle/>
          <a:p>
            <a:pPr marL="114300" indent="-114300"/>
            <a:r>
              <a:rPr lang="en-US"/>
              <a:t>The SpringerProtocols homepage offers;</a:t>
            </a:r>
          </a:p>
          <a:p>
            <a:pPr marL="114300" indent="-114300"/>
            <a:endParaRPr lang="en-US"/>
          </a:p>
          <a:p>
            <a:pPr marL="114300" indent="-114300">
              <a:buSzPct val="80000"/>
              <a:buFontTx/>
              <a:buChar char="•"/>
            </a:pPr>
            <a:r>
              <a:rPr lang="en-US"/>
              <a:t>Browse per Subject</a:t>
            </a:r>
          </a:p>
          <a:p>
            <a:pPr marL="114300" indent="-114300">
              <a:buSzPct val="80000"/>
              <a:buFontTx/>
              <a:buChar char="•"/>
            </a:pPr>
            <a:r>
              <a:rPr lang="en-US"/>
              <a:t>Quick Search, plus a link to the Advanced Search</a:t>
            </a:r>
          </a:p>
          <a:p>
            <a:pPr marL="114300" indent="-114300"/>
            <a:endParaRPr lang="en-US"/>
          </a:p>
          <a:p>
            <a:pPr marL="114300" indent="-114300">
              <a:buSzPct val="80000"/>
              <a:buFontTx/>
              <a:buChar char="•"/>
            </a:pPr>
            <a:r>
              <a:rPr lang="en-US"/>
              <a:t>Browse most popular Protocols or New protocols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p:sp>
      <p:sp>
        <p:nvSpPr>
          <p:cNvPr id="17410" name="Rectangle 2"/>
          <p:cNvSpPr>
            <a:spLocks noGrp="1" noChangeArrowheads="1"/>
          </p:cNvSpPr>
          <p:nvPr>
            <p:ph type="body" idx="1"/>
          </p:nvPr>
        </p:nvSpPr>
        <p:spPr/>
        <p:txBody>
          <a:bodyPr/>
          <a:lstStyle/>
          <a:p>
            <a:pPr marL="119063" indent="-119063"/>
            <a:r>
              <a:rPr lang="en-US"/>
              <a:t>Plus:</a:t>
            </a:r>
          </a:p>
          <a:p>
            <a:pPr marL="119063" indent="-119063"/>
            <a:r>
              <a:rPr lang="en-US"/>
              <a:t>Web 2.0 features, such as:</a:t>
            </a:r>
          </a:p>
          <a:p>
            <a:pPr marL="119063" indent="-119063">
              <a:buSzPct val="80000"/>
              <a:buFontTx/>
              <a:buChar char="•"/>
            </a:pPr>
            <a:r>
              <a:rPr lang="en-US"/>
              <a:t>Upload your own protocols</a:t>
            </a:r>
          </a:p>
          <a:p>
            <a:pPr marL="119063" indent="-119063">
              <a:buSzPct val="80000"/>
              <a:buFontTx/>
              <a:buChar char="•"/>
            </a:pPr>
            <a:r>
              <a:rPr lang="en-US"/>
              <a:t>Sign up for Alerts</a:t>
            </a:r>
          </a:p>
          <a:p>
            <a:pPr marL="119063" indent="-119063">
              <a:buSzPct val="80000"/>
              <a:buFontTx/>
              <a:buChar char="•"/>
            </a:pPr>
            <a:r>
              <a:rPr lang="en-US"/>
              <a:t>Select Video Protocols or request one</a:t>
            </a:r>
          </a:p>
          <a:p>
            <a:pPr marL="119063" indent="-119063">
              <a:buSzPct val="80000"/>
              <a:buFontTx/>
              <a:buChar char="•"/>
            </a:pPr>
            <a:r>
              <a:rPr lang="en-US"/>
              <a:t>Read or leave comments</a:t>
            </a:r>
          </a:p>
          <a:p>
            <a:pPr marL="119063" indent="-119063">
              <a:buSzPct val="80000"/>
              <a:buFontTx/>
              <a:buChar char="•"/>
            </a:pPr>
            <a:r>
              <a:rPr lang="en-US"/>
              <a:t>Save the protocol to your favorites</a:t>
            </a:r>
          </a:p>
          <a:p>
            <a:pPr marL="119063" indent="-119063">
              <a:buSzPct val="80000"/>
              <a:buFontTx/>
              <a:buChar char="•"/>
            </a:pPr>
            <a:r>
              <a:rPr lang="en-US"/>
              <a:t>Sign up for RSS Feeds</a:t>
            </a:r>
          </a:p>
          <a:p>
            <a:pPr marL="119063" indent="-119063"/>
            <a:endParaRPr lang="en-US"/>
          </a:p>
          <a:p>
            <a:pPr marL="119063" indent="-119063"/>
            <a:r>
              <a:rPr lang="en-US"/>
              <a:t>Personalized features, such as:</a:t>
            </a:r>
          </a:p>
          <a:p>
            <a:pPr marL="119063" indent="-119063">
              <a:buSzPct val="80000"/>
              <a:buFontTx/>
              <a:buChar char="•"/>
            </a:pPr>
            <a:r>
              <a:rPr lang="en-US"/>
              <a:t>MyProtocols</a:t>
            </a:r>
          </a:p>
          <a:p>
            <a:pPr marL="119063" indent="-119063">
              <a:buSzPct val="80000"/>
              <a:buFontTx/>
              <a:buChar char="•"/>
            </a:pPr>
            <a:r>
              <a:rPr lang="en-US"/>
              <a:t>Saved Searches</a:t>
            </a:r>
          </a:p>
          <a:p>
            <a:pPr marL="119063" indent="-119063"/>
            <a:endParaRPr lang="en-US"/>
          </a:p>
          <a:p>
            <a:pPr marL="119063" indent="-119063"/>
            <a:r>
              <a:rPr lang="en-US"/>
              <a:t>Useful Tools, such as:</a:t>
            </a:r>
          </a:p>
          <a:p>
            <a:pPr marL="119063" indent="-119063">
              <a:buSzPct val="80000"/>
              <a:buFontTx/>
              <a:buChar char="•"/>
            </a:pPr>
            <a:r>
              <a:rPr lang="en-US"/>
              <a:t>Source Title List</a:t>
            </a:r>
          </a:p>
          <a:p>
            <a:pPr marL="119063" indent="-119063">
              <a:buSzPct val="80000"/>
              <a:buFontTx/>
              <a:buChar char="•"/>
            </a:pPr>
            <a:r>
              <a:rPr lang="en-US"/>
              <a:t>Browse FREE protocols</a:t>
            </a:r>
          </a:p>
          <a:p>
            <a:pPr marL="119063" indent="-119063">
              <a:buSzPct val="80000"/>
              <a:buFontTx/>
              <a:buChar char="•"/>
            </a:pPr>
            <a:r>
              <a:rPr lang="en-US"/>
              <a:t>Take a Tour</a:t>
            </a:r>
          </a:p>
          <a:p>
            <a:pPr marL="119063" indent="-119063"/>
            <a:endParaRPr lang="en-US"/>
          </a:p>
          <a:p>
            <a:pPr marL="119063" indent="-119063"/>
            <a:endParaRPr lang="en-US"/>
          </a:p>
          <a:p>
            <a:pPr marL="119063" indent="-119063"/>
            <a:endParaRPr lang="en-US"/>
          </a:p>
          <a:p>
            <a:pPr marL="119063" indent="-119063"/>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p:sp>
      <p:sp>
        <p:nvSpPr>
          <p:cNvPr id="21506" name="Rectangle 2"/>
          <p:cNvSpPr>
            <a:spLocks noGrp="1" noChangeArrowheads="1"/>
          </p:cNvSpPr>
          <p:nvPr>
            <p:ph type="body" idx="1"/>
          </p:nvPr>
        </p:nvSpPr>
        <p:spPr/>
        <p:txBody>
          <a:bodyPr/>
          <a:lstStyle/>
          <a:p>
            <a:pPr marL="182563" indent="-182563"/>
            <a:r>
              <a:rPr lang="en-US"/>
              <a:t>Search for example on “DNA Cloning”</a:t>
            </a:r>
          </a:p>
          <a:p>
            <a:pPr marL="182563" indent="-182563">
              <a:buSzPct val="80000"/>
              <a:buFontTx/>
              <a:buChar char="•"/>
            </a:pPr>
            <a:r>
              <a:rPr lang="en-US"/>
              <a:t>Results can be sorted by e.g. relevance or title</a:t>
            </a:r>
          </a:p>
          <a:p>
            <a:pPr marL="182563" indent="-182563">
              <a:buSzPct val="80000"/>
              <a:buFontTx/>
              <a:buChar char="•"/>
            </a:pPr>
            <a:r>
              <a:rPr lang="en-US"/>
              <a:t>Search box has moved to the top bar and is available there from every page</a:t>
            </a:r>
          </a:p>
          <a:p>
            <a:pPr marL="182563" indent="-182563">
              <a:buSzPct val="80000"/>
              <a:buFontTx/>
              <a:buChar char="•"/>
            </a:pPr>
            <a:r>
              <a:rPr lang="en-US"/>
              <a:t>The user can search with the results, or</a:t>
            </a:r>
          </a:p>
          <a:p>
            <a:pPr marL="182563" indent="-182563">
              <a:buSzPct val="80000"/>
              <a:buFontTx/>
              <a:buChar char="•"/>
            </a:pPr>
            <a:r>
              <a:rPr lang="en-US"/>
              <a:t>Drill down by subject or publication year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9224FB9-C758-40D1-B1E3-0E09C84B1C6E}" type="slidenum">
              <a:rPr lang="de-DE" smtClean="0"/>
              <a:pPr/>
              <a:t>5</a:t>
            </a:fld>
            <a:endParaRPr lang="de-DE"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p:sp>
      <p:sp>
        <p:nvSpPr>
          <p:cNvPr id="25602" name="Rectangle 2"/>
          <p:cNvSpPr>
            <a:spLocks noGrp="1" noChangeArrowheads="1"/>
          </p:cNvSpPr>
          <p:nvPr>
            <p:ph type="body" idx="1"/>
          </p:nvPr>
        </p:nvSpPr>
        <p:spPr/>
        <p:txBody>
          <a:bodyPr/>
          <a:lstStyle/>
          <a:p>
            <a:r>
              <a:rPr lang="en-US"/>
              <a:t>And finally, here is an of the actual Protocol, PDF file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Rot="1" noChangeAspect="1" noChangeArrowheads="1"/>
          </p:cNvSpPr>
          <p:nvPr>
            <p:ph type="sldImg"/>
          </p:nvPr>
        </p:nvSpPr>
        <p:spPr/>
      </p:sp>
      <p:sp>
        <p:nvSpPr>
          <p:cNvPr id="5122" name="Rectangle 2"/>
          <p:cNvSpPr>
            <a:spLocks noGrp="1" noChangeArrowheads="1"/>
          </p:cNvSpPr>
          <p:nvPr>
            <p:ph type="body" idx="1"/>
          </p:nvPr>
        </p:nvSpPr>
        <p:spPr/>
        <p:txBody>
          <a:bodyPr/>
          <a:lstStyle/>
          <a:p>
            <a:r>
              <a:rPr lang="en-US"/>
              <a:t>When to use SpringerImages?</a:t>
            </a:r>
          </a:p>
          <a:p>
            <a:r>
              <a:rPr lang="en-US"/>
              <a:t>When you are looking to:</a:t>
            </a:r>
          </a:p>
          <a:p>
            <a:pPr marL="457200" lvl="1" indent="-228600">
              <a:buSzPct val="80000"/>
              <a:buFontTx/>
              <a:buChar char="•"/>
            </a:pPr>
            <a:r>
              <a:rPr lang="en-US"/>
              <a:t>Use images to quickly update lectures or presentations.</a:t>
            </a:r>
          </a:p>
          <a:p>
            <a:pPr marL="457200" lvl="1" indent="-228600">
              <a:buSzPct val="80000"/>
              <a:buFontTx/>
              <a:buChar char="•"/>
            </a:pPr>
            <a:r>
              <a:rPr lang="en-US"/>
              <a:t>Get a refined and relevant list of results quickly when searching for pertinent pieces of information in a vast quantity. </a:t>
            </a:r>
          </a:p>
          <a:p>
            <a:pPr marL="457200" lvl="1" indent="-228600">
              <a:buSzPct val="80000"/>
              <a:buFontTx/>
              <a:buChar char="•"/>
            </a:pPr>
            <a:r>
              <a:rPr lang="en-US"/>
              <a:t>Use easily customized searches tailored to individual needs, such as comparison of research results or sharing keywords with other users to optimize the search</a:t>
            </a:r>
          </a:p>
          <a:p>
            <a:pPr marL="457200" lvl="1" indent="-228600">
              <a:buSzPct val="80000"/>
              <a:buFontTx/>
              <a:buChar char="•"/>
            </a:pPr>
            <a:r>
              <a:rPr lang="en-US"/>
              <a:t>Quickly understand the context of an image, dramatically reducing the time needed to review literature</a:t>
            </a:r>
          </a:p>
          <a:p>
            <a:pPr marL="457200" lvl="1" indent="-228600">
              <a:buSzPct val="80000"/>
              <a:buFontTx/>
              <a:buChar char="•"/>
            </a:pPr>
            <a:r>
              <a:rPr lang="en-US"/>
              <a:t>Easily jump to the source to confirm the context and retrieve further information</a:t>
            </a:r>
          </a:p>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Rot="1" noChangeAspect="1" noChangeArrowheads="1"/>
          </p:cNvSpPr>
          <p:nvPr>
            <p:ph type="sldImg"/>
          </p:nvPr>
        </p:nvSpPr>
        <p:spPr/>
      </p:sp>
      <p:sp>
        <p:nvSpPr>
          <p:cNvPr id="7170" name="Rectangle 2"/>
          <p:cNvSpPr>
            <a:spLocks noGrp="1" noChangeArrowheads="1"/>
          </p:cNvSpPr>
          <p:nvPr>
            <p:ph type="body" idx="1"/>
          </p:nvPr>
        </p:nvSpPr>
        <p:spPr/>
        <p:txBody>
          <a:bodyPr/>
          <a:lstStyle/>
          <a:p>
            <a:r>
              <a:rPr lang="en-US"/>
              <a:t>To use SpringerImages to its full potential, one should create a personal account and log-in.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Rot="1" noChangeAspect="1" noChangeArrowheads="1"/>
          </p:cNvSpPr>
          <p:nvPr>
            <p:ph type="sldImg"/>
          </p:nvPr>
        </p:nvSpPr>
        <p:spPr/>
      </p:sp>
      <p:sp>
        <p:nvSpPr>
          <p:cNvPr id="9218" name="Rectangle 2"/>
          <p:cNvSpPr>
            <a:spLocks noGrp="1" noChangeArrowheads="1"/>
          </p:cNvSpPr>
          <p:nvPr>
            <p:ph type="body" idx="1"/>
          </p:nvPr>
        </p:nvSpPr>
        <p:spPr/>
        <p:txBody>
          <a:bodyPr/>
          <a:lstStyle/>
          <a:p>
            <a:r>
              <a:rPr lang="en-US"/>
              <a:t>Once the account is created, users can manage their account at My Account, accessed from the link on the top of each page.</a:t>
            </a:r>
          </a:p>
          <a:p>
            <a:r>
              <a:rPr lang="en-US"/>
              <a:t>Here users can manage Image Sets and save searches.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Rot="1" noChangeAspect="1" noChangeArrowheads="1"/>
          </p:cNvSpPr>
          <p:nvPr>
            <p:ph type="sldImg"/>
          </p:nvPr>
        </p:nvSpPr>
        <p:spPr/>
      </p:sp>
      <p:sp>
        <p:nvSpPr>
          <p:cNvPr id="11266" name="Rectangle 2"/>
          <p:cNvSpPr>
            <a:spLocks noGrp="1" noChangeArrowheads="1"/>
          </p:cNvSpPr>
          <p:nvPr>
            <p:ph type="body" idx="1"/>
          </p:nvPr>
        </p:nvSpPr>
        <p:spPr/>
        <p:txBody>
          <a:bodyPr/>
          <a:lstStyle/>
          <a:p>
            <a:pPr marL="33338" indent="-33338"/>
            <a:r>
              <a:rPr lang="en-US"/>
              <a:t>Let’s start with the homepage.</a:t>
            </a:r>
          </a:p>
          <a:p>
            <a:pPr marL="33338" indent="-33338"/>
            <a:endParaRPr lang="en-US"/>
          </a:p>
          <a:p>
            <a:pPr marL="33338" indent="-33338"/>
            <a:r>
              <a:rPr lang="en-US"/>
              <a:t>Here the user can:</a:t>
            </a:r>
          </a:p>
          <a:p>
            <a:pPr marL="33338" indent="-33338">
              <a:buSzPct val="80000"/>
              <a:buFontTx/>
              <a:buChar char="•"/>
            </a:pPr>
            <a:r>
              <a:rPr lang="en-US"/>
              <a:t>Browse all images by subject field</a:t>
            </a:r>
          </a:p>
          <a:p>
            <a:pPr marL="33338" indent="-33338">
              <a:buSzPct val="80000"/>
              <a:buFontTx/>
              <a:buChar char="•"/>
            </a:pPr>
            <a:r>
              <a:rPr lang="en-US"/>
              <a:t>Do a simple search</a:t>
            </a:r>
          </a:p>
          <a:p>
            <a:pPr marL="33338" indent="-33338">
              <a:buSzPct val="80000"/>
              <a:buFontTx/>
              <a:buChar char="•"/>
            </a:pPr>
            <a:r>
              <a:rPr lang="en-US"/>
              <a:t>Do an advanced search</a:t>
            </a:r>
          </a:p>
          <a:p>
            <a:pPr marL="33338" indent="-33338"/>
            <a:endParaRPr lang="en-US"/>
          </a:p>
          <a:p>
            <a:pPr marL="33338" indent="-33338"/>
            <a:r>
              <a:rPr lang="en-US"/>
              <a:t>To perform an Advanced Search, a user clicks on the link by the search bar at the top of the screen. </a:t>
            </a:r>
          </a:p>
          <a:p>
            <a:pPr marL="33338" indent="-33338"/>
            <a:r>
              <a:rPr lang="en-US"/>
              <a:t>With an advanced search, the user is able to search with a number of advanced options:</a:t>
            </a:r>
          </a:p>
          <a:p>
            <a:pPr marL="33338" indent="-33338"/>
            <a:endParaRPr lang="en-US"/>
          </a:p>
          <a:p>
            <a:pPr marL="33338" indent="-33338"/>
            <a:r>
              <a:rPr lang="en-US"/>
              <a:t>Subject (select from list)</a:t>
            </a:r>
          </a:p>
          <a:p>
            <a:pPr marL="33338" indent="-33338"/>
            <a:r>
              <a:rPr lang="en-US"/>
              <a:t>DOI</a:t>
            </a:r>
          </a:p>
          <a:p>
            <a:pPr marL="33338" indent="-33338"/>
            <a:r>
              <a:rPr lang="en-US"/>
              <a:t>Source Publication (select from list)</a:t>
            </a:r>
          </a:p>
          <a:p>
            <a:pPr marL="33338" indent="-33338"/>
            <a:r>
              <a:rPr lang="en-US"/>
              <a:t>Publication  date</a:t>
            </a:r>
          </a:p>
          <a:p>
            <a:pPr marL="33338" indent="-33338"/>
            <a:r>
              <a:rPr lang="en-US"/>
              <a:t>Image provider</a:t>
            </a:r>
          </a:p>
          <a:p>
            <a:pPr marL="33338" indent="-33338"/>
            <a:r>
              <a:rPr lang="en-US"/>
              <a:t>Image type</a:t>
            </a:r>
          </a:p>
          <a:p>
            <a:pPr marL="33338" indent="-33338"/>
            <a:r>
              <a:rPr lang="en-US"/>
              <a:t>Image color</a:t>
            </a:r>
          </a:p>
          <a:p>
            <a:pPr marL="33338" indent="-33338"/>
            <a:r>
              <a:rPr lang="en-US"/>
              <a:t>Institution (select from list)</a:t>
            </a:r>
          </a:p>
          <a:p>
            <a:pPr marL="33338" indent="-33338"/>
            <a:r>
              <a:rPr lang="en-US"/>
              <a:t>Author</a:t>
            </a:r>
          </a:p>
          <a:p>
            <a:pPr marL="33338" indent="-33338"/>
            <a:r>
              <a:rPr lang="en-US"/>
              <a:t>Keyword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Rot="1" noChangeAspect="1" noChangeArrowheads="1"/>
          </p:cNvSpPr>
          <p:nvPr>
            <p:ph type="sldImg"/>
          </p:nvPr>
        </p:nvSpPr>
        <p:spPr/>
      </p:sp>
      <p:sp>
        <p:nvSpPr>
          <p:cNvPr id="13314" name="Rectangle 2"/>
          <p:cNvSpPr>
            <a:spLocks noGrp="1" noChangeArrowheads="1"/>
          </p:cNvSpPr>
          <p:nvPr>
            <p:ph type="body" idx="1"/>
          </p:nvPr>
        </p:nvSpPr>
        <p:spPr/>
        <p:txBody>
          <a:bodyPr/>
          <a:lstStyle/>
          <a:p>
            <a:r>
              <a:rPr lang="en-US"/>
              <a:t>Here we searched on “brain tumor” and MRI.</a:t>
            </a:r>
          </a:p>
          <a:p>
            <a:r>
              <a:rPr lang="en-US"/>
              <a:t>The 28 results can be sorted by Relevance or Publication Date.</a:t>
            </a:r>
          </a:p>
          <a:p>
            <a:endParaRPr lang="en-US"/>
          </a:p>
          <a:p>
            <a:r>
              <a:rPr lang="en-US"/>
              <a:t>The search can be refined by</a:t>
            </a:r>
          </a:p>
          <a:p>
            <a:r>
              <a:rPr lang="en-US"/>
              <a:t>-Search within results</a:t>
            </a:r>
          </a:p>
          <a:p>
            <a:r>
              <a:rPr lang="en-US"/>
              <a:t>-Image type</a:t>
            </a:r>
          </a:p>
          <a:p>
            <a:r>
              <a:rPr lang="en-US"/>
              <a:t>-Subject</a:t>
            </a:r>
          </a:p>
          <a:p>
            <a:r>
              <a:rPr lang="en-US"/>
              <a:t>-Source (e.g. journal title)</a:t>
            </a:r>
          </a:p>
          <a:p>
            <a:r>
              <a:rPr lang="en-US"/>
              <a:t>-Publication Year</a:t>
            </a:r>
          </a:p>
          <a:p>
            <a:endParaRPr lang="en-US"/>
          </a:p>
          <a:p>
            <a:r>
              <a:rPr lang="en-US"/>
              <a:t>When you are logged in, you can:</a:t>
            </a:r>
          </a:p>
          <a:p>
            <a:r>
              <a:rPr lang="en-US"/>
              <a:t>-Save you search</a:t>
            </a:r>
          </a:p>
          <a:p>
            <a:r>
              <a:rPr lang="en-US"/>
              <a:t>-Create an image set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Rot="1" noChangeAspect="1" noChangeArrowheads="1"/>
          </p:cNvSpPr>
          <p:nvPr>
            <p:ph type="sldImg"/>
          </p:nvPr>
        </p:nvSpPr>
        <p:spPr/>
      </p:sp>
      <p:sp>
        <p:nvSpPr>
          <p:cNvPr id="15362" name="Rectangle 2"/>
          <p:cNvSpPr>
            <a:spLocks noGrp="1" noChangeArrowheads="1"/>
          </p:cNvSpPr>
          <p:nvPr>
            <p:ph type="body" idx="1"/>
          </p:nvPr>
        </p:nvSpPr>
        <p:spPr/>
        <p:txBody>
          <a:bodyPr/>
          <a:lstStyle/>
          <a:p>
            <a:r>
              <a:rPr lang="en-US"/>
              <a:t>The saved Image Sets can then be exported directly to a PDF file of A PowerPoint.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p:sp>
      <p:sp>
        <p:nvSpPr>
          <p:cNvPr id="17410" name="Rectangle 2"/>
          <p:cNvSpPr>
            <a:spLocks noGrp="1" noChangeArrowheads="1"/>
          </p:cNvSpPr>
          <p:nvPr>
            <p:ph type="body" idx="1"/>
          </p:nvPr>
        </p:nvSpPr>
        <p:spPr/>
        <p:txBody>
          <a:bodyPr/>
          <a:lstStyle/>
          <a:p>
            <a:pPr lvl="1"/>
            <a:r>
              <a:rPr lang="en-US"/>
              <a:t>One the Image page we have</a:t>
            </a:r>
          </a:p>
          <a:p>
            <a:pPr lvl="1"/>
            <a:r>
              <a:rPr lang="en-US"/>
              <a:t>-the actual Image</a:t>
            </a:r>
          </a:p>
          <a:p>
            <a:pPr lvl="1"/>
            <a:r>
              <a:rPr lang="en-US"/>
              <a:t>-the caption that goes with the Image</a:t>
            </a:r>
          </a:p>
          <a:p>
            <a:pPr lvl="1"/>
            <a:r>
              <a:rPr lang="en-US"/>
              <a:t>-extracts from the article</a:t>
            </a:r>
          </a:p>
          <a:p>
            <a:pPr lvl="1"/>
            <a:r>
              <a:rPr lang="en-US"/>
              <a:t>-image source details (including the abstract of the article)</a:t>
            </a:r>
          </a:p>
          <a:p>
            <a:pPr lvl="1"/>
            <a:r>
              <a:rPr lang="en-US"/>
              <a:t>-other images from this article</a:t>
            </a:r>
          </a:p>
          <a:p>
            <a:pPr lvl="1"/>
            <a:r>
              <a:rPr lang="en-US"/>
              <a:t>-license details</a:t>
            </a:r>
          </a:p>
          <a:p>
            <a:pPr lvl="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p:sp>
      <p:sp>
        <p:nvSpPr>
          <p:cNvPr id="19458" name="Rectangle 2"/>
          <p:cNvSpPr>
            <a:spLocks noGrp="1" noChangeArrowheads="1"/>
          </p:cNvSpPr>
          <p:nvPr>
            <p:ph type="body" idx="1"/>
          </p:nvPr>
        </p:nvSpPr>
        <p:spPr/>
        <p:txBody>
          <a:bodyPr/>
          <a:lstStyle/>
          <a:p>
            <a:pPr lvl="1"/>
            <a:r>
              <a:rPr lang="en-US"/>
              <a:t>Other option available here are:</a:t>
            </a:r>
          </a:p>
          <a:p>
            <a:pPr lvl="1"/>
            <a:r>
              <a:rPr lang="en-US"/>
              <a:t>- Change the display size of the image</a:t>
            </a:r>
          </a:p>
          <a:p>
            <a:pPr lvl="1"/>
            <a:r>
              <a:rPr lang="en-US"/>
              <a:t>- Download the PDF of the original article </a:t>
            </a:r>
          </a:p>
          <a:p>
            <a:pPr lvl="1"/>
            <a:r>
              <a:rPr lang="en-US"/>
              <a:t>- Bookmark and Share</a:t>
            </a:r>
          </a:p>
          <a:p>
            <a:pPr lvl="1"/>
            <a:r>
              <a:rPr lang="en-US"/>
              <a:t>- Add to an Image Set</a:t>
            </a:r>
          </a:p>
          <a:p>
            <a:pPr lvl="1"/>
            <a:endParaRPr lang="en-US"/>
          </a:p>
          <a:p>
            <a:pPr lvl="1"/>
            <a:r>
              <a:rPr lang="en-US"/>
              <a:t>Another feature is that you can add your own keywords to the Image!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81</a:t>
            </a:fld>
            <a:endParaRPr lang="de-D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9224FB9-C758-40D1-B1E3-0E09C84B1C6E}" type="slidenum">
              <a:rPr lang="de-DE" smtClean="0"/>
              <a:pPr/>
              <a:t>6</a:t>
            </a:fld>
            <a:endParaRPr lang="de-DE"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82</a:t>
            </a:fld>
            <a:endParaRPr lang="de-DE"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83</a:t>
            </a:fld>
            <a:endParaRPr lang="de-DE"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9224FB9-C758-40D1-B1E3-0E09C84B1C6E}" type="slidenum">
              <a:rPr lang="de-DE" smtClean="0"/>
              <a:pPr/>
              <a:t>84</a:t>
            </a:fld>
            <a:endParaRPr 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9224FB9-C758-40D1-B1E3-0E09C84B1C6E}" type="slidenum">
              <a:rPr lang="de-DE" smtClean="0"/>
              <a:pPr/>
              <a:t>7</a:t>
            </a:fld>
            <a:endParaRPr lang="de-D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Homepage.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new SpringerLink interface has been designed based on the results of one of the largest usability studies. Features have been added and revisions done to best match the requests of users world wide.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The homepage consists of </a:t>
            </a:r>
            <a:r>
              <a:rPr lang="en-US" baseline="0" dirty="0" smtClean="0"/>
              <a:t>three parts; The top bar, the cockpit on the left, both which will stay with you on every page and in the middle, main part where the content will be displayed.</a:t>
            </a:r>
          </a:p>
        </p:txBody>
      </p:sp>
      <p:sp>
        <p:nvSpPr>
          <p:cNvPr id="4" name="Slide Number Placeholder 3"/>
          <p:cNvSpPr>
            <a:spLocks noGrp="1"/>
          </p:cNvSpPr>
          <p:nvPr>
            <p:ph type="sldNum" sz="quarter" idx="10"/>
          </p:nvPr>
        </p:nvSpPr>
        <p:spPr/>
        <p:txBody>
          <a:bodyPr/>
          <a:lstStyle/>
          <a:p>
            <a:fld id="{99224FB9-C758-40D1-B1E3-0E09C84B1C6E}" type="slidenum">
              <a:rPr lang="de-DE" smtClean="0"/>
              <a:pPr/>
              <a:t>8</a:t>
            </a:fld>
            <a:endParaRPr lang="de-D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5285" marR="0" indent="-225285" algn="l" defTabSz="914400" rtl="0" eaLnBrk="0" fontAlgn="base" latinLnBrk="0" hangingPunct="0">
              <a:lnSpc>
                <a:spcPct val="100000"/>
              </a:lnSpc>
              <a:spcBef>
                <a:spcPct val="30000"/>
              </a:spcBef>
              <a:spcAft>
                <a:spcPct val="0"/>
              </a:spcAft>
              <a:buClrTx/>
              <a:buSzTx/>
              <a:buFontTx/>
              <a:buNone/>
              <a:tabLst/>
              <a:defRPr/>
            </a:pPr>
            <a:r>
              <a:rPr lang="en-US" baseline="0" dirty="0" smtClean="0"/>
              <a:t>Some additional remarks about the homepage:</a:t>
            </a:r>
          </a:p>
          <a:p>
            <a:pPr marL="225285" marR="0" indent="-225285" algn="l" defTabSz="914400" rtl="0" eaLnBrk="0" fontAlgn="base" latinLnBrk="0" hangingPunct="0">
              <a:lnSpc>
                <a:spcPct val="100000"/>
              </a:lnSpc>
              <a:spcBef>
                <a:spcPct val="30000"/>
              </a:spcBef>
              <a:spcAft>
                <a:spcPct val="0"/>
              </a:spcAft>
              <a:buClrTx/>
              <a:buSzTx/>
              <a:buFontTx/>
              <a:buNone/>
              <a:tabLst/>
              <a:defRPr/>
            </a:pPr>
            <a:r>
              <a:rPr lang="en-US" baseline="0" dirty="0" smtClean="0"/>
              <a:t>1.	Further interface languages to be released soon</a:t>
            </a:r>
          </a:p>
          <a:p>
            <a:pPr marL="225285" indent="-225285">
              <a:buNone/>
            </a:pPr>
            <a:r>
              <a:rPr lang="en-US" baseline="0" dirty="0" smtClean="0"/>
              <a:t>2. 	Institutional branding now appears in the top right corner of every page. Here branding can also be included for societies. The administrator can add the institutional logo to the account and it will be displayed here instead of the written name.</a:t>
            </a:r>
          </a:p>
          <a:p>
            <a:pPr marL="225285" indent="-225285">
              <a:buNone/>
            </a:pPr>
            <a:r>
              <a:rPr lang="en-US" baseline="0" dirty="0" smtClean="0"/>
              <a:t>3.	The grey bar at the bottom displays useful information on how you are being recognized.</a:t>
            </a:r>
          </a:p>
        </p:txBody>
      </p:sp>
      <p:sp>
        <p:nvSpPr>
          <p:cNvPr id="4" name="Slide Number Placeholder 3"/>
          <p:cNvSpPr>
            <a:spLocks noGrp="1"/>
          </p:cNvSpPr>
          <p:nvPr>
            <p:ph type="sldNum" sz="quarter" idx="10"/>
          </p:nvPr>
        </p:nvSpPr>
        <p:spPr/>
        <p:txBody>
          <a:bodyPr/>
          <a:lstStyle/>
          <a:p>
            <a:fld id="{99224FB9-C758-40D1-B1E3-0E09C84B1C6E}" type="slidenum">
              <a:rPr lang="de-DE" smtClean="0"/>
              <a:pPr/>
              <a:t>9</a:t>
            </a:fld>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92544" name="Picture 32"/>
          <p:cNvPicPr>
            <a:picLocks noChangeAspect="1" noChangeArrowheads="1"/>
          </p:cNvPicPr>
          <p:nvPr userDrawn="1"/>
        </p:nvPicPr>
        <p:blipFill>
          <a:blip r:embed="rId2" cstate="print">
            <a:lum bright="-4000" contrast="-4000"/>
          </a:blip>
          <a:srcRect/>
          <a:stretch>
            <a:fillRect/>
          </a:stretch>
        </p:blipFill>
        <p:spPr bwMode="auto">
          <a:xfrm>
            <a:off x="0" y="1827213"/>
            <a:ext cx="9144000" cy="5030787"/>
          </a:xfrm>
          <a:prstGeom prst="rect">
            <a:avLst/>
          </a:prstGeom>
          <a:noFill/>
        </p:spPr>
      </p:pic>
      <p:grpSp>
        <p:nvGrpSpPr>
          <p:cNvPr id="192545" name="Group 33"/>
          <p:cNvGrpSpPr>
            <a:grpSpLocks/>
          </p:cNvGrpSpPr>
          <p:nvPr userDrawn="1"/>
        </p:nvGrpSpPr>
        <p:grpSpPr bwMode="auto">
          <a:xfrm>
            <a:off x="0" y="1828800"/>
            <a:ext cx="9144000" cy="388938"/>
            <a:chOff x="0" y="1138"/>
            <a:chExt cx="5760" cy="245"/>
          </a:xfrm>
        </p:grpSpPr>
        <p:sp>
          <p:nvSpPr>
            <p:cNvPr id="192546" name="Rectangle 34"/>
            <p:cNvSpPr>
              <a:spLocks noChangeArrowheads="1"/>
            </p:cNvSpPr>
            <p:nvPr userDrawn="1"/>
          </p:nvSpPr>
          <p:spPr bwMode="auto">
            <a:xfrm>
              <a:off x="3984" y="1138"/>
              <a:ext cx="1776" cy="245"/>
            </a:xfrm>
            <a:prstGeom prst="rect">
              <a:avLst/>
            </a:prstGeom>
            <a:solidFill>
              <a:schemeClr val="accent2"/>
            </a:solidFill>
            <a:ln w="9525">
              <a:noFill/>
              <a:miter lim="800000"/>
              <a:headEnd/>
              <a:tailEnd/>
            </a:ln>
            <a:effectLst/>
          </p:spPr>
          <p:txBody>
            <a:bodyPr wrap="none" anchor="ctr"/>
            <a:lstStyle/>
            <a:p>
              <a:endParaRPr lang="de-DE" dirty="0"/>
            </a:p>
          </p:txBody>
        </p:sp>
        <p:sp>
          <p:nvSpPr>
            <p:cNvPr id="192547" name="Rectangle 35"/>
            <p:cNvSpPr>
              <a:spLocks noChangeArrowheads="1"/>
            </p:cNvSpPr>
            <p:nvPr userDrawn="1"/>
          </p:nvSpPr>
          <p:spPr bwMode="auto">
            <a:xfrm>
              <a:off x="0" y="1138"/>
              <a:ext cx="3951" cy="245"/>
            </a:xfrm>
            <a:prstGeom prst="rect">
              <a:avLst/>
            </a:prstGeom>
            <a:solidFill>
              <a:schemeClr val="accent2"/>
            </a:solidFill>
            <a:ln w="9525">
              <a:noFill/>
              <a:miter lim="800000"/>
              <a:headEnd/>
              <a:tailEnd/>
            </a:ln>
            <a:effectLst/>
          </p:spPr>
          <p:txBody>
            <a:bodyPr wrap="none" anchor="ctr"/>
            <a:lstStyle/>
            <a:p>
              <a:endParaRPr lang="de-DE" dirty="0"/>
            </a:p>
          </p:txBody>
        </p:sp>
      </p:grpSp>
      <p:pic>
        <p:nvPicPr>
          <p:cNvPr id="192543" name="Picture 31"/>
          <p:cNvPicPr>
            <a:picLocks noChangeAspect="1" noChangeArrowheads="1"/>
          </p:cNvPicPr>
          <p:nvPr userDrawn="1"/>
        </p:nvPicPr>
        <p:blipFill>
          <a:blip r:embed="rId3" cstate="print"/>
          <a:srcRect/>
          <a:stretch>
            <a:fillRect/>
          </a:stretch>
        </p:blipFill>
        <p:spPr bwMode="auto">
          <a:xfrm>
            <a:off x="996950" y="473075"/>
            <a:ext cx="3541713" cy="947738"/>
          </a:xfrm>
          <a:prstGeom prst="rect">
            <a:avLst/>
          </a:prstGeom>
          <a:noFill/>
        </p:spPr>
      </p:pic>
      <p:sp>
        <p:nvSpPr>
          <p:cNvPr id="192516" name="Rectangle 4"/>
          <p:cNvSpPr>
            <a:spLocks noGrp="1" noChangeArrowheads="1"/>
          </p:cNvSpPr>
          <p:nvPr>
            <p:ph type="ctrTitle"/>
          </p:nvPr>
        </p:nvSpPr>
        <p:spPr>
          <a:xfrm>
            <a:off x="1066800" y="2590800"/>
            <a:ext cx="7772400" cy="438150"/>
          </a:xfrm>
        </p:spPr>
        <p:txBody>
          <a:bodyPr/>
          <a:lstStyle>
            <a:lvl1pPr>
              <a:defRPr sz="3200"/>
            </a:lvl1pPr>
          </a:lstStyle>
          <a:p>
            <a:r>
              <a:rPr lang="de-DE"/>
              <a:t>Mastertitelformat bearbeiten</a:t>
            </a:r>
          </a:p>
        </p:txBody>
      </p:sp>
      <p:sp>
        <p:nvSpPr>
          <p:cNvPr id="192517" name="Rectangle 5"/>
          <p:cNvSpPr>
            <a:spLocks noGrp="1" noChangeArrowheads="1"/>
          </p:cNvSpPr>
          <p:nvPr>
            <p:ph type="subTitle" idx="1"/>
          </p:nvPr>
        </p:nvSpPr>
        <p:spPr>
          <a:xfrm>
            <a:off x="1066800" y="3200400"/>
            <a:ext cx="7772400" cy="293688"/>
          </a:xfrm>
        </p:spPr>
        <p:txBody>
          <a:bodyPr/>
          <a:lstStyle>
            <a:lvl1pPr marL="0" indent="0">
              <a:buFont typeface="Times" charset="0"/>
              <a:buNone/>
              <a:defRPr/>
            </a:lvl1pPr>
          </a:lstStyle>
          <a:p>
            <a:r>
              <a:rPr lang="de-DE"/>
              <a:t>Master-Untertitelformat bearbeiten</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492875" y="1119188"/>
            <a:ext cx="1965325" cy="2422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96900" y="1119188"/>
            <a:ext cx="5743575" cy="2422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el, Diagramm und Text">
    <p:spTree>
      <p:nvGrpSpPr>
        <p:cNvPr id="1" name=""/>
        <p:cNvGrpSpPr/>
        <p:nvPr/>
      </p:nvGrpSpPr>
      <p:grpSpPr>
        <a:xfrm>
          <a:off x="0" y="0"/>
          <a:ext cx="0" cy="0"/>
          <a:chOff x="0" y="0"/>
          <a:chExt cx="0" cy="0"/>
        </a:xfrm>
      </p:grpSpPr>
      <p:sp>
        <p:nvSpPr>
          <p:cNvPr id="2" name="Titel 1"/>
          <p:cNvSpPr>
            <a:spLocks noGrp="1"/>
          </p:cNvSpPr>
          <p:nvPr>
            <p:ph type="title"/>
          </p:nvPr>
        </p:nvSpPr>
        <p:spPr>
          <a:xfrm>
            <a:off x="596900" y="1119188"/>
            <a:ext cx="7861300" cy="274637"/>
          </a:xfrm>
        </p:spPr>
        <p:txBody>
          <a:bodyPr/>
          <a:lstStyle/>
          <a:p>
            <a:r>
              <a:rPr lang="de-DE"/>
              <a:t>Titelmasterformat durch Klicken bearbeiten</a:t>
            </a:r>
          </a:p>
        </p:txBody>
      </p:sp>
      <p:sp>
        <p:nvSpPr>
          <p:cNvPr id="3" name="Diagrammplatzhalter 2"/>
          <p:cNvSpPr>
            <a:spLocks noGrp="1"/>
          </p:cNvSpPr>
          <p:nvPr>
            <p:ph type="chart" sz="half" idx="1"/>
          </p:nvPr>
        </p:nvSpPr>
        <p:spPr>
          <a:xfrm>
            <a:off x="609600" y="1679575"/>
            <a:ext cx="3848100" cy="1862138"/>
          </a:xfrm>
        </p:spPr>
        <p:txBody>
          <a:bodyPr/>
          <a:lstStyle/>
          <a:p>
            <a:endParaRPr lang="de-DE" dirty="0"/>
          </a:p>
        </p:txBody>
      </p:sp>
      <p:sp>
        <p:nvSpPr>
          <p:cNvPr id="4" name="Textplatzhalter 3"/>
          <p:cNvSpPr>
            <a:spLocks noGrp="1"/>
          </p:cNvSpPr>
          <p:nvPr>
            <p:ph type="body" sz="half" idx="2"/>
          </p:nvPr>
        </p:nvSpPr>
        <p:spPr>
          <a:xfrm>
            <a:off x="4610100" y="1679575"/>
            <a:ext cx="3848100" cy="1862138"/>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596900" y="1119188"/>
            <a:ext cx="7861300" cy="274637"/>
          </a:xfrm>
        </p:spPr>
        <p:txBody>
          <a:bodyPr/>
          <a:lstStyle/>
          <a:p>
            <a:r>
              <a:rPr lang="de-DE"/>
              <a:t>Titelmasterformat durch Klicken bearbeiten</a:t>
            </a:r>
          </a:p>
        </p:txBody>
      </p:sp>
      <p:sp>
        <p:nvSpPr>
          <p:cNvPr id="3" name="Tabellenplatzhalter 2"/>
          <p:cNvSpPr>
            <a:spLocks noGrp="1"/>
          </p:cNvSpPr>
          <p:nvPr>
            <p:ph type="tbl" idx="1"/>
          </p:nvPr>
        </p:nvSpPr>
        <p:spPr>
          <a:xfrm>
            <a:off x="609600" y="1679575"/>
            <a:ext cx="7848600" cy="1862138"/>
          </a:xfrm>
        </p:spPr>
        <p:txBody>
          <a:bodyPr/>
          <a:lstStyle/>
          <a:p>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79575"/>
            <a:ext cx="3848100" cy="1862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10100" y="1679575"/>
            <a:ext cx="3848100" cy="1862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5768" name="Picture 56"/>
          <p:cNvPicPr>
            <a:picLocks noChangeAspect="1" noChangeArrowheads="1"/>
          </p:cNvPicPr>
          <p:nvPr userDrawn="1"/>
        </p:nvPicPr>
        <p:blipFill>
          <a:blip r:embed="rId15" cstate="print"/>
          <a:srcRect/>
          <a:stretch>
            <a:fillRect/>
          </a:stretch>
        </p:blipFill>
        <p:spPr bwMode="auto">
          <a:xfrm>
            <a:off x="9525" y="0"/>
            <a:ext cx="9134475" cy="779463"/>
          </a:xfrm>
          <a:prstGeom prst="rect">
            <a:avLst/>
          </a:prstGeom>
          <a:noFill/>
        </p:spPr>
      </p:pic>
      <p:sp>
        <p:nvSpPr>
          <p:cNvPr id="115717" name="Rectangle 5"/>
          <p:cNvSpPr>
            <a:spLocks noGrp="1" noChangeArrowheads="1"/>
          </p:cNvSpPr>
          <p:nvPr>
            <p:ph type="title"/>
          </p:nvPr>
        </p:nvSpPr>
        <p:spPr bwMode="auto">
          <a:xfrm>
            <a:off x="596900" y="1119188"/>
            <a:ext cx="7861300" cy="27463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de-DE" smtClean="0"/>
              <a:t>Mastertitelformat bearbeiten</a:t>
            </a:r>
          </a:p>
        </p:txBody>
      </p:sp>
      <p:sp>
        <p:nvSpPr>
          <p:cNvPr id="115718" name="Rectangle 6"/>
          <p:cNvSpPr>
            <a:spLocks noGrp="1" noChangeArrowheads="1"/>
          </p:cNvSpPr>
          <p:nvPr>
            <p:ph type="body" idx="1"/>
          </p:nvPr>
        </p:nvSpPr>
        <p:spPr bwMode="auto">
          <a:xfrm>
            <a:off x="609600" y="1679575"/>
            <a:ext cx="7848600" cy="18621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115720" name="Rectangle 8"/>
          <p:cNvSpPr>
            <a:spLocks noChangeArrowheads="1"/>
          </p:cNvSpPr>
          <p:nvPr/>
        </p:nvSpPr>
        <p:spPr bwMode="auto">
          <a:xfrm>
            <a:off x="609600" y="366713"/>
            <a:ext cx="4682480" cy="260350"/>
          </a:xfrm>
          <a:prstGeom prst="rect">
            <a:avLst/>
          </a:prstGeom>
          <a:noFill/>
          <a:ln w="9525">
            <a:noFill/>
            <a:miter lim="800000"/>
            <a:headEnd/>
            <a:tailEnd/>
          </a:ln>
          <a:effectLst/>
        </p:spPr>
        <p:txBody>
          <a:bodyPr lIns="0" tIns="0" rIns="0" bIns="0"/>
          <a:lstStyle/>
          <a:p>
            <a:pPr algn="l">
              <a:spcBef>
                <a:spcPct val="0"/>
              </a:spcBef>
            </a:pPr>
            <a:r>
              <a:rPr lang="de-DE" sz="1000" b="0" baseline="0" dirty="0" smtClean="0"/>
              <a:t>A Guide to SpringerLink</a:t>
            </a:r>
          </a:p>
        </p:txBody>
      </p:sp>
      <p:sp>
        <p:nvSpPr>
          <p:cNvPr id="115722" name="Rectangle 10"/>
          <p:cNvSpPr>
            <a:spLocks noChangeArrowheads="1"/>
          </p:cNvSpPr>
          <p:nvPr/>
        </p:nvSpPr>
        <p:spPr bwMode="auto">
          <a:xfrm>
            <a:off x="5638800" y="366713"/>
            <a:ext cx="433388" cy="260350"/>
          </a:xfrm>
          <a:prstGeom prst="rect">
            <a:avLst/>
          </a:prstGeom>
          <a:noFill/>
          <a:ln w="9525">
            <a:noFill/>
            <a:miter lim="800000"/>
            <a:headEnd/>
            <a:tailEnd/>
          </a:ln>
          <a:effectLst/>
        </p:spPr>
        <p:txBody>
          <a:bodyPr lIns="0" tIns="0" rIns="0" bIns="0"/>
          <a:lstStyle/>
          <a:p>
            <a:pPr algn="r">
              <a:spcBef>
                <a:spcPct val="0"/>
              </a:spcBef>
            </a:pPr>
            <a:fld id="{BC289637-86E7-41C8-97DA-CB36CA76AC7A}" type="slidenum">
              <a:rPr lang="de-DE" sz="1000"/>
              <a:pPr algn="r">
                <a:spcBef>
                  <a:spcPct val="0"/>
                </a:spcBef>
              </a:pPr>
              <a:t>‹#›</a:t>
            </a:fld>
            <a:endParaRPr lang="de-DE" sz="1000" dirty="0"/>
          </a:p>
          <a:p>
            <a:pPr algn="l">
              <a:spcBef>
                <a:spcPct val="0"/>
              </a:spcBef>
            </a:pPr>
            <a:endParaRPr lang="de-DE" sz="1000" dirty="0"/>
          </a:p>
          <a:p>
            <a:pPr algn="l">
              <a:spcBef>
                <a:spcPct val="0"/>
              </a:spcBef>
            </a:pPr>
            <a:endParaRPr lang="de-DE" sz="1000" dirty="0"/>
          </a:p>
        </p:txBody>
      </p:sp>
      <p:sp>
        <p:nvSpPr>
          <p:cNvPr id="115738" name="Rectangle 26"/>
          <p:cNvSpPr>
            <a:spLocks noChangeArrowheads="1"/>
          </p:cNvSpPr>
          <p:nvPr/>
        </p:nvSpPr>
        <p:spPr bwMode="auto">
          <a:xfrm>
            <a:off x="4499992" y="6453336"/>
            <a:ext cx="4465637" cy="260350"/>
          </a:xfrm>
          <a:prstGeom prst="rect">
            <a:avLst/>
          </a:prstGeom>
          <a:noFill/>
          <a:ln w="9525">
            <a:noFill/>
            <a:miter lim="800000"/>
            <a:headEnd/>
            <a:tailEnd/>
          </a:ln>
          <a:effectLst/>
        </p:spPr>
        <p:txBody>
          <a:bodyPr lIns="0" tIns="0" rIns="0" bIns="0"/>
          <a:lstStyle/>
          <a:p>
            <a:pPr algn="r">
              <a:spcBef>
                <a:spcPct val="0"/>
              </a:spcBef>
            </a:pPr>
            <a:r>
              <a:rPr lang="en-US" sz="700" baseline="0" dirty="0" smtClean="0"/>
              <a:t>Presentation: </a:t>
            </a:r>
            <a:r>
              <a:rPr lang="en-US" sz="700" dirty="0" smtClean="0"/>
              <a:t>Springer</a:t>
            </a:r>
            <a:r>
              <a:rPr lang="en-US" sz="700" baseline="0" dirty="0" smtClean="0"/>
              <a:t>Link, Saudi Arabia, March 2011</a:t>
            </a:r>
            <a:endParaRPr lang="en-US" sz="700" dirty="0" smtClean="0"/>
          </a:p>
          <a:p>
            <a:pPr algn="r">
              <a:spcBef>
                <a:spcPct val="0"/>
              </a:spcBef>
            </a:pPr>
            <a:endParaRPr lang="de-DE" sz="700" b="1" dirty="0"/>
          </a:p>
        </p:txBody>
      </p:sp>
      <p:pic>
        <p:nvPicPr>
          <p:cNvPr id="8" name="Picture 7" descr="sdL.png"/>
          <p:cNvPicPr>
            <a:picLocks noChangeAspect="1"/>
          </p:cNvPicPr>
          <p:nvPr userDrawn="1"/>
        </p:nvPicPr>
        <p:blipFill>
          <a:blip r:embed="rId16" cstate="print"/>
          <a:stretch>
            <a:fillRect/>
          </a:stretch>
        </p:blipFill>
        <p:spPr>
          <a:xfrm>
            <a:off x="3214678" y="28211"/>
            <a:ext cx="1571604" cy="829021"/>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Lst>
  <p:transition spd="slow"/>
  <p:txStyles>
    <p:titleStyle>
      <a:lvl1pPr algn="l" rtl="0" eaLnBrk="0" fontAlgn="base" hangingPunct="0">
        <a:lnSpc>
          <a:spcPct val="90000"/>
        </a:lnSpc>
        <a:spcBef>
          <a:spcPct val="0"/>
        </a:spcBef>
        <a:spcAft>
          <a:spcPct val="0"/>
        </a:spcAft>
        <a:defRPr sz="2000" b="1">
          <a:solidFill>
            <a:schemeClr val="tx2"/>
          </a:solidFill>
          <a:latin typeface="+mj-lt"/>
          <a:ea typeface="+mj-ea"/>
          <a:cs typeface="+mj-cs"/>
        </a:defRPr>
      </a:lvl1pPr>
      <a:lvl2pPr algn="l" rtl="0" eaLnBrk="0" fontAlgn="base" hangingPunct="0">
        <a:lnSpc>
          <a:spcPct val="90000"/>
        </a:lnSpc>
        <a:spcBef>
          <a:spcPct val="0"/>
        </a:spcBef>
        <a:spcAft>
          <a:spcPct val="0"/>
        </a:spcAft>
        <a:defRPr sz="2000" b="1">
          <a:solidFill>
            <a:schemeClr val="tx2"/>
          </a:solidFill>
          <a:latin typeface="Arial" charset="0"/>
        </a:defRPr>
      </a:lvl2pPr>
      <a:lvl3pPr algn="l" rtl="0" eaLnBrk="0" fontAlgn="base" hangingPunct="0">
        <a:lnSpc>
          <a:spcPct val="90000"/>
        </a:lnSpc>
        <a:spcBef>
          <a:spcPct val="0"/>
        </a:spcBef>
        <a:spcAft>
          <a:spcPct val="0"/>
        </a:spcAft>
        <a:defRPr sz="2000" b="1">
          <a:solidFill>
            <a:schemeClr val="tx2"/>
          </a:solidFill>
          <a:latin typeface="Arial" charset="0"/>
        </a:defRPr>
      </a:lvl3pPr>
      <a:lvl4pPr algn="l" rtl="0" eaLnBrk="0" fontAlgn="base" hangingPunct="0">
        <a:lnSpc>
          <a:spcPct val="90000"/>
        </a:lnSpc>
        <a:spcBef>
          <a:spcPct val="0"/>
        </a:spcBef>
        <a:spcAft>
          <a:spcPct val="0"/>
        </a:spcAft>
        <a:defRPr sz="2000" b="1">
          <a:solidFill>
            <a:schemeClr val="tx2"/>
          </a:solidFill>
          <a:latin typeface="Arial" charset="0"/>
        </a:defRPr>
      </a:lvl4pPr>
      <a:lvl5pPr algn="l" rtl="0" eaLnBrk="0" fontAlgn="base" hangingPunct="0">
        <a:lnSpc>
          <a:spcPct val="90000"/>
        </a:lnSpc>
        <a:spcBef>
          <a:spcPct val="0"/>
        </a:spcBef>
        <a:spcAft>
          <a:spcPct val="0"/>
        </a:spcAft>
        <a:defRPr sz="2000" b="1">
          <a:solidFill>
            <a:schemeClr val="tx2"/>
          </a:solidFill>
          <a:latin typeface="Arial" charset="0"/>
        </a:defRPr>
      </a:lvl5pPr>
      <a:lvl6pPr marL="457200" algn="l" rtl="0" eaLnBrk="0" fontAlgn="base" hangingPunct="0">
        <a:lnSpc>
          <a:spcPct val="90000"/>
        </a:lnSpc>
        <a:spcBef>
          <a:spcPct val="0"/>
        </a:spcBef>
        <a:spcAft>
          <a:spcPct val="0"/>
        </a:spcAft>
        <a:defRPr sz="2000" b="1">
          <a:solidFill>
            <a:schemeClr val="tx2"/>
          </a:solidFill>
          <a:latin typeface="Arial" charset="0"/>
        </a:defRPr>
      </a:lvl6pPr>
      <a:lvl7pPr marL="914400" algn="l" rtl="0" eaLnBrk="0" fontAlgn="base" hangingPunct="0">
        <a:lnSpc>
          <a:spcPct val="90000"/>
        </a:lnSpc>
        <a:spcBef>
          <a:spcPct val="0"/>
        </a:spcBef>
        <a:spcAft>
          <a:spcPct val="0"/>
        </a:spcAft>
        <a:defRPr sz="2000" b="1">
          <a:solidFill>
            <a:schemeClr val="tx2"/>
          </a:solidFill>
          <a:latin typeface="Arial" charset="0"/>
        </a:defRPr>
      </a:lvl7pPr>
      <a:lvl8pPr marL="1371600" algn="l" rtl="0" eaLnBrk="0" fontAlgn="base" hangingPunct="0">
        <a:lnSpc>
          <a:spcPct val="90000"/>
        </a:lnSpc>
        <a:spcBef>
          <a:spcPct val="0"/>
        </a:spcBef>
        <a:spcAft>
          <a:spcPct val="0"/>
        </a:spcAft>
        <a:defRPr sz="2000" b="1">
          <a:solidFill>
            <a:schemeClr val="tx2"/>
          </a:solidFill>
          <a:latin typeface="Arial" charset="0"/>
        </a:defRPr>
      </a:lvl8pPr>
      <a:lvl9pPr marL="1828800" algn="l" rtl="0" eaLnBrk="0" fontAlgn="base" hangingPunct="0">
        <a:lnSpc>
          <a:spcPct val="90000"/>
        </a:lnSpc>
        <a:spcBef>
          <a:spcPct val="0"/>
        </a:spcBef>
        <a:spcAft>
          <a:spcPct val="0"/>
        </a:spcAft>
        <a:defRPr sz="2000" b="1">
          <a:solidFill>
            <a:schemeClr val="tx2"/>
          </a:solidFill>
          <a:latin typeface="Arial" charset="0"/>
        </a:defRPr>
      </a:lvl9pPr>
    </p:titleStyle>
    <p:bodyStyle>
      <a:lvl1pPr marL="190500" indent="-190500" algn="l" rtl="0" eaLnBrk="0" fontAlgn="base" hangingPunct="0">
        <a:lnSpc>
          <a:spcPct val="120000"/>
        </a:lnSpc>
        <a:spcBef>
          <a:spcPct val="40000"/>
        </a:spcBef>
        <a:spcAft>
          <a:spcPct val="0"/>
        </a:spcAft>
        <a:buClr>
          <a:schemeClr val="accent2"/>
        </a:buClr>
        <a:buSzPct val="130000"/>
        <a:buFont typeface="Times" charset="0"/>
        <a:buChar char="•"/>
        <a:defRPr sz="1600">
          <a:solidFill>
            <a:schemeClr val="tx2"/>
          </a:solidFill>
          <a:latin typeface="+mn-lt"/>
          <a:ea typeface="+mn-ea"/>
          <a:cs typeface="+mn-cs"/>
        </a:defRPr>
      </a:lvl1pPr>
      <a:lvl2pPr marL="371475" indent="-179388" algn="l" rtl="0" eaLnBrk="0" fontAlgn="base" hangingPunct="0">
        <a:lnSpc>
          <a:spcPct val="120000"/>
        </a:lnSpc>
        <a:spcBef>
          <a:spcPct val="40000"/>
        </a:spcBef>
        <a:spcAft>
          <a:spcPct val="0"/>
        </a:spcAft>
        <a:buClr>
          <a:schemeClr val="accent2"/>
        </a:buClr>
        <a:buSzPct val="130000"/>
        <a:buChar char="–"/>
        <a:defRPr sz="1600">
          <a:solidFill>
            <a:schemeClr val="tx2"/>
          </a:solidFill>
          <a:latin typeface="+mn-lt"/>
        </a:defRPr>
      </a:lvl2pPr>
      <a:lvl3pPr marL="563563" indent="-190500" algn="l" rtl="0" eaLnBrk="0" fontAlgn="base" hangingPunct="0">
        <a:lnSpc>
          <a:spcPct val="120000"/>
        </a:lnSpc>
        <a:spcBef>
          <a:spcPct val="40000"/>
        </a:spcBef>
        <a:spcAft>
          <a:spcPct val="0"/>
        </a:spcAft>
        <a:buClr>
          <a:schemeClr val="accent2"/>
        </a:buClr>
        <a:buSzPct val="120000"/>
        <a:buFont typeface="Times" charset="0"/>
        <a:buChar char="•"/>
        <a:defRPr sz="1600">
          <a:solidFill>
            <a:schemeClr val="tx2"/>
          </a:solidFill>
          <a:latin typeface="+mn-lt"/>
        </a:defRPr>
      </a:lvl3pPr>
      <a:lvl4pPr marL="760413" indent="-195263" algn="l" rtl="0" eaLnBrk="0" fontAlgn="base" hangingPunct="0">
        <a:lnSpc>
          <a:spcPct val="120000"/>
        </a:lnSpc>
        <a:spcBef>
          <a:spcPct val="40000"/>
        </a:spcBef>
        <a:spcAft>
          <a:spcPct val="0"/>
        </a:spcAft>
        <a:buClr>
          <a:schemeClr val="accent2"/>
        </a:buClr>
        <a:buSzPct val="130000"/>
        <a:buChar char="–"/>
        <a:defRPr sz="1600">
          <a:solidFill>
            <a:schemeClr val="tx2"/>
          </a:solidFill>
          <a:latin typeface="+mn-lt"/>
        </a:defRPr>
      </a:lvl4pPr>
      <a:lvl5pPr marL="941388" indent="-174625" algn="l" rtl="0" eaLnBrk="0" fontAlgn="base" hangingPunct="0">
        <a:lnSpc>
          <a:spcPct val="120000"/>
        </a:lnSpc>
        <a:spcBef>
          <a:spcPct val="40000"/>
        </a:spcBef>
        <a:spcAft>
          <a:spcPct val="0"/>
        </a:spcAft>
        <a:buClr>
          <a:schemeClr val="accent2"/>
        </a:buClr>
        <a:buSzPct val="120000"/>
        <a:buFont typeface="Times" charset="0"/>
        <a:buChar char="•"/>
        <a:defRPr sz="1600">
          <a:solidFill>
            <a:schemeClr val="tx2"/>
          </a:solidFill>
          <a:latin typeface="+mn-lt"/>
        </a:defRPr>
      </a:lvl5pPr>
      <a:lvl6pPr marL="1398588" indent="-174625" algn="l" rtl="0" eaLnBrk="0" fontAlgn="base" hangingPunct="0">
        <a:lnSpc>
          <a:spcPct val="120000"/>
        </a:lnSpc>
        <a:spcBef>
          <a:spcPct val="40000"/>
        </a:spcBef>
        <a:spcAft>
          <a:spcPct val="0"/>
        </a:spcAft>
        <a:buClr>
          <a:schemeClr val="accent2"/>
        </a:buClr>
        <a:buSzPct val="120000"/>
        <a:buFont typeface="Times" charset="0"/>
        <a:buChar char="•"/>
        <a:defRPr sz="1600">
          <a:solidFill>
            <a:schemeClr val="tx2"/>
          </a:solidFill>
          <a:latin typeface="+mn-lt"/>
        </a:defRPr>
      </a:lvl6pPr>
      <a:lvl7pPr marL="1855788" indent="-174625" algn="l" rtl="0" eaLnBrk="0" fontAlgn="base" hangingPunct="0">
        <a:lnSpc>
          <a:spcPct val="120000"/>
        </a:lnSpc>
        <a:spcBef>
          <a:spcPct val="40000"/>
        </a:spcBef>
        <a:spcAft>
          <a:spcPct val="0"/>
        </a:spcAft>
        <a:buClr>
          <a:schemeClr val="accent2"/>
        </a:buClr>
        <a:buSzPct val="120000"/>
        <a:buFont typeface="Times" charset="0"/>
        <a:buChar char="•"/>
        <a:defRPr sz="1600">
          <a:solidFill>
            <a:schemeClr val="tx2"/>
          </a:solidFill>
          <a:latin typeface="+mn-lt"/>
        </a:defRPr>
      </a:lvl7pPr>
      <a:lvl8pPr marL="2312988" indent="-174625" algn="l" rtl="0" eaLnBrk="0" fontAlgn="base" hangingPunct="0">
        <a:lnSpc>
          <a:spcPct val="120000"/>
        </a:lnSpc>
        <a:spcBef>
          <a:spcPct val="40000"/>
        </a:spcBef>
        <a:spcAft>
          <a:spcPct val="0"/>
        </a:spcAft>
        <a:buClr>
          <a:schemeClr val="accent2"/>
        </a:buClr>
        <a:buSzPct val="120000"/>
        <a:buFont typeface="Times" charset="0"/>
        <a:buChar char="•"/>
        <a:defRPr sz="1600">
          <a:solidFill>
            <a:schemeClr val="tx2"/>
          </a:solidFill>
          <a:latin typeface="+mn-lt"/>
        </a:defRPr>
      </a:lvl8pPr>
      <a:lvl9pPr marL="2770188" indent="-174625" algn="l" rtl="0" eaLnBrk="0" fontAlgn="base" hangingPunct="0">
        <a:lnSpc>
          <a:spcPct val="120000"/>
        </a:lnSpc>
        <a:spcBef>
          <a:spcPct val="40000"/>
        </a:spcBef>
        <a:spcAft>
          <a:spcPct val="0"/>
        </a:spcAft>
        <a:buClr>
          <a:schemeClr val="accent2"/>
        </a:buClr>
        <a:buSzPct val="120000"/>
        <a:buFont typeface="Times" charset="0"/>
        <a:buChar char="•"/>
        <a:defRPr sz="1600">
          <a:solidFill>
            <a:schemeClr val="tx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6.jpeg"/><Relationship Id="rId7"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e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image" Target="../media/image62.png"/><Relationship Id="rId16"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5" Type="http://schemas.openxmlformats.org/officeDocument/2006/relationships/image" Target="../media/image89.pn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png"/><Relationship Id="rId1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04.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66800" y="2590800"/>
            <a:ext cx="7772400" cy="997196"/>
          </a:xfrm>
        </p:spPr>
        <p:txBody>
          <a:bodyPr/>
          <a:lstStyle/>
          <a:p>
            <a:r>
              <a:rPr lang="en-US" sz="6000" dirty="0" smtClean="0"/>
              <a:t>Springer</a:t>
            </a:r>
            <a:r>
              <a:rPr lang="en-US" dirty="0" smtClean="0"/>
              <a:t/>
            </a:r>
            <a:br>
              <a:rPr lang="en-US" dirty="0" smtClean="0"/>
            </a:br>
            <a:endParaRPr lang="en-US" sz="1200" b="0" dirty="0" smtClean="0"/>
          </a:p>
        </p:txBody>
      </p:sp>
      <p:sp>
        <p:nvSpPr>
          <p:cNvPr id="4" name="Rectangle 3"/>
          <p:cNvSpPr>
            <a:spLocks noGrp="1" noChangeArrowheads="1"/>
          </p:cNvSpPr>
          <p:nvPr>
            <p:ph type="subTitle" idx="1"/>
          </p:nvPr>
        </p:nvSpPr>
        <p:spPr>
          <a:xfrm>
            <a:off x="785786" y="4000504"/>
            <a:ext cx="7772400" cy="1871282"/>
          </a:xfrm>
        </p:spPr>
        <p:txBody>
          <a:bodyPr/>
          <a:lstStyle/>
          <a:p>
            <a:r>
              <a:rPr lang="en-US" b="1" dirty="0" smtClean="0"/>
              <a:t>Part of the Saudi Digital Library  </a:t>
            </a:r>
            <a:r>
              <a:rPr lang="en-US" b="1" dirty="0" err="1" smtClean="0"/>
              <a:t>eResources</a:t>
            </a:r>
            <a:r>
              <a:rPr lang="en-US" b="1" dirty="0" smtClean="0"/>
              <a:t> Training Program</a:t>
            </a:r>
          </a:p>
          <a:p>
            <a:endParaRPr lang="en-US" dirty="0" smtClean="0"/>
          </a:p>
          <a:p>
            <a:r>
              <a:rPr lang="en-US" dirty="0" err="1" smtClean="0"/>
              <a:t>Majma’ah</a:t>
            </a:r>
            <a:r>
              <a:rPr lang="en-US" dirty="0" err="1" smtClean="0"/>
              <a:t>University</a:t>
            </a:r>
            <a:endParaRPr lang="en-US" dirty="0" smtClean="0"/>
          </a:p>
          <a:p>
            <a:r>
              <a:rPr lang="en-US" dirty="0" smtClean="0"/>
              <a:t>12</a:t>
            </a:r>
            <a:r>
              <a:rPr lang="en-US" baseline="30000" dirty="0" smtClean="0"/>
              <a:t>th</a:t>
            </a:r>
            <a:r>
              <a:rPr lang="en-US" dirty="0" smtClean="0"/>
              <a:t> </a:t>
            </a:r>
            <a:r>
              <a:rPr lang="en-US" dirty="0" smtClean="0"/>
              <a:t>December  2011</a:t>
            </a:r>
          </a:p>
          <a:p>
            <a:r>
              <a:rPr lang="en-US" dirty="0" smtClean="0"/>
              <a:t>Ismael Touq, Training Specialist</a:t>
            </a:r>
          </a:p>
        </p:txBody>
      </p:sp>
      <p:pic>
        <p:nvPicPr>
          <p:cNvPr id="5" name="Picture 4" descr="sdL.png"/>
          <p:cNvPicPr>
            <a:picLocks noChangeAspect="1"/>
          </p:cNvPicPr>
          <p:nvPr/>
        </p:nvPicPr>
        <p:blipFill>
          <a:blip r:embed="rId3" cstate="print"/>
          <a:stretch>
            <a:fillRect/>
          </a:stretch>
        </p:blipFill>
        <p:spPr>
          <a:xfrm>
            <a:off x="5622932" y="0"/>
            <a:ext cx="3521069" cy="1857364"/>
          </a:xfrm>
          <a:prstGeom prst="rect">
            <a:avLst/>
          </a:prstGeom>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4 different ways to search or browse content</a:t>
            </a:r>
            <a:endParaRPr lang="en-US" dirty="0"/>
          </a:p>
        </p:txBody>
      </p:sp>
      <p:pic>
        <p:nvPicPr>
          <p:cNvPr id="4" name="Picture 2"/>
          <p:cNvPicPr>
            <a:picLocks noChangeAspect="1" noChangeArrowheads="1"/>
          </p:cNvPicPr>
          <p:nvPr/>
        </p:nvPicPr>
        <p:blipFill>
          <a:blip r:embed="rId3" cstate="print"/>
          <a:srcRect l="10040" t="14451" r="10226" b="24056"/>
          <a:stretch>
            <a:fillRect/>
          </a:stretch>
        </p:blipFill>
        <p:spPr bwMode="auto">
          <a:xfrm>
            <a:off x="569143" y="1484784"/>
            <a:ext cx="7819281" cy="4683075"/>
          </a:xfrm>
          <a:prstGeom prst="rect">
            <a:avLst/>
          </a:prstGeom>
          <a:noFill/>
          <a:ln w="9525">
            <a:noFill/>
            <a:miter lim="800000"/>
            <a:headEnd/>
            <a:tailEnd/>
          </a:ln>
        </p:spPr>
      </p:pic>
      <p:sp>
        <p:nvSpPr>
          <p:cNvPr id="5" name="Rectangle 4"/>
          <p:cNvSpPr/>
          <p:nvPr/>
        </p:nvSpPr>
        <p:spPr bwMode="auto">
          <a:xfrm>
            <a:off x="586160" y="2098948"/>
            <a:ext cx="5852160" cy="4572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6" name="Rectangle 5"/>
          <p:cNvSpPr/>
          <p:nvPr/>
        </p:nvSpPr>
        <p:spPr bwMode="auto">
          <a:xfrm>
            <a:off x="2700724" y="3511416"/>
            <a:ext cx="5669280" cy="4572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7" name="Rectangle 6"/>
          <p:cNvSpPr/>
          <p:nvPr/>
        </p:nvSpPr>
        <p:spPr bwMode="auto">
          <a:xfrm>
            <a:off x="2699792" y="4089772"/>
            <a:ext cx="5669280" cy="4572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8" name="Rectangle 7"/>
          <p:cNvSpPr/>
          <p:nvPr/>
        </p:nvSpPr>
        <p:spPr bwMode="auto">
          <a:xfrm>
            <a:off x="586160" y="2721620"/>
            <a:ext cx="2011680" cy="329184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cxnSp>
        <p:nvCxnSpPr>
          <p:cNvPr id="10" name="Straight Arrow Connector 9"/>
          <p:cNvCxnSpPr/>
          <p:nvPr/>
        </p:nvCxnSpPr>
        <p:spPr bwMode="auto">
          <a:xfrm rot="5400000">
            <a:off x="3543611" y="4257016"/>
            <a:ext cx="417362" cy="360040"/>
          </a:xfrm>
          <a:prstGeom prst="straightConnector1">
            <a:avLst/>
          </a:prstGeom>
          <a:ln>
            <a:solidFill>
              <a:schemeClr val="tx2">
                <a:lumMod val="75000"/>
                <a:lumOff val="25000"/>
              </a:schemeClr>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bwMode="auto">
          <a:xfrm rot="5400000">
            <a:off x="5461701" y="4271702"/>
            <a:ext cx="417362" cy="360040"/>
          </a:xfrm>
          <a:prstGeom prst="straightConnector1">
            <a:avLst/>
          </a:prstGeom>
          <a:ln>
            <a:solidFill>
              <a:schemeClr val="tx2">
                <a:lumMod val="75000"/>
                <a:lumOff val="25000"/>
              </a:schemeClr>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bwMode="auto">
          <a:xfrm rot="5400000">
            <a:off x="7292219" y="4264435"/>
            <a:ext cx="417362" cy="360040"/>
          </a:xfrm>
          <a:prstGeom prst="straightConnector1">
            <a:avLst/>
          </a:prstGeom>
          <a:ln>
            <a:solidFill>
              <a:schemeClr val="tx2">
                <a:lumMod val="75000"/>
                <a:lumOff val="25000"/>
              </a:schemeClr>
            </a:solidFill>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p:txBody>
          <a:bodyPr/>
          <a:lstStyle/>
          <a:p>
            <a:pPr>
              <a:buFont typeface="Times" pitchFamily="18" charset="0"/>
              <a:buNone/>
            </a:pPr>
            <a:endParaRPr lang="en-US" smtClean="0"/>
          </a:p>
          <a:p>
            <a:endParaRPr lang="en-US" smtClean="0"/>
          </a:p>
        </p:txBody>
      </p:sp>
      <p:pic>
        <p:nvPicPr>
          <p:cNvPr id="4100" name="Picture 6"/>
          <p:cNvPicPr>
            <a:picLocks noChangeAspect="1" noChangeArrowheads="1"/>
          </p:cNvPicPr>
          <p:nvPr/>
        </p:nvPicPr>
        <p:blipFill>
          <a:blip r:embed="rId3" cstate="print"/>
          <a:srcRect/>
          <a:stretch>
            <a:fillRect/>
          </a:stretch>
        </p:blipFill>
        <p:spPr bwMode="auto">
          <a:xfrm>
            <a:off x="642910" y="1643050"/>
            <a:ext cx="6858016" cy="3286148"/>
          </a:xfrm>
          <a:prstGeom prst="rect">
            <a:avLst/>
          </a:prstGeom>
          <a:noFill/>
          <a:ln w="9525">
            <a:noFill/>
            <a:miter lim="800000"/>
            <a:headEnd/>
            <a:tailEnd/>
          </a:ln>
        </p:spPr>
      </p:pic>
      <p:sp>
        <p:nvSpPr>
          <p:cNvPr id="5" name="Rectangle 4"/>
          <p:cNvSpPr/>
          <p:nvPr/>
        </p:nvSpPr>
        <p:spPr bwMode="auto">
          <a:xfrm>
            <a:off x="659756" y="2517152"/>
            <a:ext cx="6841202" cy="64008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6" name="TextBox 5"/>
          <p:cNvSpPr txBox="1"/>
          <p:nvPr/>
        </p:nvSpPr>
        <p:spPr>
          <a:xfrm>
            <a:off x="928662" y="1000108"/>
            <a:ext cx="6054543" cy="338554"/>
          </a:xfrm>
          <a:prstGeom prst="rect">
            <a:avLst/>
          </a:prstGeom>
          <a:noFill/>
        </p:spPr>
        <p:txBody>
          <a:bodyPr wrap="square" rtlCol="0">
            <a:spAutoFit/>
          </a:bodyPr>
          <a:lstStyle/>
          <a:p>
            <a:endParaRPr lang="en-US" dirty="0"/>
          </a:p>
        </p:txBody>
      </p:sp>
      <p:sp>
        <p:nvSpPr>
          <p:cNvPr id="10" name="TextBox 9"/>
          <p:cNvSpPr txBox="1"/>
          <p:nvPr/>
        </p:nvSpPr>
        <p:spPr>
          <a:xfrm>
            <a:off x="575154" y="5273117"/>
            <a:ext cx="7137854" cy="584775"/>
          </a:xfrm>
          <a:prstGeom prst="rect">
            <a:avLst/>
          </a:prstGeom>
          <a:noFill/>
        </p:spPr>
        <p:txBody>
          <a:bodyPr wrap="square" rtlCol="0">
            <a:spAutoFit/>
          </a:bodyPr>
          <a:lstStyle/>
          <a:p>
            <a:pPr algn="l"/>
            <a:r>
              <a:rPr lang="en-US" b="0" dirty="0" smtClean="0"/>
              <a:t>Quick Search Box is now in the same location on EVERY page of the site. Users no longer have to go looking for it!</a:t>
            </a:r>
            <a:endParaRPr lang="en-US" b="0" dirty="0"/>
          </a:p>
        </p:txBody>
      </p:sp>
      <p:sp>
        <p:nvSpPr>
          <p:cNvPr id="9" name="Title 1"/>
          <p:cNvSpPr>
            <a:spLocks noGrp="1"/>
          </p:cNvSpPr>
          <p:nvPr>
            <p:ph type="title"/>
          </p:nvPr>
        </p:nvSpPr>
        <p:spPr>
          <a:xfrm>
            <a:off x="596900" y="1119188"/>
            <a:ext cx="8305800" cy="276999"/>
          </a:xfrm>
        </p:spPr>
        <p:txBody>
          <a:bodyPr/>
          <a:lstStyle/>
          <a:p>
            <a:r>
              <a:rPr lang="en-US" dirty="0" smtClean="0"/>
              <a:t>Quick Search on SpringerLink</a:t>
            </a:r>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10040" t="16443" r="9935" b="25747"/>
          <a:stretch>
            <a:fillRect/>
          </a:stretch>
        </p:blipFill>
        <p:spPr bwMode="auto">
          <a:xfrm>
            <a:off x="640025" y="1484784"/>
            <a:ext cx="7829887" cy="439248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Advanced Search on SpringerLink</a:t>
            </a:r>
            <a:endParaRPr lang="en-US" dirty="0"/>
          </a:p>
        </p:txBody>
      </p:sp>
      <p:sp>
        <p:nvSpPr>
          <p:cNvPr id="5" name="Rectangle 4"/>
          <p:cNvSpPr/>
          <p:nvPr/>
        </p:nvSpPr>
        <p:spPr bwMode="auto">
          <a:xfrm>
            <a:off x="659756" y="1888366"/>
            <a:ext cx="5852160" cy="269748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6" name="TextBox 5"/>
          <p:cNvSpPr txBox="1"/>
          <p:nvPr/>
        </p:nvSpPr>
        <p:spPr>
          <a:xfrm>
            <a:off x="546126" y="5926055"/>
            <a:ext cx="8317326" cy="338554"/>
          </a:xfrm>
          <a:prstGeom prst="rect">
            <a:avLst/>
          </a:prstGeom>
          <a:noFill/>
        </p:spPr>
        <p:txBody>
          <a:bodyPr wrap="square" rtlCol="0">
            <a:spAutoFit/>
          </a:bodyPr>
          <a:lstStyle/>
          <a:p>
            <a:pPr algn="l"/>
            <a:r>
              <a:rPr lang="en-US" b="0" dirty="0" smtClean="0"/>
              <a:t>Clicking on “Advance Search” will unfold the numerous options for an advanced search.</a:t>
            </a:r>
          </a:p>
        </p:txBody>
      </p:sp>
      <p:cxnSp>
        <p:nvCxnSpPr>
          <p:cNvPr id="12" name="Straight Arrow Connector 11"/>
          <p:cNvCxnSpPr/>
          <p:nvPr/>
        </p:nvCxnSpPr>
        <p:spPr bwMode="auto">
          <a:xfrm rot="10800000" flipV="1">
            <a:off x="6252938" y="1196752"/>
            <a:ext cx="1072128" cy="875536"/>
          </a:xfrm>
          <a:prstGeom prst="straightConnector1">
            <a:avLst/>
          </a:prstGeom>
          <a:ln>
            <a:solidFill>
              <a:schemeClr val="tx2">
                <a:lumMod val="75000"/>
                <a:lumOff val="25000"/>
              </a:schemeClr>
            </a:solidFill>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Search by Keywords, without “”</a:t>
            </a:r>
            <a:endParaRPr lang="en-US" dirty="0"/>
          </a:p>
        </p:txBody>
      </p:sp>
      <p:pic>
        <p:nvPicPr>
          <p:cNvPr id="3075" name="Picture 3"/>
          <p:cNvPicPr>
            <a:picLocks noChangeAspect="1" noChangeArrowheads="1"/>
          </p:cNvPicPr>
          <p:nvPr/>
        </p:nvPicPr>
        <p:blipFill>
          <a:blip r:embed="rId3" cstate="print"/>
          <a:srcRect l="10332" t="22527" r="30607" b="44009"/>
          <a:stretch>
            <a:fillRect/>
          </a:stretch>
        </p:blipFill>
        <p:spPr bwMode="auto">
          <a:xfrm>
            <a:off x="605014" y="1484784"/>
            <a:ext cx="7567386" cy="3329650"/>
          </a:xfrm>
          <a:prstGeom prst="rect">
            <a:avLst/>
          </a:prstGeom>
          <a:noFill/>
          <a:ln w="9525">
            <a:noFill/>
            <a:miter lim="800000"/>
            <a:headEnd/>
            <a:tailEnd/>
          </a:ln>
        </p:spPr>
      </p:pic>
      <p:sp>
        <p:nvSpPr>
          <p:cNvPr id="6" name="TextBox 5"/>
          <p:cNvSpPr txBox="1"/>
          <p:nvPr/>
        </p:nvSpPr>
        <p:spPr>
          <a:xfrm>
            <a:off x="527964" y="4912140"/>
            <a:ext cx="8004476" cy="1323439"/>
          </a:xfrm>
          <a:prstGeom prst="rect">
            <a:avLst/>
          </a:prstGeom>
          <a:noFill/>
        </p:spPr>
        <p:txBody>
          <a:bodyPr wrap="square" rtlCol="0">
            <a:spAutoFit/>
          </a:bodyPr>
          <a:lstStyle/>
          <a:p>
            <a:pPr algn="l">
              <a:spcBef>
                <a:spcPts val="0"/>
              </a:spcBef>
            </a:pPr>
            <a:r>
              <a:rPr lang="en-US" dirty="0" smtClean="0"/>
              <a:t>- In this example the key words </a:t>
            </a:r>
            <a:r>
              <a:rPr lang="en-US" i="1" dirty="0" smtClean="0"/>
              <a:t>protein methods</a:t>
            </a:r>
            <a:r>
              <a:rPr lang="en-US" dirty="0" smtClean="0"/>
              <a:t> are used, WITHOUT quotation marks.</a:t>
            </a:r>
          </a:p>
          <a:p>
            <a:pPr algn="l">
              <a:spcBef>
                <a:spcPts val="0"/>
              </a:spcBef>
              <a:buFontTx/>
              <a:buChar char="-"/>
            </a:pPr>
            <a:r>
              <a:rPr lang="en-US" dirty="0" smtClean="0"/>
              <a:t> Key words should be in the title only (of the Book, the Book Chapter, the Book Series, the Journal, the Journal Article, the Protocol, or the Reference Entry</a:t>
            </a:r>
          </a:p>
          <a:p>
            <a:pPr algn="l">
              <a:spcBef>
                <a:spcPts val="0"/>
              </a:spcBef>
              <a:buFontTx/>
              <a:buChar char="-"/>
            </a:pPr>
            <a:r>
              <a:rPr lang="en-US" b="0" dirty="0" smtClean="0"/>
              <a:t> Category in this case is Only Books</a:t>
            </a:r>
          </a:p>
          <a:p>
            <a:pPr algn="l">
              <a:spcBef>
                <a:spcPts val="0"/>
              </a:spcBef>
              <a:buFontTx/>
              <a:buChar char="-"/>
            </a:pPr>
            <a:r>
              <a:rPr lang="en-US" dirty="0" smtClean="0"/>
              <a:t> And the results should be displayed as most recent publication first</a:t>
            </a:r>
            <a:endParaRPr lang="en-US" b="0" dirty="0"/>
          </a:p>
        </p:txBody>
      </p:sp>
      <p:cxnSp>
        <p:nvCxnSpPr>
          <p:cNvPr id="5" name="Straight Arrow Connector 4"/>
          <p:cNvCxnSpPr/>
          <p:nvPr/>
        </p:nvCxnSpPr>
        <p:spPr bwMode="auto">
          <a:xfrm rot="5400000">
            <a:off x="3391211" y="2089509"/>
            <a:ext cx="417362" cy="360040"/>
          </a:xfrm>
          <a:prstGeom prst="straightConnector1">
            <a:avLst/>
          </a:prstGeom>
          <a:ln>
            <a:solidFill>
              <a:schemeClr val="tx2">
                <a:lumMod val="75000"/>
                <a:lumOff val="25000"/>
              </a:schemeClr>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bwMode="auto">
          <a:xfrm rot="5400000">
            <a:off x="1374987" y="3529669"/>
            <a:ext cx="417362" cy="360040"/>
          </a:xfrm>
          <a:prstGeom prst="straightConnector1">
            <a:avLst/>
          </a:prstGeom>
          <a:ln>
            <a:solidFill>
              <a:schemeClr val="tx2">
                <a:lumMod val="75000"/>
                <a:lumOff val="25000"/>
              </a:schemeClr>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bwMode="auto">
          <a:xfrm rot="5400000">
            <a:off x="5263419" y="3673685"/>
            <a:ext cx="417362" cy="360040"/>
          </a:xfrm>
          <a:prstGeom prst="straightConnector1">
            <a:avLst/>
          </a:prstGeom>
          <a:ln>
            <a:solidFill>
              <a:schemeClr val="tx2">
                <a:lumMod val="75000"/>
                <a:lumOff val="25000"/>
              </a:schemeClr>
            </a:solidFill>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Results</a:t>
            </a:r>
            <a:endParaRPr lang="en-US" dirty="0"/>
          </a:p>
        </p:txBody>
      </p:sp>
      <p:pic>
        <p:nvPicPr>
          <p:cNvPr id="4" name="Picture 4"/>
          <p:cNvPicPr>
            <a:picLocks noChangeAspect="1" noChangeArrowheads="1"/>
          </p:cNvPicPr>
          <p:nvPr/>
        </p:nvPicPr>
        <p:blipFill>
          <a:blip r:embed="rId3" cstate="print"/>
          <a:srcRect l="9741" t="22527" r="11116" b="24231"/>
          <a:stretch>
            <a:fillRect/>
          </a:stretch>
        </p:blipFill>
        <p:spPr bwMode="auto">
          <a:xfrm>
            <a:off x="458764" y="1468064"/>
            <a:ext cx="8217692" cy="4293096"/>
          </a:xfrm>
          <a:prstGeom prst="rect">
            <a:avLst/>
          </a:prstGeom>
          <a:noFill/>
          <a:ln w="9525">
            <a:noFill/>
            <a:miter lim="800000"/>
            <a:headEnd/>
            <a:tailEnd/>
          </a:ln>
        </p:spPr>
      </p:pic>
      <p:sp>
        <p:nvSpPr>
          <p:cNvPr id="5" name="Rectangle 4"/>
          <p:cNvSpPr/>
          <p:nvPr/>
        </p:nvSpPr>
        <p:spPr bwMode="auto">
          <a:xfrm>
            <a:off x="424002" y="2088752"/>
            <a:ext cx="2286000" cy="36576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8" name="Rectangle 7"/>
          <p:cNvSpPr/>
          <p:nvPr/>
        </p:nvSpPr>
        <p:spPr bwMode="auto">
          <a:xfrm>
            <a:off x="5306594" y="2578294"/>
            <a:ext cx="1463040" cy="36576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9" name="TextBox 8"/>
          <p:cNvSpPr txBox="1"/>
          <p:nvPr/>
        </p:nvSpPr>
        <p:spPr>
          <a:xfrm>
            <a:off x="527964" y="5809760"/>
            <a:ext cx="8004476" cy="584775"/>
          </a:xfrm>
          <a:prstGeom prst="rect">
            <a:avLst/>
          </a:prstGeom>
          <a:noFill/>
        </p:spPr>
        <p:txBody>
          <a:bodyPr wrap="square" rtlCol="0">
            <a:spAutoFit/>
          </a:bodyPr>
          <a:lstStyle/>
          <a:p>
            <a:pPr algn="l">
              <a:spcBef>
                <a:spcPts val="0"/>
              </a:spcBef>
            </a:pPr>
            <a:r>
              <a:rPr lang="en-US" dirty="0" smtClean="0"/>
              <a:t>The results show publications with ‘protein’ AND ‘methods’. The results can be narrowed down further by using the filters in the cockpit on the left. </a:t>
            </a:r>
            <a:endParaRPr lang="en-US" b="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l="10429" t="22636" r="24603" b="24902"/>
          <a:stretch>
            <a:fillRect/>
          </a:stretch>
        </p:blipFill>
        <p:spPr bwMode="auto">
          <a:xfrm>
            <a:off x="611560" y="1498736"/>
            <a:ext cx="7759338" cy="486575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Access Indicators can be switched off or on (default is ‘on’)</a:t>
            </a:r>
            <a:endParaRPr lang="en-US" dirty="0"/>
          </a:p>
        </p:txBody>
      </p:sp>
      <p:sp>
        <p:nvSpPr>
          <p:cNvPr id="5" name="Rectangle 4"/>
          <p:cNvSpPr/>
          <p:nvPr/>
        </p:nvSpPr>
        <p:spPr bwMode="auto">
          <a:xfrm>
            <a:off x="2843808" y="1977400"/>
            <a:ext cx="1737360" cy="82296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cxnSp>
        <p:nvCxnSpPr>
          <p:cNvPr id="7" name="Straight Arrow Connector 6"/>
          <p:cNvCxnSpPr/>
          <p:nvPr/>
        </p:nvCxnSpPr>
        <p:spPr bwMode="auto">
          <a:xfrm rot="5400000" flipH="1" flipV="1">
            <a:off x="3103936" y="3140968"/>
            <a:ext cx="720080" cy="1588"/>
          </a:xfrm>
          <a:prstGeom prst="straightConnector1">
            <a:avLst/>
          </a:prstGeom>
          <a:ln>
            <a:solidFill>
              <a:schemeClr val="tx2">
                <a:lumMod val="75000"/>
                <a:lumOff val="25000"/>
              </a:schemeClr>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11" name="Rectangle 10"/>
          <p:cNvSpPr/>
          <p:nvPr/>
        </p:nvSpPr>
        <p:spPr bwMode="auto">
          <a:xfrm>
            <a:off x="3203848" y="3501008"/>
            <a:ext cx="274320" cy="27432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1066800" y="2590800"/>
            <a:ext cx="7772400" cy="1163395"/>
          </a:xfrm>
        </p:spPr>
        <p:txBody>
          <a:bodyPr/>
          <a:lstStyle/>
          <a:p>
            <a:r>
              <a:rPr lang="en-US" sz="2800" dirty="0" smtClean="0"/>
              <a:t>SpringerLink.com</a:t>
            </a:r>
            <a:br>
              <a:rPr lang="en-US" sz="2800" dirty="0" smtClean="0"/>
            </a:br>
            <a:r>
              <a:rPr lang="en-US" sz="2800" dirty="0" smtClean="0"/>
              <a:t/>
            </a:r>
            <a:br>
              <a:rPr lang="en-US" sz="2800" dirty="0" smtClean="0"/>
            </a:br>
            <a:r>
              <a:rPr lang="en-US" sz="2800" dirty="0" smtClean="0"/>
              <a:t>Other Search  / Browse Options</a:t>
            </a:r>
            <a:endParaRPr lang="en-US" sz="2800" dirty="0"/>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11812" t="24048" r="45072" b="24995"/>
          <a:stretch>
            <a:fillRect/>
          </a:stretch>
        </p:blipFill>
        <p:spPr bwMode="auto">
          <a:xfrm>
            <a:off x="611559" y="1412776"/>
            <a:ext cx="5491953" cy="5040560"/>
          </a:xfrm>
          <a:prstGeom prst="rect">
            <a:avLst/>
          </a:prstGeom>
          <a:noFill/>
          <a:ln w="9525">
            <a:noFill/>
            <a:miter lim="800000"/>
            <a:headEnd/>
            <a:tailEnd/>
          </a:ln>
        </p:spPr>
      </p:pic>
      <p:sp>
        <p:nvSpPr>
          <p:cNvPr id="14" name="Rectangle 13"/>
          <p:cNvSpPr/>
          <p:nvPr/>
        </p:nvSpPr>
        <p:spPr bwMode="auto">
          <a:xfrm>
            <a:off x="611560" y="2239486"/>
            <a:ext cx="2651760" cy="420624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15" name="TextBox 14"/>
          <p:cNvSpPr txBox="1"/>
          <p:nvPr/>
        </p:nvSpPr>
        <p:spPr>
          <a:xfrm>
            <a:off x="6156176" y="2996952"/>
            <a:ext cx="2304256" cy="830997"/>
          </a:xfrm>
          <a:prstGeom prst="rect">
            <a:avLst/>
          </a:prstGeom>
          <a:noFill/>
        </p:spPr>
        <p:txBody>
          <a:bodyPr wrap="square" rtlCol="0">
            <a:spAutoFit/>
          </a:bodyPr>
          <a:lstStyle/>
          <a:p>
            <a:pPr algn="l">
              <a:spcBef>
                <a:spcPts val="0"/>
              </a:spcBef>
            </a:pPr>
            <a:r>
              <a:rPr lang="en-US" b="0" dirty="0" smtClean="0"/>
              <a:t>Subject Collections expand  to show detailed subfields.</a:t>
            </a:r>
          </a:p>
        </p:txBody>
      </p:sp>
      <p:sp>
        <p:nvSpPr>
          <p:cNvPr id="9" name="Title 1"/>
          <p:cNvSpPr>
            <a:spLocks noGrp="1"/>
          </p:cNvSpPr>
          <p:nvPr>
            <p:ph type="title"/>
          </p:nvPr>
        </p:nvSpPr>
        <p:spPr>
          <a:xfrm>
            <a:off x="596900" y="1119188"/>
            <a:ext cx="8305800" cy="276999"/>
          </a:xfrm>
        </p:spPr>
        <p:txBody>
          <a:bodyPr/>
          <a:lstStyle/>
          <a:p>
            <a:r>
              <a:rPr lang="en-US" dirty="0" smtClean="0"/>
              <a:t>Browse by Subject Collection</a:t>
            </a: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27460" t="14161" r="10526" b="24995"/>
          <a:stretch>
            <a:fillRect/>
          </a:stretch>
        </p:blipFill>
        <p:spPr bwMode="auto">
          <a:xfrm>
            <a:off x="395536" y="1587956"/>
            <a:ext cx="6192688" cy="4718238"/>
          </a:xfrm>
          <a:prstGeom prst="rect">
            <a:avLst/>
          </a:prstGeom>
          <a:noFill/>
          <a:ln w="9525">
            <a:noFill/>
            <a:miter lim="800000"/>
            <a:headEnd/>
            <a:tailEnd/>
          </a:ln>
        </p:spPr>
      </p:pic>
      <p:sp>
        <p:nvSpPr>
          <p:cNvPr id="6146" name="Title 1"/>
          <p:cNvSpPr>
            <a:spLocks noGrp="1"/>
          </p:cNvSpPr>
          <p:nvPr>
            <p:ph type="title"/>
          </p:nvPr>
        </p:nvSpPr>
        <p:spPr>
          <a:xfrm>
            <a:off x="596900" y="1119188"/>
            <a:ext cx="8305800" cy="276999"/>
          </a:xfrm>
        </p:spPr>
        <p:txBody>
          <a:bodyPr/>
          <a:lstStyle/>
          <a:p>
            <a:r>
              <a:rPr lang="en-US" dirty="0" smtClean="0"/>
              <a:t>Browse by Title - Browse Alphabetically</a:t>
            </a:r>
            <a:endParaRPr lang="en-US" sz="2000" dirty="0" smtClean="0"/>
          </a:p>
        </p:txBody>
      </p:sp>
      <p:sp>
        <p:nvSpPr>
          <p:cNvPr id="6147" name="Content Placeholder 2"/>
          <p:cNvSpPr>
            <a:spLocks noGrp="1"/>
          </p:cNvSpPr>
          <p:nvPr>
            <p:ph idx="1"/>
          </p:nvPr>
        </p:nvSpPr>
        <p:spPr>
          <a:xfrm>
            <a:off x="6858016" y="3644092"/>
            <a:ext cx="2057384" cy="992579"/>
          </a:xfrm>
        </p:spPr>
        <p:txBody>
          <a:bodyPr/>
          <a:lstStyle/>
          <a:p>
            <a:pPr marL="0" indent="0">
              <a:lnSpc>
                <a:spcPct val="100000"/>
              </a:lnSpc>
              <a:spcBef>
                <a:spcPct val="30000"/>
              </a:spcBef>
              <a:buClrTx/>
              <a:buSzTx/>
              <a:buNone/>
              <a:defRPr/>
            </a:pPr>
            <a:r>
              <a:rPr lang="en-US" dirty="0" smtClean="0"/>
              <a:t>Browse content by content type</a:t>
            </a:r>
          </a:p>
          <a:p>
            <a:pPr marL="0" indent="0">
              <a:lnSpc>
                <a:spcPct val="100000"/>
              </a:lnSpc>
              <a:spcBef>
                <a:spcPct val="30000"/>
              </a:spcBef>
              <a:buClrTx/>
              <a:buSzTx/>
              <a:buNone/>
              <a:defRPr/>
            </a:pPr>
            <a:endParaRPr lang="en-US" sz="600" dirty="0" smtClean="0"/>
          </a:p>
          <a:p>
            <a:pPr marL="0" indent="0">
              <a:lnSpc>
                <a:spcPct val="100000"/>
              </a:lnSpc>
              <a:spcBef>
                <a:spcPct val="30000"/>
              </a:spcBef>
              <a:buClrTx/>
              <a:buSzTx/>
              <a:buNone/>
              <a:defRPr/>
            </a:pPr>
            <a:endParaRPr lang="en-US" sz="300" dirty="0" smtClean="0"/>
          </a:p>
          <a:p>
            <a:pPr marL="0" indent="0">
              <a:lnSpc>
                <a:spcPct val="100000"/>
              </a:lnSpc>
              <a:spcBef>
                <a:spcPct val="30000"/>
              </a:spcBef>
              <a:buClrTx/>
              <a:buSzTx/>
              <a:buNone/>
              <a:defRPr/>
            </a:pPr>
            <a:r>
              <a:rPr lang="en-US" dirty="0" smtClean="0"/>
              <a:t>Or alphabetical by title</a:t>
            </a:r>
          </a:p>
        </p:txBody>
      </p:sp>
      <p:sp>
        <p:nvSpPr>
          <p:cNvPr id="6" name="Rectangle 5"/>
          <p:cNvSpPr/>
          <p:nvPr/>
        </p:nvSpPr>
        <p:spPr bwMode="auto">
          <a:xfrm>
            <a:off x="759608" y="4279144"/>
            <a:ext cx="6035040" cy="4572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7" name="Rectangle 6"/>
          <p:cNvSpPr/>
          <p:nvPr/>
        </p:nvSpPr>
        <p:spPr bwMode="auto">
          <a:xfrm>
            <a:off x="755576" y="3616558"/>
            <a:ext cx="6035040" cy="54864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9450" t="28140" r="41410" b="20903"/>
          <a:stretch>
            <a:fillRect/>
          </a:stretch>
        </p:blipFill>
        <p:spPr bwMode="auto">
          <a:xfrm>
            <a:off x="410050" y="1772254"/>
            <a:ext cx="5904656" cy="4754880"/>
          </a:xfrm>
          <a:prstGeom prst="rect">
            <a:avLst/>
          </a:prstGeom>
          <a:noFill/>
          <a:ln w="9525">
            <a:noFill/>
            <a:miter lim="800000"/>
            <a:headEnd/>
            <a:tailEnd/>
          </a:ln>
        </p:spPr>
      </p:pic>
      <p:sp>
        <p:nvSpPr>
          <p:cNvPr id="8194" name="Title 1"/>
          <p:cNvSpPr>
            <a:spLocks noGrp="1"/>
          </p:cNvSpPr>
          <p:nvPr>
            <p:ph type="title"/>
          </p:nvPr>
        </p:nvSpPr>
        <p:spPr/>
        <p:txBody>
          <a:bodyPr/>
          <a:lstStyle/>
          <a:p>
            <a:r>
              <a:rPr lang="en-US" dirty="0" smtClean="0"/>
              <a:t>.. Then by Keyword, Collection or Alphabetical order</a:t>
            </a:r>
          </a:p>
        </p:txBody>
      </p:sp>
      <p:sp>
        <p:nvSpPr>
          <p:cNvPr id="4" name="Rectangle 3"/>
          <p:cNvSpPr/>
          <p:nvPr/>
        </p:nvSpPr>
        <p:spPr bwMode="auto">
          <a:xfrm>
            <a:off x="439062" y="2402840"/>
            <a:ext cx="2560320" cy="59436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9" name="TextBox 8"/>
          <p:cNvSpPr txBox="1"/>
          <p:nvPr/>
        </p:nvSpPr>
        <p:spPr>
          <a:xfrm>
            <a:off x="6460142" y="2317284"/>
            <a:ext cx="2417262" cy="1938992"/>
          </a:xfrm>
          <a:prstGeom prst="rect">
            <a:avLst/>
          </a:prstGeom>
          <a:noFill/>
        </p:spPr>
        <p:txBody>
          <a:bodyPr wrap="square" rtlCol="0">
            <a:spAutoFit/>
          </a:bodyPr>
          <a:lstStyle/>
          <a:p>
            <a:pPr algn="l"/>
            <a:r>
              <a:rPr lang="en-US" b="0" dirty="0" smtClean="0"/>
              <a:t>When the user has  selected a content type, the user can search within that content type by keyword, by subject collection or alphabetical</a:t>
            </a:r>
          </a:p>
          <a:p>
            <a:pPr algn="l"/>
            <a:endParaRPr lang="en-US" b="0" dirty="0" smtClean="0"/>
          </a:p>
        </p:txBody>
      </p:sp>
      <p:sp>
        <p:nvSpPr>
          <p:cNvPr id="8" name="Rectangle 7"/>
          <p:cNvSpPr/>
          <p:nvPr/>
        </p:nvSpPr>
        <p:spPr bwMode="auto">
          <a:xfrm>
            <a:off x="439078" y="3068960"/>
            <a:ext cx="2560320" cy="301752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10" name="Rectangle 9"/>
          <p:cNvSpPr/>
          <p:nvPr/>
        </p:nvSpPr>
        <p:spPr bwMode="auto">
          <a:xfrm>
            <a:off x="3059832" y="2607884"/>
            <a:ext cx="3291840" cy="82296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dL.png"/>
          <p:cNvPicPr>
            <a:picLocks noChangeAspect="1"/>
          </p:cNvPicPr>
          <p:nvPr/>
        </p:nvPicPr>
        <p:blipFill>
          <a:blip r:embed="rId3" cstate="print"/>
          <a:stretch>
            <a:fillRect/>
          </a:stretch>
        </p:blipFill>
        <p:spPr>
          <a:xfrm>
            <a:off x="5622932" y="0"/>
            <a:ext cx="3521069" cy="1857364"/>
          </a:xfrm>
          <a:prstGeom prst="rect">
            <a:avLst/>
          </a:prstGeom>
        </p:spPr>
      </p:pic>
      <p:sp>
        <p:nvSpPr>
          <p:cNvPr id="4" name="Title 3"/>
          <p:cNvSpPr>
            <a:spLocks noGrp="1"/>
          </p:cNvSpPr>
          <p:nvPr>
            <p:ph type="ctrTitle"/>
          </p:nvPr>
        </p:nvSpPr>
        <p:spPr>
          <a:xfrm>
            <a:off x="1066800" y="2590800"/>
            <a:ext cx="7772400" cy="1329595"/>
          </a:xfrm>
        </p:spPr>
        <p:txBody>
          <a:bodyPr/>
          <a:lstStyle/>
          <a:p>
            <a:r>
              <a:rPr lang="en-US" dirty="0" smtClean="0"/>
              <a:t>Introduction:</a:t>
            </a:r>
            <a:br>
              <a:rPr lang="en-US" dirty="0" smtClean="0"/>
            </a:br>
            <a:r>
              <a:rPr lang="en-US" dirty="0" smtClean="0"/>
              <a:t/>
            </a:r>
            <a:br>
              <a:rPr lang="en-US" dirty="0" smtClean="0"/>
            </a:br>
            <a:r>
              <a:rPr lang="en-US" dirty="0" smtClean="0"/>
              <a:t>How To Access Springer Databases</a:t>
            </a:r>
            <a:endParaRPr lang="en-US" dirty="0"/>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1066800" y="2590800"/>
            <a:ext cx="7772400" cy="1163395"/>
          </a:xfrm>
        </p:spPr>
        <p:txBody>
          <a:bodyPr/>
          <a:lstStyle/>
          <a:p>
            <a:r>
              <a:rPr lang="en-US" sz="2800" dirty="0" smtClean="0"/>
              <a:t>SpringerLink.com</a:t>
            </a:r>
            <a:br>
              <a:rPr lang="en-US" sz="2800" dirty="0" smtClean="0"/>
            </a:br>
            <a:r>
              <a:rPr lang="en-US" sz="2800" dirty="0" smtClean="0"/>
              <a:t/>
            </a:r>
            <a:br>
              <a:rPr lang="en-US" sz="2800" dirty="0" smtClean="0"/>
            </a:br>
            <a:r>
              <a:rPr lang="en-US" sz="2800" dirty="0" smtClean="0"/>
              <a:t>The Search Results</a:t>
            </a:r>
            <a:endParaRPr lang="en-US" sz="2800" dirty="0"/>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Search</a:t>
            </a:r>
            <a:endParaRPr lang="en-US" dirty="0"/>
          </a:p>
        </p:txBody>
      </p:sp>
      <p:pic>
        <p:nvPicPr>
          <p:cNvPr id="8194" name="Picture 2"/>
          <p:cNvPicPr>
            <a:picLocks noChangeAspect="1" noChangeArrowheads="1"/>
          </p:cNvPicPr>
          <p:nvPr/>
        </p:nvPicPr>
        <p:blipFill>
          <a:blip r:embed="rId3" cstate="print"/>
          <a:srcRect l="9741" t="22527" r="31197" b="44009"/>
          <a:stretch>
            <a:fillRect/>
          </a:stretch>
        </p:blipFill>
        <p:spPr bwMode="auto">
          <a:xfrm>
            <a:off x="611560" y="1700808"/>
            <a:ext cx="7897090" cy="3474720"/>
          </a:xfrm>
          <a:prstGeom prst="rect">
            <a:avLst/>
          </a:prstGeom>
          <a:noFill/>
          <a:ln w="9525">
            <a:noFill/>
            <a:miter lim="800000"/>
            <a:headEnd/>
            <a:tailEnd/>
          </a:ln>
        </p:spPr>
      </p:pic>
      <p:sp>
        <p:nvSpPr>
          <p:cNvPr id="5" name="TextBox 4"/>
          <p:cNvSpPr txBox="1"/>
          <p:nvPr/>
        </p:nvSpPr>
        <p:spPr>
          <a:xfrm>
            <a:off x="527964" y="5229200"/>
            <a:ext cx="8004476" cy="338554"/>
          </a:xfrm>
          <a:prstGeom prst="rect">
            <a:avLst/>
          </a:prstGeom>
          <a:noFill/>
        </p:spPr>
        <p:txBody>
          <a:bodyPr wrap="square" rtlCol="0">
            <a:spAutoFit/>
          </a:bodyPr>
          <a:lstStyle/>
          <a:p>
            <a:pPr algn="l">
              <a:spcBef>
                <a:spcPts val="0"/>
              </a:spcBef>
            </a:pPr>
            <a:r>
              <a:rPr lang="en-US" dirty="0" smtClean="0"/>
              <a:t>To show the different options available in the search results, we will start a new search.</a:t>
            </a:r>
            <a:endParaRPr lang="en-US" b="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l="31294" t="58974" r="11116" b="2938"/>
          <a:stretch>
            <a:fillRect/>
          </a:stretch>
        </p:blipFill>
        <p:spPr bwMode="auto">
          <a:xfrm>
            <a:off x="323528" y="908720"/>
            <a:ext cx="8272016" cy="4248472"/>
          </a:xfrm>
          <a:prstGeom prst="rect">
            <a:avLst/>
          </a:prstGeom>
          <a:noFill/>
          <a:ln w="9525">
            <a:noFill/>
            <a:miter lim="800000"/>
            <a:headEnd/>
            <a:tailEnd/>
          </a:ln>
        </p:spPr>
      </p:pic>
      <p:sp>
        <p:nvSpPr>
          <p:cNvPr id="6" name="Rectangle 5"/>
          <p:cNvSpPr/>
          <p:nvPr/>
        </p:nvSpPr>
        <p:spPr bwMode="auto">
          <a:xfrm>
            <a:off x="622118" y="2615074"/>
            <a:ext cx="6217920" cy="100584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9" name="Rectangle 8"/>
          <p:cNvSpPr/>
          <p:nvPr/>
        </p:nvSpPr>
        <p:spPr>
          <a:xfrm>
            <a:off x="67600" y="1027336"/>
            <a:ext cx="413896" cy="400110"/>
          </a:xfrm>
          <a:prstGeom prst="rect">
            <a:avLst/>
          </a:prstGeom>
        </p:spPr>
        <p:txBody>
          <a:bodyPr wrap="none">
            <a:spAutoFit/>
          </a:bodyPr>
          <a:lstStyle/>
          <a:p>
            <a:r>
              <a:rPr lang="en-US" sz="2000" b="0" dirty="0" smtClean="0">
                <a:solidFill>
                  <a:srgbClr val="234EAF"/>
                </a:solidFill>
                <a:sym typeface="Wingdings"/>
              </a:rPr>
              <a:t></a:t>
            </a:r>
            <a:endParaRPr lang="en-US" sz="2000" b="0" dirty="0">
              <a:solidFill>
                <a:srgbClr val="234EAF"/>
              </a:solidFill>
            </a:endParaRPr>
          </a:p>
        </p:txBody>
      </p:sp>
      <p:sp>
        <p:nvSpPr>
          <p:cNvPr id="10" name="Rectangle 9"/>
          <p:cNvSpPr/>
          <p:nvPr/>
        </p:nvSpPr>
        <p:spPr>
          <a:xfrm>
            <a:off x="64318" y="5258288"/>
            <a:ext cx="413896" cy="400110"/>
          </a:xfrm>
          <a:prstGeom prst="rect">
            <a:avLst/>
          </a:prstGeom>
        </p:spPr>
        <p:txBody>
          <a:bodyPr wrap="none">
            <a:spAutoFit/>
          </a:bodyPr>
          <a:lstStyle/>
          <a:p>
            <a:r>
              <a:rPr lang="en-US" sz="2000" b="0" dirty="0" smtClean="0">
                <a:solidFill>
                  <a:srgbClr val="234EAF"/>
                </a:solidFill>
                <a:sym typeface="Wingdings"/>
              </a:rPr>
              <a:t></a:t>
            </a:r>
            <a:endParaRPr lang="en-US" sz="2000" b="0" dirty="0">
              <a:solidFill>
                <a:srgbClr val="234EAF"/>
              </a:solidFill>
            </a:endParaRPr>
          </a:p>
        </p:txBody>
      </p:sp>
      <p:sp>
        <p:nvSpPr>
          <p:cNvPr id="11" name="TextBox 10"/>
          <p:cNvSpPr txBox="1"/>
          <p:nvPr/>
        </p:nvSpPr>
        <p:spPr>
          <a:xfrm>
            <a:off x="338042" y="5286694"/>
            <a:ext cx="7572428" cy="1077218"/>
          </a:xfrm>
          <a:prstGeom prst="rect">
            <a:avLst/>
          </a:prstGeom>
          <a:noFill/>
        </p:spPr>
        <p:txBody>
          <a:bodyPr wrap="square" rtlCol="0">
            <a:spAutoFit/>
          </a:bodyPr>
          <a:lstStyle/>
          <a:p>
            <a:pPr algn="l">
              <a:spcBef>
                <a:spcPts val="0"/>
              </a:spcBef>
            </a:pPr>
            <a:r>
              <a:rPr lang="en-US" dirty="0" smtClean="0"/>
              <a:t>The user can easily see whether the result is a book, a book chapter, or an entry in a reference .</a:t>
            </a:r>
          </a:p>
          <a:p>
            <a:pPr algn="l">
              <a:spcBef>
                <a:spcPts val="0"/>
              </a:spcBef>
            </a:pPr>
            <a:endParaRPr lang="en-US" dirty="0" smtClean="0"/>
          </a:p>
          <a:p>
            <a:pPr algn="l">
              <a:spcBef>
                <a:spcPts val="0"/>
              </a:spcBef>
            </a:pPr>
            <a:r>
              <a:rPr lang="en-US" dirty="0" smtClean="0"/>
              <a:t>The user can click on “Show Summary” to read the abstract.</a:t>
            </a:r>
            <a:endParaRPr lang="en-US" b="0" dirty="0"/>
          </a:p>
        </p:txBody>
      </p:sp>
      <p:sp>
        <p:nvSpPr>
          <p:cNvPr id="13" name="Rectangle 12"/>
          <p:cNvSpPr/>
          <p:nvPr/>
        </p:nvSpPr>
        <p:spPr>
          <a:xfrm>
            <a:off x="8532440" y="4710630"/>
            <a:ext cx="342458" cy="400110"/>
          </a:xfrm>
          <a:prstGeom prst="rect">
            <a:avLst/>
          </a:prstGeom>
        </p:spPr>
        <p:txBody>
          <a:bodyPr wrap="square">
            <a:spAutoFit/>
          </a:bodyPr>
          <a:lstStyle/>
          <a:p>
            <a:r>
              <a:rPr lang="en-US" sz="2000" b="0" dirty="0" smtClean="0">
                <a:solidFill>
                  <a:srgbClr val="234EAF"/>
                </a:solidFill>
                <a:sym typeface="Wingdings"/>
              </a:rPr>
              <a:t></a:t>
            </a:r>
          </a:p>
        </p:txBody>
      </p:sp>
      <p:sp>
        <p:nvSpPr>
          <p:cNvPr id="14" name="Rectangle 13"/>
          <p:cNvSpPr/>
          <p:nvPr/>
        </p:nvSpPr>
        <p:spPr>
          <a:xfrm>
            <a:off x="107504" y="5981218"/>
            <a:ext cx="342458" cy="400110"/>
          </a:xfrm>
          <a:prstGeom prst="rect">
            <a:avLst/>
          </a:prstGeom>
        </p:spPr>
        <p:txBody>
          <a:bodyPr wrap="square">
            <a:spAutoFit/>
          </a:bodyPr>
          <a:lstStyle/>
          <a:p>
            <a:r>
              <a:rPr lang="en-US" sz="2000" b="0" dirty="0" smtClean="0">
                <a:solidFill>
                  <a:srgbClr val="234EAF"/>
                </a:solidFill>
                <a:sym typeface="Wingdings"/>
              </a:rPr>
              <a:t></a:t>
            </a:r>
          </a:p>
        </p:txBody>
      </p:sp>
      <p:sp>
        <p:nvSpPr>
          <p:cNvPr id="15" name="Rectangle 14"/>
          <p:cNvSpPr/>
          <p:nvPr/>
        </p:nvSpPr>
        <p:spPr bwMode="auto">
          <a:xfrm>
            <a:off x="627544" y="1131716"/>
            <a:ext cx="1097280" cy="27432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16" name="Rectangle 15"/>
          <p:cNvSpPr/>
          <p:nvPr/>
        </p:nvSpPr>
        <p:spPr bwMode="auto">
          <a:xfrm>
            <a:off x="7351284" y="4753610"/>
            <a:ext cx="1097280" cy="27432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17" name="Rectangle 16"/>
          <p:cNvSpPr/>
          <p:nvPr/>
        </p:nvSpPr>
        <p:spPr>
          <a:xfrm>
            <a:off x="107504" y="2539504"/>
            <a:ext cx="342458" cy="861774"/>
          </a:xfrm>
          <a:prstGeom prst="rect">
            <a:avLst/>
          </a:prstGeom>
        </p:spPr>
        <p:txBody>
          <a:bodyPr wrap="square">
            <a:spAutoFit/>
          </a:bodyPr>
          <a:lstStyle/>
          <a:p>
            <a:r>
              <a:rPr lang="en-US" sz="2000" dirty="0" smtClean="0">
                <a:solidFill>
                  <a:srgbClr val="234EAF"/>
                </a:solidFill>
                <a:sym typeface="Wingdings"/>
              </a:rPr>
              <a:t></a:t>
            </a:r>
            <a:endParaRPr lang="en-US" sz="2000" dirty="0" smtClean="0">
              <a:solidFill>
                <a:srgbClr val="234EAF"/>
              </a:solidFill>
            </a:endParaRPr>
          </a:p>
          <a:p>
            <a:endParaRPr lang="en-US" sz="2000" b="0" dirty="0" smtClean="0">
              <a:solidFill>
                <a:srgbClr val="234EAF"/>
              </a:solidFill>
              <a:sym typeface="Wingding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cstate="print"/>
          <a:srcRect l="32185" t="14922" r="12888" b="24995"/>
          <a:stretch>
            <a:fillRect/>
          </a:stretch>
        </p:blipFill>
        <p:spPr bwMode="auto">
          <a:xfrm>
            <a:off x="391014" y="1080640"/>
            <a:ext cx="5477130" cy="4652616"/>
          </a:xfrm>
          <a:prstGeom prst="rect">
            <a:avLst/>
          </a:prstGeom>
          <a:noFill/>
          <a:ln w="9525">
            <a:noFill/>
            <a:miter lim="800000"/>
            <a:headEnd/>
            <a:tailEnd/>
          </a:ln>
        </p:spPr>
      </p:pic>
      <p:sp>
        <p:nvSpPr>
          <p:cNvPr id="5" name="Rectangle 4"/>
          <p:cNvSpPr/>
          <p:nvPr/>
        </p:nvSpPr>
        <p:spPr bwMode="auto">
          <a:xfrm>
            <a:off x="410050" y="2795442"/>
            <a:ext cx="5486400" cy="301752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6" name="TextBox 5"/>
          <p:cNvSpPr txBox="1"/>
          <p:nvPr/>
        </p:nvSpPr>
        <p:spPr>
          <a:xfrm>
            <a:off x="6084168" y="2779181"/>
            <a:ext cx="2808312" cy="3170099"/>
          </a:xfrm>
          <a:prstGeom prst="rect">
            <a:avLst/>
          </a:prstGeom>
          <a:noFill/>
        </p:spPr>
        <p:txBody>
          <a:bodyPr wrap="square" rtlCol="0">
            <a:spAutoFit/>
          </a:bodyPr>
          <a:lstStyle/>
          <a:p>
            <a:pPr algn="l"/>
            <a:r>
              <a:rPr lang="en-US" b="0" dirty="0" smtClean="0"/>
              <a:t>The user can click on “Show Summary” to unfold th</a:t>
            </a:r>
            <a:r>
              <a:rPr lang="en-US" dirty="0" smtClean="0"/>
              <a:t>e book chapter abstract.</a:t>
            </a:r>
          </a:p>
          <a:p>
            <a:pPr algn="l"/>
            <a:endParaRPr lang="en-US" dirty="0" smtClean="0"/>
          </a:p>
          <a:p>
            <a:pPr algn="l"/>
            <a:r>
              <a:rPr lang="en-US" dirty="0" smtClean="0"/>
              <a:t>The user can unfold many summaries at the same time, thus enabling  him or her to compare chapters without having to leave the search result page.</a:t>
            </a:r>
          </a:p>
          <a:p>
            <a:pPr algn="l"/>
            <a:r>
              <a:rPr lang="en-US" b="0" dirty="0" smtClean="0"/>
              <a:t> </a:t>
            </a:r>
            <a:endParaRPr lang="en-US" b="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Filters</a:t>
            </a:r>
            <a:endParaRPr lang="en-US" dirty="0"/>
          </a:p>
        </p:txBody>
      </p:sp>
      <p:pic>
        <p:nvPicPr>
          <p:cNvPr id="10243" name="Picture 3"/>
          <p:cNvPicPr>
            <a:picLocks noChangeAspect="1" noChangeArrowheads="1"/>
          </p:cNvPicPr>
          <p:nvPr/>
        </p:nvPicPr>
        <p:blipFill>
          <a:blip r:embed="rId3" cstate="print"/>
          <a:srcRect l="11513" t="27851" r="14069" b="28797"/>
          <a:stretch>
            <a:fillRect/>
          </a:stretch>
        </p:blipFill>
        <p:spPr bwMode="auto">
          <a:xfrm>
            <a:off x="582532" y="1515645"/>
            <a:ext cx="8208912" cy="3713555"/>
          </a:xfrm>
          <a:prstGeom prst="rect">
            <a:avLst/>
          </a:prstGeom>
          <a:noFill/>
          <a:ln w="9525">
            <a:noFill/>
            <a:miter lim="800000"/>
            <a:headEnd/>
            <a:tailEnd/>
          </a:ln>
        </p:spPr>
      </p:pic>
      <p:sp>
        <p:nvSpPr>
          <p:cNvPr id="6" name="TextBox 5"/>
          <p:cNvSpPr txBox="1"/>
          <p:nvPr/>
        </p:nvSpPr>
        <p:spPr>
          <a:xfrm>
            <a:off x="743988" y="5355213"/>
            <a:ext cx="7932468" cy="1077218"/>
          </a:xfrm>
          <a:prstGeom prst="rect">
            <a:avLst/>
          </a:prstGeom>
          <a:noFill/>
        </p:spPr>
        <p:txBody>
          <a:bodyPr wrap="square" rtlCol="0">
            <a:spAutoFit/>
          </a:bodyPr>
          <a:lstStyle/>
          <a:p>
            <a:pPr algn="l">
              <a:spcBef>
                <a:spcPts val="0"/>
              </a:spcBef>
            </a:pPr>
            <a:r>
              <a:rPr lang="en-US" dirty="0" smtClean="0"/>
              <a:t>Again, the user can narrow down the results by using the filters in the cockpit on the left hand side</a:t>
            </a:r>
          </a:p>
          <a:p>
            <a:pPr algn="l">
              <a:spcBef>
                <a:spcPts val="0"/>
              </a:spcBef>
            </a:pPr>
            <a:r>
              <a:rPr lang="en-US" dirty="0" smtClean="0"/>
              <a:t>Any of the filters used can be easily removed again by clicking on the X in front of it</a:t>
            </a:r>
            <a:endParaRPr lang="en-US" b="0" dirty="0" smtClean="0"/>
          </a:p>
          <a:p>
            <a:pPr algn="l">
              <a:spcBef>
                <a:spcPts val="0"/>
              </a:spcBef>
            </a:pPr>
            <a:endParaRPr lang="en-US" b="0" dirty="0"/>
          </a:p>
        </p:txBody>
      </p:sp>
      <p:sp>
        <p:nvSpPr>
          <p:cNvPr id="7" name="Rectangle 6"/>
          <p:cNvSpPr/>
          <p:nvPr/>
        </p:nvSpPr>
        <p:spPr bwMode="auto">
          <a:xfrm>
            <a:off x="654540" y="2708920"/>
            <a:ext cx="2194560" cy="100584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8" name="Rectangle 7"/>
          <p:cNvSpPr/>
          <p:nvPr/>
        </p:nvSpPr>
        <p:spPr bwMode="auto">
          <a:xfrm>
            <a:off x="2915816" y="2230350"/>
            <a:ext cx="5760720" cy="36576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10922" t="27851" r="12298" b="18149"/>
          <a:stretch>
            <a:fillRect/>
          </a:stretch>
        </p:blipFill>
        <p:spPr bwMode="auto">
          <a:xfrm>
            <a:off x="609746" y="1400076"/>
            <a:ext cx="8223426" cy="449125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Contents </a:t>
            </a:r>
            <a:r>
              <a:rPr lang="en-US" dirty="0" err="1" smtClean="0"/>
              <a:t>vs</a:t>
            </a:r>
            <a:r>
              <a:rPr lang="en-US" dirty="0" smtClean="0"/>
              <a:t> Look Inside</a:t>
            </a:r>
            <a:endParaRPr lang="en-US" dirty="0"/>
          </a:p>
        </p:txBody>
      </p:sp>
      <p:sp>
        <p:nvSpPr>
          <p:cNvPr id="5" name="TextBox 4"/>
          <p:cNvSpPr txBox="1"/>
          <p:nvPr/>
        </p:nvSpPr>
        <p:spPr>
          <a:xfrm>
            <a:off x="511764" y="6006140"/>
            <a:ext cx="8632236" cy="954107"/>
          </a:xfrm>
          <a:prstGeom prst="rect">
            <a:avLst/>
          </a:prstGeom>
          <a:noFill/>
        </p:spPr>
        <p:txBody>
          <a:bodyPr wrap="square" rtlCol="0">
            <a:spAutoFit/>
          </a:bodyPr>
          <a:lstStyle/>
          <a:p>
            <a:pPr algn="l"/>
            <a:r>
              <a:rPr lang="en-US" dirty="0" smtClean="0"/>
              <a:t>The user can also opt for the ‘contents’ tab. The contents appear in the main screen, where, again the download and “Show Summary” options are available. </a:t>
            </a:r>
            <a:endParaRPr lang="en-US" b="0" dirty="0" smtClean="0"/>
          </a:p>
          <a:p>
            <a:pPr algn="l"/>
            <a:endParaRPr lang="en-US" b="0" dirty="0"/>
          </a:p>
        </p:txBody>
      </p:sp>
      <p:sp>
        <p:nvSpPr>
          <p:cNvPr id="6" name="Rectangle 5"/>
          <p:cNvSpPr/>
          <p:nvPr/>
        </p:nvSpPr>
        <p:spPr bwMode="auto">
          <a:xfrm>
            <a:off x="691388" y="2381536"/>
            <a:ext cx="2103120" cy="4572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7" name="Rectangle 6"/>
          <p:cNvSpPr/>
          <p:nvPr/>
        </p:nvSpPr>
        <p:spPr bwMode="auto">
          <a:xfrm>
            <a:off x="3063460" y="5559926"/>
            <a:ext cx="5669280" cy="27432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Related Documents on the abstract page</a:t>
            </a:r>
            <a:endParaRPr lang="en-US" dirty="0"/>
          </a:p>
        </p:txBody>
      </p:sp>
      <p:pic>
        <p:nvPicPr>
          <p:cNvPr id="4098" name="Picture 2"/>
          <p:cNvPicPr>
            <a:picLocks noChangeAspect="1" noChangeArrowheads="1"/>
          </p:cNvPicPr>
          <p:nvPr/>
        </p:nvPicPr>
        <p:blipFill>
          <a:blip r:embed="rId3" cstate="print"/>
          <a:srcRect l="10922" t="16443" r="12298" b="25093"/>
          <a:stretch>
            <a:fillRect/>
          </a:stretch>
        </p:blipFill>
        <p:spPr bwMode="auto">
          <a:xfrm>
            <a:off x="611560" y="1441804"/>
            <a:ext cx="8280920" cy="4896544"/>
          </a:xfrm>
          <a:prstGeom prst="rect">
            <a:avLst/>
          </a:prstGeom>
          <a:noFill/>
          <a:ln w="9525">
            <a:noFill/>
            <a:miter lim="800000"/>
            <a:headEnd/>
            <a:tailEnd/>
          </a:ln>
        </p:spPr>
      </p:pic>
      <p:sp>
        <p:nvSpPr>
          <p:cNvPr id="6" name="Rectangle 5"/>
          <p:cNvSpPr/>
          <p:nvPr/>
        </p:nvSpPr>
        <p:spPr bwMode="auto">
          <a:xfrm>
            <a:off x="661622" y="2872814"/>
            <a:ext cx="2194560" cy="329184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Documents</a:t>
            </a:r>
            <a:endParaRPr lang="en-US" dirty="0"/>
          </a:p>
        </p:txBody>
      </p:sp>
      <p:pic>
        <p:nvPicPr>
          <p:cNvPr id="8194" name="Picture 2"/>
          <p:cNvPicPr>
            <a:picLocks noChangeAspect="1" noChangeArrowheads="1"/>
          </p:cNvPicPr>
          <p:nvPr/>
        </p:nvPicPr>
        <p:blipFill>
          <a:blip r:embed="rId3" cstate="print"/>
          <a:srcRect l="12694" t="27091" r="18794" b="30318"/>
          <a:stretch>
            <a:fillRect/>
          </a:stretch>
        </p:blipFill>
        <p:spPr bwMode="auto">
          <a:xfrm>
            <a:off x="581970" y="1441804"/>
            <a:ext cx="8181008" cy="3949452"/>
          </a:xfrm>
          <a:prstGeom prst="rect">
            <a:avLst/>
          </a:prstGeom>
          <a:noFill/>
          <a:ln w="9525">
            <a:noFill/>
            <a:miter lim="800000"/>
            <a:headEnd/>
            <a:tailEnd/>
          </a:ln>
        </p:spPr>
      </p:pic>
      <p:sp>
        <p:nvSpPr>
          <p:cNvPr id="5" name="TextBox 4"/>
          <p:cNvSpPr txBox="1"/>
          <p:nvPr/>
        </p:nvSpPr>
        <p:spPr>
          <a:xfrm>
            <a:off x="511764" y="5517232"/>
            <a:ext cx="8632236" cy="584775"/>
          </a:xfrm>
          <a:prstGeom prst="rect">
            <a:avLst/>
          </a:prstGeom>
          <a:noFill/>
        </p:spPr>
        <p:txBody>
          <a:bodyPr wrap="square" rtlCol="0">
            <a:spAutoFit/>
          </a:bodyPr>
          <a:lstStyle/>
          <a:p>
            <a:pPr algn="l"/>
            <a:r>
              <a:rPr lang="en-US" dirty="0" smtClean="0"/>
              <a:t>Hovering over the title with the mouse will show the user a separate window with the suggested documents’ abstract.</a:t>
            </a:r>
            <a:endParaRPr lang="en-US" b="0" dirty="0" smtClean="0"/>
          </a:p>
        </p:txBody>
      </p:sp>
      <p:sp>
        <p:nvSpPr>
          <p:cNvPr id="6" name="Rectangle 5"/>
          <p:cNvSpPr/>
          <p:nvPr/>
        </p:nvSpPr>
        <p:spPr bwMode="auto">
          <a:xfrm>
            <a:off x="611560" y="1628800"/>
            <a:ext cx="2286000" cy="36576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7" name="Rectangle 6"/>
          <p:cNvSpPr/>
          <p:nvPr/>
        </p:nvSpPr>
        <p:spPr bwMode="auto">
          <a:xfrm>
            <a:off x="2900740" y="1542278"/>
            <a:ext cx="4754880" cy="3657600"/>
          </a:xfrm>
          <a:prstGeom prst="rect">
            <a:avLst/>
          </a:prstGeom>
          <a:noFill/>
          <a:ln w="38100" cap="flat" cmpd="sng" algn="ctr">
            <a:solidFill>
              <a:srgbClr val="234EA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More options on the Abstract page</a:t>
            </a:r>
            <a:endParaRPr lang="en-US" dirty="0"/>
          </a:p>
        </p:txBody>
      </p:sp>
      <p:pic>
        <p:nvPicPr>
          <p:cNvPr id="4098" name="Picture 2"/>
          <p:cNvPicPr>
            <a:picLocks noChangeAspect="1" noChangeArrowheads="1"/>
          </p:cNvPicPr>
          <p:nvPr/>
        </p:nvPicPr>
        <p:blipFill>
          <a:blip r:embed="rId3" cstate="print"/>
          <a:srcRect l="10922" t="16443" r="12298" b="25093"/>
          <a:stretch>
            <a:fillRect/>
          </a:stretch>
        </p:blipFill>
        <p:spPr bwMode="auto">
          <a:xfrm>
            <a:off x="611560" y="1441804"/>
            <a:ext cx="8280920" cy="4896544"/>
          </a:xfrm>
          <a:prstGeom prst="rect">
            <a:avLst/>
          </a:prstGeom>
          <a:noFill/>
          <a:ln w="9525">
            <a:noFill/>
            <a:miter lim="800000"/>
            <a:headEnd/>
            <a:tailEnd/>
          </a:ln>
        </p:spPr>
      </p:pic>
      <p:sp>
        <p:nvSpPr>
          <p:cNvPr id="6" name="Rectangle 5"/>
          <p:cNvSpPr/>
          <p:nvPr/>
        </p:nvSpPr>
        <p:spPr bwMode="auto">
          <a:xfrm>
            <a:off x="6091224" y="4883674"/>
            <a:ext cx="2743200" cy="27432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pic>
        <p:nvPicPr>
          <p:cNvPr id="5122" name="Picture 2"/>
          <p:cNvPicPr>
            <a:picLocks noChangeAspect="1" noChangeArrowheads="1"/>
          </p:cNvPicPr>
          <p:nvPr/>
        </p:nvPicPr>
        <p:blipFill>
          <a:blip r:embed="rId3" cstate="print"/>
          <a:srcRect l="13285" t="14922" r="14660" b="8262"/>
          <a:stretch>
            <a:fillRect/>
          </a:stretch>
        </p:blipFill>
        <p:spPr bwMode="auto">
          <a:xfrm>
            <a:off x="597046" y="1427291"/>
            <a:ext cx="6019147" cy="4983065"/>
          </a:xfrm>
          <a:prstGeom prst="rect">
            <a:avLst/>
          </a:prstGeom>
          <a:noFill/>
          <a:ln w="9525">
            <a:noFill/>
            <a:miter lim="800000"/>
            <a:headEnd/>
            <a:tailEnd/>
          </a:ln>
        </p:spPr>
      </p:pic>
      <p:sp>
        <p:nvSpPr>
          <p:cNvPr id="5" name="Rectangle 4"/>
          <p:cNvSpPr/>
          <p:nvPr/>
        </p:nvSpPr>
        <p:spPr bwMode="auto">
          <a:xfrm>
            <a:off x="2411760" y="4034092"/>
            <a:ext cx="1097280" cy="2286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6" name="Rectangle 5"/>
          <p:cNvSpPr/>
          <p:nvPr/>
        </p:nvSpPr>
        <p:spPr bwMode="auto">
          <a:xfrm>
            <a:off x="2411760" y="6165866"/>
            <a:ext cx="1371600" cy="2286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7" name="TextBox 6"/>
          <p:cNvSpPr txBox="1"/>
          <p:nvPr/>
        </p:nvSpPr>
        <p:spPr>
          <a:xfrm>
            <a:off x="6732240" y="3284984"/>
            <a:ext cx="2160240" cy="2554545"/>
          </a:xfrm>
          <a:prstGeom prst="rect">
            <a:avLst/>
          </a:prstGeom>
          <a:noFill/>
        </p:spPr>
        <p:txBody>
          <a:bodyPr wrap="square" rtlCol="0">
            <a:spAutoFit/>
          </a:bodyPr>
          <a:lstStyle/>
          <a:p>
            <a:pPr algn="l"/>
            <a:r>
              <a:rPr lang="en-US" b="0" dirty="0" smtClean="0"/>
              <a:t>The buttons, under the references, take the user to </a:t>
            </a:r>
            <a:r>
              <a:rPr lang="en-US" b="0" dirty="0" err="1" smtClean="0"/>
              <a:t>PubMed</a:t>
            </a:r>
            <a:r>
              <a:rPr lang="en-US" dirty="0" smtClean="0"/>
              <a:t>, or to the original  article either through </a:t>
            </a:r>
            <a:r>
              <a:rPr lang="en-US" dirty="0" err="1" smtClean="0"/>
              <a:t>crossref</a:t>
            </a:r>
            <a:r>
              <a:rPr lang="en-US" dirty="0" smtClean="0"/>
              <a:t> or directly to SpringerLink if the referred source was published with Springer.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dL.png"/>
          <p:cNvPicPr>
            <a:picLocks noChangeAspect="1"/>
          </p:cNvPicPr>
          <p:nvPr/>
        </p:nvPicPr>
        <p:blipFill>
          <a:blip r:embed="rId3" cstate="print"/>
          <a:stretch>
            <a:fillRect/>
          </a:stretch>
        </p:blipFill>
        <p:spPr>
          <a:xfrm>
            <a:off x="5622932" y="0"/>
            <a:ext cx="3521069" cy="1857364"/>
          </a:xfrm>
          <a:prstGeom prst="rect">
            <a:avLst/>
          </a:prstGeom>
        </p:spPr>
      </p:pic>
      <p:sp>
        <p:nvSpPr>
          <p:cNvPr id="7" name="Rounded Rectangle 6"/>
          <p:cNvSpPr/>
          <p:nvPr/>
        </p:nvSpPr>
        <p:spPr bwMode="auto">
          <a:xfrm>
            <a:off x="323528" y="3789040"/>
            <a:ext cx="2232248" cy="1428214"/>
          </a:xfrm>
          <a:prstGeom prst="roundRect">
            <a:avLst>
              <a:gd name="adj" fmla="val 50000"/>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2400" b="1" dirty="0" err="1" smtClean="0"/>
              <a:t>Majma’ah</a:t>
            </a:r>
            <a:endParaRPr lang="en-US" sz="2400" b="1" dirty="0" smtClean="0"/>
          </a:p>
          <a:p>
            <a:pPr marL="0" marR="0" indent="0" algn="ctr" defTabSz="914400" rtl="0" eaLnBrk="0" fontAlgn="base" latinLnBrk="0" hangingPunct="0">
              <a:lnSpc>
                <a:spcPct val="100000"/>
              </a:lnSpc>
              <a:spcBef>
                <a:spcPct val="50000"/>
              </a:spcBef>
              <a:spcAft>
                <a:spcPct val="0"/>
              </a:spcAft>
              <a:buClrTx/>
              <a:buSzTx/>
              <a:buFontTx/>
              <a:buNone/>
              <a:tabLst/>
            </a:pPr>
            <a:r>
              <a:rPr lang="en-US" sz="2400" b="1" dirty="0" smtClean="0"/>
              <a:t>University</a:t>
            </a:r>
            <a:endParaRPr kumimoji="0" lang="en-US" sz="2400" b="1" i="0" u="none" strike="noStrike" cap="none" normalizeH="0" baseline="0" dirty="0" smtClean="0">
              <a:ln>
                <a:noFill/>
              </a:ln>
              <a:solidFill>
                <a:schemeClr val="tx2"/>
              </a:solidFill>
              <a:effectLst/>
              <a:latin typeface="Arial" charset="0"/>
            </a:endParaRPr>
          </a:p>
        </p:txBody>
      </p:sp>
      <p:sp>
        <p:nvSpPr>
          <p:cNvPr id="9" name="Right Arrow 8"/>
          <p:cNvSpPr/>
          <p:nvPr/>
        </p:nvSpPr>
        <p:spPr bwMode="auto">
          <a:xfrm>
            <a:off x="2843808" y="2962994"/>
            <a:ext cx="3528392" cy="917079"/>
          </a:xfrm>
          <a:prstGeom prst="rightArrow">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SDL</a:t>
            </a:r>
            <a:r>
              <a:rPr kumimoji="0" lang="en-US" sz="2400" b="1" i="0" u="none" strike="noStrike" cap="none" normalizeH="0" dirty="0" smtClean="0">
                <a:ln>
                  <a:noFill/>
                </a:ln>
                <a:solidFill>
                  <a:schemeClr val="tx2"/>
                </a:solidFill>
                <a:effectLst/>
                <a:latin typeface="Arial" charset="0"/>
              </a:rPr>
              <a:t> Portal</a:t>
            </a:r>
            <a:endParaRPr kumimoji="0" lang="en-US" sz="2400" b="1" i="0" u="none" strike="noStrike" cap="none" normalizeH="0" baseline="0" dirty="0" smtClean="0">
              <a:ln>
                <a:noFill/>
              </a:ln>
              <a:solidFill>
                <a:schemeClr val="tx2"/>
              </a:solidFill>
              <a:effectLst/>
              <a:latin typeface="Arial" charset="0"/>
            </a:endParaRPr>
          </a:p>
        </p:txBody>
      </p:sp>
      <p:sp>
        <p:nvSpPr>
          <p:cNvPr id="13" name="Rounded Rectangle 12"/>
          <p:cNvSpPr/>
          <p:nvPr/>
        </p:nvSpPr>
        <p:spPr bwMode="auto">
          <a:xfrm>
            <a:off x="6660232" y="4005064"/>
            <a:ext cx="2232248" cy="649188"/>
          </a:xfrm>
          <a:prstGeom prst="roundRect">
            <a:avLst>
              <a:gd name="adj" fmla="val 50000"/>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2400" b="1" dirty="0" smtClean="0"/>
              <a:t>Springer</a:t>
            </a:r>
            <a:endParaRPr kumimoji="0" lang="en-US" sz="2400" b="1" i="0" u="none" strike="noStrike" cap="none" normalizeH="0" baseline="0" dirty="0" smtClean="0">
              <a:ln>
                <a:noFill/>
              </a:ln>
              <a:solidFill>
                <a:schemeClr val="tx2"/>
              </a:solidFill>
              <a:effectLst/>
              <a:latin typeface="Arial" charset="0"/>
            </a:endParaRPr>
          </a:p>
        </p:txBody>
      </p:sp>
      <p:sp>
        <p:nvSpPr>
          <p:cNvPr id="14" name="Right Arrow 13"/>
          <p:cNvSpPr/>
          <p:nvPr/>
        </p:nvSpPr>
        <p:spPr bwMode="auto">
          <a:xfrm>
            <a:off x="2843808" y="3899098"/>
            <a:ext cx="3528392" cy="917079"/>
          </a:xfrm>
          <a:prstGeom prst="rightArrow">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2400" b="1" dirty="0" smtClean="0"/>
              <a:t>University IP</a:t>
            </a:r>
            <a:endParaRPr kumimoji="0" lang="en-US" sz="2400" b="1" i="0" u="none" strike="noStrike" cap="none" normalizeH="0" baseline="0" dirty="0" smtClean="0">
              <a:ln>
                <a:noFill/>
              </a:ln>
              <a:solidFill>
                <a:schemeClr val="tx2"/>
              </a:solidFill>
              <a:effectLst/>
              <a:latin typeface="Arial" charset="0"/>
            </a:endParaRPr>
          </a:p>
        </p:txBody>
      </p:sp>
      <p:sp>
        <p:nvSpPr>
          <p:cNvPr id="16" name="Right Arrow 15"/>
          <p:cNvSpPr/>
          <p:nvPr/>
        </p:nvSpPr>
        <p:spPr bwMode="auto">
          <a:xfrm>
            <a:off x="2843808" y="4888185"/>
            <a:ext cx="3528392" cy="917079"/>
          </a:xfrm>
          <a:prstGeom prst="rightArrow">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2400" b="1" dirty="0" smtClean="0"/>
              <a:t>Username/password</a:t>
            </a:r>
            <a:endParaRPr kumimoji="0" lang="en-US" sz="2400" b="1" i="0" u="none" strike="noStrike" cap="none" normalizeH="0" baseline="0" dirty="0" smtClean="0">
              <a:ln>
                <a:noFill/>
              </a:ln>
              <a:solidFill>
                <a:schemeClr val="tx2"/>
              </a:solidFill>
              <a:effectLst/>
              <a:latin typeface="Arial" charset="0"/>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31594" t="32415" r="12298" b="23473"/>
          <a:stretch>
            <a:fillRect/>
          </a:stretch>
        </p:blipFill>
        <p:spPr bwMode="auto">
          <a:xfrm>
            <a:off x="631438" y="1484784"/>
            <a:ext cx="6840760" cy="417646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Cited By</a:t>
            </a:r>
            <a:endParaRPr lang="en-US" dirty="0"/>
          </a:p>
        </p:txBody>
      </p:sp>
      <p:sp>
        <p:nvSpPr>
          <p:cNvPr id="5" name="Rectangle 4"/>
          <p:cNvSpPr/>
          <p:nvPr/>
        </p:nvSpPr>
        <p:spPr bwMode="auto">
          <a:xfrm>
            <a:off x="4606524" y="4149080"/>
            <a:ext cx="1005840" cy="2286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7" name="TextBox 6"/>
          <p:cNvSpPr txBox="1"/>
          <p:nvPr/>
        </p:nvSpPr>
        <p:spPr>
          <a:xfrm>
            <a:off x="7452320" y="2800806"/>
            <a:ext cx="1440160" cy="2800767"/>
          </a:xfrm>
          <a:prstGeom prst="rect">
            <a:avLst/>
          </a:prstGeom>
          <a:noFill/>
        </p:spPr>
        <p:txBody>
          <a:bodyPr wrap="square" rtlCol="0">
            <a:spAutoFit/>
          </a:bodyPr>
          <a:lstStyle/>
          <a:p>
            <a:pPr algn="l"/>
            <a:r>
              <a:rPr lang="en-US" b="0" dirty="0" smtClean="0"/>
              <a:t>When an article or chapter is cited by another publication, this will be listed here, on the article or chapter level.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l="31307" t="19107" r="13179" b="24323"/>
          <a:stretch>
            <a:fillRect/>
          </a:stretch>
        </p:blipFill>
        <p:spPr bwMode="auto">
          <a:xfrm>
            <a:off x="611560" y="1412776"/>
            <a:ext cx="6192688" cy="490051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Export Citation</a:t>
            </a:r>
            <a:endParaRPr lang="en-US" dirty="0"/>
          </a:p>
        </p:txBody>
      </p:sp>
      <p:sp>
        <p:nvSpPr>
          <p:cNvPr id="5" name="TextBox 4"/>
          <p:cNvSpPr txBox="1"/>
          <p:nvPr/>
        </p:nvSpPr>
        <p:spPr>
          <a:xfrm>
            <a:off x="7020272" y="1700808"/>
            <a:ext cx="1728192" cy="1938992"/>
          </a:xfrm>
          <a:prstGeom prst="rect">
            <a:avLst/>
          </a:prstGeom>
          <a:noFill/>
        </p:spPr>
        <p:txBody>
          <a:bodyPr wrap="square" rtlCol="0">
            <a:spAutoFit/>
          </a:bodyPr>
          <a:lstStyle/>
          <a:p>
            <a:pPr algn="l"/>
            <a:r>
              <a:rPr lang="en-US" b="0" dirty="0" smtClean="0"/>
              <a:t>A citation is very easily exported.</a:t>
            </a:r>
          </a:p>
          <a:p>
            <a:pPr algn="l"/>
            <a:r>
              <a:rPr lang="en-US" b="0" dirty="0" smtClean="0"/>
              <a:t>The user can choose from the most commonly used Citation Managers.</a:t>
            </a:r>
            <a:endParaRPr lang="en-US" dirty="0" smtClean="0"/>
          </a:p>
        </p:txBody>
      </p:sp>
      <p:sp>
        <p:nvSpPr>
          <p:cNvPr id="6" name="Rectangle 5"/>
          <p:cNvSpPr/>
          <p:nvPr/>
        </p:nvSpPr>
        <p:spPr bwMode="auto">
          <a:xfrm>
            <a:off x="775454" y="3893016"/>
            <a:ext cx="2103120" cy="237744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pic>
        <p:nvPicPr>
          <p:cNvPr id="3074" name="Picture 2"/>
          <p:cNvPicPr>
            <a:picLocks noChangeAspect="1" noChangeArrowheads="1"/>
          </p:cNvPicPr>
          <p:nvPr/>
        </p:nvPicPr>
        <p:blipFill>
          <a:blip r:embed="rId3" cstate="print"/>
          <a:srcRect l="32484" t="48012" r="48780" b="25023"/>
          <a:stretch>
            <a:fillRect/>
          </a:stretch>
        </p:blipFill>
        <p:spPr bwMode="auto">
          <a:xfrm>
            <a:off x="3131840" y="980728"/>
            <a:ext cx="3672408" cy="4104456"/>
          </a:xfrm>
          <a:prstGeom prst="rect">
            <a:avLst/>
          </a:prstGeom>
          <a:noFill/>
          <a:ln w="9525">
            <a:noFill/>
            <a:miter lim="800000"/>
            <a:headEnd/>
            <a:tailEnd/>
          </a:ln>
        </p:spPr>
      </p:pic>
      <p:sp>
        <p:nvSpPr>
          <p:cNvPr id="8" name="Rectangle 7"/>
          <p:cNvSpPr/>
          <p:nvPr/>
        </p:nvSpPr>
        <p:spPr bwMode="auto">
          <a:xfrm>
            <a:off x="3203848" y="980728"/>
            <a:ext cx="3566160" cy="4114800"/>
          </a:xfrm>
          <a:prstGeom prst="rect">
            <a:avLst/>
          </a:prstGeom>
          <a:noFill/>
          <a:ln w="38100" cap="flat" cmpd="sng" algn="ctr">
            <a:solidFill>
              <a:srgbClr val="234EA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cxnSp>
        <p:nvCxnSpPr>
          <p:cNvPr id="9" name="Straight Connector 8"/>
          <p:cNvCxnSpPr/>
          <p:nvPr/>
        </p:nvCxnSpPr>
        <p:spPr bwMode="auto">
          <a:xfrm>
            <a:off x="2856182" y="4066492"/>
            <a:ext cx="365760" cy="10580"/>
          </a:xfrm>
          <a:prstGeom prst="line">
            <a:avLst/>
          </a:prstGeom>
          <a:ln>
            <a:solidFill>
              <a:schemeClr val="tx2">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1066800" y="2590800"/>
            <a:ext cx="7772400" cy="1163395"/>
          </a:xfrm>
        </p:spPr>
        <p:txBody>
          <a:bodyPr/>
          <a:lstStyle/>
          <a:p>
            <a:r>
              <a:rPr lang="en-US" sz="2800" dirty="0" smtClean="0"/>
              <a:t>SpringerLink.com</a:t>
            </a:r>
            <a:br>
              <a:rPr lang="en-US" sz="2800" dirty="0" smtClean="0"/>
            </a:br>
            <a:r>
              <a:rPr lang="en-US" sz="2800" dirty="0" smtClean="0"/>
              <a:t/>
            </a:r>
            <a:br>
              <a:rPr lang="en-US" sz="2800" dirty="0" smtClean="0"/>
            </a:br>
            <a:r>
              <a:rPr lang="en-US" sz="2800" dirty="0" smtClean="0"/>
              <a:t>The  new ‘Look Inside’ functionality</a:t>
            </a:r>
            <a:endParaRPr lang="en-US" sz="2800" dirty="0"/>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Inside</a:t>
            </a:r>
            <a:endParaRPr lang="en-US" dirty="0"/>
          </a:p>
        </p:txBody>
      </p:sp>
      <p:sp>
        <p:nvSpPr>
          <p:cNvPr id="4" name="TextBox 3"/>
          <p:cNvSpPr txBox="1"/>
          <p:nvPr/>
        </p:nvSpPr>
        <p:spPr>
          <a:xfrm>
            <a:off x="6516216" y="1413351"/>
            <a:ext cx="2376264" cy="2431435"/>
          </a:xfrm>
          <a:prstGeom prst="rect">
            <a:avLst/>
          </a:prstGeom>
          <a:noFill/>
        </p:spPr>
        <p:txBody>
          <a:bodyPr wrap="square" rtlCol="0">
            <a:spAutoFit/>
          </a:bodyPr>
          <a:lstStyle/>
          <a:p>
            <a:pPr algn="l"/>
            <a:r>
              <a:rPr lang="en-US" b="0" dirty="0" smtClean="0"/>
              <a:t>‘Look Inside’ puts the PDFs for all chapters back together so the user can browse the entire book, bringing the “book” experience back into eBooks. No special software is required</a:t>
            </a:r>
            <a:r>
              <a:rPr lang="en-US" dirty="0" smtClean="0"/>
              <a:t>.</a:t>
            </a:r>
          </a:p>
          <a:p>
            <a:pPr algn="l"/>
            <a:endParaRPr lang="en-US" dirty="0" smtClean="0"/>
          </a:p>
        </p:txBody>
      </p:sp>
      <p:pic>
        <p:nvPicPr>
          <p:cNvPr id="5122" name="Picture 2"/>
          <p:cNvPicPr>
            <a:picLocks noChangeAspect="1" noChangeArrowheads="1"/>
          </p:cNvPicPr>
          <p:nvPr/>
        </p:nvPicPr>
        <p:blipFill>
          <a:blip r:embed="rId3" cstate="print"/>
          <a:srcRect l="10922" t="16443" r="15136"/>
          <a:stretch>
            <a:fillRect/>
          </a:stretch>
        </p:blipFill>
        <p:spPr bwMode="auto">
          <a:xfrm>
            <a:off x="539553" y="1412777"/>
            <a:ext cx="5904656" cy="5181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31302" t="29662" r="12298" b="10680"/>
          <a:stretch>
            <a:fillRect/>
          </a:stretch>
        </p:blipFill>
        <p:spPr bwMode="auto">
          <a:xfrm>
            <a:off x="611560" y="1412776"/>
            <a:ext cx="6048672" cy="4968552"/>
          </a:xfrm>
          <a:prstGeom prst="rect">
            <a:avLst/>
          </a:prstGeom>
          <a:noFill/>
          <a:ln w="9525">
            <a:noFill/>
            <a:miter lim="800000"/>
            <a:headEnd/>
            <a:tailEnd/>
          </a:ln>
        </p:spPr>
      </p:pic>
      <p:sp>
        <p:nvSpPr>
          <p:cNvPr id="13" name="TextBox 12"/>
          <p:cNvSpPr txBox="1"/>
          <p:nvPr/>
        </p:nvSpPr>
        <p:spPr>
          <a:xfrm>
            <a:off x="6804248" y="3064892"/>
            <a:ext cx="2268346" cy="2308324"/>
          </a:xfrm>
          <a:prstGeom prst="rect">
            <a:avLst/>
          </a:prstGeom>
          <a:noFill/>
        </p:spPr>
        <p:txBody>
          <a:bodyPr wrap="square" rtlCol="0">
            <a:spAutoFit/>
          </a:bodyPr>
          <a:lstStyle/>
          <a:p>
            <a:pPr algn="l"/>
            <a:r>
              <a:rPr lang="en-US" b="0" dirty="0" smtClean="0"/>
              <a:t>The user will always know where he or she is in the eBook. </a:t>
            </a:r>
          </a:p>
          <a:p>
            <a:pPr algn="l"/>
            <a:endParaRPr lang="en-US" b="0" dirty="0" smtClean="0"/>
          </a:p>
          <a:p>
            <a:pPr algn="l"/>
            <a:r>
              <a:rPr lang="en-US" dirty="0" smtClean="0"/>
              <a:t>Additionally, the bar at the to shows the title of the chapter the user is in.</a:t>
            </a:r>
          </a:p>
        </p:txBody>
      </p:sp>
      <p:sp>
        <p:nvSpPr>
          <p:cNvPr id="16" name="Rectangle 15"/>
          <p:cNvSpPr/>
          <p:nvPr/>
        </p:nvSpPr>
        <p:spPr bwMode="auto">
          <a:xfrm>
            <a:off x="3001696" y="4336638"/>
            <a:ext cx="1280160" cy="18288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9" name="Title 1"/>
          <p:cNvSpPr>
            <a:spLocks noGrp="1"/>
          </p:cNvSpPr>
          <p:nvPr>
            <p:ph type="title"/>
          </p:nvPr>
        </p:nvSpPr>
        <p:spPr>
          <a:xfrm>
            <a:off x="596900" y="1119188"/>
            <a:ext cx="8305800" cy="276999"/>
          </a:xfrm>
        </p:spPr>
        <p:txBody>
          <a:bodyPr/>
          <a:lstStyle/>
          <a:p>
            <a:r>
              <a:rPr lang="en-US" dirty="0" smtClean="0"/>
              <a:t>Look Inside - Navigation</a:t>
            </a:r>
            <a:endParaRPr lang="en-US" dirty="0"/>
          </a:p>
        </p:txBody>
      </p:sp>
      <p:sp>
        <p:nvSpPr>
          <p:cNvPr id="11" name="Rectangle 10"/>
          <p:cNvSpPr/>
          <p:nvPr/>
        </p:nvSpPr>
        <p:spPr bwMode="auto">
          <a:xfrm>
            <a:off x="4427984" y="2982438"/>
            <a:ext cx="457200" cy="36576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cxnSp>
        <p:nvCxnSpPr>
          <p:cNvPr id="12" name="Straight Arrow Connector 11"/>
          <p:cNvCxnSpPr/>
          <p:nvPr/>
        </p:nvCxnSpPr>
        <p:spPr bwMode="auto">
          <a:xfrm rot="5400000">
            <a:off x="3492674" y="2996158"/>
            <a:ext cx="576064" cy="1588"/>
          </a:xfrm>
          <a:prstGeom prst="straightConnector1">
            <a:avLst/>
          </a:prstGeom>
          <a:ln>
            <a:solidFill>
              <a:schemeClr val="tx2">
                <a:lumMod val="75000"/>
                <a:lumOff val="25000"/>
              </a:schemeClr>
            </a:solidFill>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in ‘Look Inside’</a:t>
            </a:r>
            <a:endParaRPr lang="en-US" dirty="0"/>
          </a:p>
        </p:txBody>
      </p:sp>
      <p:pic>
        <p:nvPicPr>
          <p:cNvPr id="15362" name="Picture 2"/>
          <p:cNvPicPr>
            <a:picLocks noChangeAspect="1" noChangeArrowheads="1"/>
          </p:cNvPicPr>
          <p:nvPr/>
        </p:nvPicPr>
        <p:blipFill>
          <a:blip r:embed="rId3" cstate="print"/>
          <a:srcRect l="31594" t="47914" r="12888" b="35353"/>
          <a:stretch>
            <a:fillRect/>
          </a:stretch>
        </p:blipFill>
        <p:spPr bwMode="auto">
          <a:xfrm>
            <a:off x="251520" y="1556792"/>
            <a:ext cx="8614776" cy="2016224"/>
          </a:xfrm>
          <a:prstGeom prst="rect">
            <a:avLst/>
          </a:prstGeom>
          <a:noFill/>
          <a:ln w="9525">
            <a:noFill/>
            <a:miter lim="800000"/>
            <a:headEnd/>
            <a:tailEnd/>
          </a:ln>
        </p:spPr>
      </p:pic>
      <p:sp>
        <p:nvSpPr>
          <p:cNvPr id="5" name="TextBox 4"/>
          <p:cNvSpPr txBox="1"/>
          <p:nvPr/>
        </p:nvSpPr>
        <p:spPr>
          <a:xfrm>
            <a:off x="467544" y="3822139"/>
            <a:ext cx="8632236" cy="2554545"/>
          </a:xfrm>
          <a:prstGeom prst="rect">
            <a:avLst/>
          </a:prstGeom>
          <a:noFill/>
        </p:spPr>
        <p:txBody>
          <a:bodyPr wrap="square" rtlCol="0">
            <a:spAutoFit/>
          </a:bodyPr>
          <a:lstStyle/>
          <a:p>
            <a:pPr algn="l"/>
            <a:r>
              <a:rPr lang="en-US" dirty="0" smtClean="0"/>
              <a:t>Here the user can</a:t>
            </a:r>
          </a:p>
          <a:p>
            <a:pPr algn="l">
              <a:buFontTx/>
              <a:buChar char="-"/>
            </a:pPr>
            <a:r>
              <a:rPr lang="en-US" b="0" dirty="0" smtClean="0"/>
              <a:t>Show or </a:t>
            </a:r>
            <a:r>
              <a:rPr lang="en-US" dirty="0" smtClean="0"/>
              <a:t>hide thumbnails</a:t>
            </a:r>
          </a:p>
          <a:p>
            <a:pPr algn="l">
              <a:buFontTx/>
              <a:buChar char="-"/>
            </a:pPr>
            <a:r>
              <a:rPr lang="en-US" b="0" dirty="0" smtClean="0"/>
              <a:t>Enter and exit the full screen mode</a:t>
            </a:r>
          </a:p>
          <a:p>
            <a:pPr algn="l">
              <a:buFontTx/>
              <a:buChar char="-"/>
            </a:pPr>
            <a:r>
              <a:rPr lang="en-US" dirty="0" smtClean="0"/>
              <a:t>Zoom in and out</a:t>
            </a:r>
          </a:p>
          <a:p>
            <a:pPr algn="l">
              <a:buFontTx/>
              <a:buChar char="-"/>
            </a:pPr>
            <a:r>
              <a:rPr lang="en-US" dirty="0" smtClean="0"/>
              <a:t>Directly select a page number and jump to that page</a:t>
            </a:r>
          </a:p>
          <a:p>
            <a:pPr algn="l">
              <a:buFontTx/>
              <a:buChar char="-"/>
            </a:pPr>
            <a:r>
              <a:rPr lang="en-US" dirty="0" smtClean="0"/>
              <a:t>Select next or previous page</a:t>
            </a:r>
          </a:p>
          <a:p>
            <a:pPr algn="l">
              <a:buFontTx/>
              <a:buChar char="-"/>
            </a:pPr>
            <a:endParaRPr lang="en-US" b="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Details or Download the PDF</a:t>
            </a:r>
            <a:endParaRPr lang="en-US" dirty="0"/>
          </a:p>
        </p:txBody>
      </p:sp>
      <p:pic>
        <p:nvPicPr>
          <p:cNvPr id="16386" name="Picture 2"/>
          <p:cNvPicPr>
            <a:picLocks noChangeAspect="1" noChangeArrowheads="1"/>
          </p:cNvPicPr>
          <p:nvPr/>
        </p:nvPicPr>
        <p:blipFill>
          <a:blip r:embed="rId3" cstate="print"/>
          <a:srcRect l="31594" t="48386" r="12888" b="15396"/>
          <a:stretch>
            <a:fillRect/>
          </a:stretch>
        </p:blipFill>
        <p:spPr bwMode="auto">
          <a:xfrm>
            <a:off x="583094" y="1498736"/>
            <a:ext cx="7817800" cy="3960440"/>
          </a:xfrm>
          <a:prstGeom prst="rect">
            <a:avLst/>
          </a:prstGeom>
          <a:noFill/>
          <a:ln w="9525">
            <a:noFill/>
            <a:miter lim="800000"/>
            <a:headEnd/>
            <a:tailEnd/>
          </a:ln>
        </p:spPr>
      </p:pic>
      <p:sp>
        <p:nvSpPr>
          <p:cNvPr id="5" name="Rectangle 4"/>
          <p:cNvSpPr/>
          <p:nvPr/>
        </p:nvSpPr>
        <p:spPr bwMode="auto">
          <a:xfrm>
            <a:off x="655102" y="3226928"/>
            <a:ext cx="1152128" cy="338554"/>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6" name="Rectangle 5"/>
          <p:cNvSpPr/>
          <p:nvPr/>
        </p:nvSpPr>
        <p:spPr bwMode="auto">
          <a:xfrm>
            <a:off x="6904722" y="3226928"/>
            <a:ext cx="1371600" cy="338554"/>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7" name="TextBox 6"/>
          <p:cNvSpPr txBox="1"/>
          <p:nvPr/>
        </p:nvSpPr>
        <p:spPr>
          <a:xfrm>
            <a:off x="511764" y="5517232"/>
            <a:ext cx="8380716" cy="584775"/>
          </a:xfrm>
          <a:prstGeom prst="rect">
            <a:avLst/>
          </a:prstGeom>
          <a:noFill/>
        </p:spPr>
        <p:txBody>
          <a:bodyPr wrap="square" rtlCol="0">
            <a:spAutoFit/>
          </a:bodyPr>
          <a:lstStyle/>
          <a:p>
            <a:pPr algn="l">
              <a:spcBef>
                <a:spcPts val="0"/>
              </a:spcBef>
            </a:pPr>
            <a:r>
              <a:rPr lang="en-US" dirty="0" smtClean="0"/>
              <a:t>Select “View Details” to see references and related documents for each chapter</a:t>
            </a:r>
          </a:p>
          <a:p>
            <a:pPr algn="l">
              <a:spcBef>
                <a:spcPts val="0"/>
              </a:spcBef>
            </a:pPr>
            <a:r>
              <a:rPr lang="en-US" b="0" dirty="0" smtClean="0"/>
              <a:t>Select “Download PDF” to download the PDF file if the user is a subscriber</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1066800" y="2590800"/>
            <a:ext cx="7772400" cy="1163395"/>
          </a:xfrm>
        </p:spPr>
        <p:txBody>
          <a:bodyPr/>
          <a:lstStyle/>
          <a:p>
            <a:r>
              <a:rPr lang="en-US" sz="2800" dirty="0" smtClean="0"/>
              <a:t>SpringerLink.com</a:t>
            </a:r>
            <a:br>
              <a:rPr lang="en-US" sz="2800" dirty="0" smtClean="0"/>
            </a:br>
            <a:r>
              <a:rPr lang="en-US" sz="2800" dirty="0" smtClean="0"/>
              <a:t/>
            </a:r>
            <a:br>
              <a:rPr lang="en-US" sz="2800" dirty="0" smtClean="0"/>
            </a:br>
            <a:r>
              <a:rPr lang="en-US" sz="2800" dirty="0" smtClean="0"/>
              <a:t>Personalization and Other Functionalities</a:t>
            </a:r>
            <a:endParaRPr lang="en-US" sz="2800" dirty="0"/>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10332" t="14161" r="10526" b="18150"/>
          <a:stretch>
            <a:fillRect/>
          </a:stretch>
        </p:blipFill>
        <p:spPr bwMode="auto">
          <a:xfrm>
            <a:off x="451808" y="1641992"/>
            <a:ext cx="5943046" cy="3947248"/>
          </a:xfrm>
          <a:prstGeom prst="rect">
            <a:avLst/>
          </a:prstGeom>
          <a:noFill/>
          <a:ln w="9525">
            <a:noFill/>
            <a:miter lim="800000"/>
            <a:headEnd/>
            <a:tailEnd/>
          </a:ln>
        </p:spPr>
      </p:pic>
      <p:sp>
        <p:nvSpPr>
          <p:cNvPr id="6146" name="Title 1"/>
          <p:cNvSpPr>
            <a:spLocks noGrp="1"/>
          </p:cNvSpPr>
          <p:nvPr>
            <p:ph type="title"/>
          </p:nvPr>
        </p:nvSpPr>
        <p:spPr>
          <a:xfrm>
            <a:off x="539552" y="1119188"/>
            <a:ext cx="8305800" cy="276999"/>
          </a:xfrm>
        </p:spPr>
        <p:txBody>
          <a:bodyPr/>
          <a:lstStyle/>
          <a:p>
            <a:r>
              <a:rPr lang="en-US" sz="2000" dirty="0" smtClean="0"/>
              <a:t>Users can log in to their own account</a:t>
            </a:r>
          </a:p>
        </p:txBody>
      </p:sp>
      <p:sp>
        <p:nvSpPr>
          <p:cNvPr id="6147" name="Content Placeholder 2"/>
          <p:cNvSpPr>
            <a:spLocks noGrp="1"/>
          </p:cNvSpPr>
          <p:nvPr>
            <p:ph idx="1"/>
          </p:nvPr>
        </p:nvSpPr>
        <p:spPr>
          <a:xfrm>
            <a:off x="6858016" y="1643050"/>
            <a:ext cx="2057384" cy="1551194"/>
          </a:xfrm>
        </p:spPr>
        <p:txBody>
          <a:bodyPr/>
          <a:lstStyle/>
          <a:p>
            <a:pPr marL="0" indent="0">
              <a:lnSpc>
                <a:spcPct val="100000"/>
              </a:lnSpc>
              <a:spcBef>
                <a:spcPct val="30000"/>
              </a:spcBef>
              <a:buClrTx/>
              <a:buSzTx/>
              <a:buNone/>
              <a:defRPr/>
            </a:pPr>
            <a:r>
              <a:rPr lang="en-US" dirty="0" smtClean="0"/>
              <a:t>Users can log in to their own, personal account as well.</a:t>
            </a:r>
          </a:p>
          <a:p>
            <a:pPr marL="0" indent="0">
              <a:lnSpc>
                <a:spcPct val="100000"/>
              </a:lnSpc>
              <a:spcBef>
                <a:spcPct val="30000"/>
              </a:spcBef>
              <a:buClrTx/>
              <a:buSzTx/>
              <a:buNone/>
              <a:defRPr/>
            </a:pPr>
            <a:r>
              <a:rPr lang="en-US" dirty="0" smtClean="0"/>
              <a:t>A login box is available from every page. </a:t>
            </a:r>
          </a:p>
        </p:txBody>
      </p:sp>
      <p:sp>
        <p:nvSpPr>
          <p:cNvPr id="5" name="Rectangle 4"/>
          <p:cNvSpPr/>
          <p:nvPr/>
        </p:nvSpPr>
        <p:spPr bwMode="auto">
          <a:xfrm>
            <a:off x="4860032" y="1999824"/>
            <a:ext cx="1463040" cy="164592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cxnSp>
        <p:nvCxnSpPr>
          <p:cNvPr id="6" name="Straight Arrow Connector 5"/>
          <p:cNvCxnSpPr/>
          <p:nvPr/>
        </p:nvCxnSpPr>
        <p:spPr bwMode="auto">
          <a:xfrm rot="10800000" flipV="1">
            <a:off x="6228184" y="2204864"/>
            <a:ext cx="432048" cy="288032"/>
          </a:xfrm>
          <a:prstGeom prst="straightConnector1">
            <a:avLst/>
          </a:prstGeom>
          <a:ln>
            <a:solidFill>
              <a:schemeClr val="tx2">
                <a:lumMod val="75000"/>
                <a:lumOff val="25000"/>
              </a:schemeClr>
            </a:solidFill>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a search</a:t>
            </a:r>
            <a:endParaRPr lang="en-US" dirty="0"/>
          </a:p>
        </p:txBody>
      </p:sp>
      <p:pic>
        <p:nvPicPr>
          <p:cNvPr id="20482" name="Picture 2"/>
          <p:cNvPicPr>
            <a:picLocks noChangeAspect="1" noChangeArrowheads="1"/>
          </p:cNvPicPr>
          <p:nvPr/>
        </p:nvPicPr>
        <p:blipFill>
          <a:blip r:embed="rId3" cstate="print"/>
          <a:srcRect l="11513" t="16443" r="12298" b="36402"/>
          <a:stretch>
            <a:fillRect/>
          </a:stretch>
        </p:blipFill>
        <p:spPr bwMode="auto">
          <a:xfrm>
            <a:off x="611560" y="1484784"/>
            <a:ext cx="8136904" cy="3910760"/>
          </a:xfrm>
          <a:prstGeom prst="rect">
            <a:avLst/>
          </a:prstGeom>
          <a:noFill/>
          <a:ln w="9525">
            <a:noFill/>
            <a:miter lim="800000"/>
            <a:headEnd/>
            <a:tailEnd/>
          </a:ln>
        </p:spPr>
      </p:pic>
      <p:sp>
        <p:nvSpPr>
          <p:cNvPr id="5" name="TextBox 4"/>
          <p:cNvSpPr txBox="1"/>
          <p:nvPr/>
        </p:nvSpPr>
        <p:spPr>
          <a:xfrm>
            <a:off x="511764" y="5517232"/>
            <a:ext cx="8380716" cy="584775"/>
          </a:xfrm>
          <a:prstGeom prst="rect">
            <a:avLst/>
          </a:prstGeom>
          <a:noFill/>
        </p:spPr>
        <p:txBody>
          <a:bodyPr wrap="square" rtlCol="0">
            <a:spAutoFit/>
          </a:bodyPr>
          <a:lstStyle/>
          <a:p>
            <a:pPr algn="l">
              <a:spcBef>
                <a:spcPts val="0"/>
              </a:spcBef>
            </a:pPr>
            <a:r>
              <a:rPr lang="en-US" dirty="0" smtClean="0"/>
              <a:t>Once logged in, the user can benefit from features such as “saved searches” and “saved items”. To save a search or an item, the user can simply click on the disk icon.</a:t>
            </a:r>
            <a:endParaRPr lang="en-US" b="0" dirty="0" smtClean="0"/>
          </a:p>
        </p:txBody>
      </p:sp>
      <p:sp>
        <p:nvSpPr>
          <p:cNvPr id="6" name="Rectangle 5"/>
          <p:cNvSpPr/>
          <p:nvPr/>
        </p:nvSpPr>
        <p:spPr bwMode="auto">
          <a:xfrm>
            <a:off x="7527108" y="2608446"/>
            <a:ext cx="365760" cy="27432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cxnSp>
        <p:nvCxnSpPr>
          <p:cNvPr id="7" name="Straight Arrow Connector 6"/>
          <p:cNvCxnSpPr/>
          <p:nvPr/>
        </p:nvCxnSpPr>
        <p:spPr bwMode="auto">
          <a:xfrm flipV="1">
            <a:off x="6228184" y="2852936"/>
            <a:ext cx="1296144" cy="504056"/>
          </a:xfrm>
          <a:prstGeom prst="straightConnector1">
            <a:avLst/>
          </a:prstGeom>
          <a:ln>
            <a:solidFill>
              <a:schemeClr val="tx2">
                <a:lumMod val="75000"/>
                <a:lumOff val="25000"/>
              </a:schemeClr>
            </a:solidFill>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dL.png"/>
          <p:cNvPicPr>
            <a:picLocks noChangeAspect="1"/>
          </p:cNvPicPr>
          <p:nvPr/>
        </p:nvPicPr>
        <p:blipFill>
          <a:blip r:embed="rId3" cstate="print"/>
          <a:stretch>
            <a:fillRect/>
          </a:stretch>
        </p:blipFill>
        <p:spPr>
          <a:xfrm>
            <a:off x="5622932" y="0"/>
            <a:ext cx="3521069" cy="1857364"/>
          </a:xfrm>
          <a:prstGeom prst="rect">
            <a:avLst/>
          </a:prstGeom>
        </p:spPr>
      </p:pic>
      <p:pic>
        <p:nvPicPr>
          <p:cNvPr id="1026" name="Picture 2" descr="C:\Documents and Settings\Vaio\Desktop\SDL\1.1.JPG"/>
          <p:cNvPicPr>
            <a:picLocks noChangeAspect="1" noChangeArrowheads="1"/>
          </p:cNvPicPr>
          <p:nvPr/>
        </p:nvPicPr>
        <p:blipFill>
          <a:blip r:embed="rId4" cstate="print"/>
          <a:srcRect/>
          <a:stretch>
            <a:fillRect/>
          </a:stretch>
        </p:blipFill>
        <p:spPr bwMode="auto">
          <a:xfrm>
            <a:off x="5010472" y="-27384"/>
            <a:ext cx="4170040" cy="6786740"/>
          </a:xfrm>
          <a:prstGeom prst="rect">
            <a:avLst/>
          </a:prstGeom>
          <a:noFill/>
        </p:spPr>
      </p:pic>
      <p:sp>
        <p:nvSpPr>
          <p:cNvPr id="10" name="Right Arrow 9"/>
          <p:cNvSpPr/>
          <p:nvPr/>
        </p:nvSpPr>
        <p:spPr bwMode="auto">
          <a:xfrm>
            <a:off x="971600" y="3376017"/>
            <a:ext cx="3528392" cy="917079"/>
          </a:xfrm>
          <a:prstGeom prst="rightArrow">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SDL</a:t>
            </a:r>
            <a:r>
              <a:rPr kumimoji="0" lang="en-US" sz="2400" b="1" i="0" u="none" strike="noStrike" cap="none" normalizeH="0" dirty="0" smtClean="0">
                <a:ln>
                  <a:noFill/>
                </a:ln>
                <a:solidFill>
                  <a:schemeClr val="tx2"/>
                </a:solidFill>
                <a:effectLst/>
                <a:latin typeface="Arial" charset="0"/>
              </a:rPr>
              <a:t> Portal</a:t>
            </a:r>
            <a:endParaRPr kumimoji="0" lang="en-US" sz="2400" b="1" i="0" u="none" strike="noStrike" cap="none" normalizeH="0" baseline="0" dirty="0" smtClean="0">
              <a:ln>
                <a:noFill/>
              </a:ln>
              <a:solidFill>
                <a:schemeClr val="tx2"/>
              </a:solidFill>
              <a:effectLst/>
              <a:latin typeface="Arial" charset="0"/>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0922" t="24429" r="12298" b="8262"/>
          <a:stretch>
            <a:fillRect/>
          </a:stretch>
        </p:blipFill>
        <p:spPr bwMode="auto">
          <a:xfrm>
            <a:off x="611560" y="1449898"/>
            <a:ext cx="7200800" cy="490208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Saved Searches</a:t>
            </a:r>
            <a:endParaRPr lang="en-US" dirty="0"/>
          </a:p>
        </p:txBody>
      </p:sp>
      <p:sp>
        <p:nvSpPr>
          <p:cNvPr id="6" name="Rectangle 5"/>
          <p:cNvSpPr/>
          <p:nvPr/>
        </p:nvSpPr>
        <p:spPr bwMode="auto">
          <a:xfrm>
            <a:off x="1053872" y="1881946"/>
            <a:ext cx="1554480" cy="82296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7" name="Rectangle 6"/>
          <p:cNvSpPr/>
          <p:nvPr/>
        </p:nvSpPr>
        <p:spPr bwMode="auto">
          <a:xfrm>
            <a:off x="2598738" y="3793910"/>
            <a:ext cx="1737360" cy="64008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22444" t="23288" r="11998" b="39446"/>
          <a:stretch>
            <a:fillRect/>
          </a:stretch>
        </p:blipFill>
        <p:spPr bwMode="auto">
          <a:xfrm>
            <a:off x="611560" y="1556792"/>
            <a:ext cx="7992888" cy="352839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Other options are RSS Feeds and Print view</a:t>
            </a:r>
            <a:endParaRPr lang="en-US" dirty="0"/>
          </a:p>
        </p:txBody>
      </p:sp>
      <p:sp>
        <p:nvSpPr>
          <p:cNvPr id="5" name="Rectangle 4"/>
          <p:cNvSpPr/>
          <p:nvPr/>
        </p:nvSpPr>
        <p:spPr bwMode="auto">
          <a:xfrm>
            <a:off x="7527108" y="2449458"/>
            <a:ext cx="822960" cy="27432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cxnSp>
        <p:nvCxnSpPr>
          <p:cNvPr id="6" name="Straight Arrow Connector 5"/>
          <p:cNvCxnSpPr/>
          <p:nvPr/>
        </p:nvCxnSpPr>
        <p:spPr bwMode="auto">
          <a:xfrm flipV="1">
            <a:off x="6444208" y="2757686"/>
            <a:ext cx="1080120" cy="887338"/>
          </a:xfrm>
          <a:prstGeom prst="straightConnector1">
            <a:avLst/>
          </a:prstGeom>
          <a:ln>
            <a:solidFill>
              <a:schemeClr val="tx2">
                <a:lumMod val="75000"/>
                <a:lumOff val="25000"/>
              </a:schemeClr>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511764" y="5229200"/>
            <a:ext cx="8380716" cy="1545038"/>
          </a:xfrm>
          <a:prstGeom prst="rect">
            <a:avLst/>
          </a:prstGeom>
          <a:noFill/>
        </p:spPr>
        <p:txBody>
          <a:bodyPr wrap="square" rtlCol="0">
            <a:spAutoFit/>
          </a:bodyPr>
          <a:lstStyle/>
          <a:p>
            <a:pPr algn="l">
              <a:spcBef>
                <a:spcPts val="0"/>
              </a:spcBef>
            </a:pPr>
            <a:r>
              <a:rPr lang="en-US" dirty="0" smtClean="0"/>
              <a:t>The other three icons are to:</a:t>
            </a:r>
          </a:p>
          <a:p>
            <a:pPr algn="l">
              <a:spcBef>
                <a:spcPct val="30000"/>
              </a:spcBef>
              <a:defRPr/>
            </a:pPr>
            <a:r>
              <a:rPr lang="en-GB" dirty="0" smtClean="0"/>
              <a:t>- Create RSS Feeds</a:t>
            </a:r>
          </a:p>
          <a:p>
            <a:pPr algn="l">
              <a:spcBef>
                <a:spcPct val="30000"/>
              </a:spcBef>
              <a:defRPr/>
            </a:pPr>
            <a:r>
              <a:rPr lang="en-GB" dirty="0" smtClean="0"/>
              <a:t>- Items / List management (currently under development )</a:t>
            </a:r>
          </a:p>
          <a:p>
            <a:pPr algn="l">
              <a:spcBef>
                <a:spcPct val="30000"/>
              </a:spcBef>
              <a:defRPr/>
            </a:pPr>
            <a:r>
              <a:rPr lang="en-GB" dirty="0" smtClean="0"/>
              <a:t>- Enable the print view</a:t>
            </a:r>
          </a:p>
          <a:p>
            <a:pPr algn="l">
              <a:spcBef>
                <a:spcPts val="0"/>
              </a:spcBef>
            </a:pPr>
            <a:endParaRPr lang="en-US" b="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0922" t="30133" r="14659" b="22384"/>
          <a:stretch>
            <a:fillRect/>
          </a:stretch>
        </p:blipFill>
        <p:spPr bwMode="auto">
          <a:xfrm>
            <a:off x="611560" y="1340768"/>
            <a:ext cx="7992888" cy="3960440"/>
          </a:xfrm>
          <a:prstGeom prst="rect">
            <a:avLst/>
          </a:prstGeom>
          <a:noFill/>
          <a:ln w="9525">
            <a:noFill/>
            <a:miter lim="800000"/>
            <a:headEnd/>
            <a:tailEnd/>
          </a:ln>
        </p:spPr>
      </p:pic>
      <p:sp>
        <p:nvSpPr>
          <p:cNvPr id="7170" name="Title 1"/>
          <p:cNvSpPr>
            <a:spLocks noGrp="1"/>
          </p:cNvSpPr>
          <p:nvPr>
            <p:ph type="title"/>
          </p:nvPr>
        </p:nvSpPr>
        <p:spPr>
          <a:xfrm>
            <a:off x="596900" y="979835"/>
            <a:ext cx="8305800" cy="276999"/>
          </a:xfrm>
        </p:spPr>
        <p:txBody>
          <a:bodyPr/>
          <a:lstStyle/>
          <a:p>
            <a:r>
              <a:rPr lang="en-US" dirty="0" smtClean="0"/>
              <a:t>Sharing Results </a:t>
            </a:r>
          </a:p>
        </p:txBody>
      </p:sp>
      <p:sp>
        <p:nvSpPr>
          <p:cNvPr id="19" name="Rectangle 18"/>
          <p:cNvSpPr/>
          <p:nvPr/>
        </p:nvSpPr>
        <p:spPr bwMode="auto">
          <a:xfrm>
            <a:off x="6948264" y="1556792"/>
            <a:ext cx="1463040" cy="146304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9" name="TextBox 8"/>
          <p:cNvSpPr txBox="1"/>
          <p:nvPr/>
        </p:nvSpPr>
        <p:spPr>
          <a:xfrm>
            <a:off x="511764" y="5517232"/>
            <a:ext cx="8380716" cy="584775"/>
          </a:xfrm>
          <a:prstGeom prst="rect">
            <a:avLst/>
          </a:prstGeom>
          <a:noFill/>
        </p:spPr>
        <p:txBody>
          <a:bodyPr wrap="square" rtlCol="0">
            <a:spAutoFit/>
          </a:bodyPr>
          <a:lstStyle/>
          <a:p>
            <a:pPr indent="-225285" algn="l">
              <a:spcBef>
                <a:spcPts val="0"/>
              </a:spcBef>
              <a:buFont typeface="+mj-lt"/>
              <a:buNone/>
            </a:pPr>
            <a:r>
              <a:rPr lang="en-GB" dirty="0" smtClean="0"/>
              <a:t>On the title, chapter or article level, the results can be shared with peers through email or bookmarking services like: </a:t>
            </a:r>
            <a:r>
              <a:rPr lang="en-GB" dirty="0" err="1" smtClean="0"/>
              <a:t>CiteULike</a:t>
            </a:r>
            <a:r>
              <a:rPr lang="en-GB" dirty="0" smtClean="0"/>
              <a:t>, </a:t>
            </a:r>
            <a:r>
              <a:rPr lang="en-GB" dirty="0" err="1" smtClean="0"/>
              <a:t>Connotea</a:t>
            </a:r>
            <a:r>
              <a:rPr lang="en-GB" dirty="0" smtClean="0"/>
              <a:t> and Delicious</a:t>
            </a:r>
            <a:endParaRPr lang="en-GB"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596900" y="1119188"/>
            <a:ext cx="8305800" cy="249299"/>
          </a:xfrm>
        </p:spPr>
        <p:txBody>
          <a:bodyPr/>
          <a:lstStyle/>
          <a:p>
            <a:r>
              <a:rPr lang="en-US" sz="1800" dirty="0" smtClean="0">
                <a:solidFill>
                  <a:schemeClr val="tx2">
                    <a:lumMod val="90000"/>
                    <a:lumOff val="10000"/>
                  </a:schemeClr>
                </a:solidFill>
              </a:rPr>
              <a:t>Frequently Asked Questions under Help  in the Menu bar</a:t>
            </a:r>
            <a:endParaRPr lang="en-US" sz="1800" dirty="0">
              <a:solidFill>
                <a:schemeClr val="tx2">
                  <a:lumMod val="90000"/>
                  <a:lumOff val="10000"/>
                </a:schemeClr>
              </a:solidFill>
            </a:endParaRPr>
          </a:p>
        </p:txBody>
      </p:sp>
      <p:sp>
        <p:nvSpPr>
          <p:cNvPr id="14" name="Rectangle 13"/>
          <p:cNvSpPr/>
          <p:nvPr/>
        </p:nvSpPr>
        <p:spPr>
          <a:xfrm>
            <a:off x="505376" y="5837336"/>
            <a:ext cx="8387104" cy="338554"/>
          </a:xfrm>
          <a:prstGeom prst="rect">
            <a:avLst/>
          </a:prstGeom>
        </p:spPr>
        <p:txBody>
          <a:bodyPr wrap="none">
            <a:spAutoFit/>
          </a:bodyPr>
          <a:lstStyle/>
          <a:p>
            <a:pPr algn="l"/>
            <a:r>
              <a:rPr lang="en-GB" dirty="0" smtClean="0"/>
              <a:t>Makes sure to browse the Frequently Asked Questions section and send us your feedback.</a:t>
            </a:r>
          </a:p>
        </p:txBody>
      </p:sp>
      <p:pic>
        <p:nvPicPr>
          <p:cNvPr id="3074" name="Picture 2"/>
          <p:cNvPicPr>
            <a:picLocks noChangeAspect="1" noChangeArrowheads="1"/>
          </p:cNvPicPr>
          <p:nvPr/>
        </p:nvPicPr>
        <p:blipFill>
          <a:blip r:embed="rId3" cstate="print"/>
          <a:srcRect l="10931" t="24048" r="11998" b="24995"/>
          <a:stretch>
            <a:fillRect/>
          </a:stretch>
        </p:blipFill>
        <p:spPr bwMode="auto">
          <a:xfrm>
            <a:off x="559430" y="1484784"/>
            <a:ext cx="8414808" cy="432048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image2.png"/>
          <p:cNvPicPr>
            <a:picLocks noChangeAspect="1"/>
          </p:cNvPicPr>
          <p:nvPr/>
        </p:nvPicPr>
        <p:blipFill>
          <a:blip r:embed="rId2" cstate="print"/>
          <a:srcRect/>
          <a:stretch>
            <a:fillRect/>
          </a:stretch>
        </p:blipFill>
        <p:spPr bwMode="auto">
          <a:xfrm>
            <a:off x="0" y="1826121"/>
            <a:ext cx="9144000" cy="5031879"/>
          </a:xfrm>
          <a:prstGeom prst="rect">
            <a:avLst/>
          </a:prstGeom>
          <a:noFill/>
          <a:ln w="12700" cap="flat" cmpd="sng">
            <a:noFill/>
            <a:prstDash val="solid"/>
            <a:miter lim="0"/>
            <a:headEnd type="none" w="med" len="med"/>
            <a:tailEnd type="none" w="med" len="med"/>
          </a:ln>
          <a:effectLst/>
        </p:spPr>
      </p:pic>
      <p:grpSp>
        <p:nvGrpSpPr>
          <p:cNvPr id="2" name="Group 2"/>
          <p:cNvGrpSpPr>
            <a:grpSpLocks/>
          </p:cNvGrpSpPr>
          <p:nvPr/>
        </p:nvGrpSpPr>
        <p:grpSpPr bwMode="auto">
          <a:xfrm>
            <a:off x="0" y="1828354"/>
            <a:ext cx="9142884" cy="388441"/>
            <a:chOff x="0" y="0"/>
            <a:chExt cx="1024" cy="44"/>
          </a:xfrm>
        </p:grpSpPr>
        <p:sp>
          <p:nvSpPr>
            <p:cNvPr id="3075" name="Rectangle 3"/>
            <p:cNvSpPr>
              <a:spLocks/>
            </p:cNvSpPr>
            <p:nvPr/>
          </p:nvSpPr>
          <p:spPr bwMode="auto">
            <a:xfrm>
              <a:off x="708" y="0"/>
              <a:ext cx="316" cy="44"/>
            </a:xfrm>
            <a:prstGeom prst="rect">
              <a:avLst/>
            </a:prstGeom>
            <a:solidFill>
              <a:srgbClr val="F76013"/>
            </a:solidFill>
            <a:ln w="9525" cap="flat" cmpd="sng">
              <a:noFill/>
              <a:prstDash val="solid"/>
              <a:miter lim="0"/>
              <a:headEnd/>
              <a:tailEnd/>
            </a:ln>
            <a:effectLst/>
          </p:spPr>
          <p:txBody>
            <a:bodyPr lIns="72248" tIns="72248" rIns="72248" bIns="72248" anchor="ctr"/>
            <a:lstStyle/>
            <a:p>
              <a:endParaRPr lang="en-US"/>
            </a:p>
          </p:txBody>
        </p:sp>
        <p:sp>
          <p:nvSpPr>
            <p:cNvPr id="3076" name="Rectangle 4"/>
            <p:cNvSpPr>
              <a:spLocks/>
            </p:cNvSpPr>
            <p:nvPr/>
          </p:nvSpPr>
          <p:spPr bwMode="auto">
            <a:xfrm>
              <a:off x="0" y="0"/>
              <a:ext cx="703" cy="44"/>
            </a:xfrm>
            <a:prstGeom prst="rect">
              <a:avLst/>
            </a:prstGeom>
            <a:solidFill>
              <a:srgbClr val="F76013"/>
            </a:solidFill>
            <a:ln w="9525" cap="flat" cmpd="sng">
              <a:noFill/>
              <a:prstDash val="solid"/>
              <a:miter lim="0"/>
              <a:headEnd/>
              <a:tailEnd/>
            </a:ln>
            <a:effectLst/>
          </p:spPr>
          <p:txBody>
            <a:bodyPr lIns="72248" tIns="72248" rIns="72248" bIns="72248" anchor="ctr"/>
            <a:lstStyle/>
            <a:p>
              <a:endParaRPr lang="en-US"/>
            </a:p>
          </p:txBody>
        </p:sp>
      </p:grpSp>
      <p:pic>
        <p:nvPicPr>
          <p:cNvPr id="3077" name="Picture 5" descr="image3.png"/>
          <p:cNvPicPr>
            <a:picLocks noChangeAspect="1"/>
          </p:cNvPicPr>
          <p:nvPr/>
        </p:nvPicPr>
        <p:blipFill>
          <a:blip r:embed="rId3" cstate="print"/>
          <a:srcRect/>
          <a:stretch>
            <a:fillRect/>
          </a:stretch>
        </p:blipFill>
        <p:spPr bwMode="auto">
          <a:xfrm>
            <a:off x="996777" y="825153"/>
            <a:ext cx="3541737" cy="947663"/>
          </a:xfrm>
          <a:prstGeom prst="rect">
            <a:avLst/>
          </a:prstGeom>
          <a:noFill/>
          <a:ln w="12700" cap="flat" cmpd="sng">
            <a:noFill/>
            <a:prstDash val="solid"/>
            <a:miter lim="0"/>
            <a:headEnd type="none" w="med" len="med"/>
            <a:tailEnd type="none" w="med" len="med"/>
          </a:ln>
          <a:effectLst/>
        </p:spPr>
      </p:pic>
      <p:sp>
        <p:nvSpPr>
          <p:cNvPr id="3078" name="Rectangle 6"/>
          <p:cNvSpPr>
            <a:spLocks noGrp="1" noChangeArrowheads="1"/>
          </p:cNvSpPr>
          <p:nvPr>
            <p:ph type="title"/>
          </p:nvPr>
        </p:nvSpPr>
        <p:spPr>
          <a:xfrm>
            <a:off x="1065982" y="2590726"/>
            <a:ext cx="7772176" cy="443135"/>
          </a:xfrm>
        </p:spPr>
        <p:txBody>
          <a:bodyPr lIns="0" tIns="0" rIns="0" bIns="0" anchor="t"/>
          <a:lstStyle/>
          <a:p>
            <a:pPr defTabSz="914145"/>
            <a:r>
              <a:rPr lang="en-US" sz="3100" dirty="0" smtClean="0">
                <a:solidFill>
                  <a:srgbClr val="002143"/>
                </a:solidFill>
                <a:latin typeface="Arial" pitchFamily="34" charset="0"/>
                <a:cs typeface="Arial" pitchFamily="34" charset="0"/>
                <a:sym typeface="Arial" pitchFamily="34" charset="0"/>
              </a:rPr>
              <a:t>2. </a:t>
            </a:r>
            <a:r>
              <a:rPr lang="en-US" sz="3100" dirty="0" err="1" smtClean="0">
                <a:solidFill>
                  <a:srgbClr val="002143"/>
                </a:solidFill>
                <a:latin typeface="Arial" pitchFamily="34" charset="0"/>
                <a:cs typeface="Arial" pitchFamily="34" charset="0"/>
                <a:sym typeface="Arial" pitchFamily="34" charset="0"/>
              </a:rPr>
              <a:t>SpringerProtocols</a:t>
            </a:r>
            <a:endParaRPr lang="en-US" dirty="0"/>
          </a:p>
        </p:txBody>
      </p:sp>
      <p:sp>
        <p:nvSpPr>
          <p:cNvPr id="3079" name="Rectangle 7"/>
          <p:cNvSpPr>
            <a:spLocks noGrp="1" noChangeArrowheads="1"/>
          </p:cNvSpPr>
          <p:nvPr>
            <p:ph type="body" idx="1"/>
          </p:nvPr>
        </p:nvSpPr>
        <p:spPr>
          <a:xfrm>
            <a:off x="1065982" y="3200178"/>
            <a:ext cx="7772176" cy="553998"/>
          </a:xfrm>
        </p:spPr>
        <p:txBody>
          <a:bodyPr lIns="0" tIns="0" rIns="0" bIns="0" anchor="t"/>
          <a:lstStyle/>
          <a:p>
            <a:pPr marL="0" indent="0" defTabSz="914145">
              <a:spcBef>
                <a:spcPts val="492"/>
              </a:spcBef>
              <a:buSzTx/>
              <a:buNone/>
            </a:pPr>
            <a:r>
              <a:rPr lang="en-US" sz="1500" i="1" dirty="0">
                <a:solidFill>
                  <a:srgbClr val="002143"/>
                </a:solidFill>
                <a:latin typeface="Arial" pitchFamily="34" charset="0"/>
                <a:cs typeface="Arial" pitchFamily="34" charset="0"/>
                <a:sym typeface="Arial" pitchFamily="34" charset="0"/>
              </a:rPr>
              <a:t>Comprehensive database of peer reviewed, reproducible procedures for scientific experiments</a:t>
            </a:r>
            <a:endParaRPr lang="en-US" dirty="0"/>
          </a:p>
        </p:txBody>
      </p:sp>
      <p:grpSp>
        <p:nvGrpSpPr>
          <p:cNvPr id="3" name="Group 8"/>
          <p:cNvGrpSpPr>
            <a:grpSpLocks/>
          </p:cNvGrpSpPr>
          <p:nvPr/>
        </p:nvGrpSpPr>
        <p:grpSpPr bwMode="auto">
          <a:xfrm>
            <a:off x="6659315" y="4220394"/>
            <a:ext cx="1879699" cy="1879699"/>
            <a:chOff x="0" y="0"/>
            <a:chExt cx="211" cy="211"/>
          </a:xfrm>
        </p:grpSpPr>
        <p:sp>
          <p:nvSpPr>
            <p:cNvPr id="3081" name="AutoShape 9"/>
            <p:cNvSpPr>
              <a:spLocks/>
            </p:cNvSpPr>
            <p:nvPr/>
          </p:nvSpPr>
          <p:spPr bwMode="auto">
            <a:xfrm>
              <a:off x="0" y="0"/>
              <a:ext cx="211" cy="211"/>
            </a:xfrm>
            <a:custGeom>
              <a:avLst/>
              <a:gdLst/>
              <a:ahLst/>
              <a:cxnLst/>
              <a:rect l="0" t="0" r="r" b="b"/>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cubicBezTo>
                    <a:pt x="4835" y="21600"/>
                    <a:pt x="0" y="16764"/>
                    <a:pt x="0" y="10800"/>
                  </a:cubicBezTo>
                  <a:close/>
                </a:path>
              </a:pathLst>
            </a:custGeom>
            <a:solidFill>
              <a:srgbClr val="D1DDE9"/>
            </a:solidFill>
            <a:ln w="126435" cap="flat" cmpd="sng">
              <a:solidFill>
                <a:srgbClr val="F76013"/>
              </a:solidFill>
              <a:prstDash val="solid"/>
              <a:round/>
              <a:headEnd/>
              <a:tailEnd/>
            </a:ln>
            <a:effectLst/>
          </p:spPr>
          <p:txBody>
            <a:bodyPr lIns="72248" tIns="72248" rIns="72248" bIns="72248" anchor="ctr"/>
            <a:lstStyle/>
            <a:p>
              <a:endParaRPr lang="en-US"/>
            </a:p>
          </p:txBody>
        </p:sp>
        <p:sp>
          <p:nvSpPr>
            <p:cNvPr id="3082" name="AutoShape 10"/>
            <p:cNvSpPr>
              <a:spLocks/>
            </p:cNvSpPr>
            <p:nvPr/>
          </p:nvSpPr>
          <p:spPr bwMode="auto">
            <a:xfrm>
              <a:off x="12" y="11"/>
              <a:ext cx="188" cy="188"/>
            </a:xfrm>
            <a:custGeom>
              <a:avLst/>
              <a:gdLst/>
              <a:ahLst/>
              <a:cxnLst/>
              <a:rect l="0" t="0" r="r" b="b"/>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lnTo>
                    <a:pt x="10799" y="21599"/>
                  </a:lnTo>
                  <a:cubicBezTo>
                    <a:pt x="4835" y="21599"/>
                    <a:pt x="0" y="16764"/>
                    <a:pt x="0" y="10799"/>
                  </a:cubicBezTo>
                  <a:close/>
                </a:path>
              </a:pathLst>
            </a:custGeom>
            <a:solidFill>
              <a:srgbClr val="F76013"/>
            </a:solidFill>
            <a:ln w="126435" cap="flat" cmpd="sng">
              <a:solidFill>
                <a:srgbClr val="FFFFFF"/>
              </a:solidFill>
              <a:prstDash val="solid"/>
              <a:round/>
              <a:headEnd/>
              <a:tailEnd/>
            </a:ln>
            <a:effectLst/>
          </p:spPr>
          <p:txBody>
            <a:bodyPr lIns="72248" tIns="72248" rIns="72248" bIns="72248" anchor="ctr"/>
            <a:lstStyle/>
            <a:p>
              <a:endParaRPr lang="en-US"/>
            </a:p>
          </p:txBody>
        </p:sp>
      </p:grpSp>
      <p:sp>
        <p:nvSpPr>
          <p:cNvPr id="3083" name="Rectangle 11"/>
          <p:cNvSpPr>
            <a:spLocks/>
          </p:cNvSpPr>
          <p:nvPr/>
        </p:nvSpPr>
        <p:spPr bwMode="auto">
          <a:xfrm rot="21120000">
            <a:off x="6803306" y="4714503"/>
            <a:ext cx="1523628" cy="841252"/>
          </a:xfrm>
          <a:prstGeom prst="rect">
            <a:avLst/>
          </a:prstGeom>
          <a:noFill/>
          <a:ln w="12700" cap="flat" cmpd="sng">
            <a:noFill/>
            <a:prstDash val="solid"/>
            <a:miter lim="0"/>
            <a:headEnd/>
            <a:tailEnd/>
          </a:ln>
          <a:effectLst/>
        </p:spPr>
        <p:txBody>
          <a:bodyPr lIns="88896" tIns="50798" rIns="88896" bIns="50798">
            <a:spAutoFit/>
          </a:bodyPr>
          <a:lstStyle/>
          <a:p>
            <a:pPr defTabSz="914145"/>
            <a:r>
              <a:rPr lang="en-US" sz="2400" b="1" dirty="0">
                <a:solidFill>
                  <a:srgbClr val="FFFFFF"/>
                </a:solidFill>
                <a:latin typeface="Arial" pitchFamily="34" charset="0"/>
                <a:cs typeface="Arial" pitchFamily="34" charset="0"/>
                <a:sym typeface="Arial" pitchFamily="34" charset="0"/>
              </a:rPr>
              <a:t>Tested. Trusted.</a:t>
            </a:r>
            <a:endParaRPr lang="en-US" dirty="0"/>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image1.png"/>
          <p:cNvPicPr>
            <a:picLocks noChangeAspect="1"/>
          </p:cNvPicPr>
          <p:nvPr/>
        </p:nvPicPr>
        <p:blipFill>
          <a:blip r:embed="rId3" cstate="print"/>
          <a:srcRect/>
          <a:stretch>
            <a:fillRect/>
          </a:stretch>
        </p:blipFill>
        <p:spPr bwMode="auto">
          <a:xfrm>
            <a:off x="1" y="0"/>
            <a:ext cx="9133954" cy="779115"/>
          </a:xfrm>
          <a:prstGeom prst="rect">
            <a:avLst/>
          </a:prstGeom>
          <a:noFill/>
          <a:ln w="12700" cap="flat" cmpd="sng">
            <a:noFill/>
            <a:prstDash val="solid"/>
            <a:miter lim="0"/>
            <a:headEnd type="none" w="med" len="med"/>
            <a:tailEnd type="none" w="med" len="med"/>
          </a:ln>
          <a:effectLst/>
        </p:spPr>
      </p:pic>
      <p:sp>
        <p:nvSpPr>
          <p:cNvPr id="4098" name="Rectangle 2"/>
          <p:cNvSpPr>
            <a:spLocks/>
          </p:cNvSpPr>
          <p:nvPr/>
        </p:nvSpPr>
        <p:spPr bwMode="auto">
          <a:xfrm>
            <a:off x="609452" y="366117"/>
            <a:ext cx="2704579"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dirty="0" err="1">
                <a:latin typeface="Arial" pitchFamily="34" charset="0"/>
                <a:cs typeface="Arial" pitchFamily="34" charset="0"/>
                <a:sym typeface="Arial" pitchFamily="34" charset="0"/>
              </a:rPr>
              <a:t>SpringerProtocols</a:t>
            </a:r>
            <a:r>
              <a:rPr lang="en-US" sz="1000" dirty="0">
                <a:latin typeface="Arial" pitchFamily="34" charset="0"/>
                <a:cs typeface="Arial" pitchFamily="34" charset="0"/>
                <a:sym typeface="Arial" pitchFamily="34" charset="0"/>
              </a:rPr>
              <a:t> | Saudi Arabia | March 2011</a:t>
            </a:r>
            <a:endParaRPr lang="en-US" dirty="0"/>
          </a:p>
        </p:txBody>
      </p:sp>
      <p:sp>
        <p:nvSpPr>
          <p:cNvPr id="4099"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endParaRPr lang="en-US" sz="1000" dirty="0">
              <a:latin typeface="Arial" pitchFamily="34" charset="0"/>
              <a:cs typeface="Arial" pitchFamily="34" charset="0"/>
              <a:sym typeface="Arial" pitchFamily="34" charset="0"/>
            </a:endParaRPr>
          </a:p>
          <a:p>
            <a:pPr algn="l" defTabSz="914145"/>
            <a:endParaRPr lang="en-US" sz="1000" dirty="0">
              <a:latin typeface="Arial" pitchFamily="34" charset="0"/>
              <a:cs typeface="Arial" pitchFamily="34" charset="0"/>
              <a:sym typeface="Arial" pitchFamily="34" charset="0"/>
            </a:endParaRPr>
          </a:p>
        </p:txBody>
      </p:sp>
      <p:sp>
        <p:nvSpPr>
          <p:cNvPr id="4100" name="Rectangle 4"/>
          <p:cNvSpPr>
            <a:spLocks noGrp="1" noChangeArrowheads="1"/>
          </p:cNvSpPr>
          <p:nvPr>
            <p:ph type="title"/>
          </p:nvPr>
        </p:nvSpPr>
        <p:spPr>
          <a:xfrm>
            <a:off x="596057" y="1118444"/>
            <a:ext cx="7861474" cy="263149"/>
          </a:xfrm>
        </p:spPr>
        <p:txBody>
          <a:bodyPr lIns="0" tIns="0" rIns="0" bIns="0" anchor="t"/>
          <a:lstStyle/>
          <a:p>
            <a:pPr defTabSz="914145"/>
            <a:r>
              <a:rPr lang="en-US" sz="1900" dirty="0">
                <a:solidFill>
                  <a:srgbClr val="002143"/>
                </a:solidFill>
                <a:latin typeface="Arial" pitchFamily="34" charset="0"/>
                <a:cs typeface="Arial" pitchFamily="34" charset="0"/>
                <a:sym typeface="Arial" pitchFamily="34" charset="0"/>
              </a:rPr>
              <a:t>What are protocols?</a:t>
            </a:r>
            <a:endParaRPr lang="en-US" dirty="0"/>
          </a:p>
        </p:txBody>
      </p:sp>
      <p:sp>
        <p:nvSpPr>
          <p:cNvPr id="4101" name="Rectangle 5"/>
          <p:cNvSpPr>
            <a:spLocks noGrp="1" noChangeArrowheads="1"/>
          </p:cNvSpPr>
          <p:nvPr>
            <p:ph type="body" idx="1"/>
          </p:nvPr>
        </p:nvSpPr>
        <p:spPr>
          <a:xfrm>
            <a:off x="609452" y="1678781"/>
            <a:ext cx="7848079" cy="332399"/>
          </a:xfrm>
        </p:spPr>
        <p:txBody>
          <a:bodyPr lIns="0" tIns="0" rIns="0" bIns="0" anchor="t"/>
          <a:lstStyle/>
          <a:p>
            <a:pPr marL="0" indent="0" defTabSz="914145">
              <a:spcBef>
                <a:spcPts val="281"/>
              </a:spcBef>
              <a:buSzTx/>
              <a:buNone/>
            </a:pPr>
            <a:endParaRPr lang="en-US" sz="1800" dirty="0">
              <a:solidFill>
                <a:srgbClr val="002143"/>
              </a:solidFill>
              <a:latin typeface="Arial" pitchFamily="34" charset="0"/>
              <a:cs typeface="Arial" pitchFamily="34" charset="0"/>
              <a:sym typeface="Arial" pitchFamily="34" charset="0"/>
            </a:endParaRPr>
          </a:p>
        </p:txBody>
      </p:sp>
      <p:sp>
        <p:nvSpPr>
          <p:cNvPr id="4102" name="Rectangle 6"/>
          <p:cNvSpPr>
            <a:spLocks/>
          </p:cNvSpPr>
          <p:nvPr/>
        </p:nvSpPr>
        <p:spPr bwMode="auto">
          <a:xfrm>
            <a:off x="609452" y="1678781"/>
            <a:ext cx="5605611" cy="4220643"/>
          </a:xfrm>
          <a:prstGeom prst="rect">
            <a:avLst/>
          </a:prstGeom>
          <a:noFill/>
          <a:ln w="12700" cap="flat" cmpd="sng">
            <a:noFill/>
            <a:prstDash val="solid"/>
            <a:miter lim="0"/>
            <a:headEnd/>
            <a:tailEnd/>
          </a:ln>
          <a:effectLst/>
        </p:spPr>
        <p:txBody>
          <a:bodyPr lIns="0" tIns="0" rIns="0" bIns="0">
            <a:spAutoFit/>
          </a:bodyPr>
          <a:lstStyle/>
          <a:p>
            <a:pPr marL="108269" indent="-108269" algn="l" defTabSz="914145">
              <a:lnSpc>
                <a:spcPct val="120000"/>
              </a:lnSpc>
              <a:spcBef>
                <a:spcPts val="562"/>
              </a:spcBef>
              <a:buClr>
                <a:srgbClr val="F76013"/>
              </a:buClr>
              <a:buSzPct val="130000"/>
              <a:buFont typeface="Times" charset="0"/>
              <a:buChar char="•"/>
            </a:pPr>
            <a:r>
              <a:rPr lang="en-US" sz="1800" dirty="0">
                <a:solidFill>
                  <a:srgbClr val="002143"/>
                </a:solidFill>
                <a:latin typeface="Arial" pitchFamily="34" charset="0"/>
                <a:cs typeface="Arial" pitchFamily="34" charset="0"/>
                <a:sym typeface="Arial" pitchFamily="34" charset="0"/>
              </a:rPr>
              <a:t>Step-by-step instructions, in a standardized format, </a:t>
            </a:r>
            <a:br>
              <a:rPr lang="en-US" sz="1800" dirty="0">
                <a:solidFill>
                  <a:srgbClr val="002143"/>
                </a:solidFill>
                <a:latin typeface="Arial" pitchFamily="34" charset="0"/>
                <a:cs typeface="Arial" pitchFamily="34" charset="0"/>
                <a:sym typeface="Arial" pitchFamily="34" charset="0"/>
              </a:rPr>
            </a:br>
            <a:r>
              <a:rPr lang="en-US" sz="1800" dirty="0">
                <a:solidFill>
                  <a:srgbClr val="002143"/>
                </a:solidFill>
                <a:latin typeface="Arial" pitchFamily="34" charset="0"/>
                <a:cs typeface="Arial" pitchFamily="34" charset="0"/>
                <a:sym typeface="Arial" pitchFamily="34" charset="0"/>
              </a:rPr>
              <a:t>that help researchers conduct experiments</a:t>
            </a:r>
            <a:endParaRPr lang="en-US" sz="1800" dirty="0">
              <a:latin typeface="Arial" pitchFamily="34" charset="0"/>
              <a:cs typeface="Arial" pitchFamily="34" charset="0"/>
              <a:sym typeface="Arial" pitchFamily="34" charset="0"/>
            </a:endParaRPr>
          </a:p>
          <a:p>
            <a:pPr marL="108269" indent="-108269" algn="l" defTabSz="914145">
              <a:lnSpc>
                <a:spcPct val="120000"/>
              </a:lnSpc>
              <a:spcBef>
                <a:spcPts val="562"/>
              </a:spcBef>
              <a:buClr>
                <a:srgbClr val="F76013"/>
              </a:buClr>
              <a:buSzPct val="130000"/>
              <a:buFont typeface="Times" charset="0"/>
              <a:buChar char="•"/>
            </a:pPr>
            <a:r>
              <a:rPr lang="en-US" sz="1800" dirty="0">
                <a:solidFill>
                  <a:srgbClr val="002143"/>
                </a:solidFill>
                <a:latin typeface="Arial" pitchFamily="34" charset="0"/>
                <a:cs typeface="Arial" pitchFamily="34" charset="0"/>
                <a:sym typeface="Arial" pitchFamily="34" charset="0"/>
              </a:rPr>
              <a:t>Protocols are “recipes” that researchers use to recreate experiments in their laboratory, including: Bias, Safety, Equipment, Statistical methods, Reporting and  Troubleshooting</a:t>
            </a:r>
            <a:endParaRPr lang="en-US" sz="1800" dirty="0">
              <a:latin typeface="Arial" pitchFamily="34" charset="0"/>
              <a:cs typeface="Arial" pitchFamily="34" charset="0"/>
              <a:sym typeface="Arial" pitchFamily="34" charset="0"/>
            </a:endParaRPr>
          </a:p>
          <a:p>
            <a:pPr marL="108269" indent="-108269" algn="l" defTabSz="914145">
              <a:lnSpc>
                <a:spcPct val="120000"/>
              </a:lnSpc>
              <a:spcBef>
                <a:spcPts val="562"/>
              </a:spcBef>
              <a:buClr>
                <a:srgbClr val="F76013"/>
              </a:buClr>
              <a:buSzPct val="130000"/>
              <a:buFont typeface="Times" charset="0"/>
              <a:buChar char="•"/>
            </a:pPr>
            <a:r>
              <a:rPr lang="en-US" sz="1800" dirty="0">
                <a:solidFill>
                  <a:srgbClr val="002143"/>
                </a:solidFill>
                <a:latin typeface="Arial" pitchFamily="34" charset="0"/>
                <a:cs typeface="Arial" pitchFamily="34" charset="0"/>
                <a:sym typeface="Arial" pitchFamily="34" charset="0"/>
              </a:rPr>
              <a:t>Peer-reviewed</a:t>
            </a:r>
            <a:endParaRPr lang="en-US" sz="1800" dirty="0">
              <a:latin typeface="Arial" pitchFamily="34" charset="0"/>
              <a:cs typeface="Arial" pitchFamily="34" charset="0"/>
              <a:sym typeface="Arial" pitchFamily="34" charset="0"/>
            </a:endParaRPr>
          </a:p>
          <a:p>
            <a:pPr marL="108269" indent="-108269" algn="l" defTabSz="914145">
              <a:lnSpc>
                <a:spcPct val="120000"/>
              </a:lnSpc>
              <a:spcBef>
                <a:spcPts val="562"/>
              </a:spcBef>
            </a:pPr>
            <a:endParaRPr lang="en-US" sz="1800" dirty="0">
              <a:solidFill>
                <a:srgbClr val="002143"/>
              </a:solidFill>
              <a:latin typeface="Arial" pitchFamily="34" charset="0"/>
              <a:cs typeface="Arial" pitchFamily="34" charset="0"/>
              <a:sym typeface="Arial" pitchFamily="34" charset="0"/>
            </a:endParaRPr>
          </a:p>
          <a:p>
            <a:pPr marL="108269" indent="-108269" algn="l" defTabSz="914145">
              <a:lnSpc>
                <a:spcPct val="120000"/>
              </a:lnSpc>
              <a:spcBef>
                <a:spcPts val="562"/>
              </a:spcBef>
            </a:pPr>
            <a:r>
              <a:rPr lang="en-US" sz="1800" b="1" dirty="0" err="1">
                <a:solidFill>
                  <a:srgbClr val="002143"/>
                </a:solidFill>
                <a:latin typeface="Arial" pitchFamily="34" charset="0"/>
                <a:cs typeface="Arial" pitchFamily="34" charset="0"/>
                <a:sym typeface="Arial" pitchFamily="34" charset="0"/>
              </a:rPr>
              <a:t>SpringerProtocols</a:t>
            </a:r>
            <a:endParaRPr lang="en-US" sz="1800" b="1" dirty="0">
              <a:solidFill>
                <a:srgbClr val="002143"/>
              </a:solidFill>
              <a:latin typeface="Arial" pitchFamily="34" charset="0"/>
              <a:cs typeface="Arial" pitchFamily="34" charset="0"/>
              <a:sym typeface="Arial" pitchFamily="34" charset="0"/>
            </a:endParaRPr>
          </a:p>
          <a:p>
            <a:pPr marL="108269" indent="-108269" algn="l" defTabSz="914145">
              <a:lnSpc>
                <a:spcPct val="120000"/>
              </a:lnSpc>
              <a:spcBef>
                <a:spcPts val="562"/>
              </a:spcBef>
              <a:buClr>
                <a:srgbClr val="F76013"/>
              </a:buClr>
              <a:buSzPct val="130000"/>
              <a:buFont typeface="Times" charset="0"/>
              <a:buChar char="•"/>
            </a:pPr>
            <a:r>
              <a:rPr lang="en-US" sz="1800" dirty="0">
                <a:solidFill>
                  <a:srgbClr val="002143"/>
                </a:solidFill>
                <a:latin typeface="Arial" pitchFamily="34" charset="0"/>
                <a:cs typeface="Arial" pitchFamily="34" charset="0"/>
                <a:sym typeface="Arial" pitchFamily="34" charset="0"/>
              </a:rPr>
              <a:t>The largest database with close to 23,000 protocols</a:t>
            </a:r>
            <a:endParaRPr lang="en-US" sz="1800" dirty="0">
              <a:latin typeface="Arial" pitchFamily="34" charset="0"/>
              <a:cs typeface="Arial" pitchFamily="34" charset="0"/>
              <a:sym typeface="Arial" pitchFamily="34" charset="0"/>
            </a:endParaRPr>
          </a:p>
          <a:p>
            <a:pPr marL="108269" indent="-108269" algn="l" defTabSz="914145">
              <a:lnSpc>
                <a:spcPct val="120000"/>
              </a:lnSpc>
              <a:spcBef>
                <a:spcPts val="562"/>
              </a:spcBef>
            </a:pPr>
            <a:endParaRPr lang="en-US" sz="1800" dirty="0">
              <a:solidFill>
                <a:srgbClr val="002143"/>
              </a:solidFill>
              <a:latin typeface="Arial" pitchFamily="34" charset="0"/>
              <a:cs typeface="Arial" pitchFamily="34" charset="0"/>
              <a:sym typeface="Arial" pitchFamily="34" charset="0"/>
            </a:endParaRPr>
          </a:p>
        </p:txBody>
      </p:sp>
      <p:pic>
        <p:nvPicPr>
          <p:cNvPr id="4103" name="Picture 7" descr="image4.png"/>
          <p:cNvPicPr>
            <a:picLocks noChangeAspect="1"/>
          </p:cNvPicPr>
          <p:nvPr/>
        </p:nvPicPr>
        <p:blipFill>
          <a:blip r:embed="rId4" cstate="print"/>
          <a:srcRect/>
          <a:stretch>
            <a:fillRect/>
          </a:stretch>
        </p:blipFill>
        <p:spPr bwMode="auto">
          <a:xfrm>
            <a:off x="6572250" y="1641947"/>
            <a:ext cx="1895326" cy="3905622"/>
          </a:xfrm>
          <a:prstGeom prst="rect">
            <a:avLst/>
          </a:prstGeom>
          <a:noFill/>
          <a:ln w="12700" cap="flat" cmpd="sng">
            <a:noFill/>
            <a:prstDash val="solid"/>
            <a:miter lim="0"/>
            <a:headEnd type="none" w="med" len="med"/>
            <a:tailEnd type="none" w="med" len="med"/>
          </a:ln>
          <a:effectLst/>
        </p:spPr>
      </p:pic>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image1.png"/>
          <p:cNvPicPr>
            <a:picLocks noChangeAspect="1"/>
          </p:cNvPicPr>
          <p:nvPr/>
        </p:nvPicPr>
        <p:blipFill>
          <a:blip r:embed="rId3" cstate="print"/>
          <a:srcRect/>
          <a:stretch>
            <a:fillRect/>
          </a:stretch>
        </p:blipFill>
        <p:spPr bwMode="auto">
          <a:xfrm>
            <a:off x="1" y="0"/>
            <a:ext cx="9133954" cy="779115"/>
          </a:xfrm>
          <a:prstGeom prst="rect">
            <a:avLst/>
          </a:prstGeom>
          <a:noFill/>
          <a:ln w="12700" cap="flat" cmpd="sng">
            <a:noFill/>
            <a:prstDash val="solid"/>
            <a:miter lim="0"/>
            <a:headEnd type="none" w="med" len="med"/>
            <a:tailEnd type="none" w="med" len="med"/>
          </a:ln>
          <a:effectLst/>
        </p:spPr>
      </p:pic>
      <p:sp>
        <p:nvSpPr>
          <p:cNvPr id="6146" name="Rectangle 2"/>
          <p:cNvSpPr>
            <a:spLocks/>
          </p:cNvSpPr>
          <p:nvPr/>
        </p:nvSpPr>
        <p:spPr bwMode="auto">
          <a:xfrm>
            <a:off x="609452" y="366117"/>
            <a:ext cx="2704579"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dirty="0" err="1">
                <a:latin typeface="Arial" pitchFamily="34" charset="0"/>
                <a:cs typeface="Arial" pitchFamily="34" charset="0"/>
                <a:sym typeface="Arial" pitchFamily="34" charset="0"/>
              </a:rPr>
              <a:t>SpringerProtocols</a:t>
            </a:r>
            <a:r>
              <a:rPr lang="en-US" sz="1000" dirty="0">
                <a:latin typeface="Arial" pitchFamily="34" charset="0"/>
                <a:cs typeface="Arial" pitchFamily="34" charset="0"/>
                <a:sym typeface="Arial" pitchFamily="34" charset="0"/>
              </a:rPr>
              <a:t> | Saudi Arabia | March 2011</a:t>
            </a:r>
            <a:endParaRPr lang="en-US" dirty="0"/>
          </a:p>
        </p:txBody>
      </p:sp>
      <p:sp>
        <p:nvSpPr>
          <p:cNvPr id="6147"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endParaRPr lang="en-US" sz="1000" dirty="0">
              <a:latin typeface="Arial" pitchFamily="34" charset="0"/>
              <a:cs typeface="Arial" pitchFamily="34" charset="0"/>
              <a:sym typeface="Arial" pitchFamily="34" charset="0"/>
            </a:endParaRPr>
          </a:p>
          <a:p>
            <a:pPr algn="l" defTabSz="914145"/>
            <a:endParaRPr lang="en-US" sz="1000" dirty="0">
              <a:latin typeface="Arial" pitchFamily="34" charset="0"/>
              <a:cs typeface="Arial" pitchFamily="34" charset="0"/>
              <a:sym typeface="Arial" pitchFamily="34" charset="0"/>
            </a:endParaRPr>
          </a:p>
        </p:txBody>
      </p:sp>
      <p:pic>
        <p:nvPicPr>
          <p:cNvPr id="6148" name="Picture 4" descr="image5.png"/>
          <p:cNvPicPr>
            <a:picLocks noChangeAspect="1"/>
          </p:cNvPicPr>
          <p:nvPr/>
        </p:nvPicPr>
        <p:blipFill>
          <a:blip r:embed="rId4" cstate="print"/>
          <a:srcRect l="11513" t="19127" r="11707" b="16628"/>
          <a:stretch>
            <a:fillRect/>
          </a:stretch>
        </p:blipFill>
        <p:spPr bwMode="auto">
          <a:xfrm>
            <a:off x="5581" y="865064"/>
            <a:ext cx="9152930" cy="5948288"/>
          </a:xfrm>
          <a:prstGeom prst="rect">
            <a:avLst/>
          </a:prstGeom>
          <a:noFill/>
          <a:ln w="12700" cap="flat" cmpd="sng">
            <a:noFill/>
            <a:prstDash val="solid"/>
            <a:miter lim="0"/>
            <a:headEnd type="none" w="med" len="med"/>
            <a:tailEnd type="none" w="med" len="med"/>
          </a:ln>
          <a:effectLst/>
        </p:spPr>
      </p:pic>
      <p:pic>
        <p:nvPicPr>
          <p:cNvPr id="6149" name="Picture 5" descr="image5.png"/>
          <p:cNvPicPr>
            <a:picLocks noChangeAspect="1"/>
          </p:cNvPicPr>
          <p:nvPr/>
        </p:nvPicPr>
        <p:blipFill>
          <a:blip r:embed="rId4" cstate="print"/>
          <a:srcRect l="76746" t="42639" r="11998" b="51952"/>
          <a:stretch>
            <a:fillRect/>
          </a:stretch>
        </p:blipFill>
        <p:spPr bwMode="auto">
          <a:xfrm>
            <a:off x="5363394" y="3788420"/>
            <a:ext cx="3087439" cy="1151930"/>
          </a:xfrm>
          <a:prstGeom prst="rect">
            <a:avLst/>
          </a:prstGeom>
          <a:noFill/>
          <a:ln w="76200" cap="flat" cmpd="sng">
            <a:solidFill>
              <a:srgbClr val="FC8952"/>
            </a:solidFill>
            <a:prstDash val="solid"/>
            <a:miter lim="0"/>
            <a:headEnd type="none" w="med" len="med"/>
            <a:tailEnd type="none" w="med" len="med"/>
          </a:ln>
          <a:effectLst/>
        </p:spPr>
      </p:pic>
      <p:sp>
        <p:nvSpPr>
          <p:cNvPr id="6150" name="Line 6"/>
          <p:cNvSpPr>
            <a:spLocks noChangeShapeType="1"/>
          </p:cNvSpPr>
          <p:nvPr/>
        </p:nvSpPr>
        <p:spPr bwMode="auto">
          <a:xfrm flipV="1">
            <a:off x="5347767" y="3084091"/>
            <a:ext cx="2448967" cy="647402"/>
          </a:xfrm>
          <a:prstGeom prst="line">
            <a:avLst/>
          </a:prstGeom>
          <a:noFill/>
          <a:ln w="54186" cap="flat" cmpd="sng">
            <a:solidFill>
              <a:srgbClr val="F6822D"/>
            </a:solidFill>
            <a:prstDash val="solid"/>
            <a:round/>
            <a:headEnd/>
            <a:tailEnd/>
          </a:ln>
          <a:effectLst/>
        </p:spPr>
        <p:txBody>
          <a:bodyPr lIns="64291" tIns="32146" rIns="64291" bIns="32146"/>
          <a:lstStyle/>
          <a:p>
            <a:endParaRPr lang="en-US"/>
          </a:p>
        </p:txBody>
      </p:sp>
      <p:sp>
        <p:nvSpPr>
          <p:cNvPr id="6151" name="Rectangle 7"/>
          <p:cNvSpPr>
            <a:spLocks/>
          </p:cNvSpPr>
          <p:nvPr/>
        </p:nvSpPr>
        <p:spPr bwMode="auto">
          <a:xfrm>
            <a:off x="7796734" y="3027164"/>
            <a:ext cx="1280294" cy="548060"/>
          </a:xfrm>
          <a:prstGeom prst="rect">
            <a:avLst/>
          </a:prstGeom>
          <a:solidFill>
            <a:srgbClr val="000000">
              <a:alpha val="0"/>
            </a:srgbClr>
          </a:solidFill>
          <a:ln w="54186" cap="flat" cmpd="sng">
            <a:solidFill>
              <a:srgbClr val="F6822D"/>
            </a:solidFill>
            <a:prstDash val="solid"/>
            <a:round/>
            <a:headEnd/>
            <a:tailEnd/>
          </a:ln>
          <a:effectLst/>
        </p:spPr>
        <p:txBody>
          <a:bodyPr lIns="50798" tIns="50798" rIns="50798" bIns="50798" anchor="ctr"/>
          <a:lstStyle/>
          <a:p>
            <a:endParaRPr lang="en-US"/>
          </a:p>
        </p:txBody>
      </p:sp>
      <p:sp>
        <p:nvSpPr>
          <p:cNvPr id="6152" name="Line 8"/>
          <p:cNvSpPr>
            <a:spLocks noChangeShapeType="1"/>
          </p:cNvSpPr>
          <p:nvPr/>
        </p:nvSpPr>
        <p:spPr bwMode="auto">
          <a:xfrm flipV="1">
            <a:off x="8532317" y="3068465"/>
            <a:ext cx="523503" cy="648518"/>
          </a:xfrm>
          <a:prstGeom prst="line">
            <a:avLst/>
          </a:prstGeom>
          <a:noFill/>
          <a:ln w="54186" cap="flat" cmpd="sng">
            <a:solidFill>
              <a:srgbClr val="F6822D"/>
            </a:solidFill>
            <a:prstDash val="solid"/>
            <a:round/>
            <a:headEnd/>
            <a:tailEnd/>
          </a:ln>
          <a:effectLst/>
        </p:spPr>
        <p:txBody>
          <a:bodyPr lIns="64291" tIns="32146" rIns="64291" bIns="32146"/>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5070848" presetClass="entr" presetSubtype="151488080" fill="hold" grpId="0" nodeType="clickEffect">
                                  <p:stCondLst>
                                    <p:cond delay="0"/>
                                  </p:stCondLst>
                                  <p:childTnLst>
                                    <p:set>
                                      <p:cBhvr>
                                        <p:cTn id="6" dur="1" fill="hold">
                                          <p:stCondLst>
                                            <p:cond delay="499"/>
                                          </p:stCondLst>
                                        </p:cTn>
                                        <p:tgtEl>
                                          <p:spTgt spid="6150"/>
                                        </p:tgtEl>
                                        <p:attrNameLst>
                                          <p:attrName>style.visibility</p:attrName>
                                        </p:attrNameLst>
                                      </p:cBhvr>
                                      <p:to>
                                        <p:strVal val="visible"/>
                                      </p:to>
                                    </p:set>
                                  </p:childTnLst>
                                </p:cTn>
                              </p:par>
                            </p:childTnLst>
                          </p:cTn>
                        </p:par>
                        <p:par>
                          <p:cTn id="7" fill="hold">
                            <p:stCondLst>
                              <p:cond delay="500"/>
                            </p:stCondLst>
                            <p:childTnLst>
                              <p:par>
                                <p:cTn id="8" presetID="75070848" presetClass="entr" presetSubtype="151488296" fill="hold" grpId="0" nodeType="afterEffect">
                                  <p:stCondLst>
                                    <p:cond delay="0"/>
                                  </p:stCondLst>
                                  <p:childTnLst>
                                    <p:set>
                                      <p:cBhvr>
                                        <p:cTn id="9" dur="1" fill="hold">
                                          <p:stCondLst>
                                            <p:cond delay="499"/>
                                          </p:stCondLst>
                                        </p:cTn>
                                        <p:tgtEl>
                                          <p:spTgt spid="6152"/>
                                        </p:tgtEl>
                                        <p:attrNameLst>
                                          <p:attrName>style.visibility</p:attrName>
                                        </p:attrNameLst>
                                      </p:cBhvr>
                                      <p:to>
                                        <p:strVal val="visible"/>
                                      </p:to>
                                    </p:set>
                                  </p:childTnLst>
                                </p:cTn>
                              </p:par>
                            </p:childTnLst>
                          </p:cTn>
                        </p:par>
                        <p:par>
                          <p:cTn id="10" fill="hold">
                            <p:stCondLst>
                              <p:cond delay="1000"/>
                            </p:stCondLst>
                            <p:childTnLst>
                              <p:par>
                                <p:cTn id="11" presetID="75070848" presetClass="entr" presetSubtype="151488168" fill="hold" grpId="0" nodeType="afterEffect">
                                  <p:stCondLst>
                                    <p:cond delay="0"/>
                                  </p:stCondLst>
                                  <p:childTnLst>
                                    <p:set>
                                      <p:cBhvr>
                                        <p:cTn id="12" dur="1" fill="hold">
                                          <p:stCondLst>
                                            <p:cond delay="499"/>
                                          </p:stCondLst>
                                        </p:cTn>
                                        <p:tgtEl>
                                          <p:spTgt spid="6151"/>
                                        </p:tgtEl>
                                        <p:attrNameLst>
                                          <p:attrName>style.visibility</p:attrName>
                                        </p:attrNameLst>
                                      </p:cBhvr>
                                      <p:to>
                                        <p:strVal val="visible"/>
                                      </p:to>
                                    </p:set>
                                  </p:childTnLst>
                                </p:cTn>
                              </p:par>
                            </p:childTnLst>
                          </p:cTn>
                        </p:par>
                        <p:par>
                          <p:cTn id="13" fill="hold">
                            <p:stCondLst>
                              <p:cond delay="1500"/>
                            </p:stCondLst>
                            <p:childTnLst>
                              <p:par>
                                <p:cTn id="14" presetID="75070848" presetClass="entr" presetSubtype="151487744" fill="hold" nodeType="afterEffect">
                                  <p:stCondLst>
                                    <p:cond delay="0"/>
                                  </p:stCondLst>
                                  <p:childTnLst>
                                    <p:set>
                                      <p:cBhvr>
                                        <p:cTn id="15" dur="1" fill="hold">
                                          <p:stCondLst>
                                            <p:cond delay="499"/>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image1.png"/>
          <p:cNvPicPr>
            <a:picLocks noChangeAspect="1"/>
          </p:cNvPicPr>
          <p:nvPr/>
        </p:nvPicPr>
        <p:blipFill>
          <a:blip r:embed="rId3" cstate="print"/>
          <a:srcRect/>
          <a:stretch>
            <a:fillRect/>
          </a:stretch>
        </p:blipFill>
        <p:spPr bwMode="auto">
          <a:xfrm>
            <a:off x="1" y="0"/>
            <a:ext cx="9133954" cy="779115"/>
          </a:xfrm>
          <a:prstGeom prst="rect">
            <a:avLst/>
          </a:prstGeom>
          <a:noFill/>
          <a:ln w="12700" cap="flat" cmpd="sng">
            <a:noFill/>
            <a:prstDash val="solid"/>
            <a:miter lim="0"/>
            <a:headEnd type="none" w="med" len="med"/>
            <a:tailEnd type="none" w="med" len="med"/>
          </a:ln>
          <a:effectLst/>
        </p:spPr>
      </p:pic>
      <p:sp>
        <p:nvSpPr>
          <p:cNvPr id="12290" name="Rectangle 2"/>
          <p:cNvSpPr>
            <a:spLocks/>
          </p:cNvSpPr>
          <p:nvPr/>
        </p:nvSpPr>
        <p:spPr bwMode="auto">
          <a:xfrm>
            <a:off x="609452" y="366117"/>
            <a:ext cx="2704579"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dirty="0" err="1">
                <a:latin typeface="Arial" pitchFamily="34" charset="0"/>
                <a:cs typeface="Arial" pitchFamily="34" charset="0"/>
                <a:sym typeface="Arial" pitchFamily="34" charset="0"/>
              </a:rPr>
              <a:t>SpringerProtocols</a:t>
            </a:r>
            <a:r>
              <a:rPr lang="en-US" sz="1000" dirty="0">
                <a:latin typeface="Arial" pitchFamily="34" charset="0"/>
                <a:cs typeface="Arial" pitchFamily="34" charset="0"/>
                <a:sym typeface="Arial" pitchFamily="34" charset="0"/>
              </a:rPr>
              <a:t> | Saudi Arabia | March 2011</a:t>
            </a:r>
            <a:endParaRPr lang="en-US" dirty="0"/>
          </a:p>
        </p:txBody>
      </p:sp>
      <p:sp>
        <p:nvSpPr>
          <p:cNvPr id="12291"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endParaRPr lang="en-US" sz="1000" dirty="0">
              <a:latin typeface="Arial" pitchFamily="34" charset="0"/>
              <a:cs typeface="Arial" pitchFamily="34" charset="0"/>
              <a:sym typeface="Arial" pitchFamily="34" charset="0"/>
            </a:endParaRPr>
          </a:p>
          <a:p>
            <a:pPr algn="l" defTabSz="914145"/>
            <a:endParaRPr lang="en-US" sz="1000" dirty="0">
              <a:latin typeface="Arial" pitchFamily="34" charset="0"/>
              <a:cs typeface="Arial" pitchFamily="34" charset="0"/>
              <a:sym typeface="Arial" pitchFamily="34" charset="0"/>
            </a:endParaRPr>
          </a:p>
        </p:txBody>
      </p:sp>
      <p:sp>
        <p:nvSpPr>
          <p:cNvPr id="12292" name="Rectangle 4"/>
          <p:cNvSpPr>
            <a:spLocks noGrp="1" noChangeArrowheads="1"/>
          </p:cNvSpPr>
          <p:nvPr>
            <p:ph type="title"/>
          </p:nvPr>
        </p:nvSpPr>
        <p:spPr>
          <a:xfrm>
            <a:off x="611560" y="1628800"/>
            <a:ext cx="7772176" cy="1620444"/>
          </a:xfrm>
        </p:spPr>
        <p:txBody>
          <a:bodyPr lIns="0" tIns="0" rIns="0" bIns="0" anchor="t"/>
          <a:lstStyle/>
          <a:p>
            <a:pPr defTabSz="914145"/>
            <a:r>
              <a:rPr lang="en-US" sz="3900" dirty="0" smtClean="0">
                <a:solidFill>
                  <a:srgbClr val="002143"/>
                </a:solidFill>
                <a:latin typeface="Arial" pitchFamily="34" charset="0"/>
                <a:cs typeface="Arial" pitchFamily="34" charset="0"/>
                <a:sym typeface="Arial" pitchFamily="34" charset="0"/>
              </a:rPr>
              <a:t>PLATFORM </a:t>
            </a:r>
            <a:br>
              <a:rPr lang="en-US" sz="3900" dirty="0" smtClean="0">
                <a:solidFill>
                  <a:srgbClr val="002143"/>
                </a:solidFill>
                <a:latin typeface="Arial" pitchFamily="34" charset="0"/>
                <a:cs typeface="Arial" pitchFamily="34" charset="0"/>
                <a:sym typeface="Arial" pitchFamily="34" charset="0"/>
              </a:rPr>
            </a:br>
            <a:r>
              <a:rPr lang="en-US" sz="3900" dirty="0" smtClean="0">
                <a:solidFill>
                  <a:srgbClr val="002143"/>
                </a:solidFill>
                <a:latin typeface="Arial" pitchFamily="34" charset="0"/>
                <a:cs typeface="Arial" pitchFamily="34" charset="0"/>
                <a:sym typeface="Arial" pitchFamily="34" charset="0"/>
              </a:rPr>
              <a:t/>
            </a:r>
            <a:br>
              <a:rPr lang="en-US" sz="3900" dirty="0" smtClean="0">
                <a:solidFill>
                  <a:srgbClr val="002143"/>
                </a:solidFill>
                <a:latin typeface="Arial" pitchFamily="34" charset="0"/>
                <a:cs typeface="Arial" pitchFamily="34" charset="0"/>
                <a:sym typeface="Arial" pitchFamily="34" charset="0"/>
              </a:rPr>
            </a:br>
            <a:r>
              <a:rPr lang="en-US" sz="3900" dirty="0" smtClean="0">
                <a:solidFill>
                  <a:srgbClr val="002143"/>
                </a:solidFill>
                <a:latin typeface="Arial" pitchFamily="34" charset="0"/>
                <a:cs typeface="Arial" pitchFamily="34" charset="0"/>
                <a:sym typeface="Arial" pitchFamily="34" charset="0"/>
              </a:rPr>
              <a:t>SpringerProtocols.com</a:t>
            </a:r>
            <a:endParaRPr lang="en-US" dirty="0"/>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image1.png"/>
          <p:cNvPicPr>
            <a:picLocks noChangeAspect="1"/>
          </p:cNvPicPr>
          <p:nvPr/>
        </p:nvPicPr>
        <p:blipFill>
          <a:blip r:embed="rId3" cstate="print"/>
          <a:srcRect/>
          <a:stretch>
            <a:fillRect/>
          </a:stretch>
        </p:blipFill>
        <p:spPr bwMode="auto">
          <a:xfrm>
            <a:off x="1" y="0"/>
            <a:ext cx="9133954" cy="779115"/>
          </a:xfrm>
          <a:prstGeom prst="rect">
            <a:avLst/>
          </a:prstGeom>
          <a:noFill/>
          <a:ln w="12700" cap="flat" cmpd="sng">
            <a:noFill/>
            <a:prstDash val="solid"/>
            <a:miter lim="0"/>
            <a:headEnd type="none" w="med" len="med"/>
            <a:tailEnd type="none" w="med" len="med"/>
          </a:ln>
          <a:effectLst/>
        </p:spPr>
      </p:pic>
      <p:sp>
        <p:nvSpPr>
          <p:cNvPr id="14338" name="Rectangle 2"/>
          <p:cNvSpPr>
            <a:spLocks/>
          </p:cNvSpPr>
          <p:nvPr/>
        </p:nvSpPr>
        <p:spPr bwMode="auto">
          <a:xfrm>
            <a:off x="609452" y="366117"/>
            <a:ext cx="2704579"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dirty="0" err="1">
                <a:latin typeface="Arial" pitchFamily="34" charset="0"/>
                <a:cs typeface="Arial" pitchFamily="34" charset="0"/>
                <a:sym typeface="Arial" pitchFamily="34" charset="0"/>
              </a:rPr>
              <a:t>SpringerProtocols</a:t>
            </a:r>
            <a:r>
              <a:rPr lang="en-US" sz="1000" dirty="0">
                <a:latin typeface="Arial" pitchFamily="34" charset="0"/>
                <a:cs typeface="Arial" pitchFamily="34" charset="0"/>
                <a:sym typeface="Arial" pitchFamily="34" charset="0"/>
              </a:rPr>
              <a:t> | Saudi Arabia | March 2011</a:t>
            </a:r>
            <a:endParaRPr lang="en-US" dirty="0"/>
          </a:p>
        </p:txBody>
      </p:sp>
      <p:sp>
        <p:nvSpPr>
          <p:cNvPr id="14339"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endParaRPr lang="en-US" sz="1000" dirty="0">
              <a:latin typeface="Arial" pitchFamily="34" charset="0"/>
              <a:cs typeface="Arial" pitchFamily="34" charset="0"/>
              <a:sym typeface="Arial" pitchFamily="34" charset="0"/>
            </a:endParaRPr>
          </a:p>
          <a:p>
            <a:pPr algn="l" defTabSz="914145"/>
            <a:endParaRPr lang="en-US" sz="1000" dirty="0">
              <a:latin typeface="Arial" pitchFamily="34" charset="0"/>
              <a:cs typeface="Arial" pitchFamily="34" charset="0"/>
              <a:sym typeface="Arial" pitchFamily="34" charset="0"/>
            </a:endParaRPr>
          </a:p>
        </p:txBody>
      </p:sp>
      <p:pic>
        <p:nvPicPr>
          <p:cNvPr id="14340" name="Picture 4" descr="image9.png"/>
          <p:cNvPicPr>
            <a:picLocks noChangeAspect="1"/>
          </p:cNvPicPr>
          <p:nvPr/>
        </p:nvPicPr>
        <p:blipFill>
          <a:blip r:embed="rId4" cstate="print"/>
          <a:srcRect l="15646" t="16443" r="16431" b="2843"/>
          <a:stretch>
            <a:fillRect/>
          </a:stretch>
        </p:blipFill>
        <p:spPr bwMode="auto">
          <a:xfrm>
            <a:off x="521271" y="-43532"/>
            <a:ext cx="7487543" cy="6909346"/>
          </a:xfrm>
          <a:prstGeom prst="rect">
            <a:avLst/>
          </a:prstGeom>
          <a:noFill/>
          <a:ln w="12700" cap="flat" cmpd="sng">
            <a:noFill/>
            <a:prstDash val="solid"/>
            <a:miter lim="0"/>
            <a:headEnd type="none" w="med" len="med"/>
            <a:tailEnd type="none" w="med" len="med"/>
          </a:ln>
          <a:effectLst/>
        </p:spPr>
      </p:pic>
      <p:pic>
        <p:nvPicPr>
          <p:cNvPr id="14341" name="Picture 5" descr="image9.png"/>
          <p:cNvPicPr>
            <a:picLocks noChangeAspect="1"/>
          </p:cNvPicPr>
          <p:nvPr/>
        </p:nvPicPr>
        <p:blipFill>
          <a:blip r:embed="rId4" cstate="print"/>
          <a:srcRect l="34546" t="32414" r="35921" b="35641"/>
          <a:stretch>
            <a:fillRect/>
          </a:stretch>
        </p:blipFill>
        <p:spPr bwMode="auto">
          <a:xfrm>
            <a:off x="3130972" y="260078"/>
            <a:ext cx="5328791" cy="4476006"/>
          </a:xfrm>
          <a:prstGeom prst="rect">
            <a:avLst/>
          </a:prstGeom>
          <a:noFill/>
          <a:ln w="57150" cap="flat" cmpd="sng">
            <a:solidFill>
              <a:srgbClr val="FC8952"/>
            </a:solidFill>
            <a:prstDash val="solid"/>
            <a:miter lim="0"/>
            <a:headEnd type="none" w="med" len="med"/>
            <a:tailEnd type="none" w="med" len="med"/>
          </a:ln>
          <a:effectLst/>
        </p:spPr>
      </p:pic>
      <p:pic>
        <p:nvPicPr>
          <p:cNvPr id="14342" name="Picture 6" descr="image10.png"/>
          <p:cNvPicPr>
            <a:picLocks noChangeAspect="1"/>
          </p:cNvPicPr>
          <p:nvPr/>
        </p:nvPicPr>
        <p:blipFill>
          <a:blip r:embed="rId5" cstate="print"/>
          <a:srcRect l="29822" t="30132" r="32378" b="21191"/>
          <a:stretch>
            <a:fillRect/>
          </a:stretch>
        </p:blipFill>
        <p:spPr bwMode="auto">
          <a:xfrm>
            <a:off x="610568" y="1484560"/>
            <a:ext cx="4608835" cy="4607719"/>
          </a:xfrm>
          <a:prstGeom prst="rect">
            <a:avLst/>
          </a:prstGeom>
          <a:noFill/>
          <a:ln w="57150" cap="flat" cmpd="sng">
            <a:solidFill>
              <a:srgbClr val="FC8952"/>
            </a:solidFill>
            <a:prstDash val="solid"/>
            <a:miter lim="0"/>
            <a:headEnd type="none" w="med" len="med"/>
            <a:tailEnd type="none" w="med" len="med"/>
          </a:ln>
          <a:effectLst/>
        </p:spPr>
      </p:pic>
      <p:pic>
        <p:nvPicPr>
          <p:cNvPr id="14343" name="Picture 7" descr="image11.png"/>
          <p:cNvPicPr>
            <a:picLocks noChangeAspect="1"/>
          </p:cNvPicPr>
          <p:nvPr/>
        </p:nvPicPr>
        <p:blipFill>
          <a:blip r:embed="rId6" cstate="print"/>
          <a:srcRect l="31003" t="64357" r="35332" b="2937"/>
          <a:stretch>
            <a:fillRect/>
          </a:stretch>
        </p:blipFill>
        <p:spPr bwMode="auto">
          <a:xfrm>
            <a:off x="3274963" y="2256979"/>
            <a:ext cx="5727279" cy="4320853"/>
          </a:xfrm>
          <a:prstGeom prst="rect">
            <a:avLst/>
          </a:prstGeom>
          <a:noFill/>
          <a:ln w="57150" cap="flat" cmpd="sng">
            <a:solidFill>
              <a:srgbClr val="FC8952"/>
            </a:solidFill>
            <a:prstDash val="solid"/>
            <a:miter lim="0"/>
            <a:headEnd type="none" w="med" len="med"/>
            <a:tailEnd type="none" w="med" len="me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5070080" presetClass="entr" presetSubtype="142512296" fill="hold" nodeType="clickEffect">
                                  <p:stCondLst>
                                    <p:cond delay="0"/>
                                  </p:stCondLst>
                                  <p:childTnLst>
                                    <p:set>
                                      <p:cBhvr>
                                        <p:cTn id="6" dur="1" fill="hold">
                                          <p:stCondLst>
                                            <p:cond delay="499"/>
                                          </p:stCondLst>
                                        </p:cTn>
                                        <p:tgtEl>
                                          <p:spTgt spid="143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5070080" presetClass="entr" presetSubtype="141890304" fill="hold" nodeType="clickEffect">
                                  <p:stCondLst>
                                    <p:cond delay="0"/>
                                  </p:stCondLst>
                                  <p:childTnLst>
                                    <p:set>
                                      <p:cBhvr>
                                        <p:cTn id="10" dur="1" fill="hold">
                                          <p:stCondLst>
                                            <p:cond delay="499"/>
                                          </p:stCondLst>
                                        </p:cTn>
                                        <p:tgtEl>
                                          <p:spTgt spid="143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75070080" presetClass="entr" presetSubtype="142512336" fill="hold" nodeType="clickEffect">
                                  <p:stCondLst>
                                    <p:cond delay="0"/>
                                  </p:stCondLst>
                                  <p:childTnLst>
                                    <p:set>
                                      <p:cBhvr>
                                        <p:cTn id="14" dur="1" fill="hold">
                                          <p:stCondLst>
                                            <p:cond delay="499"/>
                                          </p:stCondLst>
                                        </p:cTn>
                                        <p:tgtEl>
                                          <p:spTgt spid="14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image1.png"/>
          <p:cNvPicPr>
            <a:picLocks noChangeAspect="1"/>
          </p:cNvPicPr>
          <p:nvPr/>
        </p:nvPicPr>
        <p:blipFill>
          <a:blip r:embed="rId3" cstate="print"/>
          <a:srcRect/>
          <a:stretch>
            <a:fillRect/>
          </a:stretch>
        </p:blipFill>
        <p:spPr bwMode="auto">
          <a:xfrm>
            <a:off x="1" y="0"/>
            <a:ext cx="9133954" cy="779115"/>
          </a:xfrm>
          <a:prstGeom prst="rect">
            <a:avLst/>
          </a:prstGeom>
          <a:noFill/>
          <a:ln w="12700" cap="flat" cmpd="sng">
            <a:noFill/>
            <a:prstDash val="solid"/>
            <a:miter lim="0"/>
            <a:headEnd type="none" w="med" len="med"/>
            <a:tailEnd type="none" w="med" len="med"/>
          </a:ln>
          <a:effectLst/>
        </p:spPr>
      </p:pic>
      <p:sp>
        <p:nvSpPr>
          <p:cNvPr id="16386" name="Rectangle 2"/>
          <p:cNvSpPr>
            <a:spLocks/>
          </p:cNvSpPr>
          <p:nvPr/>
        </p:nvSpPr>
        <p:spPr bwMode="auto">
          <a:xfrm>
            <a:off x="609452" y="366117"/>
            <a:ext cx="2704579"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dirty="0" err="1">
                <a:latin typeface="Arial" pitchFamily="34" charset="0"/>
                <a:cs typeface="Arial" pitchFamily="34" charset="0"/>
                <a:sym typeface="Arial" pitchFamily="34" charset="0"/>
              </a:rPr>
              <a:t>SpringerProtocols</a:t>
            </a:r>
            <a:r>
              <a:rPr lang="en-US" sz="1000" dirty="0">
                <a:latin typeface="Arial" pitchFamily="34" charset="0"/>
                <a:cs typeface="Arial" pitchFamily="34" charset="0"/>
                <a:sym typeface="Arial" pitchFamily="34" charset="0"/>
              </a:rPr>
              <a:t> | Saudi Arabia | March 2011</a:t>
            </a:r>
            <a:endParaRPr lang="en-US" dirty="0"/>
          </a:p>
        </p:txBody>
      </p:sp>
      <p:sp>
        <p:nvSpPr>
          <p:cNvPr id="16387"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endParaRPr lang="en-US" sz="1000" dirty="0">
              <a:latin typeface="Arial" pitchFamily="34" charset="0"/>
              <a:cs typeface="Arial" pitchFamily="34" charset="0"/>
              <a:sym typeface="Arial" pitchFamily="34" charset="0"/>
            </a:endParaRPr>
          </a:p>
          <a:p>
            <a:pPr algn="l" defTabSz="914145"/>
            <a:endParaRPr lang="en-US" sz="1000" dirty="0">
              <a:latin typeface="Arial" pitchFamily="34" charset="0"/>
              <a:cs typeface="Arial" pitchFamily="34" charset="0"/>
              <a:sym typeface="Arial" pitchFamily="34" charset="0"/>
            </a:endParaRPr>
          </a:p>
        </p:txBody>
      </p:sp>
      <p:pic>
        <p:nvPicPr>
          <p:cNvPr id="16388" name="Picture 4" descr="image9.png"/>
          <p:cNvPicPr>
            <a:picLocks noChangeAspect="1"/>
          </p:cNvPicPr>
          <p:nvPr/>
        </p:nvPicPr>
        <p:blipFill>
          <a:blip r:embed="rId4" cstate="print"/>
          <a:srcRect l="15646" t="16443" r="16431" b="2843"/>
          <a:stretch>
            <a:fillRect/>
          </a:stretch>
        </p:blipFill>
        <p:spPr bwMode="auto">
          <a:xfrm>
            <a:off x="521271" y="-43532"/>
            <a:ext cx="7487543" cy="6909346"/>
          </a:xfrm>
          <a:prstGeom prst="rect">
            <a:avLst/>
          </a:prstGeom>
          <a:noFill/>
          <a:ln w="12700" cap="flat" cmpd="sng">
            <a:noFill/>
            <a:prstDash val="solid"/>
            <a:miter lim="0"/>
            <a:headEnd type="none" w="med" len="med"/>
            <a:tailEnd type="none" w="med" len="med"/>
          </a:ln>
          <a:effectLst/>
        </p:spPr>
      </p:pic>
      <p:pic>
        <p:nvPicPr>
          <p:cNvPr id="16389" name="Picture 5" descr="image11.png"/>
          <p:cNvPicPr>
            <a:picLocks noChangeAspect="1"/>
          </p:cNvPicPr>
          <p:nvPr/>
        </p:nvPicPr>
        <p:blipFill>
          <a:blip r:embed="rId5" cstate="print"/>
          <a:srcRect l="15742" t="29465" r="69489" b="23380"/>
          <a:stretch>
            <a:fillRect/>
          </a:stretch>
        </p:blipFill>
        <p:spPr bwMode="auto">
          <a:xfrm>
            <a:off x="817067" y="260078"/>
            <a:ext cx="2601888" cy="6452815"/>
          </a:xfrm>
          <a:prstGeom prst="rect">
            <a:avLst/>
          </a:prstGeom>
          <a:noFill/>
          <a:ln w="57150" cap="flat" cmpd="sng">
            <a:solidFill>
              <a:srgbClr val="FC8952"/>
            </a:solidFill>
            <a:prstDash val="solid"/>
            <a:miter lim="0"/>
            <a:headEnd type="none" w="med" len="med"/>
            <a:tailEnd type="none" w="med" len="med"/>
          </a:ln>
          <a:effectLst/>
        </p:spPr>
      </p:pic>
      <p:pic>
        <p:nvPicPr>
          <p:cNvPr id="16390" name="Picture 6" descr="image12.png"/>
          <p:cNvPicPr>
            <a:picLocks noChangeAspect="1"/>
          </p:cNvPicPr>
          <p:nvPr/>
        </p:nvPicPr>
        <p:blipFill>
          <a:blip r:embed="rId6" cstate="print"/>
          <a:srcRect l="63196" t="24338" r="17313" b="72620"/>
          <a:stretch>
            <a:fillRect/>
          </a:stretch>
        </p:blipFill>
        <p:spPr bwMode="auto">
          <a:xfrm>
            <a:off x="3203526" y="404069"/>
            <a:ext cx="5437064" cy="658564"/>
          </a:xfrm>
          <a:prstGeom prst="rect">
            <a:avLst/>
          </a:prstGeom>
          <a:noFill/>
          <a:ln w="57150" cap="flat" cmpd="sng">
            <a:solidFill>
              <a:srgbClr val="FC8952"/>
            </a:solidFill>
            <a:prstDash val="solid"/>
            <a:miter lim="0"/>
            <a:headEnd type="none" w="med" len="med"/>
            <a:tailEnd type="none" w="med" len="med"/>
          </a:ln>
          <a:effectLst/>
        </p:spPr>
      </p:pic>
      <p:pic>
        <p:nvPicPr>
          <p:cNvPr id="16391" name="Picture 7" descr="image12.png"/>
          <p:cNvPicPr>
            <a:picLocks noChangeAspect="1"/>
          </p:cNvPicPr>
          <p:nvPr/>
        </p:nvPicPr>
        <p:blipFill>
          <a:blip r:embed="rId6" cstate="print"/>
          <a:srcRect l="69101" t="29662" r="17313" b="46761"/>
          <a:stretch>
            <a:fillRect/>
          </a:stretch>
        </p:blipFill>
        <p:spPr bwMode="auto">
          <a:xfrm>
            <a:off x="5219402" y="1987972"/>
            <a:ext cx="3312914" cy="4464844"/>
          </a:xfrm>
          <a:prstGeom prst="rect">
            <a:avLst/>
          </a:prstGeom>
          <a:noFill/>
          <a:ln w="57150" cap="flat" cmpd="sng">
            <a:solidFill>
              <a:srgbClr val="FC8952"/>
            </a:solidFill>
            <a:prstDash val="solid"/>
            <a:miter lim="0"/>
            <a:headEnd type="none" w="med" len="med"/>
            <a:tailEnd type="none" w="med" len="me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348992" presetClass="entr" presetSubtype="142514176" fill="hold" nodeType="clickEffect">
                                  <p:stCondLst>
                                    <p:cond delay="0"/>
                                  </p:stCondLst>
                                  <p:childTnLst>
                                    <p:set>
                                      <p:cBhvr>
                                        <p:cTn id="6" dur="1" fill="hold">
                                          <p:stCondLst>
                                            <p:cond delay="499"/>
                                          </p:stCondLst>
                                        </p:cTn>
                                        <p:tgtEl>
                                          <p:spTgt spid="16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1348992" presetClass="entr" presetSubtype="142513872" fill="hold" nodeType="clickEffect">
                                  <p:stCondLst>
                                    <p:cond delay="0"/>
                                  </p:stCondLst>
                                  <p:childTnLst>
                                    <p:set>
                                      <p:cBhvr>
                                        <p:cTn id="10" dur="1" fill="hold">
                                          <p:stCondLst>
                                            <p:cond delay="499"/>
                                          </p:stCondLst>
                                        </p:cTn>
                                        <p:tgtEl>
                                          <p:spTgt spid="16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1348992" presetClass="entr" presetSubtype="142513792" fill="hold" nodeType="clickEffect">
                                  <p:stCondLst>
                                    <p:cond delay="0"/>
                                  </p:stCondLst>
                                  <p:childTnLst>
                                    <p:set>
                                      <p:cBhvr>
                                        <p:cTn id="14" dur="1" fill="hold">
                                          <p:stCondLst>
                                            <p:cond delay="499"/>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dL.png"/>
          <p:cNvPicPr>
            <a:picLocks noChangeAspect="1"/>
          </p:cNvPicPr>
          <p:nvPr/>
        </p:nvPicPr>
        <p:blipFill>
          <a:blip r:embed="rId3" cstate="print"/>
          <a:stretch>
            <a:fillRect/>
          </a:stretch>
        </p:blipFill>
        <p:spPr>
          <a:xfrm>
            <a:off x="5622932" y="0"/>
            <a:ext cx="3521069" cy="1857364"/>
          </a:xfrm>
          <a:prstGeom prst="rect">
            <a:avLst/>
          </a:prstGeom>
        </p:spPr>
      </p:pic>
      <p:sp>
        <p:nvSpPr>
          <p:cNvPr id="6" name="Right Arrow 5"/>
          <p:cNvSpPr/>
          <p:nvPr/>
        </p:nvSpPr>
        <p:spPr bwMode="auto">
          <a:xfrm>
            <a:off x="827584" y="3356992"/>
            <a:ext cx="3528392" cy="917079"/>
          </a:xfrm>
          <a:prstGeom prst="rightArrow">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2400" b="1" dirty="0" smtClean="0"/>
              <a:t>Username/password</a:t>
            </a:r>
            <a:endParaRPr kumimoji="0" lang="en-US" sz="2400" b="1" i="0" u="none" strike="noStrike" cap="none" normalizeH="0" baseline="0" dirty="0" smtClean="0">
              <a:ln>
                <a:noFill/>
              </a:ln>
              <a:solidFill>
                <a:schemeClr val="tx2"/>
              </a:solidFill>
              <a:effectLst/>
              <a:latin typeface="Arial" charset="0"/>
            </a:endParaRPr>
          </a:p>
        </p:txBody>
      </p:sp>
      <p:sp>
        <p:nvSpPr>
          <p:cNvPr id="7" name="Rounded Rectangle 6"/>
          <p:cNvSpPr/>
          <p:nvPr/>
        </p:nvSpPr>
        <p:spPr bwMode="auto">
          <a:xfrm>
            <a:off x="467544" y="4653136"/>
            <a:ext cx="3888432" cy="783193"/>
          </a:xfrm>
          <a:prstGeom prst="roundRect">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smtClean="0">
                <a:ln>
                  <a:noFill/>
                </a:ln>
                <a:solidFill>
                  <a:schemeClr val="tx2"/>
                </a:solidFill>
                <a:effectLst/>
                <a:latin typeface="Arial" charset="0"/>
              </a:rPr>
              <a:t>Username: </a:t>
            </a:r>
            <a:r>
              <a:rPr kumimoji="0" lang="en-US" sz="1600" b="0" i="0" u="none" strike="noStrike" cap="none" normalizeH="0" baseline="0" dirty="0" err="1" smtClean="0">
                <a:ln>
                  <a:noFill/>
                </a:ln>
                <a:solidFill>
                  <a:schemeClr val="tx2"/>
                </a:solidFill>
                <a:effectLst/>
                <a:latin typeface="Arial" charset="0"/>
              </a:rPr>
              <a:t>SaudiDigital</a:t>
            </a:r>
            <a:endParaRPr kumimoji="0" lang="en-US" sz="1600" b="0" i="0" u="none" strike="noStrike" cap="none" normalizeH="0" baseline="0" dirty="0" smtClean="0">
              <a:ln>
                <a:noFill/>
              </a:ln>
              <a:solidFill>
                <a:schemeClr val="tx2"/>
              </a:solidFill>
              <a:effectLst/>
              <a:latin typeface="Arial" charset="0"/>
            </a:endParaRPr>
          </a:p>
          <a:p>
            <a:pPr marL="0" marR="0" indent="0" algn="ctr" defTabSz="914400" rtl="0" eaLnBrk="0" fontAlgn="base" latinLnBrk="0" hangingPunct="0">
              <a:lnSpc>
                <a:spcPct val="100000"/>
              </a:lnSpc>
              <a:spcBef>
                <a:spcPct val="50000"/>
              </a:spcBef>
              <a:spcAft>
                <a:spcPct val="0"/>
              </a:spcAft>
              <a:buClrTx/>
              <a:buSzTx/>
              <a:buFontTx/>
              <a:buNone/>
              <a:tabLst/>
            </a:pPr>
            <a:r>
              <a:rPr lang="en-US" dirty="0" smtClean="0"/>
              <a:t>Password: sdl1357</a:t>
            </a:r>
            <a:endParaRPr kumimoji="0" lang="en-US" sz="1600" b="0" i="0" u="none" strike="noStrike" cap="none" normalizeH="0" baseline="0" dirty="0" smtClean="0">
              <a:ln>
                <a:noFill/>
              </a:ln>
              <a:solidFill>
                <a:schemeClr val="tx2"/>
              </a:solidFill>
              <a:effectLst/>
              <a:latin typeface="Arial" charset="0"/>
            </a:endParaRPr>
          </a:p>
        </p:txBody>
      </p:sp>
      <p:sp>
        <p:nvSpPr>
          <p:cNvPr id="8" name="TextBox 7"/>
          <p:cNvSpPr txBox="1"/>
          <p:nvPr/>
        </p:nvSpPr>
        <p:spPr>
          <a:xfrm>
            <a:off x="4716016" y="3501008"/>
            <a:ext cx="4104456" cy="1477328"/>
          </a:xfrm>
          <a:prstGeom prst="rect">
            <a:avLst/>
          </a:prstGeom>
          <a:noFill/>
        </p:spPr>
        <p:txBody>
          <a:bodyPr wrap="square" rtlCol="0">
            <a:spAutoFit/>
          </a:bodyPr>
          <a:lstStyle/>
          <a:p>
            <a:r>
              <a:rPr lang="en-US" sz="3600" b="1" dirty="0" err="1" smtClean="0"/>
              <a:t>SpringerImages</a:t>
            </a:r>
            <a:endParaRPr lang="en-US" sz="3600" b="1" dirty="0" smtClean="0"/>
          </a:p>
          <a:p>
            <a:r>
              <a:rPr lang="en-US" sz="3600" b="1" dirty="0" err="1" smtClean="0"/>
              <a:t>SpringerMaterials</a:t>
            </a:r>
            <a:endParaRPr lang="en-US" sz="3600" b="1" dirty="0"/>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image1.png"/>
          <p:cNvPicPr>
            <a:picLocks noChangeAspect="1"/>
          </p:cNvPicPr>
          <p:nvPr/>
        </p:nvPicPr>
        <p:blipFill>
          <a:blip r:embed="rId3" cstate="print"/>
          <a:srcRect/>
          <a:stretch>
            <a:fillRect/>
          </a:stretch>
        </p:blipFill>
        <p:spPr bwMode="auto">
          <a:xfrm>
            <a:off x="1" y="0"/>
            <a:ext cx="9133954" cy="779115"/>
          </a:xfrm>
          <a:prstGeom prst="rect">
            <a:avLst/>
          </a:prstGeom>
          <a:noFill/>
          <a:ln w="12700" cap="flat" cmpd="sng">
            <a:noFill/>
            <a:prstDash val="solid"/>
            <a:miter lim="0"/>
            <a:headEnd type="none" w="med" len="med"/>
            <a:tailEnd type="none" w="med" len="med"/>
          </a:ln>
          <a:effectLst/>
        </p:spPr>
      </p:pic>
      <p:sp>
        <p:nvSpPr>
          <p:cNvPr id="20482" name="Rectangle 2"/>
          <p:cNvSpPr>
            <a:spLocks/>
          </p:cNvSpPr>
          <p:nvPr/>
        </p:nvSpPr>
        <p:spPr bwMode="auto">
          <a:xfrm>
            <a:off x="609452" y="366117"/>
            <a:ext cx="2704579"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dirty="0" err="1">
                <a:latin typeface="Arial" pitchFamily="34" charset="0"/>
                <a:cs typeface="Arial" pitchFamily="34" charset="0"/>
                <a:sym typeface="Arial" pitchFamily="34" charset="0"/>
              </a:rPr>
              <a:t>SpringerProtocols</a:t>
            </a:r>
            <a:r>
              <a:rPr lang="en-US" sz="1000" dirty="0">
                <a:latin typeface="Arial" pitchFamily="34" charset="0"/>
                <a:cs typeface="Arial" pitchFamily="34" charset="0"/>
                <a:sym typeface="Arial" pitchFamily="34" charset="0"/>
              </a:rPr>
              <a:t> | Saudi Arabia | March 2011</a:t>
            </a:r>
            <a:endParaRPr lang="en-US" dirty="0"/>
          </a:p>
        </p:txBody>
      </p:sp>
      <p:sp>
        <p:nvSpPr>
          <p:cNvPr id="20483"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endParaRPr lang="en-US" sz="1000" dirty="0">
              <a:latin typeface="Arial" pitchFamily="34" charset="0"/>
              <a:cs typeface="Arial" pitchFamily="34" charset="0"/>
              <a:sym typeface="Arial" pitchFamily="34" charset="0"/>
            </a:endParaRPr>
          </a:p>
          <a:p>
            <a:pPr algn="l" defTabSz="914145"/>
            <a:endParaRPr lang="en-US" sz="1000" dirty="0">
              <a:latin typeface="Arial" pitchFamily="34" charset="0"/>
              <a:cs typeface="Arial" pitchFamily="34" charset="0"/>
              <a:sym typeface="Arial" pitchFamily="34" charset="0"/>
            </a:endParaRPr>
          </a:p>
        </p:txBody>
      </p:sp>
      <p:pic>
        <p:nvPicPr>
          <p:cNvPr id="20484" name="Picture 4" descr="image15.png"/>
          <p:cNvPicPr>
            <a:picLocks noChangeAspect="1"/>
          </p:cNvPicPr>
          <p:nvPr/>
        </p:nvPicPr>
        <p:blipFill>
          <a:blip r:embed="rId4" cstate="print"/>
          <a:srcRect l="15355" t="18724" r="16132" b="15291"/>
          <a:stretch>
            <a:fillRect/>
          </a:stretch>
        </p:blipFill>
        <p:spPr bwMode="auto">
          <a:xfrm>
            <a:off x="0" y="18976"/>
            <a:ext cx="9144000" cy="6839024"/>
          </a:xfrm>
          <a:prstGeom prst="rect">
            <a:avLst/>
          </a:prstGeom>
          <a:noFill/>
          <a:ln w="12700" cap="flat" cmpd="sng">
            <a:noFill/>
            <a:prstDash val="solid"/>
            <a:miter lim="0"/>
            <a:headEnd type="none" w="med" len="med"/>
            <a:tailEnd type="none" w="med" len="med"/>
          </a:ln>
          <a:effectLst/>
        </p:spPr>
      </p:pic>
      <p:pic>
        <p:nvPicPr>
          <p:cNvPr id="20485" name="Picture 5" descr="image15.png"/>
          <p:cNvPicPr>
            <a:picLocks noChangeAspect="1"/>
          </p:cNvPicPr>
          <p:nvPr/>
        </p:nvPicPr>
        <p:blipFill>
          <a:blip r:embed="rId4" cstate="print"/>
          <a:srcRect l="30016" t="39548" r="31593" b="47522"/>
          <a:stretch>
            <a:fillRect/>
          </a:stretch>
        </p:blipFill>
        <p:spPr bwMode="auto">
          <a:xfrm>
            <a:off x="1763613" y="2060525"/>
            <a:ext cx="7158261" cy="1871886"/>
          </a:xfrm>
          <a:prstGeom prst="rect">
            <a:avLst/>
          </a:prstGeom>
          <a:noFill/>
          <a:ln w="57150" cap="flat" cmpd="sng">
            <a:solidFill>
              <a:srgbClr val="FC8952"/>
            </a:solidFill>
            <a:prstDash val="solid"/>
            <a:miter lim="0"/>
            <a:headEnd type="none" w="med" len="med"/>
            <a:tailEnd type="none" w="med" len="med"/>
          </a:ln>
          <a:effectLst/>
        </p:spPr>
      </p:pic>
      <p:sp>
        <p:nvSpPr>
          <p:cNvPr id="20486" name="Rectangle 6"/>
          <p:cNvSpPr>
            <a:spLocks/>
          </p:cNvSpPr>
          <p:nvPr/>
        </p:nvSpPr>
        <p:spPr bwMode="auto">
          <a:xfrm>
            <a:off x="251148" y="586011"/>
            <a:ext cx="3743771" cy="338212"/>
          </a:xfrm>
          <a:prstGeom prst="rect">
            <a:avLst/>
          </a:prstGeom>
          <a:solidFill>
            <a:srgbClr val="000000">
              <a:alpha val="0"/>
            </a:srgbClr>
          </a:solidFill>
          <a:ln w="81280" cap="flat" cmpd="sng">
            <a:solidFill>
              <a:srgbClr val="FC8952"/>
            </a:solidFill>
            <a:prstDash val="solid"/>
            <a:round/>
            <a:headEnd/>
            <a:tailEnd/>
          </a:ln>
          <a:effectLst/>
        </p:spPr>
        <p:txBody>
          <a:bodyPr lIns="50798" tIns="50798" rIns="50798" bIns="50798" anchor="ctr"/>
          <a:lstStyle/>
          <a:p>
            <a:endParaRPr lang="en-US"/>
          </a:p>
        </p:txBody>
      </p:sp>
      <p:sp>
        <p:nvSpPr>
          <p:cNvPr id="20487" name="Rectangle 7"/>
          <p:cNvSpPr>
            <a:spLocks/>
          </p:cNvSpPr>
          <p:nvPr/>
        </p:nvSpPr>
        <p:spPr bwMode="auto">
          <a:xfrm>
            <a:off x="34603" y="1145233"/>
            <a:ext cx="1920999" cy="823764"/>
          </a:xfrm>
          <a:prstGeom prst="rect">
            <a:avLst/>
          </a:prstGeom>
          <a:solidFill>
            <a:srgbClr val="000000">
              <a:alpha val="0"/>
            </a:srgbClr>
          </a:solidFill>
          <a:ln w="81280" cap="flat" cmpd="sng">
            <a:solidFill>
              <a:srgbClr val="FC8952"/>
            </a:solidFill>
            <a:prstDash val="solid"/>
            <a:round/>
            <a:headEnd/>
            <a:tailEnd/>
          </a:ln>
          <a:effectLst/>
        </p:spPr>
        <p:txBody>
          <a:bodyPr lIns="0" tIns="0" rIns="0" bIns="0" anchor="ctr"/>
          <a:lstStyle/>
          <a:p>
            <a:endParaRPr lang="en-US"/>
          </a:p>
        </p:txBody>
      </p:sp>
      <p:pic>
        <p:nvPicPr>
          <p:cNvPr id="20488" name="Picture 8" descr="image15.png"/>
          <p:cNvPicPr>
            <a:picLocks noChangeAspect="1"/>
          </p:cNvPicPr>
          <p:nvPr/>
        </p:nvPicPr>
        <p:blipFill>
          <a:blip r:embed="rId4" cstate="print"/>
          <a:srcRect l="15355" t="37482" r="70076" b="15291"/>
          <a:stretch>
            <a:fillRect/>
          </a:stretch>
        </p:blipFill>
        <p:spPr bwMode="auto">
          <a:xfrm>
            <a:off x="330399" y="168548"/>
            <a:ext cx="2531566" cy="6375797"/>
          </a:xfrm>
          <a:prstGeom prst="rect">
            <a:avLst/>
          </a:prstGeom>
          <a:noFill/>
          <a:ln w="57150" cap="flat" cmpd="sng">
            <a:solidFill>
              <a:srgbClr val="FC8952"/>
            </a:solidFill>
            <a:prstDash val="solid"/>
            <a:miter lim="0"/>
            <a:headEnd type="none" w="med" len="med"/>
            <a:tailEnd type="none" w="med" len="me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5070464" presetClass="entr" presetSubtype="142848512" fill="hold" nodeType="clickEffect">
                                  <p:stCondLst>
                                    <p:cond delay="0"/>
                                  </p:stCondLst>
                                  <p:childTnLst>
                                    <p:set>
                                      <p:cBhvr>
                                        <p:cTn id="6" dur="1" fill="hold">
                                          <p:stCondLst>
                                            <p:cond delay="499"/>
                                          </p:stCondLst>
                                        </p:cTn>
                                        <p:tgtEl>
                                          <p:spTgt spid="204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5070464" presetClass="entr" presetSubtype="142514896" fill="hold" grpId="0" nodeType="clickEffect">
                                  <p:stCondLst>
                                    <p:cond delay="0"/>
                                  </p:stCondLst>
                                  <p:childTnLst>
                                    <p:set>
                                      <p:cBhvr>
                                        <p:cTn id="10" dur="1" fill="hold">
                                          <p:stCondLst>
                                            <p:cond delay="499"/>
                                          </p:stCondLst>
                                        </p:cTn>
                                        <p:tgtEl>
                                          <p:spTgt spid="204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75070464" presetClass="entr" presetSubtype="142848208" fill="hold" grpId="0" nodeType="clickEffect">
                                  <p:stCondLst>
                                    <p:cond delay="0"/>
                                  </p:stCondLst>
                                  <p:childTnLst>
                                    <p:set>
                                      <p:cBhvr>
                                        <p:cTn id="14" dur="1" fill="hold">
                                          <p:stCondLst>
                                            <p:cond delay="499"/>
                                          </p:stCondLst>
                                        </p:cTn>
                                        <p:tgtEl>
                                          <p:spTgt spid="204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75070464" presetClass="entr" presetSubtype="142848384" fill="hold" nodeType="clickEffect">
                                  <p:stCondLst>
                                    <p:cond delay="0"/>
                                  </p:stCondLst>
                                  <p:childTnLst>
                                    <p:set>
                                      <p:cBhvr>
                                        <p:cTn id="18" dur="1" fill="hold">
                                          <p:stCondLst>
                                            <p:cond delay="499"/>
                                          </p:stCondLst>
                                        </p:cTn>
                                        <p:tgtEl>
                                          <p:spTgt spid="20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image1.png"/>
          <p:cNvPicPr>
            <a:picLocks noChangeAspect="1"/>
          </p:cNvPicPr>
          <p:nvPr/>
        </p:nvPicPr>
        <p:blipFill>
          <a:blip r:embed="rId3" cstate="print"/>
          <a:srcRect/>
          <a:stretch>
            <a:fillRect/>
          </a:stretch>
        </p:blipFill>
        <p:spPr bwMode="auto">
          <a:xfrm>
            <a:off x="1" y="0"/>
            <a:ext cx="9133954" cy="779115"/>
          </a:xfrm>
          <a:prstGeom prst="rect">
            <a:avLst/>
          </a:prstGeom>
          <a:noFill/>
          <a:ln w="12700" cap="flat" cmpd="sng">
            <a:noFill/>
            <a:prstDash val="solid"/>
            <a:miter lim="0"/>
            <a:headEnd type="none" w="med" len="med"/>
            <a:tailEnd type="none" w="med" len="med"/>
          </a:ln>
          <a:effectLst/>
        </p:spPr>
      </p:pic>
      <p:sp>
        <p:nvSpPr>
          <p:cNvPr id="24578" name="Rectangle 2"/>
          <p:cNvSpPr>
            <a:spLocks/>
          </p:cNvSpPr>
          <p:nvPr/>
        </p:nvSpPr>
        <p:spPr bwMode="auto">
          <a:xfrm>
            <a:off x="609452" y="366117"/>
            <a:ext cx="2704579"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dirty="0" err="1">
                <a:latin typeface="Arial" pitchFamily="34" charset="0"/>
                <a:cs typeface="Arial" pitchFamily="34" charset="0"/>
                <a:sym typeface="Arial" pitchFamily="34" charset="0"/>
              </a:rPr>
              <a:t>SpringerProtocols</a:t>
            </a:r>
            <a:r>
              <a:rPr lang="en-US" sz="1000" dirty="0">
                <a:latin typeface="Arial" pitchFamily="34" charset="0"/>
                <a:cs typeface="Arial" pitchFamily="34" charset="0"/>
                <a:sym typeface="Arial" pitchFamily="34" charset="0"/>
              </a:rPr>
              <a:t> | Saudi Arabia | March 2011</a:t>
            </a:r>
            <a:endParaRPr lang="en-US" dirty="0"/>
          </a:p>
        </p:txBody>
      </p:sp>
      <p:sp>
        <p:nvSpPr>
          <p:cNvPr id="24579"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endParaRPr lang="en-US" sz="1000" dirty="0">
              <a:latin typeface="Arial" pitchFamily="34" charset="0"/>
              <a:cs typeface="Arial" pitchFamily="34" charset="0"/>
              <a:sym typeface="Arial" pitchFamily="34" charset="0"/>
            </a:endParaRPr>
          </a:p>
          <a:p>
            <a:pPr algn="l" defTabSz="914145"/>
            <a:endParaRPr lang="en-US" sz="1000" dirty="0">
              <a:latin typeface="Arial" pitchFamily="34" charset="0"/>
              <a:cs typeface="Arial" pitchFamily="34" charset="0"/>
              <a:sym typeface="Arial" pitchFamily="34" charset="0"/>
            </a:endParaRPr>
          </a:p>
        </p:txBody>
      </p:sp>
      <p:sp>
        <p:nvSpPr>
          <p:cNvPr id="24580" name="Rectangle 4"/>
          <p:cNvSpPr>
            <a:spLocks noGrp="1" noChangeArrowheads="1"/>
          </p:cNvSpPr>
          <p:nvPr>
            <p:ph type="title"/>
          </p:nvPr>
        </p:nvSpPr>
        <p:spPr>
          <a:xfrm>
            <a:off x="6446119" y="1118443"/>
            <a:ext cx="2301627" cy="831578"/>
          </a:xfrm>
        </p:spPr>
        <p:txBody>
          <a:bodyPr lIns="0" tIns="0" rIns="0" bIns="0" anchor="t"/>
          <a:lstStyle/>
          <a:p>
            <a:pPr defTabSz="914145"/>
            <a:r>
              <a:rPr lang="en-US" dirty="0">
                <a:solidFill>
                  <a:srgbClr val="002143"/>
                </a:solidFill>
                <a:latin typeface="Arial" pitchFamily="34" charset="0"/>
                <a:cs typeface="Arial" pitchFamily="34" charset="0"/>
                <a:sym typeface="Arial" pitchFamily="34" charset="0"/>
              </a:rPr>
              <a:t>Example of the actual Protocol / PDF File</a:t>
            </a:r>
            <a:endParaRPr lang="en-US" dirty="0"/>
          </a:p>
        </p:txBody>
      </p:sp>
      <p:pic>
        <p:nvPicPr>
          <p:cNvPr id="24581" name="Picture 5" descr="image17.jpg"/>
          <p:cNvPicPr>
            <a:picLocks noChangeAspect="1"/>
          </p:cNvPicPr>
          <p:nvPr/>
        </p:nvPicPr>
        <p:blipFill>
          <a:blip r:embed="rId4" cstate="print"/>
          <a:srcRect/>
          <a:stretch>
            <a:fillRect/>
          </a:stretch>
        </p:blipFill>
        <p:spPr bwMode="auto">
          <a:xfrm>
            <a:off x="232172" y="-295796"/>
            <a:ext cx="5464969" cy="8445253"/>
          </a:xfrm>
          <a:prstGeom prst="rect">
            <a:avLst/>
          </a:prstGeom>
          <a:noFill/>
          <a:ln w="12700" cap="flat" cmpd="sng">
            <a:noFill/>
            <a:prstDash val="solid"/>
            <a:miter lim="0"/>
            <a:headEnd type="none" w="med" len="med"/>
            <a:tailEnd type="none" w="med" len="med"/>
          </a:ln>
          <a:effectLst/>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image2.jpg"/>
          <p:cNvPicPr>
            <a:picLocks noChangeAspect="1"/>
          </p:cNvPicPr>
          <p:nvPr/>
        </p:nvPicPr>
        <p:blipFill>
          <a:blip r:embed="rId2" cstate="print"/>
          <a:srcRect/>
          <a:stretch>
            <a:fillRect/>
          </a:stretch>
        </p:blipFill>
        <p:spPr bwMode="auto">
          <a:xfrm>
            <a:off x="-1116" y="1828354"/>
            <a:ext cx="9142884" cy="5029646"/>
          </a:xfrm>
          <a:prstGeom prst="rect">
            <a:avLst/>
          </a:prstGeom>
          <a:noFill/>
          <a:ln w="12700" cap="flat" cmpd="sng">
            <a:noFill/>
            <a:prstDash val="solid"/>
            <a:miter lim="0"/>
            <a:headEnd type="none" w="med" len="med"/>
            <a:tailEnd type="none" w="med" len="med"/>
          </a:ln>
          <a:effectLst/>
        </p:spPr>
      </p:pic>
      <p:grpSp>
        <p:nvGrpSpPr>
          <p:cNvPr id="2" name="Group 2"/>
          <p:cNvGrpSpPr>
            <a:grpSpLocks/>
          </p:cNvGrpSpPr>
          <p:nvPr/>
        </p:nvGrpSpPr>
        <p:grpSpPr bwMode="auto">
          <a:xfrm>
            <a:off x="0" y="1820541"/>
            <a:ext cx="9141768" cy="388441"/>
            <a:chOff x="0" y="0"/>
            <a:chExt cx="1024" cy="44"/>
          </a:xfrm>
        </p:grpSpPr>
        <p:sp>
          <p:nvSpPr>
            <p:cNvPr id="3075" name="Rectangle 3"/>
            <p:cNvSpPr>
              <a:spLocks/>
            </p:cNvSpPr>
            <p:nvPr/>
          </p:nvSpPr>
          <p:spPr bwMode="auto">
            <a:xfrm>
              <a:off x="705" y="0"/>
              <a:ext cx="319" cy="44"/>
            </a:xfrm>
            <a:prstGeom prst="rect">
              <a:avLst/>
            </a:prstGeom>
            <a:solidFill>
              <a:srgbClr val="F07D00"/>
            </a:solidFill>
            <a:ln w="9525" cap="flat" cmpd="sng">
              <a:noFill/>
              <a:prstDash val="solid"/>
              <a:miter lim="0"/>
              <a:headEnd/>
              <a:tailEnd/>
            </a:ln>
            <a:effectLst/>
          </p:spPr>
          <p:txBody>
            <a:bodyPr lIns="72248" tIns="72248" rIns="72248" bIns="72248" anchor="ctr"/>
            <a:lstStyle/>
            <a:p>
              <a:endParaRPr lang="en-US"/>
            </a:p>
          </p:txBody>
        </p:sp>
        <p:sp>
          <p:nvSpPr>
            <p:cNvPr id="3076" name="Rectangle 4"/>
            <p:cNvSpPr>
              <a:spLocks/>
            </p:cNvSpPr>
            <p:nvPr/>
          </p:nvSpPr>
          <p:spPr bwMode="auto">
            <a:xfrm>
              <a:off x="0" y="0"/>
              <a:ext cx="700" cy="44"/>
            </a:xfrm>
            <a:prstGeom prst="rect">
              <a:avLst/>
            </a:prstGeom>
            <a:solidFill>
              <a:srgbClr val="F07D00"/>
            </a:solidFill>
            <a:ln w="9525" cap="flat" cmpd="sng">
              <a:noFill/>
              <a:prstDash val="solid"/>
              <a:miter lim="0"/>
              <a:headEnd/>
              <a:tailEnd/>
            </a:ln>
            <a:effectLst/>
          </p:spPr>
          <p:txBody>
            <a:bodyPr lIns="72248" tIns="72248" rIns="72248" bIns="72248" anchor="ctr"/>
            <a:lstStyle/>
            <a:p>
              <a:endParaRPr lang="en-US"/>
            </a:p>
          </p:txBody>
        </p:sp>
      </p:grpSp>
      <p:pic>
        <p:nvPicPr>
          <p:cNvPr id="3077" name="Picture 5" descr="image3.png"/>
          <p:cNvPicPr>
            <a:picLocks noChangeAspect="1"/>
          </p:cNvPicPr>
          <p:nvPr/>
        </p:nvPicPr>
        <p:blipFill>
          <a:blip r:embed="rId3" cstate="print"/>
          <a:srcRect/>
          <a:stretch>
            <a:fillRect/>
          </a:stretch>
        </p:blipFill>
        <p:spPr bwMode="auto">
          <a:xfrm>
            <a:off x="971600" y="764704"/>
            <a:ext cx="3854896" cy="1270172"/>
          </a:xfrm>
          <a:prstGeom prst="rect">
            <a:avLst/>
          </a:prstGeom>
          <a:noFill/>
          <a:ln w="12700" cap="flat" cmpd="sng">
            <a:noFill/>
            <a:prstDash val="solid"/>
            <a:miter lim="0"/>
            <a:headEnd type="none" w="med" len="med"/>
            <a:tailEnd type="none" w="med" len="med"/>
          </a:ln>
          <a:effectLst/>
        </p:spPr>
      </p:pic>
      <p:sp>
        <p:nvSpPr>
          <p:cNvPr id="3078" name="Rectangle 6"/>
          <p:cNvSpPr>
            <a:spLocks noGrp="1" noChangeArrowheads="1"/>
          </p:cNvSpPr>
          <p:nvPr>
            <p:ph type="title"/>
          </p:nvPr>
        </p:nvSpPr>
        <p:spPr>
          <a:xfrm>
            <a:off x="1065982" y="2590726"/>
            <a:ext cx="7772176" cy="650947"/>
          </a:xfrm>
        </p:spPr>
        <p:txBody>
          <a:bodyPr lIns="0" tIns="0" rIns="0" bIns="0" anchor="t"/>
          <a:lstStyle/>
          <a:p>
            <a:pPr defTabSz="914145"/>
            <a:r>
              <a:rPr lang="en-US" sz="2700" dirty="0" smtClean="0">
                <a:solidFill>
                  <a:srgbClr val="0D1D41"/>
                </a:solidFill>
                <a:latin typeface="Arial" pitchFamily="34" charset="0"/>
                <a:cs typeface="Arial" pitchFamily="34" charset="0"/>
                <a:sym typeface="Arial" pitchFamily="34" charset="0"/>
              </a:rPr>
              <a:t>3. </a:t>
            </a:r>
            <a:r>
              <a:rPr lang="en-US" sz="2700" dirty="0" err="1" smtClean="0">
                <a:solidFill>
                  <a:srgbClr val="0D1D41"/>
                </a:solidFill>
                <a:latin typeface="Arial" pitchFamily="34" charset="0"/>
                <a:cs typeface="Arial" pitchFamily="34" charset="0"/>
                <a:sym typeface="Arial" pitchFamily="34" charset="0"/>
              </a:rPr>
              <a:t>SpringerImages</a:t>
            </a:r>
            <a:r>
              <a:rPr lang="en-US" sz="2700" dirty="0">
                <a:solidFill>
                  <a:srgbClr val="0D1D41"/>
                </a:solidFill>
                <a:latin typeface="Arial" pitchFamily="34" charset="0"/>
                <a:cs typeface="Arial" pitchFamily="34" charset="0"/>
                <a:sym typeface="Arial" pitchFamily="34" charset="0"/>
              </a:rPr>
              <a:t/>
            </a:r>
            <a:br>
              <a:rPr lang="en-US" sz="2700" dirty="0">
                <a:solidFill>
                  <a:srgbClr val="0D1D41"/>
                </a:solidFill>
                <a:latin typeface="Arial" pitchFamily="34" charset="0"/>
                <a:cs typeface="Arial" pitchFamily="34" charset="0"/>
                <a:sym typeface="Arial" pitchFamily="34" charset="0"/>
              </a:rPr>
            </a:br>
            <a:endParaRPr lang="en-US" dirty="0"/>
          </a:p>
        </p:txBody>
      </p:sp>
      <p:grpSp>
        <p:nvGrpSpPr>
          <p:cNvPr id="3" name="Group 7"/>
          <p:cNvGrpSpPr>
            <a:grpSpLocks/>
          </p:cNvGrpSpPr>
          <p:nvPr/>
        </p:nvGrpSpPr>
        <p:grpSpPr bwMode="auto">
          <a:xfrm>
            <a:off x="6659315" y="4220394"/>
            <a:ext cx="1879699" cy="1879699"/>
            <a:chOff x="0" y="0"/>
            <a:chExt cx="211" cy="211"/>
          </a:xfrm>
        </p:grpSpPr>
        <p:sp>
          <p:nvSpPr>
            <p:cNvPr id="3080" name="AutoShape 8"/>
            <p:cNvSpPr>
              <a:spLocks/>
            </p:cNvSpPr>
            <p:nvPr/>
          </p:nvSpPr>
          <p:spPr bwMode="auto">
            <a:xfrm>
              <a:off x="0" y="0"/>
              <a:ext cx="211" cy="211"/>
            </a:xfrm>
            <a:custGeom>
              <a:avLst/>
              <a:gdLst/>
              <a:ahLst/>
              <a:cxnLst/>
              <a:rect l="0" t="0" r="r" b="b"/>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cubicBezTo>
                    <a:pt x="4835" y="21600"/>
                    <a:pt x="0" y="16764"/>
                    <a:pt x="0" y="10800"/>
                  </a:cubicBezTo>
                  <a:close/>
                </a:path>
              </a:pathLst>
            </a:custGeom>
            <a:solidFill>
              <a:srgbClr val="D1DDE9"/>
            </a:solidFill>
            <a:ln w="126435" cap="flat" cmpd="sng">
              <a:solidFill>
                <a:srgbClr val="F07D00"/>
              </a:solidFill>
              <a:prstDash val="solid"/>
              <a:round/>
              <a:headEnd/>
              <a:tailEnd/>
            </a:ln>
            <a:effectLst/>
          </p:spPr>
          <p:txBody>
            <a:bodyPr lIns="72248" tIns="72248" rIns="72248" bIns="72248" anchor="ctr"/>
            <a:lstStyle/>
            <a:p>
              <a:endParaRPr lang="en-US"/>
            </a:p>
          </p:txBody>
        </p:sp>
        <p:sp>
          <p:nvSpPr>
            <p:cNvPr id="3081" name="AutoShape 9"/>
            <p:cNvSpPr>
              <a:spLocks/>
            </p:cNvSpPr>
            <p:nvPr/>
          </p:nvSpPr>
          <p:spPr bwMode="auto">
            <a:xfrm>
              <a:off x="12" y="11"/>
              <a:ext cx="188" cy="188"/>
            </a:xfrm>
            <a:custGeom>
              <a:avLst/>
              <a:gdLst/>
              <a:ahLst/>
              <a:cxnLst/>
              <a:rect l="0" t="0" r="r" b="b"/>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lnTo>
                    <a:pt x="10799" y="21599"/>
                  </a:lnTo>
                  <a:cubicBezTo>
                    <a:pt x="4835" y="21599"/>
                    <a:pt x="0" y="16764"/>
                    <a:pt x="0" y="10799"/>
                  </a:cubicBezTo>
                  <a:close/>
                </a:path>
              </a:pathLst>
            </a:custGeom>
            <a:solidFill>
              <a:srgbClr val="F07D00"/>
            </a:solidFill>
            <a:ln w="126435" cap="flat" cmpd="sng">
              <a:solidFill>
                <a:srgbClr val="FFFFFF"/>
              </a:solidFill>
              <a:prstDash val="solid"/>
              <a:round/>
              <a:headEnd/>
              <a:tailEnd/>
            </a:ln>
            <a:effectLst/>
          </p:spPr>
          <p:txBody>
            <a:bodyPr lIns="72248" tIns="72248" rIns="72248" bIns="72248" anchor="ctr"/>
            <a:lstStyle/>
            <a:p>
              <a:endParaRPr lang="en-US"/>
            </a:p>
          </p:txBody>
        </p:sp>
      </p:grpSp>
      <p:sp>
        <p:nvSpPr>
          <p:cNvPr id="3082" name="Rectangle 10"/>
          <p:cNvSpPr>
            <a:spLocks/>
          </p:cNvSpPr>
          <p:nvPr/>
        </p:nvSpPr>
        <p:spPr bwMode="auto">
          <a:xfrm rot="21120000">
            <a:off x="6745263" y="4625519"/>
            <a:ext cx="1745754" cy="1025918"/>
          </a:xfrm>
          <a:prstGeom prst="rect">
            <a:avLst/>
          </a:prstGeom>
          <a:noFill/>
          <a:ln w="12700" cap="flat" cmpd="sng">
            <a:noFill/>
            <a:prstDash val="solid"/>
            <a:miter lim="0"/>
            <a:headEnd/>
            <a:tailEnd/>
          </a:ln>
          <a:effectLst/>
        </p:spPr>
        <p:txBody>
          <a:bodyPr lIns="88896" tIns="50798" rIns="88896" bIns="50798">
            <a:spAutoFit/>
          </a:bodyPr>
          <a:lstStyle/>
          <a:p>
            <a:pPr defTabSz="914145"/>
            <a:r>
              <a:rPr lang="en-US" sz="2400" b="1" dirty="0">
                <a:solidFill>
                  <a:srgbClr val="FFFFFF"/>
                </a:solidFill>
                <a:latin typeface="Arial" pitchFamily="34" charset="0"/>
                <a:cs typeface="Arial" pitchFamily="34" charset="0"/>
                <a:sym typeface="Arial" pitchFamily="34" charset="0"/>
              </a:rPr>
              <a:t>Simplify</a:t>
            </a:r>
            <a:endParaRPr lang="en-US" sz="1500" dirty="0">
              <a:solidFill>
                <a:srgbClr val="0D1D41"/>
              </a:solidFill>
              <a:latin typeface="Arial" pitchFamily="34" charset="0"/>
              <a:cs typeface="Arial" pitchFamily="34" charset="0"/>
              <a:sym typeface="Arial" pitchFamily="34" charset="0"/>
            </a:endParaRPr>
          </a:p>
          <a:p>
            <a:pPr defTabSz="914145"/>
            <a:r>
              <a:rPr lang="en-US" sz="2400" b="1" dirty="0">
                <a:solidFill>
                  <a:srgbClr val="FFFFFF"/>
                </a:solidFill>
                <a:latin typeface="Arial" pitchFamily="34" charset="0"/>
                <a:cs typeface="Arial" pitchFamily="34" charset="0"/>
                <a:sym typeface="Arial" pitchFamily="34" charset="0"/>
              </a:rPr>
              <a:t>Research</a:t>
            </a:r>
            <a:endParaRPr lang="en-US" dirty="0"/>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image1-small.jpg"/>
          <p:cNvPicPr>
            <a:picLocks noChangeAspect="1"/>
          </p:cNvPicPr>
          <p:nvPr/>
        </p:nvPicPr>
        <p:blipFill>
          <a:blip r:embed="rId3" cstate="print"/>
          <a:srcRect/>
          <a:stretch>
            <a:fillRect/>
          </a:stretch>
        </p:blipFill>
        <p:spPr bwMode="auto">
          <a:xfrm>
            <a:off x="0" y="1"/>
            <a:ext cx="9144000" cy="801439"/>
          </a:xfrm>
          <a:prstGeom prst="rect">
            <a:avLst/>
          </a:prstGeom>
          <a:noFill/>
          <a:ln w="12700" cap="flat" cmpd="sng">
            <a:noFill/>
            <a:prstDash val="solid"/>
            <a:miter lim="0"/>
            <a:headEnd type="none" w="med" len="med"/>
            <a:tailEnd type="none" w="med" len="med"/>
          </a:ln>
          <a:effectLst/>
        </p:spPr>
      </p:pic>
      <p:sp>
        <p:nvSpPr>
          <p:cNvPr id="4098" name="Rectangle 2"/>
          <p:cNvSpPr>
            <a:spLocks/>
          </p:cNvSpPr>
          <p:nvPr/>
        </p:nvSpPr>
        <p:spPr bwMode="auto">
          <a:xfrm>
            <a:off x="610568" y="332631"/>
            <a:ext cx="3961432"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b="1" dirty="0">
                <a:solidFill>
                  <a:srgbClr val="0D1D41"/>
                </a:solidFill>
                <a:latin typeface="Arial" pitchFamily="34" charset="0"/>
                <a:cs typeface="Arial" pitchFamily="34" charset="0"/>
                <a:sym typeface="Arial" pitchFamily="34" charset="0"/>
              </a:rPr>
              <a:t>Springer Images | Saudi Arabia | March 2011</a:t>
            </a:r>
            <a:endParaRPr lang="en-US" dirty="0"/>
          </a:p>
        </p:txBody>
      </p:sp>
      <p:sp>
        <p:nvSpPr>
          <p:cNvPr id="4099"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D1D41"/>
                </a:solidFill>
                <a:latin typeface="Arial" pitchFamily="34" charset="0"/>
                <a:cs typeface="Arial" pitchFamily="34" charset="0"/>
                <a:sym typeface="Arial" pitchFamily="34" charset="0"/>
              </a:rPr>
              <a:t>2</a:t>
            </a:r>
          </a:p>
          <a:p>
            <a:pPr algn="l" defTabSz="914145"/>
            <a:endParaRPr lang="en-US" sz="1000" dirty="0">
              <a:solidFill>
                <a:srgbClr val="0D1D41"/>
              </a:solidFill>
              <a:latin typeface="Arial" pitchFamily="34" charset="0"/>
              <a:cs typeface="Arial" pitchFamily="34" charset="0"/>
              <a:sym typeface="Arial" pitchFamily="34" charset="0"/>
            </a:endParaRPr>
          </a:p>
        </p:txBody>
      </p:sp>
      <p:sp>
        <p:nvSpPr>
          <p:cNvPr id="4100" name="Rectangle 4"/>
          <p:cNvSpPr>
            <a:spLocks noGrp="1" noChangeArrowheads="1"/>
          </p:cNvSpPr>
          <p:nvPr>
            <p:ph type="title"/>
          </p:nvPr>
        </p:nvSpPr>
        <p:spPr>
          <a:xfrm>
            <a:off x="596057" y="1118443"/>
            <a:ext cx="8305726" cy="443136"/>
          </a:xfrm>
        </p:spPr>
        <p:txBody>
          <a:bodyPr lIns="0" tIns="0" rIns="0" bIns="0" anchor="t"/>
          <a:lstStyle/>
          <a:p>
            <a:pPr defTabSz="914145"/>
            <a:r>
              <a:rPr lang="en-US" sz="3100" dirty="0">
                <a:solidFill>
                  <a:srgbClr val="0D1D41"/>
                </a:solidFill>
                <a:latin typeface="Arial" pitchFamily="34" charset="0"/>
                <a:cs typeface="Arial" pitchFamily="34" charset="0"/>
                <a:sym typeface="Arial" pitchFamily="34" charset="0"/>
              </a:rPr>
              <a:t>About </a:t>
            </a:r>
            <a:r>
              <a:rPr lang="en-US" sz="3100" dirty="0" err="1">
                <a:solidFill>
                  <a:srgbClr val="0D1D41"/>
                </a:solidFill>
                <a:latin typeface="Arial" pitchFamily="34" charset="0"/>
                <a:cs typeface="Arial" pitchFamily="34" charset="0"/>
                <a:sym typeface="Arial" pitchFamily="34" charset="0"/>
              </a:rPr>
              <a:t>SpringerImages</a:t>
            </a:r>
            <a:endParaRPr lang="en-US" dirty="0"/>
          </a:p>
        </p:txBody>
      </p:sp>
      <p:sp>
        <p:nvSpPr>
          <p:cNvPr id="4101" name="Rectangle 5"/>
          <p:cNvSpPr>
            <a:spLocks noGrp="1" noChangeArrowheads="1"/>
          </p:cNvSpPr>
          <p:nvPr>
            <p:ph type="body" idx="1"/>
          </p:nvPr>
        </p:nvSpPr>
        <p:spPr>
          <a:xfrm>
            <a:off x="927572" y="1823889"/>
            <a:ext cx="7987605" cy="3339376"/>
          </a:xfrm>
        </p:spPr>
        <p:txBody>
          <a:bodyPr lIns="0" tIns="0" rIns="0" bIns="0" anchor="t"/>
          <a:lstStyle/>
          <a:p>
            <a:pPr marL="237745" indent="-237745" defTabSz="914145">
              <a:spcBef>
                <a:spcPts val="492"/>
              </a:spcBef>
              <a:buClr>
                <a:srgbClr val="F76013"/>
              </a:buClr>
            </a:pPr>
            <a:r>
              <a:rPr lang="en-US" sz="2000" b="1" dirty="0">
                <a:solidFill>
                  <a:srgbClr val="F76013"/>
                </a:solidFill>
                <a:latin typeface="Arial" pitchFamily="34" charset="0"/>
                <a:cs typeface="Arial" pitchFamily="34" charset="0"/>
                <a:sym typeface="Arial" pitchFamily="34" charset="0"/>
              </a:rPr>
              <a:t>2.8 million+ </a:t>
            </a:r>
            <a:r>
              <a:rPr lang="en-US" sz="2000" dirty="0">
                <a:solidFill>
                  <a:srgbClr val="002143"/>
                </a:solidFill>
                <a:latin typeface="Arial" pitchFamily="34" charset="0"/>
                <a:cs typeface="Arial" pitchFamily="34" charset="0"/>
                <a:sym typeface="Arial" pitchFamily="34" charset="0"/>
              </a:rPr>
              <a:t>scientific, technical and medical images</a:t>
            </a:r>
            <a:endParaRPr lang="en-US" sz="1500" dirty="0">
              <a:solidFill>
                <a:srgbClr val="0D1D41"/>
              </a:solidFill>
              <a:latin typeface="Arial" pitchFamily="34" charset="0"/>
              <a:cs typeface="Arial" pitchFamily="34" charset="0"/>
              <a:sym typeface="Arial" pitchFamily="34" charset="0"/>
            </a:endParaRPr>
          </a:p>
          <a:p>
            <a:pPr marL="358291" lvl="1" indent="-224351" defTabSz="914145">
              <a:spcBef>
                <a:spcPts val="492"/>
              </a:spcBef>
              <a:buClr>
                <a:srgbClr val="F76013"/>
              </a:buClr>
              <a:buFont typeface="Times" charset="0"/>
              <a:buChar char="–"/>
            </a:pPr>
            <a:r>
              <a:rPr lang="en-US" sz="2000" dirty="0">
                <a:solidFill>
                  <a:srgbClr val="002143"/>
                </a:solidFill>
                <a:latin typeface="Arial" pitchFamily="34" charset="0"/>
                <a:cs typeface="Arial" pitchFamily="34" charset="0"/>
                <a:sym typeface="Arial" pitchFamily="34" charset="0"/>
              </a:rPr>
              <a:t>Images: </a:t>
            </a:r>
            <a:r>
              <a:rPr lang="en-US" sz="2000" i="1" dirty="0">
                <a:solidFill>
                  <a:srgbClr val="002143"/>
                </a:solidFill>
                <a:latin typeface="Arial" pitchFamily="34" charset="0"/>
                <a:cs typeface="Arial" pitchFamily="34" charset="0"/>
                <a:sym typeface="Arial" pitchFamily="34" charset="0"/>
              </a:rPr>
              <a:t>photos, graphs, histograms, figures and tables</a:t>
            </a:r>
            <a:endParaRPr lang="en-US" sz="2000" dirty="0">
              <a:solidFill>
                <a:srgbClr val="002143"/>
              </a:solidFill>
              <a:latin typeface="Arial" pitchFamily="34" charset="0"/>
              <a:cs typeface="Arial" pitchFamily="34" charset="0"/>
              <a:sym typeface="Arial" pitchFamily="34" charset="0"/>
            </a:endParaRPr>
          </a:p>
          <a:p>
            <a:pPr marL="237745" indent="-237745" defTabSz="914145">
              <a:spcBef>
                <a:spcPts val="492"/>
              </a:spcBef>
              <a:buClr>
                <a:srgbClr val="F76013"/>
              </a:buClr>
            </a:pPr>
            <a:r>
              <a:rPr lang="en-US" sz="2000" dirty="0">
                <a:solidFill>
                  <a:srgbClr val="002143"/>
                </a:solidFill>
                <a:latin typeface="Arial" pitchFamily="34" charset="0"/>
                <a:cs typeface="Arial" pitchFamily="34" charset="0"/>
                <a:sym typeface="Arial" pitchFamily="34" charset="0"/>
              </a:rPr>
              <a:t>Constantly growing database</a:t>
            </a:r>
            <a:endParaRPr lang="en-US" sz="1500" dirty="0">
              <a:solidFill>
                <a:srgbClr val="0D1D41"/>
              </a:solidFill>
              <a:latin typeface="Arial" pitchFamily="34" charset="0"/>
              <a:cs typeface="Arial" pitchFamily="34" charset="0"/>
              <a:sym typeface="Arial" pitchFamily="34" charset="0"/>
            </a:endParaRPr>
          </a:p>
          <a:p>
            <a:pPr marL="237745" indent="-237745" defTabSz="914145">
              <a:spcBef>
                <a:spcPts val="492"/>
              </a:spcBef>
              <a:buClr>
                <a:srgbClr val="F76013"/>
              </a:buClr>
            </a:pPr>
            <a:r>
              <a:rPr lang="en-US" sz="2000" b="1" dirty="0">
                <a:solidFill>
                  <a:srgbClr val="F76013"/>
                </a:solidFill>
                <a:latin typeface="Arial" pitchFamily="34" charset="0"/>
                <a:cs typeface="Arial" pitchFamily="34" charset="0"/>
                <a:sym typeface="Arial" pitchFamily="34" charset="0"/>
              </a:rPr>
              <a:t>Variety of sources</a:t>
            </a:r>
            <a:r>
              <a:rPr lang="en-US" sz="2000" dirty="0">
                <a:solidFill>
                  <a:srgbClr val="002143"/>
                </a:solidFill>
                <a:latin typeface="Arial" pitchFamily="34" charset="0"/>
                <a:cs typeface="Arial" pitchFamily="34" charset="0"/>
                <a:sym typeface="Arial" pitchFamily="34" charset="0"/>
              </a:rPr>
              <a:t>: SpringerLink, </a:t>
            </a:r>
            <a:r>
              <a:rPr lang="en-US" sz="2000" dirty="0" err="1">
                <a:solidFill>
                  <a:srgbClr val="002143"/>
                </a:solidFill>
                <a:latin typeface="Arial" pitchFamily="34" charset="0"/>
                <a:cs typeface="Arial" pitchFamily="34" charset="0"/>
                <a:sym typeface="Arial" pitchFamily="34" charset="0"/>
              </a:rPr>
              <a:t>SpringerProtocols</a:t>
            </a:r>
            <a:r>
              <a:rPr lang="en-US" sz="2000" dirty="0">
                <a:solidFill>
                  <a:srgbClr val="002143"/>
                </a:solidFill>
                <a:latin typeface="Arial" pitchFamily="34" charset="0"/>
                <a:cs typeface="Arial" pitchFamily="34" charset="0"/>
                <a:sym typeface="Arial" pitchFamily="34" charset="0"/>
              </a:rPr>
              <a:t>, images.MD,  and more</a:t>
            </a:r>
            <a:endParaRPr lang="en-US" sz="1500" dirty="0">
              <a:solidFill>
                <a:srgbClr val="0D1D41"/>
              </a:solidFill>
              <a:latin typeface="Arial" pitchFamily="34" charset="0"/>
              <a:cs typeface="Arial" pitchFamily="34" charset="0"/>
              <a:sym typeface="Arial" pitchFamily="34" charset="0"/>
            </a:endParaRPr>
          </a:p>
          <a:p>
            <a:pPr marL="237745" indent="-237745" defTabSz="914145">
              <a:spcBef>
                <a:spcPts val="492"/>
              </a:spcBef>
              <a:buClr>
                <a:srgbClr val="F76013"/>
              </a:buClr>
            </a:pPr>
            <a:r>
              <a:rPr lang="en-US" sz="2000" b="1" dirty="0">
                <a:solidFill>
                  <a:srgbClr val="F76013"/>
                </a:solidFill>
                <a:latin typeface="Arial" pitchFamily="34" charset="0"/>
                <a:cs typeface="Arial" pitchFamily="34" charset="0"/>
                <a:sym typeface="Arial" pitchFamily="34" charset="0"/>
              </a:rPr>
              <a:t>Peer-reviewed</a:t>
            </a:r>
            <a:r>
              <a:rPr lang="en-US" sz="2000" dirty="0">
                <a:solidFill>
                  <a:srgbClr val="002143"/>
                </a:solidFill>
                <a:latin typeface="Arial" pitchFamily="34" charset="0"/>
                <a:cs typeface="Arial" pitchFamily="34" charset="0"/>
                <a:sym typeface="Arial" pitchFamily="34" charset="0"/>
              </a:rPr>
              <a:t>, trusted sources</a:t>
            </a:r>
            <a:endParaRPr lang="en-US" sz="1500" dirty="0">
              <a:solidFill>
                <a:srgbClr val="0D1D41"/>
              </a:solidFill>
              <a:latin typeface="Arial" pitchFamily="34" charset="0"/>
              <a:cs typeface="Arial" pitchFamily="34" charset="0"/>
              <a:sym typeface="Arial" pitchFamily="34" charset="0"/>
            </a:endParaRPr>
          </a:p>
          <a:p>
            <a:pPr marL="237745" indent="-237745" defTabSz="914145">
              <a:spcBef>
                <a:spcPts val="492"/>
              </a:spcBef>
              <a:buClr>
                <a:srgbClr val="F76013"/>
              </a:buClr>
            </a:pPr>
            <a:r>
              <a:rPr lang="en-US" sz="2000" dirty="0">
                <a:solidFill>
                  <a:srgbClr val="002143"/>
                </a:solidFill>
                <a:latin typeface="Arial" pitchFamily="34" charset="0"/>
                <a:cs typeface="Arial" pitchFamily="34" charset="0"/>
                <a:sym typeface="Arial" pitchFamily="34" charset="0"/>
              </a:rPr>
              <a:t>Unlimited </a:t>
            </a:r>
            <a:r>
              <a:rPr lang="en-US" sz="2000" b="1" dirty="0">
                <a:solidFill>
                  <a:srgbClr val="F76013"/>
                </a:solidFill>
                <a:latin typeface="Arial" pitchFamily="34" charset="0"/>
                <a:cs typeface="Arial" pitchFamily="34" charset="0"/>
                <a:sym typeface="Arial" pitchFamily="34" charset="0"/>
              </a:rPr>
              <a:t>concurrent </a:t>
            </a:r>
            <a:r>
              <a:rPr lang="en-US" sz="2000" dirty="0">
                <a:solidFill>
                  <a:srgbClr val="002143"/>
                </a:solidFill>
                <a:latin typeface="Arial" pitchFamily="34" charset="0"/>
                <a:cs typeface="Arial" pitchFamily="34" charset="0"/>
                <a:sym typeface="Arial" pitchFamily="34" charset="0"/>
              </a:rPr>
              <a:t>users</a:t>
            </a:r>
            <a:endParaRPr lang="en-US" sz="1500" dirty="0">
              <a:solidFill>
                <a:srgbClr val="0D1D41"/>
              </a:solidFill>
              <a:latin typeface="Arial" pitchFamily="34" charset="0"/>
              <a:cs typeface="Arial" pitchFamily="34" charset="0"/>
              <a:sym typeface="Arial" pitchFamily="34" charset="0"/>
            </a:endParaRPr>
          </a:p>
          <a:p>
            <a:pPr marL="237745" indent="-237745" defTabSz="914145">
              <a:spcBef>
                <a:spcPts val="492"/>
              </a:spcBef>
              <a:buClr>
                <a:srgbClr val="F76013"/>
              </a:buClr>
            </a:pPr>
            <a:r>
              <a:rPr lang="en-US" sz="2000" b="1" dirty="0">
                <a:solidFill>
                  <a:srgbClr val="F76013"/>
                </a:solidFill>
                <a:latin typeface="Arial" pitchFamily="34" charset="0"/>
                <a:cs typeface="Arial" pitchFamily="34" charset="0"/>
                <a:sym typeface="Arial" pitchFamily="34" charset="0"/>
              </a:rPr>
              <a:t>Permission to use images</a:t>
            </a:r>
            <a:r>
              <a:rPr lang="en-US" sz="2000" dirty="0">
                <a:solidFill>
                  <a:srgbClr val="002143"/>
                </a:solidFill>
                <a:latin typeface="Arial" pitchFamily="34" charset="0"/>
                <a:cs typeface="Arial" pitchFamily="34" charset="0"/>
                <a:sym typeface="Arial" pitchFamily="34" charset="0"/>
              </a:rPr>
              <a:t> for personal, non-commercial use</a:t>
            </a:r>
            <a:endParaRPr lang="en-US" dirty="0"/>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image1-small.jpg"/>
          <p:cNvPicPr>
            <a:picLocks noChangeAspect="1"/>
          </p:cNvPicPr>
          <p:nvPr/>
        </p:nvPicPr>
        <p:blipFill>
          <a:blip r:embed="rId3" cstate="print"/>
          <a:srcRect/>
          <a:stretch>
            <a:fillRect/>
          </a:stretch>
        </p:blipFill>
        <p:spPr bwMode="auto">
          <a:xfrm>
            <a:off x="0" y="1"/>
            <a:ext cx="9144000" cy="801439"/>
          </a:xfrm>
          <a:prstGeom prst="rect">
            <a:avLst/>
          </a:prstGeom>
          <a:noFill/>
          <a:ln w="12700" cap="flat" cmpd="sng">
            <a:noFill/>
            <a:prstDash val="solid"/>
            <a:miter lim="0"/>
            <a:headEnd type="none" w="med" len="med"/>
            <a:tailEnd type="none" w="med" len="med"/>
          </a:ln>
          <a:effectLst/>
        </p:spPr>
      </p:pic>
      <p:sp>
        <p:nvSpPr>
          <p:cNvPr id="6146" name="Rectangle 2"/>
          <p:cNvSpPr>
            <a:spLocks/>
          </p:cNvSpPr>
          <p:nvPr/>
        </p:nvSpPr>
        <p:spPr bwMode="auto">
          <a:xfrm>
            <a:off x="610568" y="332631"/>
            <a:ext cx="3961432"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b="1" dirty="0">
                <a:solidFill>
                  <a:srgbClr val="0D1D41"/>
                </a:solidFill>
                <a:latin typeface="Arial" pitchFamily="34" charset="0"/>
                <a:cs typeface="Arial" pitchFamily="34" charset="0"/>
                <a:sym typeface="Arial" pitchFamily="34" charset="0"/>
              </a:rPr>
              <a:t>Springer Images | Saudi Arabia | March 2011</a:t>
            </a:r>
            <a:endParaRPr lang="en-US" dirty="0"/>
          </a:p>
        </p:txBody>
      </p:sp>
      <p:sp>
        <p:nvSpPr>
          <p:cNvPr id="6147"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D1D41"/>
                </a:solidFill>
                <a:latin typeface="Arial" pitchFamily="34" charset="0"/>
                <a:cs typeface="Arial" pitchFamily="34" charset="0"/>
                <a:sym typeface="Arial" pitchFamily="34" charset="0"/>
              </a:rPr>
              <a:t>3</a:t>
            </a:r>
          </a:p>
          <a:p>
            <a:pPr algn="l" defTabSz="914145"/>
            <a:endParaRPr lang="en-US" sz="1000" dirty="0">
              <a:solidFill>
                <a:srgbClr val="0D1D41"/>
              </a:solidFill>
              <a:latin typeface="Arial" pitchFamily="34" charset="0"/>
              <a:cs typeface="Arial" pitchFamily="34" charset="0"/>
              <a:sym typeface="Arial" pitchFamily="34" charset="0"/>
            </a:endParaRPr>
          </a:p>
        </p:txBody>
      </p:sp>
      <p:sp>
        <p:nvSpPr>
          <p:cNvPr id="6148" name="Rectangle 4"/>
          <p:cNvSpPr>
            <a:spLocks noGrp="1" noChangeArrowheads="1"/>
          </p:cNvSpPr>
          <p:nvPr>
            <p:ph type="title"/>
          </p:nvPr>
        </p:nvSpPr>
        <p:spPr>
          <a:xfrm>
            <a:off x="596057" y="1118444"/>
            <a:ext cx="8305726" cy="276999"/>
          </a:xfrm>
        </p:spPr>
        <p:txBody>
          <a:bodyPr lIns="0" tIns="0" rIns="0" bIns="0" anchor="t"/>
          <a:lstStyle/>
          <a:p>
            <a:pPr defTabSz="914145"/>
            <a:r>
              <a:rPr lang="en-US" dirty="0">
                <a:solidFill>
                  <a:srgbClr val="0D1D41"/>
                </a:solidFill>
                <a:latin typeface="Arial" pitchFamily="34" charset="0"/>
                <a:cs typeface="Arial" pitchFamily="34" charset="0"/>
                <a:sym typeface="Arial" pitchFamily="34" charset="0"/>
              </a:rPr>
              <a:t>Personalization of </a:t>
            </a:r>
            <a:r>
              <a:rPr lang="en-US" dirty="0" err="1">
                <a:solidFill>
                  <a:srgbClr val="0D1D41"/>
                </a:solidFill>
                <a:latin typeface="Arial" pitchFamily="34" charset="0"/>
                <a:cs typeface="Arial" pitchFamily="34" charset="0"/>
                <a:sym typeface="Arial" pitchFamily="34" charset="0"/>
              </a:rPr>
              <a:t>SpringerImages</a:t>
            </a:r>
            <a:endParaRPr lang="en-US" dirty="0"/>
          </a:p>
        </p:txBody>
      </p:sp>
      <p:pic>
        <p:nvPicPr>
          <p:cNvPr id="6149" name="Picture 5" descr="image4.png"/>
          <p:cNvPicPr>
            <a:picLocks noChangeAspect="1"/>
          </p:cNvPicPr>
          <p:nvPr/>
        </p:nvPicPr>
        <p:blipFill>
          <a:blip r:embed="rId4" cstate="print"/>
          <a:srcRect t="23189" r="1665" b="3174"/>
          <a:stretch>
            <a:fillRect/>
          </a:stretch>
        </p:blipFill>
        <p:spPr bwMode="auto">
          <a:xfrm>
            <a:off x="341561" y="1636365"/>
            <a:ext cx="8497714" cy="3827488"/>
          </a:xfrm>
          <a:prstGeom prst="rect">
            <a:avLst/>
          </a:prstGeom>
          <a:noFill/>
          <a:ln w="12700" cap="flat" cmpd="sng">
            <a:noFill/>
            <a:prstDash val="solid"/>
            <a:miter lim="0"/>
            <a:headEnd type="none" w="med" len="med"/>
            <a:tailEnd type="none" w="med" len="med"/>
          </a:ln>
          <a:effectLst/>
        </p:spPr>
      </p:pic>
      <p:pic>
        <p:nvPicPr>
          <p:cNvPr id="6150" name="Picture 6" descr="image4.png"/>
          <p:cNvPicPr>
            <a:picLocks noChangeAspect="1"/>
          </p:cNvPicPr>
          <p:nvPr/>
        </p:nvPicPr>
        <p:blipFill>
          <a:blip r:embed="rId4" cstate="print"/>
          <a:srcRect l="87498" t="31345" r="1500" b="65709"/>
          <a:stretch>
            <a:fillRect/>
          </a:stretch>
        </p:blipFill>
        <p:spPr bwMode="auto">
          <a:xfrm>
            <a:off x="4407918" y="1795984"/>
            <a:ext cx="4470424" cy="719956"/>
          </a:xfrm>
          <a:prstGeom prst="rect">
            <a:avLst/>
          </a:prstGeom>
          <a:noFill/>
          <a:ln w="12700" cap="flat" cmpd="sng">
            <a:noFill/>
            <a:prstDash val="solid"/>
            <a:miter lim="0"/>
            <a:headEnd type="none" w="med" len="med"/>
            <a:tailEnd type="none" w="med" len="me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347072" presetClass="entr" presetSubtype="141892352" fill="hold" nodeType="clickEffect">
                                  <p:stCondLst>
                                    <p:cond delay="0"/>
                                  </p:stCondLst>
                                  <p:childTnLst>
                                    <p:set>
                                      <p:cBhvr>
                                        <p:cTn id="6" dur="1" fill="hold">
                                          <p:stCondLst>
                                            <p:cond delay="499"/>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image1-small.jpg"/>
          <p:cNvPicPr>
            <a:picLocks noChangeAspect="1"/>
          </p:cNvPicPr>
          <p:nvPr/>
        </p:nvPicPr>
        <p:blipFill>
          <a:blip r:embed="rId3" cstate="print"/>
          <a:srcRect/>
          <a:stretch>
            <a:fillRect/>
          </a:stretch>
        </p:blipFill>
        <p:spPr bwMode="auto">
          <a:xfrm>
            <a:off x="0" y="1"/>
            <a:ext cx="9144000" cy="801439"/>
          </a:xfrm>
          <a:prstGeom prst="rect">
            <a:avLst/>
          </a:prstGeom>
          <a:noFill/>
          <a:ln w="12700" cap="flat" cmpd="sng">
            <a:noFill/>
            <a:prstDash val="solid"/>
            <a:miter lim="0"/>
            <a:headEnd type="none" w="med" len="med"/>
            <a:tailEnd type="none" w="med" len="med"/>
          </a:ln>
          <a:effectLst/>
        </p:spPr>
      </p:pic>
      <p:sp>
        <p:nvSpPr>
          <p:cNvPr id="8194" name="Rectangle 2"/>
          <p:cNvSpPr>
            <a:spLocks/>
          </p:cNvSpPr>
          <p:nvPr/>
        </p:nvSpPr>
        <p:spPr bwMode="auto">
          <a:xfrm>
            <a:off x="610568" y="332631"/>
            <a:ext cx="3961432"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b="1" dirty="0">
                <a:solidFill>
                  <a:srgbClr val="0D1D41"/>
                </a:solidFill>
                <a:latin typeface="Arial" pitchFamily="34" charset="0"/>
                <a:cs typeface="Arial" pitchFamily="34" charset="0"/>
                <a:sym typeface="Arial" pitchFamily="34" charset="0"/>
              </a:rPr>
              <a:t>Springer Images | Saudi Arabia | March 2011</a:t>
            </a:r>
            <a:endParaRPr lang="en-US" dirty="0"/>
          </a:p>
        </p:txBody>
      </p:sp>
      <p:sp>
        <p:nvSpPr>
          <p:cNvPr id="8195"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D1D41"/>
                </a:solidFill>
                <a:latin typeface="Arial" pitchFamily="34" charset="0"/>
                <a:cs typeface="Arial" pitchFamily="34" charset="0"/>
                <a:sym typeface="Arial" pitchFamily="34" charset="0"/>
              </a:rPr>
              <a:t>4</a:t>
            </a:r>
          </a:p>
          <a:p>
            <a:pPr algn="l" defTabSz="914145"/>
            <a:endParaRPr lang="en-US" sz="1000" dirty="0">
              <a:solidFill>
                <a:srgbClr val="0D1D41"/>
              </a:solidFill>
              <a:latin typeface="Arial" pitchFamily="34" charset="0"/>
              <a:cs typeface="Arial" pitchFamily="34" charset="0"/>
              <a:sym typeface="Arial" pitchFamily="34" charset="0"/>
            </a:endParaRPr>
          </a:p>
        </p:txBody>
      </p:sp>
      <p:sp>
        <p:nvSpPr>
          <p:cNvPr id="8196" name="Rectangle 4"/>
          <p:cNvSpPr>
            <a:spLocks noGrp="1" noChangeArrowheads="1"/>
          </p:cNvSpPr>
          <p:nvPr>
            <p:ph type="title"/>
          </p:nvPr>
        </p:nvSpPr>
        <p:spPr>
          <a:xfrm>
            <a:off x="596057" y="1118444"/>
            <a:ext cx="8305726" cy="276999"/>
          </a:xfrm>
        </p:spPr>
        <p:txBody>
          <a:bodyPr lIns="0" tIns="0" rIns="0" bIns="0" anchor="t"/>
          <a:lstStyle/>
          <a:p>
            <a:pPr defTabSz="914145"/>
            <a:r>
              <a:rPr lang="en-US" dirty="0">
                <a:solidFill>
                  <a:srgbClr val="0D1D41"/>
                </a:solidFill>
                <a:latin typeface="Arial" pitchFamily="34" charset="0"/>
                <a:cs typeface="Arial" pitchFamily="34" charset="0"/>
                <a:sym typeface="Arial" pitchFamily="34" charset="0"/>
              </a:rPr>
              <a:t>Image sets – Drag and Drop</a:t>
            </a:r>
            <a:endParaRPr lang="en-US" dirty="0"/>
          </a:p>
        </p:txBody>
      </p:sp>
      <p:pic>
        <p:nvPicPr>
          <p:cNvPr id="8197" name="Picture 5" descr="image5.png"/>
          <p:cNvPicPr>
            <a:picLocks noChangeAspect="1"/>
          </p:cNvPicPr>
          <p:nvPr/>
        </p:nvPicPr>
        <p:blipFill>
          <a:blip r:embed="rId4" cstate="print"/>
          <a:srcRect l="28835" t="23189" b="6493"/>
          <a:stretch>
            <a:fillRect/>
          </a:stretch>
        </p:blipFill>
        <p:spPr bwMode="auto">
          <a:xfrm>
            <a:off x="376164" y="1560463"/>
            <a:ext cx="8461995" cy="5029646"/>
          </a:xfrm>
          <a:prstGeom prst="rect">
            <a:avLst/>
          </a:prstGeom>
          <a:noFill/>
          <a:ln w="12700" cap="flat" cmpd="sng">
            <a:noFill/>
            <a:prstDash val="solid"/>
            <a:miter lim="0"/>
            <a:headEnd type="none" w="med" len="med"/>
            <a:tailEnd type="none" w="med" len="med"/>
          </a:ln>
          <a:effectLst/>
        </p:spPr>
      </p:pic>
      <p:pic>
        <p:nvPicPr>
          <p:cNvPr id="8198" name="Picture 6" descr="image5.png"/>
          <p:cNvPicPr>
            <a:picLocks noChangeAspect="1"/>
          </p:cNvPicPr>
          <p:nvPr/>
        </p:nvPicPr>
        <p:blipFill>
          <a:blip r:embed="rId4" cstate="print"/>
          <a:srcRect l="85149" t="40302" b="11378"/>
          <a:stretch>
            <a:fillRect/>
          </a:stretch>
        </p:blipFill>
        <p:spPr bwMode="auto">
          <a:xfrm>
            <a:off x="5329908" y="298029"/>
            <a:ext cx="3271614" cy="6403702"/>
          </a:xfrm>
          <a:prstGeom prst="rect">
            <a:avLst/>
          </a:prstGeom>
          <a:noFill/>
          <a:ln w="12700" cap="flat" cmpd="sng">
            <a:noFill/>
            <a:prstDash val="solid"/>
            <a:miter lim="0"/>
            <a:headEnd type="none" w="med" len="med"/>
            <a:tailEnd type="none" w="med" len="me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2172288" presetClass="entr" presetSubtype="123311696" fill="hold" nodeType="clickEffect">
                                  <p:stCondLst>
                                    <p:cond delay="0"/>
                                  </p:stCondLst>
                                  <p:childTnLst>
                                    <p:set>
                                      <p:cBhvr>
                                        <p:cTn id="6" dur="1" fill="hold">
                                          <p:stCondLst>
                                            <p:cond delay="499"/>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image1-small.jpg"/>
          <p:cNvPicPr>
            <a:picLocks noChangeAspect="1"/>
          </p:cNvPicPr>
          <p:nvPr/>
        </p:nvPicPr>
        <p:blipFill>
          <a:blip r:embed="rId3" cstate="print"/>
          <a:srcRect/>
          <a:stretch>
            <a:fillRect/>
          </a:stretch>
        </p:blipFill>
        <p:spPr bwMode="auto">
          <a:xfrm>
            <a:off x="0" y="1"/>
            <a:ext cx="9144000" cy="801439"/>
          </a:xfrm>
          <a:prstGeom prst="rect">
            <a:avLst/>
          </a:prstGeom>
          <a:noFill/>
          <a:ln w="12700" cap="flat" cmpd="sng">
            <a:noFill/>
            <a:prstDash val="solid"/>
            <a:miter lim="0"/>
            <a:headEnd type="none" w="med" len="med"/>
            <a:tailEnd type="none" w="med" len="med"/>
          </a:ln>
          <a:effectLst/>
        </p:spPr>
      </p:pic>
      <p:sp>
        <p:nvSpPr>
          <p:cNvPr id="10242" name="Rectangle 2"/>
          <p:cNvSpPr>
            <a:spLocks/>
          </p:cNvSpPr>
          <p:nvPr/>
        </p:nvSpPr>
        <p:spPr bwMode="auto">
          <a:xfrm>
            <a:off x="610568" y="332631"/>
            <a:ext cx="3961432"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b="1" dirty="0">
                <a:solidFill>
                  <a:srgbClr val="0D1D41"/>
                </a:solidFill>
                <a:latin typeface="Arial" pitchFamily="34" charset="0"/>
                <a:cs typeface="Arial" pitchFamily="34" charset="0"/>
                <a:sym typeface="Arial" pitchFamily="34" charset="0"/>
              </a:rPr>
              <a:t>Springer Images | Saudi Arabia | March 2011</a:t>
            </a:r>
            <a:endParaRPr lang="en-US" dirty="0"/>
          </a:p>
        </p:txBody>
      </p:sp>
      <p:sp>
        <p:nvSpPr>
          <p:cNvPr id="10243"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D1D41"/>
                </a:solidFill>
                <a:latin typeface="Arial" pitchFamily="34" charset="0"/>
                <a:cs typeface="Arial" pitchFamily="34" charset="0"/>
                <a:sym typeface="Arial" pitchFamily="34" charset="0"/>
              </a:rPr>
              <a:t>5</a:t>
            </a:r>
          </a:p>
          <a:p>
            <a:pPr algn="l" defTabSz="914145"/>
            <a:endParaRPr lang="en-US" sz="1000" dirty="0">
              <a:solidFill>
                <a:srgbClr val="0D1D41"/>
              </a:solidFill>
              <a:latin typeface="Arial" pitchFamily="34" charset="0"/>
              <a:cs typeface="Arial" pitchFamily="34" charset="0"/>
              <a:sym typeface="Arial" pitchFamily="34" charset="0"/>
            </a:endParaRPr>
          </a:p>
        </p:txBody>
      </p:sp>
      <p:pic>
        <p:nvPicPr>
          <p:cNvPr id="10244" name="Picture 4" descr="image6.png"/>
          <p:cNvPicPr>
            <a:picLocks noChangeAspect="1"/>
          </p:cNvPicPr>
          <p:nvPr/>
        </p:nvPicPr>
        <p:blipFill>
          <a:blip r:embed="rId4" cstate="print"/>
          <a:srcRect t="21225" r="1665" b="3174"/>
          <a:stretch>
            <a:fillRect/>
          </a:stretch>
        </p:blipFill>
        <p:spPr bwMode="auto">
          <a:xfrm>
            <a:off x="94879" y="1268015"/>
            <a:ext cx="8891736" cy="4113238"/>
          </a:xfrm>
          <a:prstGeom prst="rect">
            <a:avLst/>
          </a:prstGeom>
          <a:noFill/>
          <a:ln w="12700" cap="flat" cmpd="sng">
            <a:noFill/>
            <a:prstDash val="solid"/>
            <a:miter lim="0"/>
            <a:headEnd type="none" w="med" len="med"/>
            <a:tailEnd type="none" w="med" len="med"/>
          </a:ln>
          <a:effectLst/>
        </p:spPr>
      </p:pic>
      <p:pic>
        <p:nvPicPr>
          <p:cNvPr id="10245" name="Picture 5" descr="image6.png"/>
          <p:cNvPicPr>
            <a:picLocks noChangeAspect="1"/>
          </p:cNvPicPr>
          <p:nvPr/>
        </p:nvPicPr>
        <p:blipFill>
          <a:blip r:embed="rId4" cstate="print"/>
          <a:srcRect t="21225" r="40236" b="57748"/>
          <a:stretch>
            <a:fillRect/>
          </a:stretch>
        </p:blipFill>
        <p:spPr bwMode="auto">
          <a:xfrm>
            <a:off x="251148" y="836043"/>
            <a:ext cx="8466460" cy="1791518"/>
          </a:xfrm>
          <a:prstGeom prst="rect">
            <a:avLst/>
          </a:prstGeom>
          <a:noFill/>
          <a:ln w="12700" cap="flat" cmpd="sng">
            <a:noFill/>
            <a:prstDash val="solid"/>
            <a:miter lim="0"/>
            <a:headEnd type="none" w="med" len="med"/>
            <a:tailEnd type="none" w="med" len="med"/>
          </a:ln>
          <a:effectLst/>
        </p:spPr>
      </p:pic>
      <p:pic>
        <p:nvPicPr>
          <p:cNvPr id="10246" name="Picture 6" descr="image7.png"/>
          <p:cNvPicPr>
            <a:picLocks noChangeAspect="1"/>
          </p:cNvPicPr>
          <p:nvPr/>
        </p:nvPicPr>
        <p:blipFill>
          <a:blip r:embed="rId5" cstate="print"/>
          <a:srcRect t="29080" r="53639" b="11028"/>
          <a:stretch>
            <a:fillRect/>
          </a:stretch>
        </p:blipFill>
        <p:spPr bwMode="auto">
          <a:xfrm>
            <a:off x="251148" y="1555998"/>
            <a:ext cx="6301010" cy="4896818"/>
          </a:xfrm>
          <a:prstGeom prst="rect">
            <a:avLst/>
          </a:prstGeom>
          <a:noFill/>
          <a:ln w="12700" cap="flat" cmpd="sng">
            <a:noFill/>
            <a:prstDash val="solid"/>
            <a:miter lim="0"/>
            <a:headEnd type="none" w="med" len="med"/>
            <a:tailEnd type="none" w="med" len="med"/>
          </a:ln>
          <a:effectLst/>
        </p:spPr>
      </p:pic>
      <p:pic>
        <p:nvPicPr>
          <p:cNvPr id="10247" name="Picture 7" descr="image6.png"/>
          <p:cNvPicPr>
            <a:picLocks noChangeAspect="1"/>
          </p:cNvPicPr>
          <p:nvPr/>
        </p:nvPicPr>
        <p:blipFill>
          <a:blip r:embed="rId4" cstate="print"/>
          <a:srcRect t="41733" r="74518" b="3174"/>
          <a:stretch>
            <a:fillRect/>
          </a:stretch>
        </p:blipFill>
        <p:spPr bwMode="auto">
          <a:xfrm>
            <a:off x="539130" y="1312664"/>
            <a:ext cx="4262809" cy="5544220"/>
          </a:xfrm>
          <a:prstGeom prst="rect">
            <a:avLst/>
          </a:prstGeom>
          <a:noFill/>
          <a:ln w="12700" cap="flat" cmpd="sng">
            <a:noFill/>
            <a:prstDash val="solid"/>
            <a:miter lim="0"/>
            <a:headEnd type="none" w="med" len="med"/>
            <a:tailEnd type="none" w="med" len="me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347840" presetClass="entr" presetSubtype="142514816" fill="hold" nodeType="clickEffect">
                                  <p:stCondLst>
                                    <p:cond delay="0"/>
                                  </p:stCondLst>
                                  <p:childTnLst>
                                    <p:set>
                                      <p:cBhvr>
                                        <p:cTn id="6" dur="1" fill="hold">
                                          <p:stCondLst>
                                            <p:cond delay="499"/>
                                          </p:stCondLst>
                                        </p:cTn>
                                        <p:tgtEl>
                                          <p:spTgt spid="10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1347840" presetClass="entr" presetSubtype="142514216" fill="hold" nodeType="clickEffect">
                                  <p:stCondLst>
                                    <p:cond delay="0"/>
                                  </p:stCondLst>
                                  <p:childTnLst>
                                    <p:set>
                                      <p:cBhvr>
                                        <p:cTn id="10" dur="1" fill="hold">
                                          <p:stCondLst>
                                            <p:cond delay="499"/>
                                          </p:stCondLst>
                                        </p:cTn>
                                        <p:tgtEl>
                                          <p:spTgt spid="10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1347840" presetClass="entr" presetSubtype="142514344" fill="hold" nodeType="clickEffect">
                                  <p:stCondLst>
                                    <p:cond delay="0"/>
                                  </p:stCondLst>
                                  <p:childTnLst>
                                    <p:set>
                                      <p:cBhvr>
                                        <p:cTn id="14" dur="1" fill="hold">
                                          <p:stCondLst>
                                            <p:cond delay="499"/>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image1-small.jpg"/>
          <p:cNvPicPr>
            <a:picLocks noChangeAspect="1"/>
          </p:cNvPicPr>
          <p:nvPr/>
        </p:nvPicPr>
        <p:blipFill>
          <a:blip r:embed="rId3" cstate="print"/>
          <a:srcRect/>
          <a:stretch>
            <a:fillRect/>
          </a:stretch>
        </p:blipFill>
        <p:spPr bwMode="auto">
          <a:xfrm>
            <a:off x="0" y="1"/>
            <a:ext cx="9144000" cy="801439"/>
          </a:xfrm>
          <a:prstGeom prst="rect">
            <a:avLst/>
          </a:prstGeom>
          <a:noFill/>
          <a:ln w="12700" cap="flat" cmpd="sng">
            <a:noFill/>
            <a:prstDash val="solid"/>
            <a:miter lim="0"/>
            <a:headEnd type="none" w="med" len="med"/>
            <a:tailEnd type="none" w="med" len="med"/>
          </a:ln>
          <a:effectLst/>
        </p:spPr>
      </p:pic>
      <p:sp>
        <p:nvSpPr>
          <p:cNvPr id="12290" name="Rectangle 2"/>
          <p:cNvSpPr>
            <a:spLocks/>
          </p:cNvSpPr>
          <p:nvPr/>
        </p:nvSpPr>
        <p:spPr bwMode="auto">
          <a:xfrm>
            <a:off x="610568" y="332631"/>
            <a:ext cx="3961432"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b="1" dirty="0">
                <a:solidFill>
                  <a:srgbClr val="0D1D41"/>
                </a:solidFill>
                <a:latin typeface="Arial" pitchFamily="34" charset="0"/>
                <a:cs typeface="Arial" pitchFamily="34" charset="0"/>
                <a:sym typeface="Arial" pitchFamily="34" charset="0"/>
              </a:rPr>
              <a:t>Springer Images | Saudi Arabia | March 2011</a:t>
            </a:r>
            <a:endParaRPr lang="en-US" dirty="0"/>
          </a:p>
        </p:txBody>
      </p:sp>
      <p:sp>
        <p:nvSpPr>
          <p:cNvPr id="12291"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D1D41"/>
                </a:solidFill>
                <a:latin typeface="Arial" pitchFamily="34" charset="0"/>
                <a:cs typeface="Arial" pitchFamily="34" charset="0"/>
                <a:sym typeface="Arial" pitchFamily="34" charset="0"/>
              </a:rPr>
              <a:t>6</a:t>
            </a:r>
          </a:p>
          <a:p>
            <a:pPr algn="l" defTabSz="914145"/>
            <a:endParaRPr lang="en-US" sz="1000" dirty="0">
              <a:solidFill>
                <a:srgbClr val="0D1D41"/>
              </a:solidFill>
              <a:latin typeface="Arial" pitchFamily="34" charset="0"/>
              <a:cs typeface="Arial" pitchFamily="34" charset="0"/>
              <a:sym typeface="Arial" pitchFamily="34" charset="0"/>
            </a:endParaRPr>
          </a:p>
        </p:txBody>
      </p:sp>
      <p:pic>
        <p:nvPicPr>
          <p:cNvPr id="12292" name="Picture 4" descr="image8.png"/>
          <p:cNvPicPr>
            <a:picLocks noChangeAspect="1"/>
          </p:cNvPicPr>
          <p:nvPr/>
        </p:nvPicPr>
        <p:blipFill>
          <a:blip r:embed="rId4" cstate="print"/>
          <a:srcRect t="24171" b="3174"/>
          <a:stretch>
            <a:fillRect/>
          </a:stretch>
        </p:blipFill>
        <p:spPr bwMode="auto">
          <a:xfrm>
            <a:off x="151805" y="1359546"/>
            <a:ext cx="8892853" cy="3886646"/>
          </a:xfrm>
          <a:prstGeom prst="rect">
            <a:avLst/>
          </a:prstGeom>
          <a:noFill/>
          <a:ln w="12700" cap="flat" cmpd="sng">
            <a:noFill/>
            <a:prstDash val="solid"/>
            <a:miter lim="0"/>
            <a:headEnd type="none" w="med" len="med"/>
            <a:tailEnd type="none" w="med" len="med"/>
          </a:ln>
          <a:effectLst/>
        </p:spPr>
      </p:pic>
      <p:pic>
        <p:nvPicPr>
          <p:cNvPr id="12293" name="Picture 5" descr="image8.png"/>
          <p:cNvPicPr>
            <a:picLocks noChangeAspect="1"/>
          </p:cNvPicPr>
          <p:nvPr/>
        </p:nvPicPr>
        <p:blipFill>
          <a:blip r:embed="rId4" cstate="print"/>
          <a:srcRect t="33081" r="33388" b="35957"/>
          <a:stretch>
            <a:fillRect/>
          </a:stretch>
        </p:blipFill>
        <p:spPr bwMode="auto">
          <a:xfrm>
            <a:off x="322586" y="836043"/>
            <a:ext cx="8498830" cy="2376413"/>
          </a:xfrm>
          <a:prstGeom prst="rect">
            <a:avLst/>
          </a:prstGeom>
          <a:noFill/>
          <a:ln w="12700" cap="flat" cmpd="sng">
            <a:noFill/>
            <a:prstDash val="solid"/>
            <a:miter lim="0"/>
            <a:headEnd type="none" w="med" len="med"/>
            <a:tailEnd type="none" w="med" len="med"/>
          </a:ln>
          <a:effectLst/>
        </p:spPr>
      </p:pic>
      <p:pic>
        <p:nvPicPr>
          <p:cNvPr id="12294" name="Picture 6" descr="image8.png"/>
          <p:cNvPicPr>
            <a:picLocks noChangeAspect="1"/>
          </p:cNvPicPr>
          <p:nvPr/>
        </p:nvPicPr>
        <p:blipFill>
          <a:blip r:embed="rId4" cstate="print"/>
          <a:srcRect t="43849" r="77925" b="3174"/>
          <a:stretch>
            <a:fillRect/>
          </a:stretch>
        </p:blipFill>
        <p:spPr bwMode="auto">
          <a:xfrm>
            <a:off x="466576" y="980033"/>
            <a:ext cx="3528343" cy="5094387"/>
          </a:xfrm>
          <a:prstGeom prst="rect">
            <a:avLst/>
          </a:prstGeom>
          <a:noFill/>
          <a:ln w="12700" cap="flat" cmpd="sng">
            <a:noFill/>
            <a:prstDash val="solid"/>
            <a:miter lim="0"/>
            <a:headEnd type="none" w="med" len="med"/>
            <a:tailEnd type="none" w="med" len="med"/>
          </a:ln>
          <a:effectLst/>
        </p:spPr>
      </p:pic>
      <p:pic>
        <p:nvPicPr>
          <p:cNvPr id="12295" name="Picture 7" descr="image8.png"/>
          <p:cNvPicPr>
            <a:picLocks noChangeAspect="1"/>
          </p:cNvPicPr>
          <p:nvPr/>
        </p:nvPicPr>
        <p:blipFill>
          <a:blip r:embed="rId4" cstate="print"/>
          <a:srcRect l="81186" t="43849" b="3174"/>
          <a:stretch>
            <a:fillRect/>
          </a:stretch>
        </p:blipFill>
        <p:spPr bwMode="auto">
          <a:xfrm>
            <a:off x="5226100" y="257845"/>
            <a:ext cx="3760515" cy="6371332"/>
          </a:xfrm>
          <a:prstGeom prst="rect">
            <a:avLst/>
          </a:prstGeom>
          <a:noFill/>
          <a:ln w="12700" cap="flat" cmpd="sng">
            <a:noFill/>
            <a:prstDash val="solid"/>
            <a:miter lim="0"/>
            <a:headEnd type="none" w="med" len="med"/>
            <a:tailEnd type="none" w="med" len="me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87200" presetClass="entr" presetSubtype="141903824" fill="hold" nodeType="clickEffect">
                                  <p:stCondLst>
                                    <p:cond delay="0"/>
                                  </p:stCondLst>
                                  <p:childTnLst>
                                    <p:set>
                                      <p:cBhvr>
                                        <p:cTn id="6" dur="1" fill="hold">
                                          <p:stCondLst>
                                            <p:cond delay="499"/>
                                          </p:stCondLst>
                                        </p:cTn>
                                        <p:tgtEl>
                                          <p:spTgt spid="12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87200" presetClass="entr" presetSubtype="141892688" fill="hold" nodeType="clickEffect">
                                  <p:stCondLst>
                                    <p:cond delay="0"/>
                                  </p:stCondLst>
                                  <p:childTnLst>
                                    <p:set>
                                      <p:cBhvr>
                                        <p:cTn id="10" dur="1" fill="hold">
                                          <p:stCondLst>
                                            <p:cond delay="499"/>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image1-small.jpg"/>
          <p:cNvPicPr>
            <a:picLocks noChangeAspect="1"/>
          </p:cNvPicPr>
          <p:nvPr/>
        </p:nvPicPr>
        <p:blipFill>
          <a:blip r:embed="rId3" cstate="print"/>
          <a:srcRect/>
          <a:stretch>
            <a:fillRect/>
          </a:stretch>
        </p:blipFill>
        <p:spPr bwMode="auto">
          <a:xfrm>
            <a:off x="0" y="1"/>
            <a:ext cx="9144000" cy="801439"/>
          </a:xfrm>
          <a:prstGeom prst="rect">
            <a:avLst/>
          </a:prstGeom>
          <a:noFill/>
          <a:ln w="12700" cap="flat" cmpd="sng">
            <a:noFill/>
            <a:prstDash val="solid"/>
            <a:miter lim="0"/>
            <a:headEnd type="none" w="med" len="med"/>
            <a:tailEnd type="none" w="med" len="med"/>
          </a:ln>
          <a:effectLst/>
        </p:spPr>
      </p:pic>
      <p:sp>
        <p:nvSpPr>
          <p:cNvPr id="14338" name="Rectangle 2"/>
          <p:cNvSpPr>
            <a:spLocks/>
          </p:cNvSpPr>
          <p:nvPr/>
        </p:nvSpPr>
        <p:spPr bwMode="auto">
          <a:xfrm>
            <a:off x="610568" y="332631"/>
            <a:ext cx="3961432"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b="1" dirty="0">
                <a:solidFill>
                  <a:srgbClr val="0D1D41"/>
                </a:solidFill>
                <a:latin typeface="Arial" pitchFamily="34" charset="0"/>
                <a:cs typeface="Arial" pitchFamily="34" charset="0"/>
                <a:sym typeface="Arial" pitchFamily="34" charset="0"/>
              </a:rPr>
              <a:t>Springer Images | Saudi Arabia | March 2011</a:t>
            </a:r>
            <a:endParaRPr lang="en-US" dirty="0"/>
          </a:p>
        </p:txBody>
      </p:sp>
      <p:sp>
        <p:nvSpPr>
          <p:cNvPr id="14339"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D1D41"/>
                </a:solidFill>
                <a:latin typeface="Arial" pitchFamily="34" charset="0"/>
                <a:cs typeface="Arial" pitchFamily="34" charset="0"/>
                <a:sym typeface="Arial" pitchFamily="34" charset="0"/>
              </a:rPr>
              <a:t>7</a:t>
            </a:r>
          </a:p>
          <a:p>
            <a:pPr algn="l" defTabSz="914145"/>
            <a:endParaRPr lang="en-US" sz="1000" dirty="0">
              <a:solidFill>
                <a:srgbClr val="0D1D41"/>
              </a:solidFill>
              <a:latin typeface="Arial" pitchFamily="34" charset="0"/>
              <a:cs typeface="Arial" pitchFamily="34" charset="0"/>
              <a:sym typeface="Arial" pitchFamily="34" charset="0"/>
            </a:endParaRPr>
          </a:p>
        </p:txBody>
      </p:sp>
      <p:pic>
        <p:nvPicPr>
          <p:cNvPr id="14340" name="Picture 4" descr="image9.png"/>
          <p:cNvPicPr>
            <a:picLocks noChangeAspect="1"/>
          </p:cNvPicPr>
          <p:nvPr/>
        </p:nvPicPr>
        <p:blipFill>
          <a:blip r:embed="rId4" cstate="print"/>
          <a:srcRect l="80614" t="44666" b="8101"/>
          <a:stretch>
            <a:fillRect/>
          </a:stretch>
        </p:blipFill>
        <p:spPr bwMode="auto">
          <a:xfrm>
            <a:off x="5001742" y="836043"/>
            <a:ext cx="4058543" cy="5949404"/>
          </a:xfrm>
          <a:prstGeom prst="rect">
            <a:avLst/>
          </a:prstGeom>
          <a:noFill/>
          <a:ln w="12700" cap="flat" cmpd="sng">
            <a:noFill/>
            <a:prstDash val="solid"/>
            <a:miter lim="0"/>
            <a:headEnd type="none" w="med" len="med"/>
            <a:tailEnd type="none" w="med" len="med"/>
          </a:ln>
          <a:effectLst/>
        </p:spPr>
      </p:pic>
      <p:pic>
        <p:nvPicPr>
          <p:cNvPr id="14341" name="Picture 5" descr="image10.png"/>
          <p:cNvPicPr>
            <a:picLocks noChangeAspect="1"/>
          </p:cNvPicPr>
          <p:nvPr/>
        </p:nvPicPr>
        <p:blipFill>
          <a:blip r:embed="rId5" cstate="print"/>
          <a:srcRect l="28641" t="23189" b="11028"/>
          <a:stretch>
            <a:fillRect/>
          </a:stretch>
        </p:blipFill>
        <p:spPr bwMode="auto">
          <a:xfrm>
            <a:off x="178594" y="1412007"/>
            <a:ext cx="8700865" cy="4824264"/>
          </a:xfrm>
          <a:prstGeom prst="rect">
            <a:avLst/>
          </a:prstGeom>
          <a:noFill/>
          <a:ln w="12700" cap="flat" cmpd="sng">
            <a:noFill/>
            <a:prstDash val="solid"/>
            <a:miter lim="0"/>
            <a:headEnd type="none" w="med" len="med"/>
            <a:tailEnd type="none" w="med" len="me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84128" presetClass="entr" presetSubtype="145045840" fill="hold" nodeType="clickEffect">
                                  <p:stCondLst>
                                    <p:cond delay="0"/>
                                  </p:stCondLst>
                                  <p:childTnLst>
                                    <p:set>
                                      <p:cBhvr>
                                        <p:cTn id="6" dur="1" fill="hold">
                                          <p:stCondLst>
                                            <p:cond delay="499"/>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image1-small.jpg"/>
          <p:cNvPicPr>
            <a:picLocks noChangeAspect="1"/>
          </p:cNvPicPr>
          <p:nvPr/>
        </p:nvPicPr>
        <p:blipFill>
          <a:blip r:embed="rId3" cstate="print"/>
          <a:srcRect/>
          <a:stretch>
            <a:fillRect/>
          </a:stretch>
        </p:blipFill>
        <p:spPr bwMode="auto">
          <a:xfrm>
            <a:off x="0" y="1"/>
            <a:ext cx="9144000" cy="801439"/>
          </a:xfrm>
          <a:prstGeom prst="rect">
            <a:avLst/>
          </a:prstGeom>
          <a:noFill/>
          <a:ln w="12700" cap="flat" cmpd="sng">
            <a:noFill/>
            <a:prstDash val="solid"/>
            <a:miter lim="0"/>
            <a:headEnd type="none" w="med" len="med"/>
            <a:tailEnd type="none" w="med" len="med"/>
          </a:ln>
          <a:effectLst/>
        </p:spPr>
      </p:pic>
      <p:sp>
        <p:nvSpPr>
          <p:cNvPr id="16386" name="Rectangle 2"/>
          <p:cNvSpPr>
            <a:spLocks/>
          </p:cNvSpPr>
          <p:nvPr/>
        </p:nvSpPr>
        <p:spPr bwMode="auto">
          <a:xfrm>
            <a:off x="610568" y="332631"/>
            <a:ext cx="3961432"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b="1" dirty="0">
                <a:solidFill>
                  <a:srgbClr val="0D1D41"/>
                </a:solidFill>
                <a:latin typeface="Arial" pitchFamily="34" charset="0"/>
                <a:cs typeface="Arial" pitchFamily="34" charset="0"/>
                <a:sym typeface="Arial" pitchFamily="34" charset="0"/>
              </a:rPr>
              <a:t>Springer Images | Saudi Arabia | March 2011</a:t>
            </a:r>
            <a:endParaRPr lang="en-US" dirty="0"/>
          </a:p>
        </p:txBody>
      </p:sp>
      <p:sp>
        <p:nvSpPr>
          <p:cNvPr id="16387"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D1D41"/>
                </a:solidFill>
                <a:latin typeface="Arial" pitchFamily="34" charset="0"/>
                <a:cs typeface="Arial" pitchFamily="34" charset="0"/>
                <a:sym typeface="Arial" pitchFamily="34" charset="0"/>
              </a:rPr>
              <a:t>8</a:t>
            </a:r>
          </a:p>
          <a:p>
            <a:pPr algn="l" defTabSz="914145"/>
            <a:endParaRPr lang="en-US" sz="1000" dirty="0">
              <a:solidFill>
                <a:srgbClr val="0D1D41"/>
              </a:solidFill>
              <a:latin typeface="Arial" pitchFamily="34" charset="0"/>
              <a:cs typeface="Arial" pitchFamily="34" charset="0"/>
              <a:sym typeface="Arial" pitchFamily="34" charset="0"/>
            </a:endParaRPr>
          </a:p>
        </p:txBody>
      </p:sp>
      <p:pic>
        <p:nvPicPr>
          <p:cNvPr id="16388" name="Picture 4" descr="image11.png"/>
          <p:cNvPicPr>
            <a:picLocks noChangeAspect="1"/>
          </p:cNvPicPr>
          <p:nvPr/>
        </p:nvPicPr>
        <p:blipFill>
          <a:blip r:embed="rId4" cstate="print"/>
          <a:srcRect t="24472" r="15742" b="8763"/>
          <a:stretch>
            <a:fillRect/>
          </a:stretch>
        </p:blipFill>
        <p:spPr bwMode="auto">
          <a:xfrm>
            <a:off x="0" y="884039"/>
            <a:ext cx="9144000" cy="4358804"/>
          </a:xfrm>
          <a:prstGeom prst="rect">
            <a:avLst/>
          </a:prstGeom>
          <a:noFill/>
          <a:ln w="12700" cap="flat" cmpd="sng">
            <a:noFill/>
            <a:prstDash val="solid"/>
            <a:miter lim="0"/>
            <a:headEnd type="none" w="med" len="med"/>
            <a:tailEnd type="none" w="med" len="med"/>
          </a:ln>
          <a:effectLst/>
        </p:spPr>
      </p:pic>
      <p:pic>
        <p:nvPicPr>
          <p:cNvPr id="16389" name="Picture 5" descr="image12.png"/>
          <p:cNvPicPr>
            <a:picLocks noChangeAspect="1"/>
          </p:cNvPicPr>
          <p:nvPr/>
        </p:nvPicPr>
        <p:blipFill>
          <a:blip r:embed="rId5" cstate="print"/>
          <a:srcRect t="41843" r="15840" b="6493"/>
          <a:stretch>
            <a:fillRect/>
          </a:stretch>
        </p:blipFill>
        <p:spPr bwMode="auto">
          <a:xfrm>
            <a:off x="0" y="2444502"/>
            <a:ext cx="9144000" cy="3376538"/>
          </a:xfrm>
          <a:prstGeom prst="rect">
            <a:avLst/>
          </a:prstGeom>
          <a:noFill/>
          <a:ln w="12700" cap="flat" cmpd="sng">
            <a:noFill/>
            <a:prstDash val="solid"/>
            <a:miter lim="0"/>
            <a:headEnd type="none" w="med" len="med"/>
            <a:tailEnd type="none" w="med" len="med"/>
          </a:ln>
          <a:effectLst/>
        </p:spPr>
      </p:pic>
      <p:pic>
        <p:nvPicPr>
          <p:cNvPr id="16390" name="Picture 6" descr="image13.png"/>
          <p:cNvPicPr>
            <a:picLocks noChangeAspect="1"/>
          </p:cNvPicPr>
          <p:nvPr/>
        </p:nvPicPr>
        <p:blipFill>
          <a:blip r:embed="rId6" cstate="print"/>
          <a:srcRect t="42216" r="16132" b="7709"/>
          <a:stretch>
            <a:fillRect/>
          </a:stretch>
        </p:blipFill>
        <p:spPr bwMode="auto">
          <a:xfrm>
            <a:off x="0" y="2853035"/>
            <a:ext cx="9144000" cy="3283893"/>
          </a:xfrm>
          <a:prstGeom prst="rect">
            <a:avLst/>
          </a:prstGeom>
          <a:noFill/>
          <a:ln w="12700" cap="flat" cmpd="sng">
            <a:noFill/>
            <a:prstDash val="solid"/>
            <a:miter lim="0"/>
            <a:headEnd type="none" w="med" len="med"/>
            <a:tailEnd type="none" w="med" len="med"/>
          </a:ln>
          <a:effectLst/>
        </p:spPr>
      </p:pic>
      <p:pic>
        <p:nvPicPr>
          <p:cNvPr id="16391" name="Picture 7" descr="image14.png"/>
          <p:cNvPicPr>
            <a:picLocks noChangeAspect="1"/>
          </p:cNvPicPr>
          <p:nvPr/>
        </p:nvPicPr>
        <p:blipFill>
          <a:blip r:embed="rId7" cstate="print"/>
          <a:srcRect t="42145" r="15742" b="10727"/>
          <a:stretch>
            <a:fillRect/>
          </a:stretch>
        </p:blipFill>
        <p:spPr bwMode="auto">
          <a:xfrm>
            <a:off x="-11162" y="3283893"/>
            <a:ext cx="9142884" cy="3077394"/>
          </a:xfrm>
          <a:prstGeom prst="rect">
            <a:avLst/>
          </a:prstGeom>
          <a:noFill/>
          <a:ln w="12700" cap="flat" cmpd="sng">
            <a:noFill/>
            <a:prstDash val="solid"/>
            <a:miter lim="0"/>
            <a:headEnd type="none" w="med" len="med"/>
            <a:tailEnd type="none" w="med" len="med"/>
          </a:ln>
          <a:effectLst/>
        </p:spPr>
      </p:pic>
      <p:pic>
        <p:nvPicPr>
          <p:cNvPr id="16392" name="Picture 8" descr="image15.png"/>
          <p:cNvPicPr>
            <a:picLocks noChangeAspect="1"/>
          </p:cNvPicPr>
          <p:nvPr/>
        </p:nvPicPr>
        <p:blipFill>
          <a:blip r:embed="rId8" cstate="print"/>
          <a:srcRect t="42145" r="15742" b="8763"/>
          <a:stretch>
            <a:fillRect/>
          </a:stretch>
        </p:blipFill>
        <p:spPr bwMode="auto">
          <a:xfrm>
            <a:off x="11162" y="3692426"/>
            <a:ext cx="9144000" cy="3204642"/>
          </a:xfrm>
          <a:prstGeom prst="rect">
            <a:avLst/>
          </a:prstGeom>
          <a:noFill/>
          <a:ln w="12700" cap="flat" cmpd="sng">
            <a:noFill/>
            <a:prstDash val="solid"/>
            <a:miter lim="0"/>
            <a:headEnd type="none" w="med" len="med"/>
            <a:tailEnd type="none" w="med" len="me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84896" presetClass="entr" presetSubtype="145043968" fill="hold" nodeType="clickEffect">
                                  <p:stCondLst>
                                    <p:cond delay="0"/>
                                  </p:stCondLst>
                                  <p:childTnLst>
                                    <p:set>
                                      <p:cBhvr>
                                        <p:cTn id="6" dur="1" fill="hold">
                                          <p:stCondLst>
                                            <p:cond delay="499"/>
                                          </p:stCondLst>
                                        </p:cTn>
                                        <p:tgtEl>
                                          <p:spTgt spid="16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84896" presetClass="entr" presetSubtype="145046656" fill="hold" nodeType="clickEffect">
                                  <p:stCondLst>
                                    <p:cond delay="0"/>
                                  </p:stCondLst>
                                  <p:childTnLst>
                                    <p:set>
                                      <p:cBhvr>
                                        <p:cTn id="10" dur="1" fill="hold">
                                          <p:stCondLst>
                                            <p:cond delay="499"/>
                                          </p:stCondLst>
                                        </p:cTn>
                                        <p:tgtEl>
                                          <p:spTgt spid="16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784896" presetClass="entr" presetSubtype="145046912" fill="hold" nodeType="clickEffect">
                                  <p:stCondLst>
                                    <p:cond delay="0"/>
                                  </p:stCondLst>
                                  <p:childTnLst>
                                    <p:set>
                                      <p:cBhvr>
                                        <p:cTn id="14" dur="1" fill="hold">
                                          <p:stCondLst>
                                            <p:cond delay="499"/>
                                          </p:stCondLst>
                                        </p:cTn>
                                        <p:tgtEl>
                                          <p:spTgt spid="163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784896" presetClass="entr" presetSubtype="145044816" fill="hold" nodeType="clickEffect">
                                  <p:stCondLst>
                                    <p:cond delay="0"/>
                                  </p:stCondLst>
                                  <p:childTnLst>
                                    <p:set>
                                      <p:cBhvr>
                                        <p:cTn id="18" dur="1" fill="hold">
                                          <p:stCondLst>
                                            <p:cond delay="499"/>
                                          </p:stCondLst>
                                        </p:cTn>
                                        <p:tgtEl>
                                          <p:spTgt spid="16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183976" y="2357430"/>
            <a:ext cx="7772400" cy="4265783"/>
          </a:xfrm>
        </p:spPr>
        <p:txBody>
          <a:bodyPr/>
          <a:lstStyle/>
          <a:p>
            <a:r>
              <a:rPr lang="en-US" sz="2800" dirty="0" smtClean="0"/>
              <a:t>1. SpringerLink.com</a:t>
            </a:r>
            <a:br>
              <a:rPr lang="en-US" sz="2800" dirty="0" smtClean="0"/>
            </a:br>
            <a:r>
              <a:rPr lang="en-US" sz="2800" dirty="0" smtClean="0"/>
              <a:t/>
            </a:r>
            <a:br>
              <a:rPr lang="en-US" sz="2800" dirty="0" smtClean="0"/>
            </a:br>
            <a:r>
              <a:rPr lang="en-US" sz="2800" dirty="0" smtClean="0"/>
              <a:t>2. SpringerProtocols.com</a:t>
            </a:r>
            <a:br>
              <a:rPr lang="en-US" sz="2800" dirty="0" smtClean="0"/>
            </a:br>
            <a:r>
              <a:rPr lang="en-US" sz="2800" dirty="0" smtClean="0"/>
              <a:t/>
            </a:r>
            <a:br>
              <a:rPr lang="en-US" sz="2800" dirty="0" smtClean="0"/>
            </a:br>
            <a:r>
              <a:rPr lang="en-US" sz="2800" dirty="0" smtClean="0"/>
              <a:t>3. </a:t>
            </a:r>
            <a:r>
              <a:rPr lang="en-US" sz="2800" dirty="0" smtClean="0"/>
              <a:t>SpringerImages.com*</a:t>
            </a:r>
            <a:r>
              <a:rPr lang="en-US" sz="2800" dirty="0" smtClean="0"/>
              <a:t/>
            </a:r>
            <a:br>
              <a:rPr lang="en-US" sz="2800" dirty="0" smtClean="0"/>
            </a:br>
            <a:r>
              <a:rPr lang="en-US" sz="2800" dirty="0" smtClean="0"/>
              <a:t/>
            </a:r>
            <a:br>
              <a:rPr lang="en-US" sz="2800" dirty="0" smtClean="0"/>
            </a:br>
            <a:r>
              <a:rPr lang="en-US" sz="2800" dirty="0" smtClean="0"/>
              <a:t>4. </a:t>
            </a:r>
            <a:r>
              <a:rPr lang="en-US" sz="2800" dirty="0" smtClean="0"/>
              <a:t>SpringerMaterials.com*</a:t>
            </a:r>
            <a:r>
              <a:rPr lang="en-US" sz="2800" dirty="0" smtClean="0"/>
              <a:t/>
            </a:r>
            <a:br>
              <a:rPr lang="en-US" sz="2800" dirty="0" smtClean="0"/>
            </a:br>
            <a:r>
              <a:rPr lang="en-US" sz="2800" dirty="0" smtClean="0"/>
              <a:t/>
            </a:r>
            <a:br>
              <a:rPr lang="en-US" sz="2800" dirty="0" smtClean="0"/>
            </a:br>
            <a:r>
              <a:rPr lang="en-US" sz="2800" dirty="0" smtClean="0">
                <a:solidFill>
                  <a:srgbClr val="FF0000"/>
                </a:solidFill>
              </a:rPr>
              <a:t>5. SpringerReferences.com</a:t>
            </a:r>
            <a:br>
              <a:rPr lang="en-US" sz="2800" dirty="0" smtClean="0">
                <a:solidFill>
                  <a:srgbClr val="FF0000"/>
                </a:solidFill>
              </a:rPr>
            </a:br>
            <a:r>
              <a:rPr lang="en-US" sz="2800" dirty="0" smtClean="0">
                <a:solidFill>
                  <a:srgbClr val="FF0000"/>
                </a:solidFill>
              </a:rPr>
              <a:t/>
            </a:r>
            <a:br>
              <a:rPr lang="en-US" sz="2800" dirty="0" smtClean="0">
                <a:solidFill>
                  <a:srgbClr val="FF0000"/>
                </a:solidFill>
              </a:rPr>
            </a:br>
            <a:r>
              <a:rPr lang="en-US" sz="2800" dirty="0" smtClean="0">
                <a:solidFill>
                  <a:srgbClr val="FF0000"/>
                </a:solidFill>
              </a:rPr>
              <a:t>6. Z MATH</a:t>
            </a:r>
            <a:endParaRPr lang="en-US" sz="2800" dirty="0">
              <a:solidFill>
                <a:srgbClr val="FF0000"/>
              </a:solidFill>
            </a:endParaRPr>
          </a:p>
        </p:txBody>
      </p:sp>
      <p:pic>
        <p:nvPicPr>
          <p:cNvPr id="5" name="Picture 4" descr="sdL.png"/>
          <p:cNvPicPr>
            <a:picLocks noChangeAspect="1"/>
          </p:cNvPicPr>
          <p:nvPr/>
        </p:nvPicPr>
        <p:blipFill>
          <a:blip r:embed="rId3" cstate="print"/>
          <a:stretch>
            <a:fillRect/>
          </a:stretch>
        </p:blipFill>
        <p:spPr>
          <a:xfrm>
            <a:off x="5622932" y="0"/>
            <a:ext cx="3521069" cy="1857364"/>
          </a:xfrm>
          <a:prstGeom prst="rect">
            <a:avLst/>
          </a:prstGeom>
        </p:spPr>
      </p:pic>
      <p:sp>
        <p:nvSpPr>
          <p:cNvPr id="4" name="Rounded Rectangle 3"/>
          <p:cNvSpPr/>
          <p:nvPr/>
        </p:nvSpPr>
        <p:spPr bwMode="auto">
          <a:xfrm>
            <a:off x="5436096" y="5643899"/>
            <a:ext cx="3456384" cy="953453"/>
          </a:xfrm>
          <a:prstGeom prst="roundRect">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rPr>
              <a:t>*Username</a:t>
            </a:r>
            <a:r>
              <a:rPr kumimoji="0" lang="en-US" sz="2000" b="1" i="0" u="none" strike="noStrike" cap="none" normalizeH="0" baseline="0" dirty="0" smtClean="0">
                <a:ln>
                  <a:noFill/>
                </a:ln>
                <a:solidFill>
                  <a:schemeClr val="tx2"/>
                </a:solidFill>
                <a:effectLst/>
                <a:latin typeface="Arial" charset="0"/>
              </a:rPr>
              <a:t>: </a:t>
            </a:r>
            <a:r>
              <a:rPr kumimoji="0" lang="en-US" sz="2000" b="1" i="0" u="none" strike="noStrike" cap="none" normalizeH="0" baseline="0" dirty="0" err="1" smtClean="0">
                <a:ln>
                  <a:noFill/>
                </a:ln>
                <a:solidFill>
                  <a:schemeClr val="tx2"/>
                </a:solidFill>
                <a:effectLst/>
                <a:latin typeface="Arial" charset="0"/>
              </a:rPr>
              <a:t>SaudiDigital</a:t>
            </a:r>
            <a:endParaRPr kumimoji="0" lang="en-US" sz="2000" b="1" i="0" u="none" strike="noStrike" cap="none" normalizeH="0" baseline="0" dirty="0" smtClean="0">
              <a:ln>
                <a:noFill/>
              </a:ln>
              <a:solidFill>
                <a:schemeClr val="tx2"/>
              </a:solidFill>
              <a:effectLst/>
              <a:latin typeface="Arial" charset="0"/>
            </a:endParaRPr>
          </a:p>
          <a:p>
            <a:pPr marL="0" marR="0" indent="0" algn="ctr" defTabSz="914400" rtl="0" eaLnBrk="0" fontAlgn="base" latinLnBrk="0" hangingPunct="0">
              <a:lnSpc>
                <a:spcPct val="100000"/>
              </a:lnSpc>
              <a:spcBef>
                <a:spcPct val="50000"/>
              </a:spcBef>
              <a:spcAft>
                <a:spcPct val="0"/>
              </a:spcAft>
              <a:buClrTx/>
              <a:buSzTx/>
              <a:buFontTx/>
              <a:buNone/>
              <a:tabLst/>
            </a:pPr>
            <a:r>
              <a:rPr lang="en-US" sz="2000" b="1" dirty="0" smtClean="0"/>
              <a:t>Password: sdl1357</a:t>
            </a:r>
            <a:endParaRPr kumimoji="0" lang="en-US" sz="2000" b="1" i="0" u="none" strike="noStrike" cap="none" normalizeH="0" baseline="0" dirty="0" smtClean="0">
              <a:ln>
                <a:noFill/>
              </a:ln>
              <a:solidFill>
                <a:schemeClr val="tx2"/>
              </a:solidFill>
              <a:effectLst/>
              <a:latin typeface="Arial" charset="0"/>
            </a:endParaRP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image1-small.jpg"/>
          <p:cNvPicPr>
            <a:picLocks noChangeAspect="1"/>
          </p:cNvPicPr>
          <p:nvPr/>
        </p:nvPicPr>
        <p:blipFill>
          <a:blip r:embed="rId3" cstate="print"/>
          <a:srcRect/>
          <a:stretch>
            <a:fillRect/>
          </a:stretch>
        </p:blipFill>
        <p:spPr bwMode="auto">
          <a:xfrm>
            <a:off x="0" y="1"/>
            <a:ext cx="9144000" cy="801439"/>
          </a:xfrm>
          <a:prstGeom prst="rect">
            <a:avLst/>
          </a:prstGeom>
          <a:noFill/>
          <a:ln w="12700" cap="flat" cmpd="sng">
            <a:noFill/>
            <a:prstDash val="solid"/>
            <a:miter lim="0"/>
            <a:headEnd type="none" w="med" len="med"/>
            <a:tailEnd type="none" w="med" len="med"/>
          </a:ln>
          <a:effectLst/>
        </p:spPr>
      </p:pic>
      <p:sp>
        <p:nvSpPr>
          <p:cNvPr id="18434" name="Rectangle 2"/>
          <p:cNvSpPr>
            <a:spLocks/>
          </p:cNvSpPr>
          <p:nvPr/>
        </p:nvSpPr>
        <p:spPr bwMode="auto">
          <a:xfrm>
            <a:off x="610568" y="332631"/>
            <a:ext cx="3961432" cy="153888"/>
          </a:xfrm>
          <a:prstGeom prst="rect">
            <a:avLst/>
          </a:prstGeom>
          <a:noFill/>
          <a:ln w="12700" cap="flat" cmpd="sng">
            <a:noFill/>
            <a:prstDash val="solid"/>
            <a:miter lim="0"/>
            <a:headEnd/>
            <a:tailEnd/>
          </a:ln>
          <a:effectLst/>
        </p:spPr>
        <p:txBody>
          <a:bodyPr lIns="0" tIns="0" rIns="0" bIns="0">
            <a:spAutoFit/>
          </a:bodyPr>
          <a:lstStyle/>
          <a:p>
            <a:pPr algn="l" defTabSz="914145"/>
            <a:r>
              <a:rPr lang="en-US" sz="1000" b="1" dirty="0">
                <a:solidFill>
                  <a:srgbClr val="0D1D41"/>
                </a:solidFill>
                <a:latin typeface="Arial" pitchFamily="34" charset="0"/>
                <a:cs typeface="Arial" pitchFamily="34" charset="0"/>
                <a:sym typeface="Arial" pitchFamily="34" charset="0"/>
              </a:rPr>
              <a:t>Springer Images | Saudi Arabia | March 2011</a:t>
            </a:r>
            <a:endParaRPr lang="en-US" dirty="0"/>
          </a:p>
        </p:txBody>
      </p:sp>
      <p:sp>
        <p:nvSpPr>
          <p:cNvPr id="18435" name="Rectangle 3"/>
          <p:cNvSpPr>
            <a:spLocks/>
          </p:cNvSpPr>
          <p:nvPr/>
        </p:nvSpPr>
        <p:spPr bwMode="auto">
          <a:xfrm>
            <a:off x="5637982" y="366117"/>
            <a:ext cx="434206"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D1D41"/>
                </a:solidFill>
                <a:latin typeface="Arial" pitchFamily="34" charset="0"/>
                <a:cs typeface="Arial" pitchFamily="34" charset="0"/>
                <a:sym typeface="Arial" pitchFamily="34" charset="0"/>
              </a:rPr>
              <a:t>9</a:t>
            </a:r>
          </a:p>
          <a:p>
            <a:pPr algn="l" defTabSz="914145"/>
            <a:endParaRPr lang="en-US" sz="1000" dirty="0">
              <a:solidFill>
                <a:srgbClr val="0D1D41"/>
              </a:solidFill>
              <a:latin typeface="Arial" pitchFamily="34" charset="0"/>
              <a:cs typeface="Arial" pitchFamily="34" charset="0"/>
              <a:sym typeface="Arial" pitchFamily="34" charset="0"/>
            </a:endParaRPr>
          </a:p>
        </p:txBody>
      </p:sp>
      <p:pic>
        <p:nvPicPr>
          <p:cNvPr id="18436" name="Picture 4" descr="image16.png"/>
          <p:cNvPicPr>
            <a:picLocks noChangeAspect="1"/>
          </p:cNvPicPr>
          <p:nvPr/>
        </p:nvPicPr>
        <p:blipFill>
          <a:blip r:embed="rId4" cstate="print"/>
          <a:srcRect t="23189" r="15250" b="6493"/>
          <a:stretch>
            <a:fillRect/>
          </a:stretch>
        </p:blipFill>
        <p:spPr bwMode="auto">
          <a:xfrm>
            <a:off x="0" y="1456656"/>
            <a:ext cx="9144000" cy="4564186"/>
          </a:xfrm>
          <a:prstGeom prst="rect">
            <a:avLst/>
          </a:prstGeom>
          <a:noFill/>
          <a:ln w="12700" cap="flat" cmpd="sng">
            <a:noFill/>
            <a:prstDash val="solid"/>
            <a:miter lim="0"/>
            <a:headEnd type="none" w="med" len="med"/>
            <a:tailEnd type="none" w="med" len="med"/>
          </a:ln>
          <a:effectLst/>
        </p:spPr>
      </p:pic>
      <p:pic>
        <p:nvPicPr>
          <p:cNvPr id="18437" name="Picture 5" descr="image16.png"/>
          <p:cNvPicPr>
            <a:picLocks noChangeAspect="1"/>
          </p:cNvPicPr>
          <p:nvPr/>
        </p:nvPicPr>
        <p:blipFill>
          <a:blip r:embed="rId4" cstate="print"/>
          <a:srcRect l="42296" t="42343" r="16663" b="50999"/>
          <a:stretch>
            <a:fillRect/>
          </a:stretch>
        </p:blipFill>
        <p:spPr bwMode="auto">
          <a:xfrm>
            <a:off x="287983" y="2131963"/>
            <a:ext cx="8856018" cy="863947"/>
          </a:xfrm>
          <a:prstGeom prst="rect">
            <a:avLst/>
          </a:prstGeom>
          <a:noFill/>
          <a:ln w="12700" cap="flat" cmpd="sng">
            <a:noFill/>
            <a:prstDash val="solid"/>
            <a:miter lim="0"/>
            <a:headEnd type="none" w="med" len="med"/>
            <a:tailEnd type="none" w="med" len="med"/>
          </a:ln>
          <a:effectLst/>
        </p:spPr>
      </p:pic>
      <p:pic>
        <p:nvPicPr>
          <p:cNvPr id="18438" name="Picture 6" descr="image17.png"/>
          <p:cNvPicPr>
            <a:picLocks noChangeAspect="1"/>
          </p:cNvPicPr>
          <p:nvPr/>
        </p:nvPicPr>
        <p:blipFill>
          <a:blip r:embed="rId5" cstate="print"/>
          <a:srcRect t="50000" r="83664" b="14655"/>
          <a:stretch>
            <a:fillRect/>
          </a:stretch>
        </p:blipFill>
        <p:spPr bwMode="auto">
          <a:xfrm>
            <a:off x="1042541" y="1340570"/>
            <a:ext cx="3706937" cy="4824264"/>
          </a:xfrm>
          <a:prstGeom prst="rect">
            <a:avLst/>
          </a:prstGeom>
          <a:noFill/>
          <a:ln w="12700" cap="flat" cmpd="sng">
            <a:noFill/>
            <a:prstDash val="solid"/>
            <a:miter lim="0"/>
            <a:headEnd type="none" w="med" len="med"/>
            <a:tailEnd type="none" w="med" len="me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5102464" presetClass="entr" presetSubtype="143641896" fill="hold" nodeType="clickEffect">
                                  <p:stCondLst>
                                    <p:cond delay="0"/>
                                  </p:stCondLst>
                                  <p:childTnLst>
                                    <p:set>
                                      <p:cBhvr>
                                        <p:cTn id="6" dur="1" fill="hold">
                                          <p:stCondLst>
                                            <p:cond delay="499"/>
                                          </p:stCondLst>
                                        </p:cTn>
                                        <p:tgtEl>
                                          <p:spTgt spid="18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5102464" presetClass="entr" presetSubtype="143641600" fill="hold" nodeType="clickEffect">
                                  <p:stCondLst>
                                    <p:cond delay="0"/>
                                  </p:stCondLst>
                                  <p:childTnLst>
                                    <p:set>
                                      <p:cBhvr>
                                        <p:cTn id="10" dur="1" fill="hold">
                                          <p:stCondLst>
                                            <p:cond delay="499"/>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image.png"/>
          <p:cNvPicPr>
            <a:picLocks noChangeAspect="1"/>
          </p:cNvPicPr>
          <p:nvPr/>
        </p:nvPicPr>
        <p:blipFill>
          <a:blip r:embed="rId2" cstate="print"/>
          <a:srcRect/>
          <a:stretch>
            <a:fillRect/>
          </a:stretch>
        </p:blipFill>
        <p:spPr bwMode="auto">
          <a:xfrm>
            <a:off x="-16743" y="0"/>
            <a:ext cx="9158511" cy="6881441"/>
          </a:xfrm>
          <a:prstGeom prst="rect">
            <a:avLst/>
          </a:prstGeom>
          <a:noFill/>
          <a:ln w="12700" cap="flat" cmpd="sng">
            <a:noFill/>
            <a:prstDash val="solid"/>
            <a:miter lim="0"/>
            <a:headEnd type="none" w="med" len="med"/>
            <a:tailEnd type="none" w="med" len="med"/>
          </a:ln>
          <a:effectLst/>
        </p:spPr>
      </p:pic>
      <p:sp>
        <p:nvSpPr>
          <p:cNvPr id="3074" name="Rectangle 2"/>
          <p:cNvSpPr>
            <a:spLocks/>
          </p:cNvSpPr>
          <p:nvPr/>
        </p:nvSpPr>
        <p:spPr bwMode="auto">
          <a:xfrm>
            <a:off x="0" y="0"/>
            <a:ext cx="3670102" cy="1419820"/>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3075" name="Picture 3" descr="image.png"/>
          <p:cNvPicPr>
            <a:picLocks noChangeAspect="1"/>
          </p:cNvPicPr>
          <p:nvPr/>
        </p:nvPicPr>
        <p:blipFill>
          <a:blip r:embed="rId3" cstate="print"/>
          <a:srcRect/>
          <a:stretch>
            <a:fillRect/>
          </a:stretch>
        </p:blipFill>
        <p:spPr bwMode="auto">
          <a:xfrm>
            <a:off x="494482" y="378396"/>
            <a:ext cx="2706811" cy="743396"/>
          </a:xfrm>
          <a:prstGeom prst="rect">
            <a:avLst/>
          </a:prstGeom>
          <a:noFill/>
          <a:ln w="12700" cap="flat" cmpd="sng">
            <a:noFill/>
            <a:prstDash val="solid"/>
            <a:miter lim="0"/>
            <a:headEnd type="none" w="med" len="med"/>
            <a:tailEnd type="none" w="med" len="med"/>
          </a:ln>
          <a:effectLst/>
        </p:spPr>
      </p:pic>
      <p:sp>
        <p:nvSpPr>
          <p:cNvPr id="3076" name="Rectangle 4"/>
          <p:cNvSpPr>
            <a:spLocks/>
          </p:cNvSpPr>
          <p:nvPr/>
        </p:nvSpPr>
        <p:spPr bwMode="auto">
          <a:xfrm>
            <a:off x="3741539" y="0"/>
            <a:ext cx="5402461" cy="1419820"/>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sp>
        <p:nvSpPr>
          <p:cNvPr id="3077" name="Rectangle 5"/>
          <p:cNvSpPr>
            <a:spLocks noGrp="1" noChangeArrowheads="1"/>
          </p:cNvSpPr>
          <p:nvPr>
            <p:ph type="body" idx="1"/>
          </p:nvPr>
        </p:nvSpPr>
        <p:spPr>
          <a:xfrm>
            <a:off x="502295" y="4257229"/>
            <a:ext cx="2477988" cy="1210588"/>
          </a:xfrm>
        </p:spPr>
        <p:txBody>
          <a:bodyPr lIns="0" tIns="0" rIns="0" bIns="0" anchor="t"/>
          <a:lstStyle/>
          <a:p>
            <a:pPr marL="0" indent="0" defTabSz="914145">
              <a:spcBef>
                <a:spcPts val="422"/>
              </a:spcBef>
              <a:buSzTx/>
              <a:buNone/>
            </a:pPr>
            <a:r>
              <a:rPr lang="en-US" sz="2000" b="1" dirty="0">
                <a:solidFill>
                  <a:srgbClr val="FFFFFF"/>
                </a:solidFill>
                <a:latin typeface="Helvetica" charset="0"/>
                <a:ea typeface="Helvetica" charset="0"/>
                <a:cs typeface="Helvetica" charset="0"/>
                <a:sym typeface="Helvetica" charset="0"/>
              </a:rPr>
              <a:t>Name </a:t>
            </a:r>
          </a:p>
          <a:p>
            <a:pPr marL="0" indent="0" defTabSz="914145">
              <a:spcBef>
                <a:spcPts val="422"/>
              </a:spcBef>
              <a:buSzTx/>
              <a:buNone/>
            </a:pPr>
            <a:r>
              <a:rPr lang="en-US" sz="2000" b="1" dirty="0">
                <a:solidFill>
                  <a:srgbClr val="FFFFFF"/>
                </a:solidFill>
                <a:latin typeface="Helvetica" charset="0"/>
                <a:ea typeface="Helvetica" charset="0"/>
                <a:cs typeface="Helvetica" charset="0"/>
                <a:sym typeface="Helvetica" charset="0"/>
              </a:rPr>
              <a:t>Title</a:t>
            </a:r>
          </a:p>
          <a:p>
            <a:pPr marL="0" indent="0" defTabSz="914145">
              <a:spcBef>
                <a:spcPts val="422"/>
              </a:spcBef>
              <a:buSzTx/>
              <a:buNone/>
            </a:pPr>
            <a:r>
              <a:rPr lang="en-US" sz="2000" b="1" dirty="0">
                <a:solidFill>
                  <a:srgbClr val="FFFFFF"/>
                </a:solidFill>
                <a:latin typeface="Helvetica" charset="0"/>
                <a:ea typeface="Helvetica" charset="0"/>
                <a:cs typeface="Helvetica" charset="0"/>
                <a:sym typeface="Helvetica" charset="0"/>
              </a:rPr>
              <a:t>Date</a:t>
            </a:r>
            <a:endParaRPr lang="en-US" dirty="0"/>
          </a:p>
        </p:txBody>
      </p:sp>
      <p:pic>
        <p:nvPicPr>
          <p:cNvPr id="3078" name="Picture 6" descr="SM-LBD-Header-small.jpg"/>
          <p:cNvPicPr>
            <a:picLocks noChangeAspect="1"/>
          </p:cNvPicPr>
          <p:nvPr/>
        </p:nvPicPr>
        <p:blipFill>
          <a:blip r:embed="rId4" cstate="print"/>
          <a:srcRect/>
          <a:stretch>
            <a:fillRect/>
          </a:stretch>
        </p:blipFill>
        <p:spPr bwMode="auto">
          <a:xfrm>
            <a:off x="0" y="2555007"/>
            <a:ext cx="9144000" cy="1263551"/>
          </a:xfrm>
          <a:prstGeom prst="rect">
            <a:avLst/>
          </a:prstGeom>
          <a:noFill/>
          <a:ln w="12700" cap="flat" cmpd="sng">
            <a:noFill/>
            <a:prstDash val="solid"/>
            <a:miter lim="0"/>
            <a:headEnd type="none" w="med" len="med"/>
            <a:tailEnd type="none" w="med" len="med"/>
          </a:ln>
          <a:effectLst/>
        </p:spPr>
      </p:pic>
      <p:sp>
        <p:nvSpPr>
          <p:cNvPr id="3079" name="Rectangle 7"/>
          <p:cNvSpPr>
            <a:spLocks/>
          </p:cNvSpPr>
          <p:nvPr/>
        </p:nvSpPr>
        <p:spPr bwMode="auto">
          <a:xfrm>
            <a:off x="502295" y="5687095"/>
            <a:ext cx="4537398" cy="312539"/>
          </a:xfrm>
          <a:prstGeom prst="rect">
            <a:avLst/>
          </a:prstGeom>
          <a:noFill/>
          <a:ln w="12700" cap="flat" cmpd="sng">
            <a:noFill/>
            <a:prstDash val="solid"/>
            <a:miter lim="0"/>
            <a:headEnd/>
            <a:tailEnd/>
          </a:ln>
          <a:effectLst/>
        </p:spPr>
        <p:txBody>
          <a:bodyPr lIns="0" tIns="0" rIns="0" bIns="0">
            <a:spAutoFit/>
          </a:bodyPr>
          <a:lstStyle/>
          <a:p>
            <a:pPr algn="l" defTabSz="914145"/>
            <a:r>
              <a:rPr lang="en-US" sz="2000" dirty="0">
                <a:solidFill>
                  <a:srgbClr val="002060"/>
                </a:solidFill>
                <a:latin typeface="Helvetica" charset="0"/>
                <a:ea typeface="Helvetica" charset="0"/>
                <a:cs typeface="Helvetica" charset="0"/>
                <a:sym typeface="Helvetica" charset="0"/>
              </a:rPr>
              <a:t>www.springermaterials.com</a:t>
            </a:r>
            <a:endParaRPr lang="en-US" dirty="0"/>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4098"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4099"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4100"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4101"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4102"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2</a:t>
            </a:r>
          </a:p>
          <a:p>
            <a:pPr algn="l" defTabSz="914145"/>
            <a:endParaRPr lang="en-US" sz="1000" dirty="0">
              <a:solidFill>
                <a:srgbClr val="000066"/>
              </a:solidFill>
              <a:latin typeface="Arial" pitchFamily="34" charset="0"/>
              <a:cs typeface="Arial" pitchFamily="34" charset="0"/>
              <a:sym typeface="Arial" pitchFamily="34" charset="0"/>
            </a:endParaRPr>
          </a:p>
        </p:txBody>
      </p:sp>
      <p:pic>
        <p:nvPicPr>
          <p:cNvPr id="4103" name="Picture 7" descr="SM-Start.png"/>
          <p:cNvPicPr>
            <a:picLocks noChangeAspect="1"/>
          </p:cNvPicPr>
          <p:nvPr/>
        </p:nvPicPr>
        <p:blipFill>
          <a:blip r:embed="rId3" cstate="print"/>
          <a:srcRect/>
          <a:stretch>
            <a:fillRect/>
          </a:stretch>
        </p:blipFill>
        <p:spPr bwMode="auto">
          <a:xfrm>
            <a:off x="3491508" y="1340570"/>
            <a:ext cx="5401345" cy="3848695"/>
          </a:xfrm>
          <a:prstGeom prst="rect">
            <a:avLst/>
          </a:prstGeom>
          <a:noFill/>
          <a:ln w="12700" cap="flat" cmpd="sng">
            <a:noFill/>
            <a:prstDash val="solid"/>
            <a:miter lim="0"/>
            <a:headEnd type="none" w="med" len="med"/>
            <a:tailEnd type="none" w="med" len="med"/>
          </a:ln>
          <a:effectLst/>
        </p:spPr>
      </p:pic>
      <p:sp>
        <p:nvSpPr>
          <p:cNvPr id="4104" name="Rectangle 8"/>
          <p:cNvSpPr>
            <a:spLocks/>
          </p:cNvSpPr>
          <p:nvPr/>
        </p:nvSpPr>
        <p:spPr bwMode="auto">
          <a:xfrm>
            <a:off x="430858" y="393138"/>
            <a:ext cx="5184800" cy="332399"/>
          </a:xfrm>
          <a:prstGeom prst="rect">
            <a:avLst/>
          </a:prstGeom>
          <a:noFill/>
          <a:ln w="12700" cap="flat" cmpd="sng">
            <a:noFill/>
            <a:prstDash val="solid"/>
            <a:miter lim="0"/>
            <a:headEnd/>
            <a:tailEnd/>
          </a:ln>
          <a:effectLst/>
        </p:spPr>
        <p:txBody>
          <a:bodyPr lIns="0" tIns="0" rIns="0" bIns="0" anchor="b">
            <a:spAutoFit/>
          </a:bodyPr>
          <a:lstStyle/>
          <a:p>
            <a:pPr algn="l" defTabSz="914145">
              <a:lnSpc>
                <a:spcPct val="90000"/>
              </a:lnSpc>
            </a:pPr>
            <a:r>
              <a:rPr lang="en-US" sz="2400" dirty="0">
                <a:solidFill>
                  <a:srgbClr val="002060"/>
                </a:solidFill>
                <a:latin typeface="Helvetica" charset="0"/>
                <a:ea typeface="Helvetica" charset="0"/>
                <a:cs typeface="Helvetica" charset="0"/>
                <a:sym typeface="Helvetica" charset="0"/>
              </a:rPr>
              <a:t>What‘s in </a:t>
            </a:r>
            <a:r>
              <a:rPr lang="en-US" sz="2400" dirty="0" err="1">
                <a:solidFill>
                  <a:srgbClr val="002060"/>
                </a:solidFill>
                <a:latin typeface="Helvetica" charset="0"/>
                <a:ea typeface="Helvetica" charset="0"/>
                <a:cs typeface="Helvetica" charset="0"/>
                <a:sym typeface="Helvetica" charset="0"/>
              </a:rPr>
              <a:t>SpringerMaterials</a:t>
            </a:r>
            <a:r>
              <a:rPr lang="en-US" sz="2400" dirty="0">
                <a:solidFill>
                  <a:srgbClr val="002060"/>
                </a:solidFill>
                <a:latin typeface="Helvetica" charset="0"/>
                <a:ea typeface="Helvetica" charset="0"/>
                <a:cs typeface="Helvetica" charset="0"/>
                <a:sym typeface="Helvetica" charset="0"/>
              </a:rPr>
              <a:t>?</a:t>
            </a:r>
            <a:endParaRPr lang="en-US" dirty="0"/>
          </a:p>
        </p:txBody>
      </p:sp>
      <p:sp>
        <p:nvSpPr>
          <p:cNvPr id="4105" name="Rectangle 9"/>
          <p:cNvSpPr>
            <a:spLocks/>
          </p:cNvSpPr>
          <p:nvPr/>
        </p:nvSpPr>
        <p:spPr bwMode="auto">
          <a:xfrm>
            <a:off x="286867" y="5508501"/>
            <a:ext cx="2402086" cy="610419"/>
          </a:xfrm>
          <a:prstGeom prst="rect">
            <a:avLst/>
          </a:prstGeom>
          <a:solidFill>
            <a:srgbClr val="F2F2F2"/>
          </a:solidFill>
          <a:ln w="36124" cap="flat" cmpd="sng">
            <a:solidFill>
              <a:srgbClr val="C00000"/>
            </a:solidFill>
            <a:prstDash val="solid"/>
            <a:round/>
            <a:headEnd/>
            <a:tailEnd/>
          </a:ln>
          <a:effectLst/>
        </p:spPr>
        <p:txBody>
          <a:bodyPr lIns="88896" tIns="50798" rIns="88896" bIns="50798">
            <a:spAutoFit/>
          </a:bodyPr>
          <a:lstStyle/>
          <a:p>
            <a:pPr marL="303599" indent="-342665" algn="l" defTabSz="914145">
              <a:buClr>
                <a:srgbClr val="002060"/>
              </a:buClr>
              <a:buSzPct val="100000"/>
              <a:buFontTx/>
              <a:buAutoNum type="arabicPeriod" startAt="4"/>
            </a:pPr>
            <a:r>
              <a:rPr lang="en-US" sz="1800" dirty="0">
                <a:solidFill>
                  <a:srgbClr val="002060"/>
                </a:solidFill>
                <a:latin typeface="Helvetica" charset="0"/>
                <a:ea typeface="Helvetica" charset="0"/>
                <a:cs typeface="Helvetica" charset="0"/>
                <a:sym typeface="Helvetica" charset="0"/>
              </a:rPr>
              <a:t>More to come …</a:t>
            </a:r>
            <a:br>
              <a:rPr lang="en-US" sz="1800" dirty="0">
                <a:solidFill>
                  <a:srgbClr val="002060"/>
                </a:solidFill>
                <a:latin typeface="Helvetica" charset="0"/>
                <a:ea typeface="Helvetica" charset="0"/>
                <a:cs typeface="Helvetica" charset="0"/>
                <a:sym typeface="Helvetica" charset="0"/>
              </a:rPr>
            </a:br>
            <a:r>
              <a:rPr lang="en-US" sz="1500" dirty="0">
                <a:solidFill>
                  <a:srgbClr val="002060"/>
                </a:solidFill>
                <a:latin typeface="Helvetica" charset="0"/>
                <a:ea typeface="Helvetica" charset="0"/>
                <a:cs typeface="Helvetica" charset="0"/>
                <a:sym typeface="Helvetica" charset="0"/>
              </a:rPr>
              <a:t>(Quarterly Updates)</a:t>
            </a:r>
            <a:endParaRPr lang="en-US" dirty="0"/>
          </a:p>
        </p:txBody>
      </p:sp>
      <p:grpSp>
        <p:nvGrpSpPr>
          <p:cNvPr id="2" name="Group 10"/>
          <p:cNvGrpSpPr>
            <a:grpSpLocks/>
          </p:cNvGrpSpPr>
          <p:nvPr/>
        </p:nvGrpSpPr>
        <p:grpSpPr bwMode="auto">
          <a:xfrm>
            <a:off x="286866" y="1699990"/>
            <a:ext cx="3168923" cy="684237"/>
            <a:chOff x="0" y="0"/>
            <a:chExt cx="355" cy="77"/>
          </a:xfrm>
        </p:grpSpPr>
        <p:sp>
          <p:nvSpPr>
            <p:cNvPr id="4107" name="Rectangle 11"/>
            <p:cNvSpPr>
              <a:spLocks/>
            </p:cNvSpPr>
            <p:nvPr/>
          </p:nvSpPr>
          <p:spPr bwMode="auto">
            <a:xfrm>
              <a:off x="0" y="0"/>
              <a:ext cx="302" cy="46"/>
            </a:xfrm>
            <a:prstGeom prst="rect">
              <a:avLst/>
            </a:prstGeom>
            <a:solidFill>
              <a:srgbClr val="F2F2F2"/>
            </a:solidFill>
            <a:ln w="36124" cap="flat" cmpd="sng">
              <a:solidFill>
                <a:srgbClr val="C00000"/>
              </a:solidFill>
              <a:prstDash val="solid"/>
              <a:round/>
              <a:headEnd/>
              <a:tailEnd/>
            </a:ln>
            <a:effectLst/>
          </p:spPr>
          <p:txBody>
            <a:bodyPr lIns="88900" tIns="50800" rIns="88900" bIns="50800"/>
            <a:lstStyle/>
            <a:p>
              <a:pPr marL="342665" indent="-342665" algn="l" defTabSz="914145">
                <a:buClr>
                  <a:srgbClr val="002060"/>
                </a:buClr>
                <a:buSzPct val="100000"/>
                <a:buFontTx/>
                <a:buAutoNum type="arabicPeriod"/>
              </a:pPr>
              <a:r>
                <a:rPr lang="en-US" sz="1800" dirty="0" err="1">
                  <a:solidFill>
                    <a:srgbClr val="002060"/>
                  </a:solidFill>
                  <a:latin typeface="Helvetica" charset="0"/>
                  <a:ea typeface="Helvetica" charset="0"/>
                  <a:cs typeface="Helvetica" charset="0"/>
                  <a:sym typeface="Helvetica" charset="0"/>
                </a:rPr>
                <a:t>Landolt-Börnstein</a:t>
              </a:r>
              <a:endParaRPr lang="en-US" dirty="0"/>
            </a:p>
          </p:txBody>
        </p:sp>
        <p:sp>
          <p:nvSpPr>
            <p:cNvPr id="4108" name="Line 12"/>
            <p:cNvSpPr>
              <a:spLocks noChangeShapeType="1"/>
            </p:cNvSpPr>
            <p:nvPr/>
          </p:nvSpPr>
          <p:spPr bwMode="auto">
            <a:xfrm>
              <a:off x="268" y="20"/>
              <a:ext cx="87" cy="57"/>
            </a:xfrm>
            <a:prstGeom prst="line">
              <a:avLst/>
            </a:prstGeom>
            <a:noFill/>
            <a:ln w="54186" cap="flat" cmpd="sng">
              <a:solidFill>
                <a:srgbClr val="C00000"/>
              </a:solidFill>
              <a:prstDash val="solid"/>
              <a:round/>
              <a:headEnd/>
              <a:tailEnd type="arrow" w="sm" len="sm"/>
            </a:ln>
            <a:effectLst/>
          </p:spPr>
          <p:txBody>
            <a:bodyPr/>
            <a:lstStyle/>
            <a:p>
              <a:endParaRPr lang="en-US"/>
            </a:p>
          </p:txBody>
        </p:sp>
      </p:grpSp>
      <p:grpSp>
        <p:nvGrpSpPr>
          <p:cNvPr id="3" name="Group 13"/>
          <p:cNvGrpSpPr>
            <a:grpSpLocks/>
          </p:cNvGrpSpPr>
          <p:nvPr/>
        </p:nvGrpSpPr>
        <p:grpSpPr bwMode="auto">
          <a:xfrm>
            <a:off x="286866" y="2348508"/>
            <a:ext cx="3168923" cy="1619622"/>
            <a:chOff x="0" y="0"/>
            <a:chExt cx="355" cy="182"/>
          </a:xfrm>
        </p:grpSpPr>
        <p:sp>
          <p:nvSpPr>
            <p:cNvPr id="4110" name="Rectangle 14"/>
            <p:cNvSpPr>
              <a:spLocks/>
            </p:cNvSpPr>
            <p:nvPr/>
          </p:nvSpPr>
          <p:spPr bwMode="auto">
            <a:xfrm>
              <a:off x="0" y="0"/>
              <a:ext cx="275" cy="171"/>
            </a:xfrm>
            <a:prstGeom prst="rect">
              <a:avLst/>
            </a:prstGeom>
            <a:solidFill>
              <a:srgbClr val="F2F2F2"/>
            </a:solidFill>
            <a:ln w="36124" cap="flat" cmpd="sng">
              <a:solidFill>
                <a:srgbClr val="C00000"/>
              </a:solidFill>
              <a:prstDash val="solid"/>
              <a:round/>
              <a:headEnd/>
              <a:tailEnd/>
            </a:ln>
            <a:effectLst/>
          </p:spPr>
          <p:txBody>
            <a:bodyPr lIns="88900" tIns="50800" rIns="88900" bIns="50800"/>
            <a:lstStyle/>
            <a:p>
              <a:pPr marL="342665" indent="-342665" algn="l" defTabSz="914145">
                <a:buClr>
                  <a:srgbClr val="002060"/>
                </a:buClr>
                <a:buSzPct val="100000"/>
                <a:buFontTx/>
                <a:buAutoNum type="arabicPeriod" startAt="2"/>
              </a:pPr>
              <a:r>
                <a:rPr lang="en-US" sz="1800" dirty="0">
                  <a:solidFill>
                    <a:srgbClr val="002060"/>
                  </a:solidFill>
                  <a:latin typeface="Helvetica" charset="0"/>
                  <a:ea typeface="Helvetica" charset="0"/>
                  <a:cs typeface="Helvetica" charset="0"/>
                  <a:sym typeface="Helvetica" charset="0"/>
                </a:rPr>
                <a:t>Databases:</a:t>
              </a:r>
              <a:br>
                <a:rPr lang="en-US" sz="1800" dirty="0">
                  <a:solidFill>
                    <a:srgbClr val="002060"/>
                  </a:solidFill>
                  <a:latin typeface="Helvetica" charset="0"/>
                  <a:ea typeface="Helvetica" charset="0"/>
                  <a:cs typeface="Helvetica" charset="0"/>
                  <a:sym typeface="Helvetica" charset="0"/>
                </a:rPr>
              </a:br>
              <a:r>
                <a:rPr lang="en-US" sz="1800" dirty="0">
                  <a:solidFill>
                    <a:srgbClr val="002060"/>
                  </a:solidFill>
                  <a:latin typeface="Helvetica" charset="0"/>
                  <a:ea typeface="Helvetica" charset="0"/>
                  <a:cs typeface="Helvetica" charset="0"/>
                  <a:sym typeface="Helvetica" charset="0"/>
                </a:rPr>
                <a:t>– Inorganic </a:t>
              </a:r>
              <a:br>
                <a:rPr lang="en-US" sz="1800" dirty="0">
                  <a:solidFill>
                    <a:srgbClr val="002060"/>
                  </a:solidFill>
                  <a:latin typeface="Helvetica" charset="0"/>
                  <a:ea typeface="Helvetica" charset="0"/>
                  <a:cs typeface="Helvetica" charset="0"/>
                  <a:sym typeface="Helvetica" charset="0"/>
                </a:rPr>
              </a:br>
              <a:r>
                <a:rPr lang="en-US" sz="1800" dirty="0">
                  <a:solidFill>
                    <a:srgbClr val="002060"/>
                  </a:solidFill>
                  <a:latin typeface="Helvetica" charset="0"/>
                  <a:ea typeface="Helvetica" charset="0"/>
                  <a:cs typeface="Helvetica" charset="0"/>
                  <a:sym typeface="Helvetica" charset="0"/>
                </a:rPr>
                <a:t>    Solid Phases</a:t>
              </a:r>
              <a:br>
                <a:rPr lang="en-US" sz="1800" dirty="0">
                  <a:solidFill>
                    <a:srgbClr val="002060"/>
                  </a:solidFill>
                  <a:latin typeface="Helvetica" charset="0"/>
                  <a:ea typeface="Helvetica" charset="0"/>
                  <a:cs typeface="Helvetica" charset="0"/>
                  <a:sym typeface="Helvetica" charset="0"/>
                </a:rPr>
              </a:br>
              <a:r>
                <a:rPr lang="en-US" sz="1800" dirty="0">
                  <a:solidFill>
                    <a:srgbClr val="002060"/>
                  </a:solidFill>
                  <a:latin typeface="Helvetica" charset="0"/>
                  <a:ea typeface="Helvetica" charset="0"/>
                  <a:cs typeface="Helvetica" charset="0"/>
                  <a:sym typeface="Helvetica" charset="0"/>
                </a:rPr>
                <a:t>– </a:t>
              </a:r>
              <a:r>
                <a:rPr lang="en-US" sz="1800" dirty="0" err="1">
                  <a:solidFill>
                    <a:srgbClr val="002060"/>
                  </a:solidFill>
                  <a:latin typeface="Helvetica" charset="0"/>
                  <a:ea typeface="Helvetica" charset="0"/>
                  <a:cs typeface="Helvetica" charset="0"/>
                  <a:sym typeface="Helvetica" charset="0"/>
                </a:rPr>
                <a:t>Thermophysical</a:t>
              </a:r>
              <a:r>
                <a:rPr lang="en-US" sz="1800" dirty="0">
                  <a:solidFill>
                    <a:srgbClr val="002060"/>
                  </a:solidFill>
                  <a:latin typeface="Helvetica" charset="0"/>
                  <a:ea typeface="Helvetica" charset="0"/>
                  <a:cs typeface="Helvetica" charset="0"/>
                  <a:sym typeface="Helvetica" charset="0"/>
                </a:rPr>
                <a:t/>
              </a:r>
              <a:br>
                <a:rPr lang="en-US" sz="1800" dirty="0">
                  <a:solidFill>
                    <a:srgbClr val="002060"/>
                  </a:solidFill>
                  <a:latin typeface="Helvetica" charset="0"/>
                  <a:ea typeface="Helvetica" charset="0"/>
                  <a:cs typeface="Helvetica" charset="0"/>
                  <a:sym typeface="Helvetica" charset="0"/>
                </a:rPr>
              </a:br>
              <a:r>
                <a:rPr lang="en-US" sz="1800" dirty="0">
                  <a:solidFill>
                    <a:srgbClr val="002060"/>
                  </a:solidFill>
                  <a:latin typeface="Helvetica" charset="0"/>
                  <a:ea typeface="Helvetica" charset="0"/>
                  <a:cs typeface="Helvetica" charset="0"/>
                  <a:sym typeface="Helvetica" charset="0"/>
                </a:rPr>
                <a:t>    Properties</a:t>
              </a:r>
              <a:endParaRPr lang="en-US" dirty="0"/>
            </a:p>
          </p:txBody>
        </p:sp>
        <p:sp>
          <p:nvSpPr>
            <p:cNvPr id="4111" name="Line 15"/>
            <p:cNvSpPr>
              <a:spLocks noChangeShapeType="1"/>
            </p:cNvSpPr>
            <p:nvPr/>
          </p:nvSpPr>
          <p:spPr bwMode="auto">
            <a:xfrm>
              <a:off x="265" y="82"/>
              <a:ext cx="90" cy="100"/>
            </a:xfrm>
            <a:prstGeom prst="line">
              <a:avLst/>
            </a:prstGeom>
            <a:noFill/>
            <a:ln w="54186" cap="flat" cmpd="sng">
              <a:solidFill>
                <a:srgbClr val="C00000"/>
              </a:solidFill>
              <a:prstDash val="solid"/>
              <a:round/>
              <a:headEnd/>
              <a:tailEnd type="arrow" w="sm" len="sm"/>
            </a:ln>
            <a:effectLst/>
          </p:spPr>
          <p:txBody>
            <a:bodyPr/>
            <a:lstStyle/>
            <a:p>
              <a:endParaRPr lang="en-US"/>
            </a:p>
          </p:txBody>
        </p:sp>
      </p:grpSp>
      <p:grpSp>
        <p:nvGrpSpPr>
          <p:cNvPr id="4" name="Group 16"/>
          <p:cNvGrpSpPr>
            <a:grpSpLocks/>
          </p:cNvGrpSpPr>
          <p:nvPr/>
        </p:nvGrpSpPr>
        <p:grpSpPr bwMode="auto">
          <a:xfrm>
            <a:off x="286866" y="4076402"/>
            <a:ext cx="3168923" cy="1244576"/>
            <a:chOff x="0" y="0"/>
            <a:chExt cx="355" cy="140"/>
          </a:xfrm>
        </p:grpSpPr>
        <p:sp>
          <p:nvSpPr>
            <p:cNvPr id="4113" name="Rectangle 17"/>
            <p:cNvSpPr>
              <a:spLocks/>
            </p:cNvSpPr>
            <p:nvPr/>
          </p:nvSpPr>
          <p:spPr bwMode="auto">
            <a:xfrm>
              <a:off x="0" y="0"/>
              <a:ext cx="267" cy="140"/>
            </a:xfrm>
            <a:prstGeom prst="rect">
              <a:avLst/>
            </a:prstGeom>
            <a:solidFill>
              <a:srgbClr val="F2F2F2"/>
            </a:solidFill>
            <a:ln w="36124" cap="flat" cmpd="sng">
              <a:solidFill>
                <a:srgbClr val="C00000"/>
              </a:solidFill>
              <a:prstDash val="solid"/>
              <a:round/>
              <a:headEnd/>
              <a:tailEnd/>
            </a:ln>
            <a:effectLst/>
          </p:spPr>
          <p:txBody>
            <a:bodyPr lIns="88900" tIns="50800" rIns="88900" bIns="50800"/>
            <a:lstStyle/>
            <a:p>
              <a:pPr marL="342665" indent="-342665" algn="l" defTabSz="914145">
                <a:buClr>
                  <a:srgbClr val="002060"/>
                </a:buClr>
                <a:buSzPct val="100000"/>
                <a:buFontTx/>
                <a:buAutoNum type="arabicPeriod" startAt="3"/>
              </a:pPr>
              <a:r>
                <a:rPr lang="en-US" sz="1800" dirty="0">
                  <a:solidFill>
                    <a:srgbClr val="002060"/>
                  </a:solidFill>
                  <a:latin typeface="Helvetica" charset="0"/>
                  <a:ea typeface="Helvetica" charset="0"/>
                  <a:cs typeface="Helvetica" charset="0"/>
                  <a:sym typeface="Helvetica" charset="0"/>
                </a:rPr>
                <a:t>Chemical Safety:</a:t>
              </a:r>
              <a:br>
                <a:rPr lang="en-US" sz="1800" dirty="0">
                  <a:solidFill>
                    <a:srgbClr val="002060"/>
                  </a:solidFill>
                  <a:latin typeface="Helvetica" charset="0"/>
                  <a:ea typeface="Helvetica" charset="0"/>
                  <a:cs typeface="Helvetica" charset="0"/>
                  <a:sym typeface="Helvetica" charset="0"/>
                </a:rPr>
              </a:br>
              <a:r>
                <a:rPr lang="en-US" sz="1800" dirty="0">
                  <a:solidFill>
                    <a:srgbClr val="002060"/>
                  </a:solidFill>
                  <a:latin typeface="Helvetica" charset="0"/>
                  <a:ea typeface="Helvetica" charset="0"/>
                  <a:cs typeface="Helvetica" charset="0"/>
                  <a:sym typeface="Helvetica" charset="0"/>
                </a:rPr>
                <a:t>– REACH </a:t>
              </a:r>
              <a:br>
                <a:rPr lang="en-US" sz="1800" dirty="0">
                  <a:solidFill>
                    <a:srgbClr val="002060"/>
                  </a:solidFill>
                  <a:latin typeface="Helvetica" charset="0"/>
                  <a:ea typeface="Helvetica" charset="0"/>
                  <a:cs typeface="Helvetica" charset="0"/>
                  <a:sym typeface="Helvetica" charset="0"/>
                </a:rPr>
              </a:br>
              <a:r>
                <a:rPr lang="en-US" sz="1800" dirty="0">
                  <a:solidFill>
                    <a:srgbClr val="002060"/>
                  </a:solidFill>
                  <a:latin typeface="Helvetica" charset="0"/>
                  <a:ea typeface="Helvetica" charset="0"/>
                  <a:cs typeface="Helvetica" charset="0"/>
                  <a:sym typeface="Helvetica" charset="0"/>
                </a:rPr>
                <a:t>– GHS</a:t>
              </a:r>
              <a:br>
                <a:rPr lang="en-US" sz="1800" dirty="0">
                  <a:solidFill>
                    <a:srgbClr val="002060"/>
                  </a:solidFill>
                  <a:latin typeface="Helvetica" charset="0"/>
                  <a:ea typeface="Helvetica" charset="0"/>
                  <a:cs typeface="Helvetica" charset="0"/>
                  <a:sym typeface="Helvetica" charset="0"/>
                </a:rPr>
              </a:br>
              <a:r>
                <a:rPr lang="en-US" sz="1800" dirty="0">
                  <a:solidFill>
                    <a:srgbClr val="002060"/>
                  </a:solidFill>
                  <a:latin typeface="Helvetica" charset="0"/>
                  <a:ea typeface="Helvetica" charset="0"/>
                  <a:cs typeface="Helvetica" charset="0"/>
                  <a:sym typeface="Helvetica" charset="0"/>
                </a:rPr>
                <a:t>– </a:t>
              </a:r>
              <a:r>
                <a:rPr lang="en-US" sz="1800" dirty="0" err="1">
                  <a:solidFill>
                    <a:srgbClr val="002060"/>
                  </a:solidFill>
                  <a:latin typeface="Helvetica" charset="0"/>
                  <a:ea typeface="Helvetica" charset="0"/>
                  <a:cs typeface="Helvetica" charset="0"/>
                  <a:sym typeface="Helvetica" charset="0"/>
                </a:rPr>
                <a:t>RoHS</a:t>
              </a:r>
              <a:r>
                <a:rPr lang="en-US" sz="1800" dirty="0">
                  <a:solidFill>
                    <a:srgbClr val="002060"/>
                  </a:solidFill>
                  <a:latin typeface="Helvetica" charset="0"/>
                  <a:ea typeface="Helvetica" charset="0"/>
                  <a:cs typeface="Helvetica" charset="0"/>
                  <a:sym typeface="Helvetica" charset="0"/>
                </a:rPr>
                <a:t>, WEEE</a:t>
              </a:r>
              <a:endParaRPr lang="en-US" dirty="0"/>
            </a:p>
          </p:txBody>
        </p:sp>
        <p:sp>
          <p:nvSpPr>
            <p:cNvPr id="4114" name="Line 18"/>
            <p:cNvSpPr>
              <a:spLocks noChangeShapeType="1"/>
            </p:cNvSpPr>
            <p:nvPr/>
          </p:nvSpPr>
          <p:spPr bwMode="auto">
            <a:xfrm flipV="1">
              <a:off x="266" y="20"/>
              <a:ext cx="89" cy="48"/>
            </a:xfrm>
            <a:prstGeom prst="line">
              <a:avLst/>
            </a:prstGeom>
            <a:noFill/>
            <a:ln w="54186" cap="flat" cmpd="sng">
              <a:solidFill>
                <a:srgbClr val="C00000"/>
              </a:solidFill>
              <a:prstDash val="solid"/>
              <a:round/>
              <a:headEnd/>
              <a:tailEnd type="arrow" w="sm" len="sm"/>
            </a:ln>
            <a:effectLst/>
          </p:spPr>
          <p:txBody>
            <a:bodyPr/>
            <a:lstStyle/>
            <a:p>
              <a:endParaRPr lang="en-US"/>
            </a:p>
          </p:txBody>
        </p:sp>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5122"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5123"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5124"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5125"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5126"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3</a:t>
            </a:r>
          </a:p>
          <a:p>
            <a:pPr algn="l" defTabSz="914145"/>
            <a:endParaRPr lang="en-US" sz="1000" dirty="0">
              <a:solidFill>
                <a:srgbClr val="000066"/>
              </a:solidFill>
              <a:latin typeface="Arial" pitchFamily="34" charset="0"/>
              <a:cs typeface="Arial" pitchFamily="34" charset="0"/>
              <a:sym typeface="Arial" pitchFamily="34" charset="0"/>
            </a:endParaRPr>
          </a:p>
        </p:txBody>
      </p:sp>
      <p:sp>
        <p:nvSpPr>
          <p:cNvPr id="5127" name="Rectangle 7"/>
          <p:cNvSpPr>
            <a:spLocks noGrp="1" noChangeArrowheads="1"/>
          </p:cNvSpPr>
          <p:nvPr>
            <p:ph type="body" idx="1"/>
          </p:nvPr>
        </p:nvSpPr>
        <p:spPr>
          <a:xfrm>
            <a:off x="430857" y="1233414"/>
            <a:ext cx="8104808" cy="5143972"/>
          </a:xfrm>
        </p:spPr>
        <p:txBody>
          <a:bodyPr lIns="0" tIns="0" rIns="0" bIns="0" anchor="t"/>
          <a:lstStyle/>
          <a:p>
            <a:pPr marL="77016" indent="-77016" defTabSz="914145">
              <a:spcBef>
                <a:spcPts val="422"/>
              </a:spcBef>
              <a:buClr>
                <a:srgbClr val="C00000"/>
              </a:buClr>
              <a:buSzPct val="150000"/>
              <a:buFont typeface="Calibri" pitchFamily="34" charset="0"/>
              <a:buChar char="•"/>
            </a:pPr>
            <a:r>
              <a:rPr lang="en-US" sz="2000" dirty="0">
                <a:solidFill>
                  <a:srgbClr val="002060"/>
                </a:solidFill>
                <a:latin typeface="Helvetica" charset="0"/>
                <a:ea typeface="Helvetica" charset="0"/>
                <a:cs typeface="Helvetica" charset="0"/>
                <a:sym typeface="Helvetica" charset="0"/>
              </a:rPr>
              <a:t>&gt; 200,000 pages </a:t>
            </a:r>
            <a:r>
              <a:rPr lang="en-US" sz="2400" dirty="0">
                <a:solidFill>
                  <a:srgbClr val="002060"/>
                </a:solidFill>
                <a:latin typeface="Helvetica" charset="0"/>
                <a:ea typeface="Helvetica" charset="0"/>
                <a:cs typeface="Helvetica" charset="0"/>
                <a:sym typeface="Helvetica" charset="0"/>
              </a:rPr>
              <a:t>|</a:t>
            </a:r>
            <a:r>
              <a:rPr lang="en-US" sz="2000" dirty="0">
                <a:solidFill>
                  <a:srgbClr val="002060"/>
                </a:solidFill>
                <a:latin typeface="Helvetica" charset="0"/>
                <a:ea typeface="Helvetica" charset="0"/>
                <a:cs typeface="Helvetica" charset="0"/>
                <a:sym typeface="Helvetica" charset="0"/>
              </a:rPr>
              <a:t> &gt; 100,000 online documents </a:t>
            </a:r>
            <a:r>
              <a:rPr lang="en-US" sz="2400" dirty="0">
                <a:solidFill>
                  <a:srgbClr val="002060"/>
                </a:solidFill>
                <a:latin typeface="Helvetica" charset="0"/>
                <a:ea typeface="Helvetica" charset="0"/>
                <a:cs typeface="Helvetica" charset="0"/>
                <a:sym typeface="Helvetica" charset="0"/>
              </a:rPr>
              <a:t>|</a:t>
            </a:r>
            <a:r>
              <a:rPr lang="en-US" sz="2000" dirty="0">
                <a:solidFill>
                  <a:srgbClr val="002060"/>
                </a:solidFill>
                <a:latin typeface="Helvetica" charset="0"/>
                <a:ea typeface="Helvetica" charset="0"/>
                <a:cs typeface="Helvetica" charset="0"/>
                <a:sym typeface="Helvetica" charset="0"/>
              </a:rPr>
              <a:t> &gt; 150,000 figures</a:t>
            </a:r>
          </a:p>
          <a:p>
            <a:pPr marL="77016" indent="-77016" defTabSz="914145">
              <a:spcBef>
                <a:spcPts val="422"/>
              </a:spcBef>
              <a:buSzTx/>
              <a:buNone/>
            </a:pPr>
            <a:endParaRPr lang="en-US" sz="2000" dirty="0">
              <a:solidFill>
                <a:srgbClr val="002060"/>
              </a:solidFill>
              <a:latin typeface="Helvetica" charset="0"/>
              <a:ea typeface="Helvetica" charset="0"/>
              <a:cs typeface="Helvetica" charset="0"/>
              <a:sym typeface="Helvetica" charset="0"/>
            </a:endParaRPr>
          </a:p>
          <a:p>
            <a:pPr marL="77016" indent="-77016" defTabSz="914145">
              <a:spcBef>
                <a:spcPts val="422"/>
              </a:spcBef>
              <a:buSzTx/>
              <a:buNone/>
            </a:pPr>
            <a:endParaRPr lang="en-US" sz="2000" dirty="0">
              <a:solidFill>
                <a:srgbClr val="002060"/>
              </a:solidFill>
              <a:latin typeface="Helvetica" charset="0"/>
              <a:ea typeface="Helvetica" charset="0"/>
              <a:cs typeface="Helvetica" charset="0"/>
              <a:sym typeface="Helvetica" charset="0"/>
            </a:endParaRPr>
          </a:p>
          <a:p>
            <a:pPr marL="77016" indent="-77016" defTabSz="914145">
              <a:spcBef>
                <a:spcPts val="422"/>
              </a:spcBef>
              <a:buSzTx/>
              <a:buNone/>
            </a:pPr>
            <a:endParaRPr lang="en-US" sz="2000" dirty="0">
              <a:solidFill>
                <a:srgbClr val="002060"/>
              </a:solidFill>
              <a:latin typeface="Helvetica" charset="0"/>
              <a:ea typeface="Helvetica" charset="0"/>
              <a:cs typeface="Helvetica" charset="0"/>
              <a:sym typeface="Helvetica" charset="0"/>
            </a:endParaRPr>
          </a:p>
          <a:p>
            <a:pPr marL="77016" indent="-77016" defTabSz="914145">
              <a:spcBef>
                <a:spcPts val="422"/>
              </a:spcBef>
              <a:buSzTx/>
              <a:buNone/>
            </a:pPr>
            <a:endParaRPr lang="en-US" sz="2000" dirty="0">
              <a:solidFill>
                <a:srgbClr val="002060"/>
              </a:solidFill>
              <a:latin typeface="Helvetica" charset="0"/>
              <a:ea typeface="Helvetica" charset="0"/>
              <a:cs typeface="Helvetica" charset="0"/>
              <a:sym typeface="Helvetica" charset="0"/>
            </a:endParaRPr>
          </a:p>
          <a:p>
            <a:pPr marL="77016" indent="-77016" defTabSz="914145">
              <a:spcBef>
                <a:spcPts val="422"/>
              </a:spcBef>
              <a:buClr>
                <a:srgbClr val="C00000"/>
              </a:buClr>
              <a:buSzPct val="150000"/>
              <a:buFont typeface="Calibri" pitchFamily="34" charset="0"/>
              <a:buChar char="•"/>
            </a:pPr>
            <a:r>
              <a:rPr lang="en-US" sz="2000" dirty="0">
                <a:solidFill>
                  <a:srgbClr val="002060"/>
                </a:solidFill>
                <a:latin typeface="Helvetica" charset="0"/>
                <a:ea typeface="Helvetica" charset="0"/>
                <a:cs typeface="Helvetica" charset="0"/>
                <a:sym typeface="Helvetica" charset="0"/>
              </a:rPr>
              <a:t>&gt; 250,000 chemical substances  </a:t>
            </a:r>
            <a:r>
              <a:rPr lang="en-US" sz="2400" dirty="0">
                <a:solidFill>
                  <a:srgbClr val="002060"/>
                </a:solidFill>
                <a:latin typeface="Helvetica" charset="0"/>
                <a:ea typeface="Helvetica" charset="0"/>
                <a:cs typeface="Helvetica" charset="0"/>
                <a:sym typeface="Helvetica" charset="0"/>
              </a:rPr>
              <a:t>| &gt; </a:t>
            </a:r>
            <a:r>
              <a:rPr lang="en-US" sz="2000" dirty="0">
                <a:solidFill>
                  <a:srgbClr val="002060"/>
                </a:solidFill>
                <a:latin typeface="Helvetica" charset="0"/>
                <a:ea typeface="Helvetica" charset="0"/>
                <a:cs typeface="Helvetica" charset="0"/>
                <a:sym typeface="Helvetica" charset="0"/>
              </a:rPr>
              <a:t>1,200,000 literature references </a:t>
            </a:r>
          </a:p>
          <a:p>
            <a:pPr marL="77016" indent="-77016" defTabSz="914145">
              <a:spcBef>
                <a:spcPts val="422"/>
              </a:spcBef>
              <a:buSzTx/>
              <a:buNone/>
            </a:pPr>
            <a:endParaRPr lang="en-US" sz="2000" dirty="0">
              <a:solidFill>
                <a:srgbClr val="002060"/>
              </a:solidFill>
              <a:latin typeface="Helvetica" charset="0"/>
              <a:ea typeface="Helvetica" charset="0"/>
              <a:cs typeface="Helvetica" charset="0"/>
              <a:sym typeface="Helvetica" charset="0"/>
            </a:endParaRPr>
          </a:p>
          <a:p>
            <a:pPr marL="77016" indent="-77016" defTabSz="914145">
              <a:spcBef>
                <a:spcPts val="422"/>
              </a:spcBef>
              <a:buSzTx/>
              <a:buNone/>
            </a:pPr>
            <a:endParaRPr lang="en-US" sz="2000" dirty="0">
              <a:solidFill>
                <a:srgbClr val="002060"/>
              </a:solidFill>
              <a:latin typeface="Helvetica" charset="0"/>
              <a:ea typeface="Helvetica" charset="0"/>
              <a:cs typeface="Helvetica" charset="0"/>
              <a:sym typeface="Helvetica" charset="0"/>
            </a:endParaRPr>
          </a:p>
          <a:p>
            <a:pPr marL="77016" indent="-77016" defTabSz="914145">
              <a:spcBef>
                <a:spcPts val="422"/>
              </a:spcBef>
              <a:buSzTx/>
              <a:buNone/>
            </a:pPr>
            <a:endParaRPr lang="en-US" sz="2000" dirty="0">
              <a:solidFill>
                <a:srgbClr val="002060"/>
              </a:solidFill>
              <a:latin typeface="Helvetica" charset="0"/>
              <a:ea typeface="Helvetica" charset="0"/>
              <a:cs typeface="Helvetica" charset="0"/>
              <a:sym typeface="Helvetica" charset="0"/>
            </a:endParaRPr>
          </a:p>
          <a:p>
            <a:pPr marL="77016" indent="-77016" defTabSz="914145">
              <a:spcBef>
                <a:spcPts val="422"/>
              </a:spcBef>
              <a:buSzTx/>
              <a:buNone/>
            </a:pPr>
            <a:endParaRPr lang="en-US" sz="2000" dirty="0">
              <a:solidFill>
                <a:srgbClr val="002060"/>
              </a:solidFill>
              <a:latin typeface="Helvetica" charset="0"/>
              <a:ea typeface="Helvetica" charset="0"/>
              <a:cs typeface="Helvetica" charset="0"/>
              <a:sym typeface="Helvetica" charset="0"/>
            </a:endParaRPr>
          </a:p>
          <a:p>
            <a:pPr marL="77016" indent="-77016" defTabSz="914145">
              <a:spcBef>
                <a:spcPts val="422"/>
              </a:spcBef>
              <a:buClr>
                <a:srgbClr val="C00000"/>
              </a:buClr>
              <a:buSzPct val="150000"/>
              <a:buFont typeface="Calibri" pitchFamily="34" charset="0"/>
              <a:buChar char="•"/>
            </a:pPr>
            <a:r>
              <a:rPr lang="en-US" sz="2000" dirty="0">
                <a:solidFill>
                  <a:srgbClr val="002060"/>
                </a:solidFill>
                <a:latin typeface="Helvetica" charset="0"/>
                <a:ea typeface="Helvetica" charset="0"/>
                <a:cs typeface="Helvetica" charset="0"/>
                <a:sym typeface="Helvetica" charset="0"/>
              </a:rPr>
              <a:t>Systematic and comprehensive evaluation of data by renowned authors and editors  (… since 1883)</a:t>
            </a:r>
            <a:endParaRPr lang="en-US" dirty="0"/>
          </a:p>
        </p:txBody>
      </p:sp>
      <p:pic>
        <p:nvPicPr>
          <p:cNvPr id="5128" name="Picture 8" descr="ChamicalFormula.png"/>
          <p:cNvPicPr>
            <a:picLocks noChangeAspect="1"/>
          </p:cNvPicPr>
          <p:nvPr/>
        </p:nvPicPr>
        <p:blipFill>
          <a:blip r:embed="rId3" cstate="print"/>
          <a:srcRect/>
          <a:stretch>
            <a:fillRect/>
          </a:stretch>
        </p:blipFill>
        <p:spPr bwMode="auto">
          <a:xfrm>
            <a:off x="1471166" y="4000500"/>
            <a:ext cx="2386459" cy="714375"/>
          </a:xfrm>
          <a:prstGeom prst="rect">
            <a:avLst/>
          </a:prstGeom>
          <a:noFill/>
          <a:ln w="12700" cap="flat" cmpd="sng">
            <a:noFill/>
            <a:prstDash val="solid"/>
            <a:miter lim="0"/>
            <a:headEnd type="none" w="med" len="med"/>
            <a:tailEnd type="none" w="med" len="med"/>
          </a:ln>
          <a:effectLst/>
        </p:spPr>
      </p:pic>
      <p:sp>
        <p:nvSpPr>
          <p:cNvPr id="5129" name="Rectangle 9"/>
          <p:cNvSpPr>
            <a:spLocks noGrp="1" noChangeArrowheads="1"/>
          </p:cNvSpPr>
          <p:nvPr>
            <p:ph type="title"/>
          </p:nvPr>
        </p:nvSpPr>
        <p:spPr>
          <a:xfrm>
            <a:off x="430858" y="387352"/>
            <a:ext cx="5928197" cy="304699"/>
          </a:xfrm>
        </p:spPr>
        <p:txBody>
          <a:bodyPr lIns="0" tIns="0" rIns="0" bIns="0" anchor="b"/>
          <a:lstStyle/>
          <a:p>
            <a:pPr defTabSz="914145"/>
            <a:r>
              <a:rPr lang="en-US" sz="2200" dirty="0">
                <a:solidFill>
                  <a:srgbClr val="142D64"/>
                </a:solidFill>
                <a:latin typeface="Helvetica" charset="0"/>
                <a:ea typeface="Helvetica" charset="0"/>
                <a:cs typeface="Helvetica" charset="0"/>
                <a:sym typeface="Helvetica" charset="0"/>
              </a:rPr>
              <a:t>What is </a:t>
            </a:r>
            <a:r>
              <a:rPr lang="en-US" sz="2200" dirty="0" err="1">
                <a:solidFill>
                  <a:srgbClr val="142D64"/>
                </a:solidFill>
                <a:latin typeface="Helvetica" charset="0"/>
                <a:ea typeface="Helvetica" charset="0"/>
                <a:cs typeface="Helvetica" charset="0"/>
                <a:sym typeface="Helvetica" charset="0"/>
              </a:rPr>
              <a:t>Landolt-Börnstein</a:t>
            </a:r>
            <a:r>
              <a:rPr lang="en-US" sz="2200" dirty="0">
                <a:solidFill>
                  <a:srgbClr val="142D64"/>
                </a:solidFill>
                <a:latin typeface="Helvetica" charset="0"/>
                <a:ea typeface="Helvetica" charset="0"/>
                <a:cs typeface="Helvetica" charset="0"/>
                <a:sym typeface="Helvetica" charset="0"/>
              </a:rPr>
              <a:t>?</a:t>
            </a:r>
            <a:endParaRPr lang="en-US" dirty="0"/>
          </a:p>
        </p:txBody>
      </p:sp>
      <p:pic>
        <p:nvPicPr>
          <p:cNvPr id="5130" name="Picture 10" descr="PageFigure_1.png"/>
          <p:cNvPicPr>
            <a:picLocks noChangeAspect="1"/>
          </p:cNvPicPr>
          <p:nvPr/>
        </p:nvPicPr>
        <p:blipFill>
          <a:blip r:embed="rId4" cstate="print"/>
          <a:srcRect/>
          <a:stretch>
            <a:fillRect/>
          </a:stretch>
        </p:blipFill>
        <p:spPr bwMode="auto">
          <a:xfrm>
            <a:off x="2384227" y="1714500"/>
            <a:ext cx="1187648" cy="1714500"/>
          </a:xfrm>
          <a:prstGeom prst="rect">
            <a:avLst/>
          </a:prstGeom>
          <a:noFill/>
          <a:ln w="9525" cap="flat" cmpd="sng">
            <a:solidFill>
              <a:srgbClr val="B4C8DC"/>
            </a:solidFill>
            <a:prstDash val="solid"/>
            <a:round/>
            <a:headEnd type="none" w="med" len="med"/>
            <a:tailEnd type="none" w="med" len="med"/>
          </a:ln>
          <a:effectLst/>
        </p:spPr>
      </p:pic>
      <p:pic>
        <p:nvPicPr>
          <p:cNvPr id="5131" name="Picture 11" descr="PageFigure_3.png"/>
          <p:cNvPicPr>
            <a:picLocks noChangeAspect="1"/>
          </p:cNvPicPr>
          <p:nvPr/>
        </p:nvPicPr>
        <p:blipFill>
          <a:blip r:embed="rId5" cstate="print"/>
          <a:srcRect/>
          <a:stretch>
            <a:fillRect/>
          </a:stretch>
        </p:blipFill>
        <p:spPr bwMode="auto">
          <a:xfrm>
            <a:off x="4961558" y="1714500"/>
            <a:ext cx="1182067" cy="1714500"/>
          </a:xfrm>
          <a:prstGeom prst="rect">
            <a:avLst/>
          </a:prstGeom>
          <a:noFill/>
          <a:ln w="9525" cap="flat" cmpd="sng">
            <a:solidFill>
              <a:srgbClr val="B4C8DC"/>
            </a:solidFill>
            <a:prstDash val="solid"/>
            <a:round/>
            <a:headEnd type="none" w="med" len="med"/>
            <a:tailEnd type="none" w="med" len="med"/>
          </a:ln>
          <a:effectLst/>
        </p:spPr>
      </p:pic>
      <p:pic>
        <p:nvPicPr>
          <p:cNvPr id="5132" name="Picture 12" descr="PageTable_2.png"/>
          <p:cNvPicPr>
            <a:picLocks noChangeAspect="1"/>
          </p:cNvPicPr>
          <p:nvPr/>
        </p:nvPicPr>
        <p:blipFill>
          <a:blip r:embed="rId6" cstate="print"/>
          <a:srcRect/>
          <a:stretch>
            <a:fillRect/>
          </a:stretch>
        </p:blipFill>
        <p:spPr bwMode="auto">
          <a:xfrm>
            <a:off x="3663405" y="1714500"/>
            <a:ext cx="1194346" cy="1714500"/>
          </a:xfrm>
          <a:prstGeom prst="rect">
            <a:avLst/>
          </a:prstGeom>
          <a:noFill/>
          <a:ln w="9525" cap="flat" cmpd="sng">
            <a:solidFill>
              <a:srgbClr val="B4C8DC"/>
            </a:solidFill>
            <a:prstDash val="solid"/>
            <a:round/>
            <a:headEnd type="none" w="med" len="med"/>
            <a:tailEnd type="none" w="med" len="med"/>
          </a:ln>
          <a:effectLst/>
        </p:spPr>
      </p:pic>
      <p:pic>
        <p:nvPicPr>
          <p:cNvPr id="5133" name="Picture 13" descr="PageTable_1.png"/>
          <p:cNvPicPr>
            <a:picLocks noChangeAspect="1"/>
          </p:cNvPicPr>
          <p:nvPr/>
        </p:nvPicPr>
        <p:blipFill>
          <a:blip r:embed="rId7" cstate="print"/>
          <a:srcRect/>
          <a:stretch>
            <a:fillRect/>
          </a:stretch>
        </p:blipFill>
        <p:spPr bwMode="auto">
          <a:xfrm>
            <a:off x="7552284" y="1714501"/>
            <a:ext cx="1234529" cy="1708919"/>
          </a:xfrm>
          <a:prstGeom prst="rect">
            <a:avLst/>
          </a:prstGeom>
          <a:noFill/>
          <a:ln w="9525" cap="flat" cmpd="sng">
            <a:solidFill>
              <a:srgbClr val="B4C8DC"/>
            </a:solidFill>
            <a:prstDash val="solid"/>
            <a:round/>
            <a:headEnd type="none" w="med" len="med"/>
            <a:tailEnd type="none" w="med" len="med"/>
          </a:ln>
          <a:effectLst/>
        </p:spPr>
      </p:pic>
      <p:pic>
        <p:nvPicPr>
          <p:cNvPr id="5134" name="Picture 14" descr="PageTable_3.png"/>
          <p:cNvPicPr>
            <a:picLocks noChangeAspect="1"/>
          </p:cNvPicPr>
          <p:nvPr/>
        </p:nvPicPr>
        <p:blipFill>
          <a:blip r:embed="rId8" cstate="print"/>
          <a:srcRect/>
          <a:stretch>
            <a:fillRect/>
          </a:stretch>
        </p:blipFill>
        <p:spPr bwMode="auto">
          <a:xfrm>
            <a:off x="6239619" y="1714500"/>
            <a:ext cx="1189881" cy="1714500"/>
          </a:xfrm>
          <a:prstGeom prst="rect">
            <a:avLst/>
          </a:prstGeom>
          <a:noFill/>
          <a:ln w="9525" cap="flat" cmpd="sng">
            <a:solidFill>
              <a:srgbClr val="B4C8DC"/>
            </a:solidFill>
            <a:prstDash val="solid"/>
            <a:round/>
            <a:headEnd type="none" w="med" len="med"/>
            <a:tailEnd type="none" w="med" len="med"/>
          </a:ln>
          <a:effectLst/>
        </p:spPr>
      </p:pic>
      <p:pic>
        <p:nvPicPr>
          <p:cNvPr id="5135" name="Picture 15" descr="978-3-540-44736-8_223_Fig1a_HTML.jpg"/>
          <p:cNvPicPr>
            <a:picLocks noChangeAspect="1"/>
          </p:cNvPicPr>
          <p:nvPr/>
        </p:nvPicPr>
        <p:blipFill>
          <a:blip r:embed="rId9" cstate="print"/>
          <a:srcRect/>
          <a:stretch>
            <a:fillRect/>
          </a:stretch>
        </p:blipFill>
        <p:spPr bwMode="auto">
          <a:xfrm>
            <a:off x="1500187" y="4788545"/>
            <a:ext cx="1866305" cy="807021"/>
          </a:xfrm>
          <a:prstGeom prst="rect">
            <a:avLst/>
          </a:prstGeom>
          <a:noFill/>
          <a:ln w="12700" cap="flat" cmpd="sng">
            <a:noFill/>
            <a:prstDash val="solid"/>
            <a:miter lim="0"/>
            <a:headEnd type="none" w="med" len="med"/>
            <a:tailEnd type="none" w="med" len="med"/>
          </a:ln>
          <a:effectLst>
            <a:outerShdw dist="50800" dir="5400000" algn="ctr" rotWithShape="0">
              <a:srgbClr val="000000">
                <a:alpha val="0"/>
              </a:srgbClr>
            </a:outerShdw>
          </a:effectLst>
        </p:spPr>
      </p:pic>
      <p:pic>
        <p:nvPicPr>
          <p:cNvPr id="5136" name="Picture 16" descr="image.png"/>
          <p:cNvPicPr>
            <a:picLocks noChangeAspect="1"/>
          </p:cNvPicPr>
          <p:nvPr/>
        </p:nvPicPr>
        <p:blipFill>
          <a:blip r:embed="rId10" cstate="print"/>
          <a:srcRect/>
          <a:stretch>
            <a:fillRect/>
          </a:stretch>
        </p:blipFill>
        <p:spPr bwMode="auto">
          <a:xfrm>
            <a:off x="1760265" y="4572000"/>
            <a:ext cx="2097360" cy="433090"/>
          </a:xfrm>
          <a:prstGeom prst="rect">
            <a:avLst/>
          </a:prstGeom>
          <a:noFill/>
          <a:ln w="12700" cap="flat" cmpd="sng">
            <a:noFill/>
            <a:prstDash val="solid"/>
            <a:miter lim="0"/>
            <a:headEnd type="none" w="med" len="med"/>
            <a:tailEnd type="none" w="med" len="med"/>
          </a:ln>
          <a:effectLst/>
        </p:spPr>
      </p:pic>
      <p:pic>
        <p:nvPicPr>
          <p:cNvPr id="5137" name="Picture 17" descr="PageText.png"/>
          <p:cNvPicPr>
            <a:picLocks noChangeAspect="1"/>
          </p:cNvPicPr>
          <p:nvPr/>
        </p:nvPicPr>
        <p:blipFill>
          <a:blip r:embed="rId11" cstate="print"/>
          <a:srcRect/>
          <a:stretch>
            <a:fillRect/>
          </a:stretch>
        </p:blipFill>
        <p:spPr bwMode="auto">
          <a:xfrm>
            <a:off x="1010171" y="1714500"/>
            <a:ext cx="1275829" cy="1714500"/>
          </a:xfrm>
          <a:prstGeom prst="rect">
            <a:avLst/>
          </a:prstGeom>
          <a:noFill/>
          <a:ln w="9525" cap="flat" cmpd="sng">
            <a:solidFill>
              <a:srgbClr val="B4C8DC"/>
            </a:solidFill>
            <a:prstDash val="solid"/>
            <a:round/>
            <a:headEnd type="none" w="med" len="med"/>
            <a:tailEnd type="none" w="med" len="med"/>
          </a:ln>
          <a:effectLst/>
        </p:spPr>
      </p:pic>
      <p:pic>
        <p:nvPicPr>
          <p:cNvPr id="5138" name="Picture 18" descr="ReferencesSample_2.png"/>
          <p:cNvPicPr>
            <a:picLocks noChangeAspect="1"/>
          </p:cNvPicPr>
          <p:nvPr/>
        </p:nvPicPr>
        <p:blipFill>
          <a:blip r:embed="rId12" cstate="print"/>
          <a:srcRect/>
          <a:stretch>
            <a:fillRect/>
          </a:stretch>
        </p:blipFill>
        <p:spPr bwMode="auto">
          <a:xfrm>
            <a:off x="5715000" y="4799707"/>
            <a:ext cx="2038201" cy="915293"/>
          </a:xfrm>
          <a:prstGeom prst="rect">
            <a:avLst/>
          </a:prstGeom>
          <a:noFill/>
          <a:ln w="9525" cap="flat" cmpd="sng">
            <a:solidFill>
              <a:srgbClr val="B4C8DC"/>
            </a:solidFill>
            <a:prstDash val="solid"/>
            <a:round/>
            <a:headEnd type="none" w="med" len="med"/>
            <a:tailEnd type="none" w="med" len="med"/>
          </a:ln>
          <a:effectLst/>
        </p:spPr>
      </p:pic>
      <p:pic>
        <p:nvPicPr>
          <p:cNvPr id="5139" name="Picture 19" descr="ReferencesSample.png"/>
          <p:cNvPicPr>
            <a:picLocks noChangeAspect="1"/>
          </p:cNvPicPr>
          <p:nvPr/>
        </p:nvPicPr>
        <p:blipFill>
          <a:blip r:embed="rId13" cstate="print"/>
          <a:srcRect/>
          <a:stretch>
            <a:fillRect/>
          </a:stretch>
        </p:blipFill>
        <p:spPr bwMode="auto">
          <a:xfrm>
            <a:off x="5072063" y="4223742"/>
            <a:ext cx="2428875" cy="848320"/>
          </a:xfrm>
          <a:prstGeom prst="rect">
            <a:avLst/>
          </a:prstGeom>
          <a:noFill/>
          <a:ln w="9525" cap="flat" cmpd="sng">
            <a:solidFill>
              <a:srgbClr val="B4C8DC"/>
            </a:solidFill>
            <a:prstDash val="solid"/>
            <a:round/>
            <a:headEnd type="none" w="med" len="med"/>
            <a:tailEnd type="none" w="med" len="med"/>
          </a:ln>
          <a:effec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137"/>
                                        </p:tgtEl>
                                        <p:attrNameLst>
                                          <p:attrName>style.visibility</p:attrName>
                                        </p:attrNameLst>
                                      </p:cBhvr>
                                      <p:to>
                                        <p:strVal val="visible"/>
                                      </p:to>
                                    </p:set>
                                    <p:anim calcmode="lin" valueType="num">
                                      <p:cBhvr additive="base">
                                        <p:cTn id="7" dur="500" fill="hold"/>
                                        <p:tgtEl>
                                          <p:spTgt spid="5137"/>
                                        </p:tgtEl>
                                        <p:attrNameLst>
                                          <p:attrName>ppt_x</p:attrName>
                                        </p:attrNameLst>
                                      </p:cBhvr>
                                      <p:tavLst>
                                        <p:tav tm="0">
                                          <p:val>
                                            <p:strVal val="1+#ppt_w/2"/>
                                          </p:val>
                                        </p:tav>
                                        <p:tav tm="100000">
                                          <p:val>
                                            <p:strVal val="#ppt_x"/>
                                          </p:val>
                                        </p:tav>
                                      </p:tavLst>
                                    </p:anim>
                                    <p:anim calcmode="lin" valueType="num">
                                      <p:cBhvr additive="base">
                                        <p:cTn id="8" dur="500" fill="hold"/>
                                        <p:tgtEl>
                                          <p:spTgt spid="51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130"/>
                                        </p:tgtEl>
                                        <p:attrNameLst>
                                          <p:attrName>style.visibility</p:attrName>
                                        </p:attrNameLst>
                                      </p:cBhvr>
                                      <p:to>
                                        <p:strVal val="visible"/>
                                      </p:to>
                                    </p:set>
                                    <p:anim calcmode="lin" valueType="num">
                                      <p:cBhvr additive="base">
                                        <p:cTn id="12" dur="500" fill="hold"/>
                                        <p:tgtEl>
                                          <p:spTgt spid="5130"/>
                                        </p:tgtEl>
                                        <p:attrNameLst>
                                          <p:attrName>ppt_x</p:attrName>
                                        </p:attrNameLst>
                                      </p:cBhvr>
                                      <p:tavLst>
                                        <p:tav tm="0">
                                          <p:val>
                                            <p:strVal val="1+#ppt_w/2"/>
                                          </p:val>
                                        </p:tav>
                                        <p:tav tm="100000">
                                          <p:val>
                                            <p:strVal val="#ppt_x"/>
                                          </p:val>
                                        </p:tav>
                                      </p:tavLst>
                                    </p:anim>
                                    <p:anim calcmode="lin" valueType="num">
                                      <p:cBhvr additive="base">
                                        <p:cTn id="13" dur="500" fill="hold"/>
                                        <p:tgtEl>
                                          <p:spTgt spid="513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132"/>
                                        </p:tgtEl>
                                        <p:attrNameLst>
                                          <p:attrName>style.visibility</p:attrName>
                                        </p:attrNameLst>
                                      </p:cBhvr>
                                      <p:to>
                                        <p:strVal val="visible"/>
                                      </p:to>
                                    </p:set>
                                    <p:anim calcmode="lin" valueType="num">
                                      <p:cBhvr additive="base">
                                        <p:cTn id="17" dur="500" fill="hold"/>
                                        <p:tgtEl>
                                          <p:spTgt spid="5132"/>
                                        </p:tgtEl>
                                        <p:attrNameLst>
                                          <p:attrName>ppt_x</p:attrName>
                                        </p:attrNameLst>
                                      </p:cBhvr>
                                      <p:tavLst>
                                        <p:tav tm="0">
                                          <p:val>
                                            <p:strVal val="1+#ppt_w/2"/>
                                          </p:val>
                                        </p:tav>
                                        <p:tav tm="100000">
                                          <p:val>
                                            <p:strVal val="#ppt_x"/>
                                          </p:val>
                                        </p:tav>
                                      </p:tavLst>
                                    </p:anim>
                                    <p:anim calcmode="lin" valueType="num">
                                      <p:cBhvr additive="base">
                                        <p:cTn id="18" dur="500" fill="hold"/>
                                        <p:tgtEl>
                                          <p:spTgt spid="513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5131"/>
                                        </p:tgtEl>
                                        <p:attrNameLst>
                                          <p:attrName>style.visibility</p:attrName>
                                        </p:attrNameLst>
                                      </p:cBhvr>
                                      <p:to>
                                        <p:strVal val="visible"/>
                                      </p:to>
                                    </p:set>
                                    <p:anim calcmode="lin" valueType="num">
                                      <p:cBhvr additive="base">
                                        <p:cTn id="22" dur="500" fill="hold"/>
                                        <p:tgtEl>
                                          <p:spTgt spid="5131"/>
                                        </p:tgtEl>
                                        <p:attrNameLst>
                                          <p:attrName>ppt_x</p:attrName>
                                        </p:attrNameLst>
                                      </p:cBhvr>
                                      <p:tavLst>
                                        <p:tav tm="0">
                                          <p:val>
                                            <p:strVal val="1+#ppt_w/2"/>
                                          </p:val>
                                        </p:tav>
                                        <p:tav tm="100000">
                                          <p:val>
                                            <p:strVal val="#ppt_x"/>
                                          </p:val>
                                        </p:tav>
                                      </p:tavLst>
                                    </p:anim>
                                    <p:anim calcmode="lin" valueType="num">
                                      <p:cBhvr additive="base">
                                        <p:cTn id="23" dur="500" fill="hold"/>
                                        <p:tgtEl>
                                          <p:spTgt spid="513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5134"/>
                                        </p:tgtEl>
                                        <p:attrNameLst>
                                          <p:attrName>style.visibility</p:attrName>
                                        </p:attrNameLst>
                                      </p:cBhvr>
                                      <p:to>
                                        <p:strVal val="visible"/>
                                      </p:to>
                                    </p:set>
                                    <p:anim calcmode="lin" valueType="num">
                                      <p:cBhvr additive="base">
                                        <p:cTn id="27" dur="500" fill="hold"/>
                                        <p:tgtEl>
                                          <p:spTgt spid="5134"/>
                                        </p:tgtEl>
                                        <p:attrNameLst>
                                          <p:attrName>ppt_x</p:attrName>
                                        </p:attrNameLst>
                                      </p:cBhvr>
                                      <p:tavLst>
                                        <p:tav tm="0">
                                          <p:val>
                                            <p:strVal val="1+#ppt_w/2"/>
                                          </p:val>
                                        </p:tav>
                                        <p:tav tm="100000">
                                          <p:val>
                                            <p:strVal val="#ppt_x"/>
                                          </p:val>
                                        </p:tav>
                                      </p:tavLst>
                                    </p:anim>
                                    <p:anim calcmode="lin" valueType="num">
                                      <p:cBhvr additive="base">
                                        <p:cTn id="28" dur="500" fill="hold"/>
                                        <p:tgtEl>
                                          <p:spTgt spid="513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5133"/>
                                        </p:tgtEl>
                                        <p:attrNameLst>
                                          <p:attrName>style.visibility</p:attrName>
                                        </p:attrNameLst>
                                      </p:cBhvr>
                                      <p:to>
                                        <p:strVal val="visible"/>
                                      </p:to>
                                    </p:set>
                                    <p:anim calcmode="lin" valueType="num">
                                      <p:cBhvr additive="base">
                                        <p:cTn id="32" dur="500" fill="hold"/>
                                        <p:tgtEl>
                                          <p:spTgt spid="5133"/>
                                        </p:tgtEl>
                                        <p:attrNameLst>
                                          <p:attrName>ppt_x</p:attrName>
                                        </p:attrNameLst>
                                      </p:cBhvr>
                                      <p:tavLst>
                                        <p:tav tm="0">
                                          <p:val>
                                            <p:strVal val="1+#ppt_w/2"/>
                                          </p:val>
                                        </p:tav>
                                        <p:tav tm="100000">
                                          <p:val>
                                            <p:strVal val="#ppt_x"/>
                                          </p:val>
                                        </p:tav>
                                      </p:tavLst>
                                    </p:anim>
                                    <p:anim calcmode="lin" valueType="num">
                                      <p:cBhvr additive="base">
                                        <p:cTn id="33" dur="500" fill="hold"/>
                                        <p:tgtEl>
                                          <p:spTgt spid="513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5128"/>
                                        </p:tgtEl>
                                        <p:attrNameLst>
                                          <p:attrName>style.visibility</p:attrName>
                                        </p:attrNameLst>
                                      </p:cBhvr>
                                      <p:to>
                                        <p:strVal val="visible"/>
                                      </p:to>
                                    </p:set>
                                    <p:anim calcmode="lin" valueType="num">
                                      <p:cBhvr additive="base">
                                        <p:cTn id="37" dur="500" fill="hold"/>
                                        <p:tgtEl>
                                          <p:spTgt spid="5128"/>
                                        </p:tgtEl>
                                        <p:attrNameLst>
                                          <p:attrName>ppt_x</p:attrName>
                                        </p:attrNameLst>
                                      </p:cBhvr>
                                      <p:tavLst>
                                        <p:tav tm="0">
                                          <p:val>
                                            <p:strVal val="1+#ppt_w/2"/>
                                          </p:val>
                                        </p:tav>
                                        <p:tav tm="100000">
                                          <p:val>
                                            <p:strVal val="#ppt_x"/>
                                          </p:val>
                                        </p:tav>
                                      </p:tavLst>
                                    </p:anim>
                                    <p:anim calcmode="lin" valueType="num">
                                      <p:cBhvr additive="base">
                                        <p:cTn id="38" dur="500" fill="hold"/>
                                        <p:tgtEl>
                                          <p:spTgt spid="5128"/>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5136"/>
                                        </p:tgtEl>
                                        <p:attrNameLst>
                                          <p:attrName>style.visibility</p:attrName>
                                        </p:attrNameLst>
                                      </p:cBhvr>
                                      <p:to>
                                        <p:strVal val="visible"/>
                                      </p:to>
                                    </p:set>
                                    <p:anim calcmode="lin" valueType="num">
                                      <p:cBhvr additive="base">
                                        <p:cTn id="42" dur="500" fill="hold"/>
                                        <p:tgtEl>
                                          <p:spTgt spid="5136"/>
                                        </p:tgtEl>
                                        <p:attrNameLst>
                                          <p:attrName>ppt_x</p:attrName>
                                        </p:attrNameLst>
                                      </p:cBhvr>
                                      <p:tavLst>
                                        <p:tav tm="0">
                                          <p:val>
                                            <p:strVal val="1+#ppt_w/2"/>
                                          </p:val>
                                        </p:tav>
                                        <p:tav tm="100000">
                                          <p:val>
                                            <p:strVal val="#ppt_x"/>
                                          </p:val>
                                        </p:tav>
                                      </p:tavLst>
                                    </p:anim>
                                    <p:anim calcmode="lin" valueType="num">
                                      <p:cBhvr additive="base">
                                        <p:cTn id="43" dur="500" fill="hold"/>
                                        <p:tgtEl>
                                          <p:spTgt spid="5136"/>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nodeType="afterEffect">
                                  <p:stCondLst>
                                    <p:cond delay="0"/>
                                  </p:stCondLst>
                                  <p:childTnLst>
                                    <p:set>
                                      <p:cBhvr>
                                        <p:cTn id="46" dur="1" fill="hold">
                                          <p:stCondLst>
                                            <p:cond delay="0"/>
                                          </p:stCondLst>
                                        </p:cTn>
                                        <p:tgtEl>
                                          <p:spTgt spid="5135"/>
                                        </p:tgtEl>
                                        <p:attrNameLst>
                                          <p:attrName>style.visibility</p:attrName>
                                        </p:attrNameLst>
                                      </p:cBhvr>
                                      <p:to>
                                        <p:strVal val="visible"/>
                                      </p:to>
                                    </p:set>
                                    <p:anim calcmode="lin" valueType="num">
                                      <p:cBhvr additive="base">
                                        <p:cTn id="47" dur="500" fill="hold"/>
                                        <p:tgtEl>
                                          <p:spTgt spid="5135"/>
                                        </p:tgtEl>
                                        <p:attrNameLst>
                                          <p:attrName>ppt_x</p:attrName>
                                        </p:attrNameLst>
                                      </p:cBhvr>
                                      <p:tavLst>
                                        <p:tav tm="0">
                                          <p:val>
                                            <p:strVal val="1+#ppt_w/2"/>
                                          </p:val>
                                        </p:tav>
                                        <p:tav tm="100000">
                                          <p:val>
                                            <p:strVal val="#ppt_x"/>
                                          </p:val>
                                        </p:tav>
                                      </p:tavLst>
                                    </p:anim>
                                    <p:anim calcmode="lin" valueType="num">
                                      <p:cBhvr additive="base">
                                        <p:cTn id="48" dur="500" fill="hold"/>
                                        <p:tgtEl>
                                          <p:spTgt spid="513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nodeType="afterEffect">
                                  <p:stCondLst>
                                    <p:cond delay="0"/>
                                  </p:stCondLst>
                                  <p:childTnLst>
                                    <p:set>
                                      <p:cBhvr>
                                        <p:cTn id="51" dur="1" fill="hold">
                                          <p:stCondLst>
                                            <p:cond delay="0"/>
                                          </p:stCondLst>
                                        </p:cTn>
                                        <p:tgtEl>
                                          <p:spTgt spid="5138"/>
                                        </p:tgtEl>
                                        <p:attrNameLst>
                                          <p:attrName>style.visibility</p:attrName>
                                        </p:attrNameLst>
                                      </p:cBhvr>
                                      <p:to>
                                        <p:strVal val="visible"/>
                                      </p:to>
                                    </p:set>
                                    <p:anim calcmode="lin" valueType="num">
                                      <p:cBhvr additive="base">
                                        <p:cTn id="52" dur="500" fill="hold"/>
                                        <p:tgtEl>
                                          <p:spTgt spid="5138"/>
                                        </p:tgtEl>
                                        <p:attrNameLst>
                                          <p:attrName>ppt_x</p:attrName>
                                        </p:attrNameLst>
                                      </p:cBhvr>
                                      <p:tavLst>
                                        <p:tav tm="0">
                                          <p:val>
                                            <p:strVal val="1+#ppt_w/2"/>
                                          </p:val>
                                        </p:tav>
                                        <p:tav tm="100000">
                                          <p:val>
                                            <p:strVal val="#ppt_x"/>
                                          </p:val>
                                        </p:tav>
                                      </p:tavLst>
                                    </p:anim>
                                    <p:anim calcmode="lin" valueType="num">
                                      <p:cBhvr additive="base">
                                        <p:cTn id="53" dur="500" fill="hold"/>
                                        <p:tgtEl>
                                          <p:spTgt spid="5138"/>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2" fill="hold" nodeType="afterEffect">
                                  <p:stCondLst>
                                    <p:cond delay="0"/>
                                  </p:stCondLst>
                                  <p:childTnLst>
                                    <p:set>
                                      <p:cBhvr>
                                        <p:cTn id="56" dur="1" fill="hold">
                                          <p:stCondLst>
                                            <p:cond delay="0"/>
                                          </p:stCondLst>
                                        </p:cTn>
                                        <p:tgtEl>
                                          <p:spTgt spid="5139"/>
                                        </p:tgtEl>
                                        <p:attrNameLst>
                                          <p:attrName>style.visibility</p:attrName>
                                        </p:attrNameLst>
                                      </p:cBhvr>
                                      <p:to>
                                        <p:strVal val="visible"/>
                                      </p:to>
                                    </p:set>
                                    <p:anim calcmode="lin" valueType="num">
                                      <p:cBhvr additive="base">
                                        <p:cTn id="57" dur="500" fill="hold"/>
                                        <p:tgtEl>
                                          <p:spTgt spid="5139"/>
                                        </p:tgtEl>
                                        <p:attrNameLst>
                                          <p:attrName>ppt_x</p:attrName>
                                        </p:attrNameLst>
                                      </p:cBhvr>
                                      <p:tavLst>
                                        <p:tav tm="0">
                                          <p:val>
                                            <p:strVal val="1+#ppt_w/2"/>
                                          </p:val>
                                        </p:tav>
                                        <p:tav tm="100000">
                                          <p:val>
                                            <p:strVal val="#ppt_x"/>
                                          </p:val>
                                        </p:tav>
                                      </p:tavLst>
                                    </p:anim>
                                    <p:anim calcmode="lin" valueType="num">
                                      <p:cBhvr additive="base">
                                        <p:cTn id="58" dur="500" fill="hold"/>
                                        <p:tgtEl>
                                          <p:spTgt spid="51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6146"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6147"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6148"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6149"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6150"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4</a:t>
            </a:r>
          </a:p>
          <a:p>
            <a:pPr algn="l" defTabSz="914145"/>
            <a:endParaRPr lang="en-US" sz="1000" dirty="0">
              <a:solidFill>
                <a:srgbClr val="000066"/>
              </a:solidFill>
              <a:latin typeface="Arial" pitchFamily="34" charset="0"/>
              <a:cs typeface="Arial" pitchFamily="34" charset="0"/>
              <a:sym typeface="Arial" pitchFamily="34" charset="0"/>
            </a:endParaRPr>
          </a:p>
        </p:txBody>
      </p:sp>
      <p:pic>
        <p:nvPicPr>
          <p:cNvPr id="6151" name="Picture 7" descr="SM-TopicsPuzzle.png"/>
          <p:cNvPicPr>
            <a:picLocks noChangeAspect="1"/>
          </p:cNvPicPr>
          <p:nvPr/>
        </p:nvPicPr>
        <p:blipFill>
          <a:blip r:embed="rId3" cstate="print"/>
          <a:srcRect/>
          <a:stretch>
            <a:fillRect/>
          </a:stretch>
        </p:blipFill>
        <p:spPr bwMode="auto">
          <a:xfrm>
            <a:off x="0" y="-7814"/>
            <a:ext cx="9144000" cy="6460630"/>
          </a:xfrm>
          <a:prstGeom prst="rect">
            <a:avLst/>
          </a:prstGeom>
          <a:noFill/>
          <a:ln w="12700" cap="flat" cmpd="sng">
            <a:noFill/>
            <a:prstDash val="solid"/>
            <a:miter lim="0"/>
            <a:headEnd type="none" w="med" len="med"/>
            <a:tailEnd type="none" w="med" len="med"/>
          </a:ln>
          <a:effectLst/>
        </p:spPr>
      </p:pic>
      <p:sp>
        <p:nvSpPr>
          <p:cNvPr id="6152" name="Rectangle 8"/>
          <p:cNvSpPr>
            <a:spLocks/>
          </p:cNvSpPr>
          <p:nvPr/>
        </p:nvSpPr>
        <p:spPr bwMode="auto">
          <a:xfrm>
            <a:off x="178594" y="6561088"/>
            <a:ext cx="5587752" cy="276820"/>
          </a:xfrm>
          <a:prstGeom prst="rect">
            <a:avLst/>
          </a:prstGeom>
          <a:noFill/>
          <a:ln w="12700" cap="flat" cmpd="sng">
            <a:noFill/>
            <a:prstDash val="solid"/>
            <a:miter lim="0"/>
            <a:headEnd/>
            <a:tailEnd/>
          </a:ln>
          <a:effectLst/>
        </p:spPr>
        <p:txBody>
          <a:bodyPr lIns="0" tIns="0" rIns="0" bIns="0">
            <a:spAutoFit/>
          </a:bodyPr>
          <a:lstStyle/>
          <a:p>
            <a:pPr algn="l" defTabSz="914145"/>
            <a:r>
              <a:rPr lang="en-US" sz="1800" dirty="0">
                <a:solidFill>
                  <a:srgbClr val="002060"/>
                </a:solidFill>
                <a:latin typeface="Helvetica" charset="0"/>
                <a:ea typeface="Helvetica" charset="0"/>
                <a:cs typeface="Helvetica" charset="0"/>
                <a:sym typeface="Helvetica" charset="0"/>
              </a:rPr>
              <a:t>ca. 100,000 online documents from “</a:t>
            </a:r>
            <a:r>
              <a:rPr lang="en-US" sz="1800" dirty="0" err="1">
                <a:solidFill>
                  <a:srgbClr val="002060"/>
                </a:solidFill>
                <a:latin typeface="Helvetica" charset="0"/>
                <a:ea typeface="Helvetica" charset="0"/>
                <a:cs typeface="Helvetica" charset="0"/>
                <a:sym typeface="Helvetica" charset="0"/>
              </a:rPr>
              <a:t>Landolt-Börnstein</a:t>
            </a:r>
            <a:r>
              <a:rPr lang="en-US" sz="1800" dirty="0">
                <a:solidFill>
                  <a:srgbClr val="002060"/>
                </a:solidFill>
                <a:latin typeface="Helvetica" charset="0"/>
                <a:ea typeface="Helvetica" charset="0"/>
                <a:cs typeface="Helvetica" charset="0"/>
                <a:sym typeface="Helvetica" charset="0"/>
              </a:rPr>
              <a:t>”</a:t>
            </a:r>
            <a:endParaRPr lang="en-US" dirty="0"/>
          </a:p>
        </p:txBody>
      </p:sp>
    </p:spTree>
  </p:cSld>
  <p:clrMapOvr>
    <a:masterClrMapping/>
  </p:clrMapOvr>
  <p:transition spd="slow">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7170"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7171"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7172"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7173"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7174"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5</a:t>
            </a:r>
          </a:p>
          <a:p>
            <a:pPr algn="l" defTabSz="914145"/>
            <a:endParaRPr lang="en-US" sz="1000" dirty="0">
              <a:solidFill>
                <a:srgbClr val="000066"/>
              </a:solidFill>
              <a:latin typeface="Arial" pitchFamily="34" charset="0"/>
              <a:cs typeface="Arial" pitchFamily="34" charset="0"/>
              <a:sym typeface="Arial" pitchFamily="34" charset="0"/>
            </a:endParaRPr>
          </a:p>
        </p:txBody>
      </p:sp>
      <p:sp>
        <p:nvSpPr>
          <p:cNvPr id="7175" name="AutoShape 7"/>
          <p:cNvSpPr>
            <a:spLocks/>
          </p:cNvSpPr>
          <p:nvPr/>
        </p:nvSpPr>
        <p:spPr bwMode="auto">
          <a:xfrm>
            <a:off x="5143500" y="1071562"/>
            <a:ext cx="714375" cy="3071813"/>
          </a:xfrm>
          <a:prstGeom prst="roundRect">
            <a:avLst>
              <a:gd name="adj" fmla="val 11718"/>
            </a:avLst>
          </a:prstGeom>
          <a:solidFill>
            <a:srgbClr val="000000">
              <a:alpha val="0"/>
            </a:srgbClr>
          </a:solidFill>
          <a:ln w="40640" cap="flat" cmpd="sng">
            <a:solidFill>
              <a:srgbClr val="C00000"/>
            </a:solidFill>
            <a:prstDash val="solid"/>
            <a:round/>
            <a:headEnd/>
            <a:tailEnd/>
          </a:ln>
          <a:effectLst/>
        </p:spPr>
        <p:txBody>
          <a:bodyPr lIns="50798" tIns="50798" rIns="50798" bIns="50798" anchor="ctr"/>
          <a:lstStyle/>
          <a:p>
            <a:endParaRPr lang="en-US"/>
          </a:p>
        </p:txBody>
      </p:sp>
      <p:sp>
        <p:nvSpPr>
          <p:cNvPr id="7176" name="AutoShape 8"/>
          <p:cNvSpPr>
            <a:spLocks/>
          </p:cNvSpPr>
          <p:nvPr/>
        </p:nvSpPr>
        <p:spPr bwMode="auto">
          <a:xfrm>
            <a:off x="142875" y="1071563"/>
            <a:ext cx="3500438" cy="5651376"/>
          </a:xfrm>
          <a:prstGeom prst="roundRect">
            <a:avLst>
              <a:gd name="adj" fmla="val 11718"/>
            </a:avLst>
          </a:prstGeom>
          <a:solidFill>
            <a:srgbClr val="000000">
              <a:alpha val="0"/>
            </a:srgbClr>
          </a:solidFill>
          <a:ln w="40640" cap="flat" cmpd="sng">
            <a:solidFill>
              <a:srgbClr val="C00000"/>
            </a:solidFill>
            <a:prstDash val="solid"/>
            <a:round/>
            <a:headEnd/>
            <a:tailEnd/>
          </a:ln>
          <a:effectLst/>
        </p:spPr>
        <p:txBody>
          <a:bodyPr lIns="0" tIns="0" rIns="0" bIns="0" anchor="ctr"/>
          <a:lstStyle/>
          <a:p>
            <a:endParaRPr lang="en-US"/>
          </a:p>
        </p:txBody>
      </p:sp>
      <p:sp>
        <p:nvSpPr>
          <p:cNvPr id="7177" name="Rectangle 9"/>
          <p:cNvSpPr>
            <a:spLocks noGrp="1" noChangeArrowheads="1"/>
          </p:cNvSpPr>
          <p:nvPr>
            <p:ph type="title"/>
          </p:nvPr>
        </p:nvSpPr>
        <p:spPr>
          <a:xfrm>
            <a:off x="430858" y="359420"/>
            <a:ext cx="5726162" cy="304699"/>
          </a:xfrm>
        </p:spPr>
        <p:txBody>
          <a:bodyPr lIns="0" tIns="0" rIns="0" bIns="0"/>
          <a:lstStyle/>
          <a:p>
            <a:pPr defTabSz="914145"/>
            <a:r>
              <a:rPr lang="en-US" sz="2200" dirty="0">
                <a:solidFill>
                  <a:srgbClr val="142D64"/>
                </a:solidFill>
                <a:latin typeface="Helvetica" charset="0"/>
                <a:ea typeface="Helvetica" charset="0"/>
                <a:cs typeface="Helvetica" charset="0"/>
                <a:sym typeface="Helvetica" charset="0"/>
              </a:rPr>
              <a:t>What does “critically evaluated” mean?</a:t>
            </a:r>
            <a:endParaRPr lang="en-US" dirty="0"/>
          </a:p>
        </p:txBody>
      </p:sp>
      <p:pic>
        <p:nvPicPr>
          <p:cNvPr id="7178" name="Picture 10" descr="editor_evaluiert.jpg"/>
          <p:cNvPicPr>
            <a:picLocks noChangeAspect="1"/>
          </p:cNvPicPr>
          <p:nvPr/>
        </p:nvPicPr>
        <p:blipFill>
          <a:blip r:embed="rId3" cstate="print"/>
          <a:srcRect/>
          <a:stretch>
            <a:fillRect/>
          </a:stretch>
        </p:blipFill>
        <p:spPr bwMode="auto">
          <a:xfrm>
            <a:off x="3714750" y="1214437"/>
            <a:ext cx="1357313" cy="1357313"/>
          </a:xfrm>
          <a:prstGeom prst="rect">
            <a:avLst/>
          </a:prstGeom>
          <a:noFill/>
          <a:ln w="12700" cap="flat" cmpd="sng">
            <a:noFill/>
            <a:prstDash val="solid"/>
            <a:miter lim="0"/>
            <a:headEnd type="none" w="med" len="med"/>
            <a:tailEnd type="none" w="med" len="med"/>
          </a:ln>
          <a:effectLst/>
        </p:spPr>
      </p:pic>
      <p:sp>
        <p:nvSpPr>
          <p:cNvPr id="7179" name="Rectangle 11"/>
          <p:cNvSpPr>
            <a:spLocks/>
          </p:cNvSpPr>
          <p:nvPr/>
        </p:nvSpPr>
        <p:spPr bwMode="auto">
          <a:xfrm>
            <a:off x="571500" y="1285875"/>
            <a:ext cx="2643188" cy="655216"/>
          </a:xfrm>
          <a:prstGeom prst="rect">
            <a:avLst/>
          </a:prstGeom>
          <a:noFill/>
          <a:ln w="12700" cap="flat" cmpd="sng">
            <a:noFill/>
            <a:prstDash val="solid"/>
            <a:miter lim="0"/>
            <a:headEnd/>
            <a:tailEnd/>
          </a:ln>
          <a:effectLst/>
        </p:spPr>
        <p:txBody>
          <a:bodyPr lIns="88896" tIns="50798" rIns="88896" bIns="50798">
            <a:spAutoFit/>
          </a:bodyPr>
          <a:lstStyle/>
          <a:p>
            <a:pPr defTabSz="914145"/>
            <a:r>
              <a:rPr lang="en-US" sz="1800" dirty="0">
                <a:latin typeface="Helvetica" charset="0"/>
                <a:ea typeface="Helvetica" charset="0"/>
                <a:cs typeface="Helvetica" charset="0"/>
                <a:sym typeface="Helvetica" charset="0"/>
              </a:rPr>
              <a:t>Temperature  measurements</a:t>
            </a:r>
            <a:endParaRPr lang="en-US" dirty="0"/>
          </a:p>
        </p:txBody>
      </p:sp>
      <p:pic>
        <p:nvPicPr>
          <p:cNvPr id="7180" name="Picture 12" descr="37240 Thermo Metall klein.jpg"/>
          <p:cNvPicPr>
            <a:picLocks noChangeAspect="1"/>
          </p:cNvPicPr>
          <p:nvPr/>
        </p:nvPicPr>
        <p:blipFill>
          <a:blip r:embed="rId4" cstate="print"/>
          <a:srcRect/>
          <a:stretch>
            <a:fillRect/>
          </a:stretch>
        </p:blipFill>
        <p:spPr bwMode="auto">
          <a:xfrm>
            <a:off x="357187" y="1713384"/>
            <a:ext cx="642938" cy="2202284"/>
          </a:xfrm>
          <a:prstGeom prst="rect">
            <a:avLst/>
          </a:prstGeom>
          <a:noFill/>
          <a:ln w="12700" cap="flat" cmpd="sng">
            <a:noFill/>
            <a:prstDash val="solid"/>
            <a:miter lim="0"/>
            <a:headEnd type="none" w="med" len="med"/>
            <a:tailEnd type="none" w="med" len="med"/>
          </a:ln>
          <a:effectLst/>
        </p:spPr>
      </p:pic>
      <p:pic>
        <p:nvPicPr>
          <p:cNvPr id="7181" name="Picture 13" descr="Holz-Thermometer-L-TFA.jpg"/>
          <p:cNvPicPr>
            <a:picLocks noChangeAspect="1"/>
          </p:cNvPicPr>
          <p:nvPr/>
        </p:nvPicPr>
        <p:blipFill>
          <a:blip r:embed="rId5" cstate="print"/>
          <a:srcRect/>
          <a:stretch>
            <a:fillRect/>
          </a:stretch>
        </p:blipFill>
        <p:spPr bwMode="auto">
          <a:xfrm>
            <a:off x="5214937" y="1713385"/>
            <a:ext cx="500063" cy="2278186"/>
          </a:xfrm>
          <a:prstGeom prst="rect">
            <a:avLst/>
          </a:prstGeom>
          <a:noFill/>
          <a:ln w="12700" cap="flat" cmpd="sng">
            <a:noFill/>
            <a:prstDash val="solid"/>
            <a:miter lim="0"/>
            <a:headEnd type="none" w="med" len="med"/>
            <a:tailEnd type="none" w="med" len="med"/>
          </a:ln>
          <a:effectLst/>
        </p:spPr>
      </p:pic>
      <p:sp>
        <p:nvSpPr>
          <p:cNvPr id="7182" name="Rectangle 14"/>
          <p:cNvSpPr>
            <a:spLocks/>
          </p:cNvSpPr>
          <p:nvPr/>
        </p:nvSpPr>
        <p:spPr bwMode="auto">
          <a:xfrm>
            <a:off x="5111130" y="1214437"/>
            <a:ext cx="792510" cy="471920"/>
          </a:xfrm>
          <a:prstGeom prst="rect">
            <a:avLst/>
          </a:prstGeom>
          <a:noFill/>
          <a:ln w="12700" cap="flat" cmpd="sng">
            <a:noFill/>
            <a:prstDash val="solid"/>
            <a:miter lim="0"/>
            <a:headEnd/>
            <a:tailEnd/>
          </a:ln>
          <a:effectLst/>
        </p:spPr>
        <p:txBody>
          <a:bodyPr lIns="88896" tIns="50798" rIns="88896" bIns="50798">
            <a:spAutoFit/>
          </a:bodyPr>
          <a:lstStyle/>
          <a:p>
            <a:pPr defTabSz="914145"/>
            <a:r>
              <a:rPr lang="en-US" sz="1200" dirty="0">
                <a:latin typeface="Arial" pitchFamily="34" charset="0"/>
                <a:cs typeface="Arial" pitchFamily="34" charset="0"/>
                <a:sym typeface="Arial" pitchFamily="34" charset="0"/>
              </a:rPr>
              <a:t>Best results</a:t>
            </a:r>
            <a:endParaRPr lang="en-US" dirty="0"/>
          </a:p>
        </p:txBody>
      </p:sp>
      <p:pic>
        <p:nvPicPr>
          <p:cNvPr id="7183" name="Picture 15" descr="Thermometer_neu1.jpg"/>
          <p:cNvPicPr>
            <a:picLocks noChangeAspect="1"/>
          </p:cNvPicPr>
          <p:nvPr/>
        </p:nvPicPr>
        <p:blipFill>
          <a:blip r:embed="rId6" cstate="print"/>
          <a:srcRect/>
          <a:stretch>
            <a:fillRect/>
          </a:stretch>
        </p:blipFill>
        <p:spPr bwMode="auto">
          <a:xfrm>
            <a:off x="1143000" y="1571625"/>
            <a:ext cx="669727" cy="2357438"/>
          </a:xfrm>
          <a:prstGeom prst="rect">
            <a:avLst/>
          </a:prstGeom>
          <a:noFill/>
          <a:ln w="12700" cap="flat" cmpd="sng">
            <a:noFill/>
            <a:prstDash val="solid"/>
            <a:miter lim="0"/>
            <a:headEnd type="none" w="med" len="med"/>
            <a:tailEnd type="none" w="med" len="med"/>
          </a:ln>
          <a:effectLst/>
        </p:spPr>
      </p:pic>
      <p:pic>
        <p:nvPicPr>
          <p:cNvPr id="7184" name="Picture 16" descr="Thermometer_neu5.jpg"/>
          <p:cNvPicPr>
            <a:picLocks noChangeAspect="1"/>
          </p:cNvPicPr>
          <p:nvPr/>
        </p:nvPicPr>
        <p:blipFill>
          <a:blip r:embed="rId7" cstate="print"/>
          <a:srcRect/>
          <a:stretch>
            <a:fillRect/>
          </a:stretch>
        </p:blipFill>
        <p:spPr bwMode="auto">
          <a:xfrm>
            <a:off x="2784947" y="1641947"/>
            <a:ext cx="783580" cy="2284883"/>
          </a:xfrm>
          <a:prstGeom prst="rect">
            <a:avLst/>
          </a:prstGeom>
          <a:noFill/>
          <a:ln w="12700" cap="flat" cmpd="sng">
            <a:noFill/>
            <a:prstDash val="solid"/>
            <a:miter lim="0"/>
            <a:headEnd type="none" w="med" len="med"/>
            <a:tailEnd type="none" w="med" len="med"/>
          </a:ln>
          <a:effectLst/>
        </p:spPr>
      </p:pic>
      <p:sp>
        <p:nvSpPr>
          <p:cNvPr id="7185" name="Line 17"/>
          <p:cNvSpPr>
            <a:spLocks noChangeShapeType="1"/>
          </p:cNvSpPr>
          <p:nvPr/>
        </p:nvSpPr>
        <p:spPr bwMode="auto">
          <a:xfrm flipH="1" flipV="1">
            <a:off x="642938" y="2714625"/>
            <a:ext cx="428625" cy="1117"/>
          </a:xfrm>
          <a:prstGeom prst="line">
            <a:avLst/>
          </a:prstGeom>
          <a:noFill/>
          <a:ln w="27093" cap="flat" cmpd="sng">
            <a:solidFill>
              <a:srgbClr val="C00000"/>
            </a:solidFill>
            <a:prstDash val="dash"/>
            <a:round/>
            <a:headEnd/>
            <a:tailEnd type="arrow" w="lg" len="lg"/>
          </a:ln>
          <a:effectLst/>
        </p:spPr>
        <p:txBody>
          <a:bodyPr lIns="64291" tIns="32146" rIns="64291" bIns="32146"/>
          <a:lstStyle/>
          <a:p>
            <a:endParaRPr lang="en-US"/>
          </a:p>
        </p:txBody>
      </p:sp>
      <p:sp>
        <p:nvSpPr>
          <p:cNvPr id="7186" name="Line 18"/>
          <p:cNvSpPr>
            <a:spLocks noChangeShapeType="1"/>
          </p:cNvSpPr>
          <p:nvPr/>
        </p:nvSpPr>
        <p:spPr bwMode="auto">
          <a:xfrm flipH="1" flipV="1">
            <a:off x="1428750" y="2571750"/>
            <a:ext cx="428625" cy="1117"/>
          </a:xfrm>
          <a:prstGeom prst="line">
            <a:avLst/>
          </a:prstGeom>
          <a:noFill/>
          <a:ln w="27093" cap="flat" cmpd="sng">
            <a:solidFill>
              <a:srgbClr val="C00000"/>
            </a:solidFill>
            <a:prstDash val="dash"/>
            <a:round/>
            <a:headEnd/>
            <a:tailEnd type="arrow" w="lg" len="lg"/>
          </a:ln>
          <a:effectLst/>
        </p:spPr>
        <p:txBody>
          <a:bodyPr lIns="64291" tIns="32146" rIns="64291" bIns="32146"/>
          <a:lstStyle/>
          <a:p>
            <a:endParaRPr lang="en-US"/>
          </a:p>
        </p:txBody>
      </p:sp>
      <p:sp>
        <p:nvSpPr>
          <p:cNvPr id="7187" name="Line 19"/>
          <p:cNvSpPr>
            <a:spLocks noChangeShapeType="1"/>
          </p:cNvSpPr>
          <p:nvPr/>
        </p:nvSpPr>
        <p:spPr bwMode="auto">
          <a:xfrm flipH="1" flipV="1">
            <a:off x="5429250" y="2643188"/>
            <a:ext cx="571500" cy="0"/>
          </a:xfrm>
          <a:prstGeom prst="line">
            <a:avLst/>
          </a:prstGeom>
          <a:noFill/>
          <a:ln w="27093" cap="flat" cmpd="sng">
            <a:solidFill>
              <a:srgbClr val="C00000"/>
            </a:solidFill>
            <a:prstDash val="dash"/>
            <a:round/>
            <a:headEnd/>
            <a:tailEnd type="arrow" w="lg" len="lg"/>
          </a:ln>
          <a:effectLst/>
        </p:spPr>
        <p:txBody>
          <a:bodyPr lIns="64291" tIns="32146" rIns="64291" bIns="32146"/>
          <a:lstStyle/>
          <a:p>
            <a:endParaRPr lang="en-US"/>
          </a:p>
        </p:txBody>
      </p:sp>
      <p:sp>
        <p:nvSpPr>
          <p:cNvPr id="7188" name="Line 20"/>
          <p:cNvSpPr>
            <a:spLocks noChangeShapeType="1"/>
          </p:cNvSpPr>
          <p:nvPr/>
        </p:nvSpPr>
        <p:spPr bwMode="auto">
          <a:xfrm flipH="1">
            <a:off x="641822" y="4000500"/>
            <a:ext cx="2232" cy="714375"/>
          </a:xfrm>
          <a:prstGeom prst="line">
            <a:avLst/>
          </a:prstGeom>
          <a:noFill/>
          <a:ln w="36124" cap="flat" cmpd="sng">
            <a:solidFill>
              <a:srgbClr val="C00000"/>
            </a:solidFill>
            <a:prstDash val="solid"/>
            <a:round/>
            <a:headEnd/>
            <a:tailEnd type="arrow" w="lg" len="lg"/>
          </a:ln>
          <a:effectLst/>
        </p:spPr>
        <p:txBody>
          <a:bodyPr lIns="64291" tIns="32146" rIns="64291" bIns="32146"/>
          <a:lstStyle/>
          <a:p>
            <a:endParaRPr lang="en-US"/>
          </a:p>
        </p:txBody>
      </p:sp>
      <p:sp>
        <p:nvSpPr>
          <p:cNvPr id="7189" name="Line 21"/>
          <p:cNvSpPr>
            <a:spLocks noChangeShapeType="1"/>
          </p:cNvSpPr>
          <p:nvPr/>
        </p:nvSpPr>
        <p:spPr bwMode="auto">
          <a:xfrm flipH="1">
            <a:off x="1427635" y="4000500"/>
            <a:ext cx="2232" cy="714375"/>
          </a:xfrm>
          <a:prstGeom prst="line">
            <a:avLst/>
          </a:prstGeom>
          <a:noFill/>
          <a:ln w="36124" cap="flat" cmpd="sng">
            <a:solidFill>
              <a:srgbClr val="C00000"/>
            </a:solidFill>
            <a:prstDash val="solid"/>
            <a:round/>
            <a:headEnd/>
            <a:tailEnd type="arrow" w="lg" len="lg"/>
          </a:ln>
          <a:effectLst/>
        </p:spPr>
        <p:txBody>
          <a:bodyPr lIns="64291" tIns="32146" rIns="64291" bIns="32146"/>
          <a:lstStyle/>
          <a:p>
            <a:endParaRPr lang="en-US"/>
          </a:p>
        </p:txBody>
      </p:sp>
      <p:sp>
        <p:nvSpPr>
          <p:cNvPr id="7190" name="Line 22"/>
          <p:cNvSpPr>
            <a:spLocks noChangeShapeType="1"/>
          </p:cNvSpPr>
          <p:nvPr/>
        </p:nvSpPr>
        <p:spPr bwMode="auto">
          <a:xfrm flipH="1">
            <a:off x="2214562" y="3929062"/>
            <a:ext cx="1117" cy="785813"/>
          </a:xfrm>
          <a:prstGeom prst="line">
            <a:avLst/>
          </a:prstGeom>
          <a:noFill/>
          <a:ln w="36124" cap="flat" cmpd="sng">
            <a:solidFill>
              <a:srgbClr val="C00000"/>
            </a:solidFill>
            <a:prstDash val="solid"/>
            <a:round/>
            <a:headEnd/>
            <a:tailEnd type="arrow" w="lg" len="lg"/>
          </a:ln>
          <a:effectLst/>
        </p:spPr>
        <p:txBody>
          <a:bodyPr lIns="64291" tIns="32146" rIns="64291" bIns="32146"/>
          <a:lstStyle/>
          <a:p>
            <a:endParaRPr lang="en-US"/>
          </a:p>
        </p:txBody>
      </p:sp>
      <p:pic>
        <p:nvPicPr>
          <p:cNvPr id="7191" name="Picture 23" descr="cda_displayimage.jpg"/>
          <p:cNvPicPr>
            <a:picLocks noChangeAspect="1"/>
          </p:cNvPicPr>
          <p:nvPr/>
        </p:nvPicPr>
        <p:blipFill>
          <a:blip r:embed="rId8" cstate="print"/>
          <a:srcRect/>
          <a:stretch>
            <a:fillRect/>
          </a:stretch>
        </p:blipFill>
        <p:spPr bwMode="auto">
          <a:xfrm>
            <a:off x="284634" y="4786312"/>
            <a:ext cx="700980" cy="928688"/>
          </a:xfrm>
          <a:prstGeom prst="rect">
            <a:avLst/>
          </a:prstGeom>
          <a:noFill/>
          <a:ln w="12700" cap="flat" cmpd="sng">
            <a:noFill/>
            <a:prstDash val="solid"/>
            <a:miter lim="0"/>
            <a:headEnd type="none" w="med" len="med"/>
            <a:tailEnd type="none" w="med" len="med"/>
          </a:ln>
          <a:effectLst/>
        </p:spPr>
      </p:pic>
      <p:pic>
        <p:nvPicPr>
          <p:cNvPr id="7192" name="Picture 24" descr="122221213.png"/>
          <p:cNvPicPr>
            <a:picLocks noChangeAspect="1"/>
          </p:cNvPicPr>
          <p:nvPr/>
        </p:nvPicPr>
        <p:blipFill>
          <a:blip r:embed="rId9" cstate="print"/>
          <a:srcRect/>
          <a:stretch>
            <a:fillRect/>
          </a:stretch>
        </p:blipFill>
        <p:spPr bwMode="auto">
          <a:xfrm>
            <a:off x="1141885" y="4786312"/>
            <a:ext cx="716607" cy="928688"/>
          </a:xfrm>
          <a:prstGeom prst="rect">
            <a:avLst/>
          </a:prstGeom>
          <a:noFill/>
          <a:ln w="12700" cap="flat" cmpd="sng">
            <a:noFill/>
            <a:prstDash val="solid"/>
            <a:miter lim="0"/>
            <a:headEnd type="none" w="med" len="med"/>
            <a:tailEnd type="none" w="med" len="med"/>
          </a:ln>
          <a:effectLst/>
        </p:spPr>
      </p:pic>
      <p:pic>
        <p:nvPicPr>
          <p:cNvPr id="7193" name="Picture 25" descr="cda_displayimage2.jpg"/>
          <p:cNvPicPr>
            <a:picLocks noChangeAspect="1"/>
          </p:cNvPicPr>
          <p:nvPr/>
        </p:nvPicPr>
        <p:blipFill>
          <a:blip r:embed="rId10" cstate="print"/>
          <a:srcRect/>
          <a:stretch>
            <a:fillRect/>
          </a:stretch>
        </p:blipFill>
        <p:spPr bwMode="auto">
          <a:xfrm>
            <a:off x="2000250" y="4786312"/>
            <a:ext cx="714375" cy="955477"/>
          </a:xfrm>
          <a:prstGeom prst="rect">
            <a:avLst/>
          </a:prstGeom>
          <a:noFill/>
          <a:ln w="12700" cap="flat" cmpd="sng">
            <a:noFill/>
            <a:prstDash val="solid"/>
            <a:miter lim="0"/>
            <a:headEnd type="none" w="med" len="med"/>
            <a:tailEnd type="none" w="med" len="med"/>
          </a:ln>
          <a:effectLst/>
        </p:spPr>
      </p:pic>
      <p:sp>
        <p:nvSpPr>
          <p:cNvPr id="7194" name="Rectangle 26"/>
          <p:cNvSpPr>
            <a:spLocks/>
          </p:cNvSpPr>
          <p:nvPr/>
        </p:nvSpPr>
        <p:spPr bwMode="auto">
          <a:xfrm>
            <a:off x="1857375" y="5786438"/>
            <a:ext cx="928688" cy="410365"/>
          </a:xfrm>
          <a:prstGeom prst="rect">
            <a:avLst/>
          </a:prstGeom>
          <a:noFill/>
          <a:ln w="12700" cap="flat" cmpd="sng">
            <a:noFill/>
            <a:prstDash val="solid"/>
            <a:miter lim="0"/>
            <a:headEnd/>
            <a:tailEnd/>
          </a:ln>
          <a:effectLst/>
        </p:spPr>
        <p:txBody>
          <a:bodyPr lIns="88896" tIns="50798" rIns="88896" bIns="50798">
            <a:spAutoFit/>
          </a:bodyPr>
          <a:lstStyle/>
          <a:p>
            <a:pPr defTabSz="914145"/>
            <a:r>
              <a:rPr lang="en-US" sz="800" dirty="0">
                <a:latin typeface="Arial" pitchFamily="34" charset="0"/>
                <a:cs typeface="Arial" pitchFamily="34" charset="0"/>
                <a:sym typeface="Arial" pitchFamily="34" charset="0"/>
              </a:rPr>
              <a:t>Paper 3,</a:t>
            </a:r>
          </a:p>
          <a:p>
            <a:pPr defTabSz="914145"/>
            <a:r>
              <a:rPr lang="en-US" sz="800" dirty="0">
                <a:latin typeface="Arial" pitchFamily="34" charset="0"/>
                <a:cs typeface="Arial" pitchFamily="34" charset="0"/>
                <a:sym typeface="Arial" pitchFamily="34" charset="0"/>
              </a:rPr>
              <a:t>published by</a:t>
            </a:r>
            <a:endParaRPr lang="en-US" dirty="0"/>
          </a:p>
        </p:txBody>
      </p:sp>
      <p:sp>
        <p:nvSpPr>
          <p:cNvPr id="7195" name="Rectangle 27"/>
          <p:cNvSpPr>
            <a:spLocks/>
          </p:cNvSpPr>
          <p:nvPr/>
        </p:nvSpPr>
        <p:spPr bwMode="auto">
          <a:xfrm>
            <a:off x="1000125" y="5786438"/>
            <a:ext cx="928688" cy="410365"/>
          </a:xfrm>
          <a:prstGeom prst="rect">
            <a:avLst/>
          </a:prstGeom>
          <a:noFill/>
          <a:ln w="12700" cap="flat" cmpd="sng">
            <a:noFill/>
            <a:prstDash val="solid"/>
            <a:miter lim="0"/>
            <a:headEnd/>
            <a:tailEnd/>
          </a:ln>
          <a:effectLst/>
        </p:spPr>
        <p:txBody>
          <a:bodyPr lIns="88896" tIns="50798" rIns="88896" bIns="50798">
            <a:spAutoFit/>
          </a:bodyPr>
          <a:lstStyle/>
          <a:p>
            <a:pPr defTabSz="914145"/>
            <a:r>
              <a:rPr lang="en-US" sz="800" dirty="0">
                <a:latin typeface="Arial" pitchFamily="34" charset="0"/>
                <a:cs typeface="Arial" pitchFamily="34" charset="0"/>
                <a:sym typeface="Arial" pitchFamily="34" charset="0"/>
              </a:rPr>
              <a:t>Paper 2,</a:t>
            </a:r>
          </a:p>
          <a:p>
            <a:pPr defTabSz="914145"/>
            <a:r>
              <a:rPr lang="en-US" sz="800" dirty="0">
                <a:latin typeface="Arial" pitchFamily="34" charset="0"/>
                <a:cs typeface="Arial" pitchFamily="34" charset="0"/>
                <a:sym typeface="Arial" pitchFamily="34" charset="0"/>
              </a:rPr>
              <a:t>published by</a:t>
            </a:r>
            <a:endParaRPr lang="en-US" dirty="0"/>
          </a:p>
        </p:txBody>
      </p:sp>
      <p:sp>
        <p:nvSpPr>
          <p:cNvPr id="7196" name="Rectangle 28"/>
          <p:cNvSpPr>
            <a:spLocks/>
          </p:cNvSpPr>
          <p:nvPr/>
        </p:nvSpPr>
        <p:spPr bwMode="auto">
          <a:xfrm>
            <a:off x="213196" y="5786438"/>
            <a:ext cx="897434" cy="410365"/>
          </a:xfrm>
          <a:prstGeom prst="rect">
            <a:avLst/>
          </a:prstGeom>
          <a:noFill/>
          <a:ln w="12700" cap="flat" cmpd="sng">
            <a:noFill/>
            <a:prstDash val="solid"/>
            <a:miter lim="0"/>
            <a:headEnd/>
            <a:tailEnd/>
          </a:ln>
          <a:effectLst/>
        </p:spPr>
        <p:txBody>
          <a:bodyPr lIns="88896" tIns="50798" rIns="88896" bIns="50798">
            <a:spAutoFit/>
          </a:bodyPr>
          <a:lstStyle/>
          <a:p>
            <a:pPr defTabSz="914145"/>
            <a:r>
              <a:rPr lang="en-US" sz="800" dirty="0">
                <a:latin typeface="Arial" pitchFamily="34" charset="0"/>
                <a:cs typeface="Arial" pitchFamily="34" charset="0"/>
                <a:sym typeface="Arial" pitchFamily="34" charset="0"/>
              </a:rPr>
              <a:t>Paper 1,</a:t>
            </a:r>
          </a:p>
          <a:p>
            <a:pPr defTabSz="914145"/>
            <a:r>
              <a:rPr lang="en-US" sz="800" dirty="0">
                <a:latin typeface="Arial" pitchFamily="34" charset="0"/>
                <a:cs typeface="Arial" pitchFamily="34" charset="0"/>
                <a:sym typeface="Arial" pitchFamily="34" charset="0"/>
              </a:rPr>
              <a:t>published by</a:t>
            </a:r>
            <a:endParaRPr lang="en-US" dirty="0"/>
          </a:p>
        </p:txBody>
      </p:sp>
      <p:sp>
        <p:nvSpPr>
          <p:cNvPr id="7197" name="Line 29"/>
          <p:cNvSpPr>
            <a:spLocks noChangeShapeType="1"/>
          </p:cNvSpPr>
          <p:nvPr/>
        </p:nvSpPr>
        <p:spPr bwMode="auto">
          <a:xfrm flipV="1">
            <a:off x="4929187" y="1357312"/>
            <a:ext cx="357188" cy="928688"/>
          </a:xfrm>
          <a:prstGeom prst="line">
            <a:avLst/>
          </a:prstGeom>
          <a:noFill/>
          <a:ln w="36124" cap="flat" cmpd="sng">
            <a:solidFill>
              <a:srgbClr val="C00000"/>
            </a:solidFill>
            <a:prstDash val="solid"/>
            <a:round/>
            <a:headEnd/>
            <a:tailEnd type="arrow" w="lg" len="lg"/>
          </a:ln>
          <a:effectLst/>
        </p:spPr>
        <p:txBody>
          <a:bodyPr lIns="64291" tIns="32146" rIns="64291" bIns="32146"/>
          <a:lstStyle/>
          <a:p>
            <a:endParaRPr lang="en-US"/>
          </a:p>
        </p:txBody>
      </p:sp>
      <p:sp>
        <p:nvSpPr>
          <p:cNvPr id="7198" name="Line 30"/>
          <p:cNvSpPr>
            <a:spLocks noChangeShapeType="1"/>
          </p:cNvSpPr>
          <p:nvPr/>
        </p:nvSpPr>
        <p:spPr bwMode="auto">
          <a:xfrm>
            <a:off x="3214688" y="1438796"/>
            <a:ext cx="714375" cy="775766"/>
          </a:xfrm>
          <a:prstGeom prst="line">
            <a:avLst/>
          </a:prstGeom>
          <a:noFill/>
          <a:ln w="36124" cap="flat" cmpd="sng">
            <a:solidFill>
              <a:srgbClr val="C00000"/>
            </a:solidFill>
            <a:prstDash val="solid"/>
            <a:round/>
            <a:headEnd/>
            <a:tailEnd type="arrow" w="lg" len="lg"/>
          </a:ln>
          <a:effectLst/>
        </p:spPr>
        <p:txBody>
          <a:bodyPr lIns="64291" tIns="32146" rIns="64291" bIns="32146"/>
          <a:lstStyle/>
          <a:p>
            <a:endParaRPr lang="en-US"/>
          </a:p>
        </p:txBody>
      </p:sp>
      <p:sp>
        <p:nvSpPr>
          <p:cNvPr id="7199" name="Line 31"/>
          <p:cNvSpPr>
            <a:spLocks noChangeShapeType="1"/>
          </p:cNvSpPr>
          <p:nvPr/>
        </p:nvSpPr>
        <p:spPr bwMode="auto">
          <a:xfrm>
            <a:off x="5727278" y="1357312"/>
            <a:ext cx="500063" cy="357188"/>
          </a:xfrm>
          <a:prstGeom prst="line">
            <a:avLst/>
          </a:prstGeom>
          <a:noFill/>
          <a:ln w="36124" cap="flat" cmpd="sng">
            <a:solidFill>
              <a:srgbClr val="C00000"/>
            </a:solidFill>
            <a:prstDash val="solid"/>
            <a:round/>
            <a:headEnd/>
            <a:tailEnd type="arrow" w="lg" len="lg"/>
          </a:ln>
          <a:effectLst/>
        </p:spPr>
        <p:txBody>
          <a:bodyPr lIns="64291" tIns="32146" rIns="64291" bIns="32146"/>
          <a:lstStyle/>
          <a:p>
            <a:endParaRPr lang="en-US"/>
          </a:p>
        </p:txBody>
      </p:sp>
      <p:pic>
        <p:nvPicPr>
          <p:cNvPr id="7200" name="Picture 32" descr="Holz-Thermometer-L-TFA.jpg"/>
          <p:cNvPicPr>
            <a:picLocks noChangeAspect="1"/>
          </p:cNvPicPr>
          <p:nvPr/>
        </p:nvPicPr>
        <p:blipFill>
          <a:blip r:embed="rId5" cstate="print"/>
          <a:srcRect/>
          <a:stretch>
            <a:fillRect/>
          </a:stretch>
        </p:blipFill>
        <p:spPr bwMode="auto">
          <a:xfrm>
            <a:off x="1928812" y="1641947"/>
            <a:ext cx="642938" cy="2278186"/>
          </a:xfrm>
          <a:prstGeom prst="rect">
            <a:avLst/>
          </a:prstGeom>
          <a:noFill/>
          <a:ln w="12700" cap="flat" cmpd="sng">
            <a:noFill/>
            <a:prstDash val="solid"/>
            <a:miter lim="0"/>
            <a:headEnd type="none" w="med" len="med"/>
            <a:tailEnd type="none" w="med" len="med"/>
          </a:ln>
          <a:effectLst/>
        </p:spPr>
      </p:pic>
      <p:sp>
        <p:nvSpPr>
          <p:cNvPr id="7201" name="Line 33"/>
          <p:cNvSpPr>
            <a:spLocks noChangeShapeType="1"/>
          </p:cNvSpPr>
          <p:nvPr/>
        </p:nvSpPr>
        <p:spPr bwMode="auto">
          <a:xfrm flipH="1">
            <a:off x="3070697" y="4000500"/>
            <a:ext cx="2232" cy="714375"/>
          </a:xfrm>
          <a:prstGeom prst="line">
            <a:avLst/>
          </a:prstGeom>
          <a:noFill/>
          <a:ln w="36124" cap="flat" cmpd="sng">
            <a:solidFill>
              <a:srgbClr val="C00000"/>
            </a:solidFill>
            <a:prstDash val="solid"/>
            <a:round/>
            <a:headEnd/>
            <a:tailEnd type="arrow" w="lg" len="lg"/>
          </a:ln>
          <a:effectLst/>
        </p:spPr>
        <p:txBody>
          <a:bodyPr lIns="64291" tIns="32146" rIns="64291" bIns="32146"/>
          <a:lstStyle/>
          <a:p>
            <a:endParaRPr lang="en-US"/>
          </a:p>
        </p:txBody>
      </p:sp>
      <p:sp>
        <p:nvSpPr>
          <p:cNvPr id="7202" name="Line 34"/>
          <p:cNvSpPr>
            <a:spLocks noChangeShapeType="1"/>
          </p:cNvSpPr>
          <p:nvPr/>
        </p:nvSpPr>
        <p:spPr bwMode="auto">
          <a:xfrm flipH="1" flipV="1">
            <a:off x="3213572" y="2714625"/>
            <a:ext cx="354955" cy="0"/>
          </a:xfrm>
          <a:prstGeom prst="line">
            <a:avLst/>
          </a:prstGeom>
          <a:noFill/>
          <a:ln w="27093" cap="flat" cmpd="sng">
            <a:solidFill>
              <a:srgbClr val="C00000"/>
            </a:solidFill>
            <a:prstDash val="dash"/>
            <a:round/>
            <a:headEnd/>
            <a:tailEnd type="arrow" w="lg" len="lg"/>
          </a:ln>
          <a:effectLst/>
        </p:spPr>
        <p:txBody>
          <a:bodyPr lIns="64291" tIns="32146" rIns="64291" bIns="32146"/>
          <a:lstStyle/>
          <a:p>
            <a:endParaRPr lang="en-US"/>
          </a:p>
        </p:txBody>
      </p:sp>
      <p:pic>
        <p:nvPicPr>
          <p:cNvPr id="7203" name="Picture 35" descr="Cover image for product 2044.png"/>
          <p:cNvPicPr>
            <a:picLocks noChangeAspect="1"/>
          </p:cNvPicPr>
          <p:nvPr/>
        </p:nvPicPr>
        <p:blipFill>
          <a:blip r:embed="rId11" cstate="print"/>
          <a:srcRect/>
          <a:stretch>
            <a:fillRect/>
          </a:stretch>
        </p:blipFill>
        <p:spPr bwMode="auto">
          <a:xfrm>
            <a:off x="2799457" y="4786312"/>
            <a:ext cx="686470" cy="928688"/>
          </a:xfrm>
          <a:prstGeom prst="rect">
            <a:avLst/>
          </a:prstGeom>
          <a:noFill/>
          <a:ln w="12700" cap="flat" cmpd="sng">
            <a:noFill/>
            <a:prstDash val="solid"/>
            <a:miter lim="0"/>
            <a:headEnd type="none" w="med" len="med"/>
            <a:tailEnd type="none" w="med" len="med"/>
          </a:ln>
          <a:effectLst/>
        </p:spPr>
      </p:pic>
      <p:sp>
        <p:nvSpPr>
          <p:cNvPr id="7204" name="Rectangle 36"/>
          <p:cNvSpPr>
            <a:spLocks/>
          </p:cNvSpPr>
          <p:nvPr/>
        </p:nvSpPr>
        <p:spPr bwMode="auto">
          <a:xfrm>
            <a:off x="2714625" y="5786438"/>
            <a:ext cx="928688" cy="410365"/>
          </a:xfrm>
          <a:prstGeom prst="rect">
            <a:avLst/>
          </a:prstGeom>
          <a:noFill/>
          <a:ln w="12700" cap="flat" cmpd="sng">
            <a:noFill/>
            <a:prstDash val="solid"/>
            <a:miter lim="0"/>
            <a:headEnd/>
            <a:tailEnd/>
          </a:ln>
          <a:effectLst/>
        </p:spPr>
        <p:txBody>
          <a:bodyPr lIns="88896" tIns="50798" rIns="88896" bIns="50798">
            <a:spAutoFit/>
          </a:bodyPr>
          <a:lstStyle/>
          <a:p>
            <a:pPr defTabSz="914145"/>
            <a:r>
              <a:rPr lang="en-US" sz="800" dirty="0">
                <a:latin typeface="Arial" pitchFamily="34" charset="0"/>
                <a:cs typeface="Arial" pitchFamily="34" charset="0"/>
                <a:sym typeface="Arial" pitchFamily="34" charset="0"/>
              </a:rPr>
              <a:t>Paper 4,</a:t>
            </a:r>
          </a:p>
          <a:p>
            <a:pPr defTabSz="914145"/>
            <a:r>
              <a:rPr lang="en-US" sz="800" dirty="0">
                <a:latin typeface="Arial" pitchFamily="34" charset="0"/>
                <a:cs typeface="Arial" pitchFamily="34" charset="0"/>
                <a:sym typeface="Arial" pitchFamily="34" charset="0"/>
              </a:rPr>
              <a:t>published by</a:t>
            </a:r>
            <a:endParaRPr lang="en-US" dirty="0"/>
          </a:p>
        </p:txBody>
      </p:sp>
      <p:sp>
        <p:nvSpPr>
          <p:cNvPr id="7205" name="Line 37"/>
          <p:cNvSpPr>
            <a:spLocks noChangeShapeType="1"/>
          </p:cNvSpPr>
          <p:nvPr/>
        </p:nvSpPr>
        <p:spPr bwMode="auto">
          <a:xfrm flipH="1" flipV="1">
            <a:off x="2214563" y="2571750"/>
            <a:ext cx="571500" cy="0"/>
          </a:xfrm>
          <a:prstGeom prst="line">
            <a:avLst/>
          </a:prstGeom>
          <a:noFill/>
          <a:ln w="27093" cap="flat" cmpd="sng">
            <a:solidFill>
              <a:srgbClr val="C00000"/>
            </a:solidFill>
            <a:prstDash val="dash"/>
            <a:round/>
            <a:headEnd/>
            <a:tailEnd type="arrow" w="lg" len="lg"/>
          </a:ln>
          <a:effectLst/>
        </p:spPr>
        <p:txBody>
          <a:bodyPr lIns="64291" tIns="32146" rIns="64291" bIns="32146"/>
          <a:lstStyle/>
          <a:p>
            <a:endParaRPr lang="en-US"/>
          </a:p>
        </p:txBody>
      </p:sp>
      <p:pic>
        <p:nvPicPr>
          <p:cNvPr id="7206" name="Picture 38" descr="colvert.png"/>
          <p:cNvPicPr>
            <a:picLocks noChangeAspect="1"/>
          </p:cNvPicPr>
          <p:nvPr/>
        </p:nvPicPr>
        <p:blipFill>
          <a:blip r:embed="rId12" cstate="print"/>
          <a:srcRect/>
          <a:stretch>
            <a:fillRect/>
          </a:stretch>
        </p:blipFill>
        <p:spPr bwMode="auto">
          <a:xfrm>
            <a:off x="1285875" y="6143625"/>
            <a:ext cx="357188" cy="513457"/>
          </a:xfrm>
          <a:prstGeom prst="rect">
            <a:avLst/>
          </a:prstGeom>
          <a:noFill/>
          <a:ln w="12700" cap="flat" cmpd="sng">
            <a:noFill/>
            <a:prstDash val="solid"/>
            <a:miter lim="0"/>
            <a:headEnd type="none" w="med" len="med"/>
            <a:tailEnd type="none" w="med" len="med"/>
          </a:ln>
          <a:effectLst/>
        </p:spPr>
      </p:pic>
      <p:pic>
        <p:nvPicPr>
          <p:cNvPr id="7207" name="Picture 39" descr="sm_logo.jpg"/>
          <p:cNvPicPr>
            <a:picLocks noChangeAspect="1"/>
          </p:cNvPicPr>
          <p:nvPr/>
        </p:nvPicPr>
        <p:blipFill>
          <a:blip r:embed="rId13" cstate="print"/>
          <a:srcRect/>
          <a:stretch>
            <a:fillRect/>
          </a:stretch>
        </p:blipFill>
        <p:spPr bwMode="auto">
          <a:xfrm>
            <a:off x="2928938" y="6143625"/>
            <a:ext cx="466576" cy="500063"/>
          </a:xfrm>
          <a:prstGeom prst="rect">
            <a:avLst/>
          </a:prstGeom>
          <a:noFill/>
          <a:ln w="12700" cap="flat" cmpd="sng">
            <a:noFill/>
            <a:prstDash val="solid"/>
            <a:miter lim="0"/>
            <a:headEnd type="none" w="med" len="med"/>
            <a:tailEnd type="none" w="med" len="med"/>
          </a:ln>
          <a:effectLst/>
        </p:spPr>
      </p:pic>
      <p:pic>
        <p:nvPicPr>
          <p:cNvPr id="7208" name="Picture 40" descr="slof_logo.png"/>
          <p:cNvPicPr>
            <a:picLocks noChangeAspect="1"/>
          </p:cNvPicPr>
          <p:nvPr/>
        </p:nvPicPr>
        <p:blipFill>
          <a:blip r:embed="rId14" cstate="print"/>
          <a:srcRect/>
          <a:stretch>
            <a:fillRect/>
          </a:stretch>
        </p:blipFill>
        <p:spPr bwMode="auto">
          <a:xfrm>
            <a:off x="214312" y="6215062"/>
            <a:ext cx="928688" cy="241102"/>
          </a:xfrm>
          <a:prstGeom prst="rect">
            <a:avLst/>
          </a:prstGeom>
          <a:noFill/>
          <a:ln w="12700" cap="flat" cmpd="sng">
            <a:noFill/>
            <a:prstDash val="solid"/>
            <a:miter lim="0"/>
            <a:headEnd type="none" w="med" len="med"/>
            <a:tailEnd type="none" w="med" len="med"/>
          </a:ln>
          <a:effectLst/>
        </p:spPr>
      </p:pic>
      <p:pic>
        <p:nvPicPr>
          <p:cNvPr id="7209" name="Picture 41" descr="slof_logo.png"/>
          <p:cNvPicPr>
            <a:picLocks noChangeAspect="1"/>
          </p:cNvPicPr>
          <p:nvPr/>
        </p:nvPicPr>
        <p:blipFill>
          <a:blip r:embed="rId14" cstate="print"/>
          <a:srcRect/>
          <a:stretch>
            <a:fillRect/>
          </a:stretch>
        </p:blipFill>
        <p:spPr bwMode="auto">
          <a:xfrm>
            <a:off x="1928812" y="6215062"/>
            <a:ext cx="928688" cy="241102"/>
          </a:xfrm>
          <a:prstGeom prst="rect">
            <a:avLst/>
          </a:prstGeom>
          <a:noFill/>
          <a:ln w="12700" cap="flat" cmpd="sng">
            <a:noFill/>
            <a:prstDash val="solid"/>
            <a:miter lim="0"/>
            <a:headEnd type="none" w="med" len="med"/>
            <a:tailEnd type="none" w="med" len="med"/>
          </a:ln>
          <a:effectLst/>
        </p:spPr>
      </p:pic>
      <p:sp>
        <p:nvSpPr>
          <p:cNvPr id="7210" name="AutoShape 42"/>
          <p:cNvSpPr>
            <a:spLocks/>
          </p:cNvSpPr>
          <p:nvPr/>
        </p:nvSpPr>
        <p:spPr bwMode="auto">
          <a:xfrm>
            <a:off x="4071938" y="4357688"/>
            <a:ext cx="2143125" cy="2000250"/>
          </a:xfrm>
          <a:prstGeom prst="roundRect">
            <a:avLst>
              <a:gd name="adj" fmla="val 11718"/>
            </a:avLst>
          </a:prstGeom>
          <a:solidFill>
            <a:srgbClr val="B4C8DC"/>
          </a:solidFill>
          <a:ln w="13546" cap="flat" cmpd="sng">
            <a:solidFill>
              <a:srgbClr val="000000"/>
            </a:solidFill>
            <a:prstDash val="solid"/>
            <a:round/>
            <a:headEnd/>
            <a:tailEnd/>
          </a:ln>
          <a:effectLst/>
        </p:spPr>
        <p:txBody>
          <a:bodyPr lIns="50798" tIns="50798" rIns="50798" bIns="50798" anchor="ctr"/>
          <a:lstStyle/>
          <a:p>
            <a:endParaRPr lang="en-US"/>
          </a:p>
        </p:txBody>
      </p:sp>
      <p:sp>
        <p:nvSpPr>
          <p:cNvPr id="7211" name="Rectangle 43"/>
          <p:cNvSpPr>
            <a:spLocks/>
          </p:cNvSpPr>
          <p:nvPr/>
        </p:nvSpPr>
        <p:spPr bwMode="auto">
          <a:xfrm>
            <a:off x="4142260" y="4643438"/>
            <a:ext cx="1953369" cy="378396"/>
          </a:xfrm>
          <a:prstGeom prst="rect">
            <a:avLst/>
          </a:prstGeom>
          <a:noFill/>
          <a:ln w="12700" cap="flat" cmpd="sng">
            <a:noFill/>
            <a:prstDash val="solid"/>
            <a:miter lim="0"/>
            <a:headEnd/>
            <a:tailEnd/>
          </a:ln>
          <a:effectLst/>
        </p:spPr>
        <p:txBody>
          <a:bodyPr lIns="88896" tIns="50798" rIns="88896" bIns="50798">
            <a:spAutoFit/>
          </a:bodyPr>
          <a:lstStyle/>
          <a:p>
            <a:pPr defTabSz="914145"/>
            <a:r>
              <a:rPr lang="en-US" sz="1800" dirty="0">
                <a:latin typeface="Helvetica" charset="0"/>
                <a:ea typeface="Helvetica" charset="0"/>
                <a:cs typeface="Helvetica" charset="0"/>
                <a:sym typeface="Helvetica" charset="0"/>
              </a:rPr>
              <a:t>Editors &amp; Authors</a:t>
            </a:r>
            <a:endParaRPr lang="en-US" dirty="0"/>
          </a:p>
        </p:txBody>
      </p:sp>
      <p:sp>
        <p:nvSpPr>
          <p:cNvPr id="7212" name="Rectangle 44"/>
          <p:cNvSpPr>
            <a:spLocks/>
          </p:cNvSpPr>
          <p:nvPr/>
        </p:nvSpPr>
        <p:spPr bwMode="auto">
          <a:xfrm>
            <a:off x="4143375" y="5000625"/>
            <a:ext cx="1891978" cy="1672249"/>
          </a:xfrm>
          <a:prstGeom prst="rect">
            <a:avLst/>
          </a:prstGeom>
          <a:noFill/>
          <a:ln w="12700" cap="flat" cmpd="sng">
            <a:noFill/>
            <a:prstDash val="solid"/>
            <a:miter lim="0"/>
            <a:headEnd/>
            <a:tailEnd/>
          </a:ln>
          <a:effectLst/>
        </p:spPr>
        <p:txBody>
          <a:bodyPr lIns="88896" tIns="50798" rIns="88896" bIns="50798">
            <a:spAutoFit/>
          </a:bodyPr>
          <a:lstStyle/>
          <a:p>
            <a:pPr algn="l" defTabSz="914145">
              <a:buClr>
                <a:srgbClr val="000000"/>
              </a:buClr>
              <a:buSzPct val="100000"/>
              <a:buFont typeface="ArialMT" charset="0"/>
              <a:buChar char="•"/>
            </a:pPr>
            <a:r>
              <a:rPr lang="en-US" sz="1200" dirty="0">
                <a:latin typeface="Helvetica" charset="0"/>
                <a:ea typeface="Helvetica" charset="0"/>
                <a:cs typeface="Helvetica" charset="0"/>
                <a:sym typeface="Helvetica" charset="0"/>
              </a:rPr>
              <a:t>Pick best results</a:t>
            </a:r>
          </a:p>
          <a:p>
            <a:pPr algn="l" defTabSz="914145">
              <a:buClr>
                <a:srgbClr val="000000"/>
              </a:buClr>
              <a:buSzPct val="100000"/>
              <a:buFont typeface="ArialMT" charset="0"/>
              <a:buChar char="•"/>
            </a:pPr>
            <a:r>
              <a:rPr lang="en-US" sz="1200" dirty="0">
                <a:latin typeface="Helvetica" charset="0"/>
                <a:ea typeface="Helvetica" charset="0"/>
                <a:cs typeface="Helvetica" charset="0"/>
                <a:sym typeface="Helvetica" charset="0"/>
              </a:rPr>
              <a:t>Describe optimal</a:t>
            </a:r>
          </a:p>
          <a:p>
            <a:pPr algn="l" defTabSz="914145"/>
            <a:r>
              <a:rPr lang="en-US" sz="1200" dirty="0">
                <a:latin typeface="Helvetica" charset="0"/>
                <a:ea typeface="Helvetica" charset="0"/>
                <a:cs typeface="Helvetica" charset="0"/>
                <a:sym typeface="Helvetica" charset="0"/>
              </a:rPr>
              <a:t> experimental set-up</a:t>
            </a:r>
          </a:p>
          <a:p>
            <a:pPr algn="l" defTabSz="914145">
              <a:buClr>
                <a:srgbClr val="000000"/>
              </a:buClr>
              <a:buSzPct val="100000"/>
              <a:buFont typeface="ArialMT" charset="0"/>
              <a:buChar char="•"/>
            </a:pPr>
            <a:r>
              <a:rPr lang="en-US" sz="1200" dirty="0">
                <a:latin typeface="Helvetica" charset="0"/>
                <a:ea typeface="Helvetica" charset="0"/>
                <a:cs typeface="Helvetica" charset="0"/>
                <a:sym typeface="Helvetica" charset="0"/>
              </a:rPr>
              <a:t>Explain best </a:t>
            </a:r>
            <a:r>
              <a:rPr lang="en-US" sz="1200" dirty="0" err="1">
                <a:latin typeface="Helvetica" charset="0"/>
                <a:ea typeface="Helvetica" charset="0"/>
                <a:cs typeface="Helvetica" charset="0"/>
                <a:sym typeface="Helvetica" charset="0"/>
              </a:rPr>
              <a:t>practise</a:t>
            </a:r>
            <a:endParaRPr lang="en-US" sz="1200" dirty="0">
              <a:latin typeface="Helvetica" charset="0"/>
              <a:ea typeface="Helvetica" charset="0"/>
              <a:cs typeface="Helvetica" charset="0"/>
              <a:sym typeface="Helvetica" charset="0"/>
            </a:endParaRPr>
          </a:p>
          <a:p>
            <a:pPr algn="l" defTabSz="914145">
              <a:buClr>
                <a:srgbClr val="000000"/>
              </a:buClr>
              <a:buSzPct val="100000"/>
              <a:buFont typeface="ArialMT" charset="0"/>
              <a:buChar char="•"/>
            </a:pPr>
            <a:r>
              <a:rPr lang="en-US" sz="1200" dirty="0">
                <a:latin typeface="Helvetica" charset="0"/>
                <a:ea typeface="Helvetica" charset="0"/>
                <a:cs typeface="Helvetica" charset="0"/>
                <a:sym typeface="Helvetica" charset="0"/>
              </a:rPr>
              <a:t>Give </a:t>
            </a:r>
            <a:r>
              <a:rPr lang="en-US" sz="1200" dirty="0" err="1">
                <a:latin typeface="Helvetica" charset="0"/>
                <a:ea typeface="Helvetica" charset="0"/>
                <a:cs typeface="Helvetica" charset="0"/>
                <a:sym typeface="Helvetica" charset="0"/>
              </a:rPr>
              <a:t>physico</a:t>
            </a:r>
            <a:r>
              <a:rPr lang="en-US" sz="1200" dirty="0">
                <a:latin typeface="Helvetica" charset="0"/>
                <a:ea typeface="Helvetica" charset="0"/>
                <a:cs typeface="Helvetica" charset="0"/>
                <a:sym typeface="Helvetica" charset="0"/>
              </a:rPr>
              <a:t>-chemical</a:t>
            </a:r>
          </a:p>
          <a:p>
            <a:pPr algn="l" defTabSz="914145"/>
            <a:r>
              <a:rPr lang="en-US" sz="1200" dirty="0">
                <a:latin typeface="Helvetica" charset="0"/>
                <a:ea typeface="Helvetica" charset="0"/>
                <a:cs typeface="Helvetica" charset="0"/>
                <a:sym typeface="Helvetica" charset="0"/>
              </a:rPr>
              <a:t> background information</a:t>
            </a:r>
            <a:endParaRPr lang="en-US" dirty="0"/>
          </a:p>
        </p:txBody>
      </p:sp>
      <p:grpSp>
        <p:nvGrpSpPr>
          <p:cNvPr id="2" name="Group 45"/>
          <p:cNvGrpSpPr>
            <a:grpSpLocks/>
          </p:cNvGrpSpPr>
          <p:nvPr/>
        </p:nvGrpSpPr>
        <p:grpSpPr bwMode="auto">
          <a:xfrm>
            <a:off x="1891978" y="4214813"/>
            <a:ext cx="6966272" cy="2678906"/>
            <a:chOff x="0" y="0"/>
            <a:chExt cx="781" cy="301"/>
          </a:xfrm>
        </p:grpSpPr>
        <p:sp>
          <p:nvSpPr>
            <p:cNvPr id="7214" name="AutoShape 46"/>
            <p:cNvSpPr>
              <a:spLocks/>
            </p:cNvSpPr>
            <p:nvPr/>
          </p:nvSpPr>
          <p:spPr bwMode="auto">
            <a:xfrm>
              <a:off x="0" y="56"/>
              <a:ext cx="97" cy="216"/>
            </a:xfrm>
            <a:prstGeom prst="roundRect">
              <a:avLst>
                <a:gd name="adj" fmla="val 11718"/>
              </a:avLst>
            </a:prstGeom>
            <a:solidFill>
              <a:srgbClr val="000000">
                <a:alpha val="0"/>
              </a:srgbClr>
            </a:solidFill>
            <a:ln w="54186" cap="flat" cmpd="sng">
              <a:solidFill>
                <a:srgbClr val="C00000"/>
              </a:solidFill>
              <a:prstDash val="solid"/>
              <a:round/>
              <a:headEnd/>
              <a:tailEnd/>
            </a:ln>
            <a:effectLst/>
          </p:spPr>
          <p:txBody>
            <a:bodyPr lIns="72248" tIns="72248" rIns="72248" bIns="72248" anchor="ctr"/>
            <a:lstStyle/>
            <a:p>
              <a:endParaRPr lang="en-US"/>
            </a:p>
          </p:txBody>
        </p:sp>
        <p:grpSp>
          <p:nvGrpSpPr>
            <p:cNvPr id="3" name="Group 47"/>
            <p:cNvGrpSpPr>
              <a:grpSpLocks/>
            </p:cNvGrpSpPr>
            <p:nvPr/>
          </p:nvGrpSpPr>
          <p:grpSpPr bwMode="auto">
            <a:xfrm>
              <a:off x="252" y="88"/>
              <a:ext cx="201" cy="92"/>
              <a:chOff x="0" y="0"/>
              <a:chExt cx="201" cy="92"/>
            </a:xfrm>
          </p:grpSpPr>
          <p:sp>
            <p:nvSpPr>
              <p:cNvPr id="7216" name="Rectangle 48"/>
              <p:cNvSpPr>
                <a:spLocks/>
              </p:cNvSpPr>
              <p:nvPr/>
            </p:nvSpPr>
            <p:spPr bwMode="auto">
              <a:xfrm>
                <a:off x="0" y="0"/>
                <a:ext cx="201" cy="80"/>
              </a:xfrm>
              <a:prstGeom prst="rect">
                <a:avLst/>
              </a:prstGeom>
              <a:solidFill>
                <a:srgbClr val="000000">
                  <a:alpha val="0"/>
                </a:srgbClr>
              </a:solidFill>
              <a:ln w="54186" cap="flat" cmpd="sng">
                <a:solidFill>
                  <a:srgbClr val="C00000"/>
                </a:solidFill>
                <a:prstDash val="solid"/>
                <a:round/>
                <a:headEnd/>
                <a:tailEnd/>
              </a:ln>
              <a:effectLst/>
            </p:spPr>
            <p:txBody>
              <a:bodyPr lIns="0" tIns="0" rIns="0" bIns="0" anchor="ctr"/>
              <a:lstStyle/>
              <a:p>
                <a:endParaRPr lang="en-US"/>
              </a:p>
            </p:txBody>
          </p:sp>
          <p:sp>
            <p:nvSpPr>
              <p:cNvPr id="7217" name="Rectangle 49"/>
              <p:cNvSpPr>
                <a:spLocks/>
              </p:cNvSpPr>
              <p:nvPr/>
            </p:nvSpPr>
            <p:spPr bwMode="auto">
              <a:xfrm>
                <a:off x="0" y="0"/>
                <a:ext cx="201" cy="92"/>
              </a:xfrm>
              <a:prstGeom prst="rect">
                <a:avLst/>
              </a:prstGeom>
              <a:noFill/>
              <a:ln w="12700" cap="flat" cmpd="sng">
                <a:noFill/>
                <a:prstDash val="solid"/>
                <a:miter lim="0"/>
                <a:headEnd/>
                <a:tailEnd/>
              </a:ln>
              <a:effectLst/>
            </p:spPr>
            <p:txBody>
              <a:bodyPr lIns="126435" tIns="72248" rIns="126435" bIns="72248"/>
              <a:lstStyle/>
              <a:p>
                <a:pPr algn="l" defTabSz="914145">
                  <a:buClr>
                    <a:srgbClr val="C00000"/>
                  </a:buClr>
                  <a:buSzPct val="100000"/>
                  <a:buFont typeface="ArialMT" charset="0"/>
                  <a:buChar char="•"/>
                </a:pPr>
                <a:r>
                  <a:rPr lang="en-US" sz="1200" dirty="0">
                    <a:solidFill>
                      <a:srgbClr val="C00000"/>
                    </a:solidFill>
                    <a:latin typeface="Helvetica" charset="0"/>
                    <a:ea typeface="Helvetica" charset="0"/>
                    <a:cs typeface="Helvetica" charset="0"/>
                    <a:sym typeface="Helvetica" charset="0"/>
                  </a:rPr>
                  <a:t>Pick best results</a:t>
                </a:r>
              </a:p>
              <a:p>
                <a:pPr algn="l" defTabSz="914145">
                  <a:buClr>
                    <a:srgbClr val="C00000"/>
                  </a:buClr>
                  <a:buSzPct val="100000"/>
                  <a:buFont typeface="ArialMT" charset="0"/>
                  <a:buChar char="•"/>
                </a:pPr>
                <a:r>
                  <a:rPr lang="en-US" sz="1200" dirty="0">
                    <a:solidFill>
                      <a:srgbClr val="C00000"/>
                    </a:solidFill>
                    <a:latin typeface="Helvetica" charset="0"/>
                    <a:ea typeface="Helvetica" charset="0"/>
                    <a:cs typeface="Helvetica" charset="0"/>
                    <a:sym typeface="Helvetica" charset="0"/>
                  </a:rPr>
                  <a:t>Describe optimal</a:t>
                </a:r>
              </a:p>
              <a:p>
                <a:pPr algn="l" defTabSz="914145"/>
                <a:r>
                  <a:rPr lang="en-US" sz="1200" dirty="0">
                    <a:solidFill>
                      <a:srgbClr val="C00000"/>
                    </a:solidFill>
                    <a:latin typeface="Helvetica" charset="0"/>
                    <a:ea typeface="Helvetica" charset="0"/>
                    <a:cs typeface="Helvetica" charset="0"/>
                    <a:sym typeface="Helvetica" charset="0"/>
                  </a:rPr>
                  <a:t> experimental set-up</a:t>
                </a:r>
              </a:p>
            </p:txBody>
          </p:sp>
        </p:grpSp>
        <p:sp>
          <p:nvSpPr>
            <p:cNvPr id="7218" name="Line 50"/>
            <p:cNvSpPr>
              <a:spLocks noChangeShapeType="1"/>
            </p:cNvSpPr>
            <p:nvPr/>
          </p:nvSpPr>
          <p:spPr bwMode="auto">
            <a:xfrm flipV="1">
              <a:off x="96" y="128"/>
              <a:ext cx="157" cy="36"/>
            </a:xfrm>
            <a:prstGeom prst="line">
              <a:avLst/>
            </a:prstGeom>
            <a:noFill/>
            <a:ln w="54186" cap="flat" cmpd="sng">
              <a:solidFill>
                <a:srgbClr val="C00000"/>
              </a:solidFill>
              <a:prstDash val="solid"/>
              <a:round/>
              <a:headEnd/>
              <a:tailEnd/>
            </a:ln>
            <a:effectLst/>
          </p:spPr>
          <p:txBody>
            <a:bodyPr/>
            <a:lstStyle/>
            <a:p>
              <a:endParaRPr lang="en-US"/>
            </a:p>
          </p:txBody>
        </p:sp>
        <p:grpSp>
          <p:nvGrpSpPr>
            <p:cNvPr id="4" name="Group 51"/>
            <p:cNvGrpSpPr>
              <a:grpSpLocks/>
            </p:cNvGrpSpPr>
            <p:nvPr/>
          </p:nvGrpSpPr>
          <p:grpSpPr bwMode="auto">
            <a:xfrm>
              <a:off x="540" y="0"/>
              <a:ext cx="241" cy="301"/>
              <a:chOff x="0" y="0"/>
              <a:chExt cx="241" cy="301"/>
            </a:xfrm>
          </p:grpSpPr>
          <p:sp>
            <p:nvSpPr>
              <p:cNvPr id="7220" name="AutoShape 52"/>
              <p:cNvSpPr>
                <a:spLocks/>
              </p:cNvSpPr>
              <p:nvPr/>
            </p:nvSpPr>
            <p:spPr bwMode="auto">
              <a:xfrm>
                <a:off x="0" y="0"/>
                <a:ext cx="241" cy="145"/>
              </a:xfrm>
              <a:prstGeom prst="roundRect">
                <a:avLst>
                  <a:gd name="adj" fmla="val 11718"/>
                </a:avLst>
              </a:prstGeom>
              <a:solidFill>
                <a:srgbClr val="000000">
                  <a:alpha val="0"/>
                </a:srgbClr>
              </a:solidFill>
              <a:ln w="54186" cap="flat" cmpd="sng">
                <a:solidFill>
                  <a:srgbClr val="C00000"/>
                </a:solidFill>
                <a:prstDash val="solid"/>
                <a:round/>
                <a:headEnd/>
                <a:tailEnd/>
              </a:ln>
              <a:effectLst/>
            </p:spPr>
            <p:txBody>
              <a:bodyPr lIns="0" tIns="0" rIns="0" bIns="0" anchor="ctr"/>
              <a:lstStyle/>
              <a:p>
                <a:endParaRPr lang="en-US"/>
              </a:p>
            </p:txBody>
          </p:sp>
          <p:sp>
            <p:nvSpPr>
              <p:cNvPr id="7221" name="Rectangle 53"/>
              <p:cNvSpPr>
                <a:spLocks/>
              </p:cNvSpPr>
              <p:nvPr/>
            </p:nvSpPr>
            <p:spPr bwMode="auto">
              <a:xfrm>
                <a:off x="7" y="7"/>
                <a:ext cx="226" cy="294"/>
              </a:xfrm>
              <a:prstGeom prst="rect">
                <a:avLst/>
              </a:prstGeom>
              <a:noFill/>
              <a:ln w="12700" cap="flat" cmpd="sng">
                <a:noFill/>
                <a:prstDash val="solid"/>
                <a:miter lim="0"/>
                <a:headEnd/>
                <a:tailEnd/>
              </a:ln>
              <a:effectLst/>
            </p:spPr>
            <p:txBody>
              <a:bodyPr lIns="126435" tIns="72248" rIns="126435" bIns="72248"/>
              <a:lstStyle/>
              <a:p>
                <a:pPr defTabSz="914145"/>
                <a:r>
                  <a:rPr lang="en-US" sz="1800" dirty="0">
                    <a:solidFill>
                      <a:srgbClr val="C00000"/>
                    </a:solidFill>
                    <a:latin typeface="Helvetica" charset="0"/>
                    <a:ea typeface="Helvetica" charset="0"/>
                    <a:cs typeface="Helvetica" charset="0"/>
                    <a:sym typeface="Helvetica" charset="0"/>
                  </a:rPr>
                  <a:t>Journal article cited</a:t>
                </a:r>
              </a:p>
              <a:p>
                <a:pPr defTabSz="914145"/>
                <a:r>
                  <a:rPr lang="en-US" sz="1800" dirty="0">
                    <a:solidFill>
                      <a:srgbClr val="C00000"/>
                    </a:solidFill>
                    <a:latin typeface="Helvetica" charset="0"/>
                    <a:ea typeface="Helvetica" charset="0"/>
                    <a:cs typeface="Helvetica" charset="0"/>
                    <a:sym typeface="Helvetica" charset="0"/>
                  </a:rPr>
                  <a:t>in </a:t>
                </a:r>
                <a:r>
                  <a:rPr lang="en-US" sz="1800" dirty="0" err="1">
                    <a:solidFill>
                      <a:srgbClr val="C00000"/>
                    </a:solidFill>
                    <a:latin typeface="Helvetica" charset="0"/>
                    <a:ea typeface="Helvetica" charset="0"/>
                    <a:cs typeface="Helvetica" charset="0"/>
                    <a:sym typeface="Helvetica" charset="0"/>
                  </a:rPr>
                  <a:t>SpringerMaterials</a:t>
                </a:r>
                <a:r>
                  <a:rPr lang="en-US" sz="1800" dirty="0">
                    <a:solidFill>
                      <a:srgbClr val="C00000"/>
                    </a:solidFill>
                    <a:latin typeface="Helvetica" charset="0"/>
                    <a:ea typeface="Helvetica" charset="0"/>
                    <a:cs typeface="Helvetica" charset="0"/>
                    <a:sym typeface="Helvetica" charset="0"/>
                  </a:rPr>
                  <a:t>.</a:t>
                </a:r>
              </a:p>
              <a:p>
                <a:pPr defTabSz="914145"/>
                <a:r>
                  <a:rPr lang="en-US" sz="1800" dirty="0">
                    <a:solidFill>
                      <a:srgbClr val="C00000"/>
                    </a:solidFill>
                    <a:latin typeface="Helvetica" charset="0"/>
                    <a:ea typeface="Helvetica" charset="0"/>
                    <a:cs typeface="Helvetica" charset="0"/>
                    <a:sym typeface="Helvetica" charset="0"/>
                  </a:rPr>
                  <a:t>Now more than </a:t>
                </a:r>
              </a:p>
              <a:p>
                <a:pPr defTabSz="914145"/>
                <a:r>
                  <a:rPr lang="en-US" sz="1800" dirty="0">
                    <a:solidFill>
                      <a:srgbClr val="C00000"/>
                    </a:solidFill>
                    <a:latin typeface="Helvetica" charset="0"/>
                    <a:ea typeface="Helvetica" charset="0"/>
                    <a:cs typeface="Helvetica" charset="0"/>
                    <a:sym typeface="Helvetica" charset="0"/>
                  </a:rPr>
                  <a:t>1,200,000 citations</a:t>
                </a:r>
              </a:p>
              <a:p>
                <a:pPr defTabSz="914145"/>
                <a:r>
                  <a:rPr lang="en-US" sz="1800" dirty="0">
                    <a:solidFill>
                      <a:srgbClr val="C00000"/>
                    </a:solidFill>
                    <a:latin typeface="Helvetica" charset="0"/>
                    <a:ea typeface="Helvetica" charset="0"/>
                    <a:cs typeface="Helvetica" charset="0"/>
                    <a:sym typeface="Helvetica" charset="0"/>
                  </a:rPr>
                  <a:t>Included!</a:t>
                </a:r>
                <a:endParaRPr lang="en-US" dirty="0"/>
              </a:p>
            </p:txBody>
          </p:sp>
        </p:grpSp>
        <p:sp>
          <p:nvSpPr>
            <p:cNvPr id="7222" name="Line 54"/>
            <p:cNvSpPr>
              <a:spLocks noChangeShapeType="1"/>
            </p:cNvSpPr>
            <p:nvPr/>
          </p:nvSpPr>
          <p:spPr bwMode="auto">
            <a:xfrm flipV="1">
              <a:off x="452" y="72"/>
              <a:ext cx="89" cy="56"/>
            </a:xfrm>
            <a:prstGeom prst="line">
              <a:avLst/>
            </a:prstGeom>
            <a:noFill/>
            <a:ln w="54186" cap="flat" cmpd="sng">
              <a:solidFill>
                <a:srgbClr val="C00000"/>
              </a:solidFill>
              <a:prstDash val="solid"/>
              <a:round/>
              <a:headEnd/>
              <a:tailEnd/>
            </a:ln>
            <a:effectLst/>
          </p:spPr>
          <p:txBody>
            <a:bodyPr/>
            <a:lstStyle/>
            <a:p>
              <a:endParaRPr lang="en-US"/>
            </a:p>
          </p:txBody>
        </p:sp>
      </p:grpSp>
      <p:pic>
        <p:nvPicPr>
          <p:cNvPr id="7223" name="Picture 55" descr="cover-large.png"/>
          <p:cNvPicPr>
            <a:picLocks noChangeAspect="1"/>
          </p:cNvPicPr>
          <p:nvPr/>
        </p:nvPicPr>
        <p:blipFill>
          <a:blip r:embed="rId15" cstate="print"/>
          <a:srcRect/>
          <a:stretch>
            <a:fillRect/>
          </a:stretch>
        </p:blipFill>
        <p:spPr bwMode="auto">
          <a:xfrm>
            <a:off x="6215063" y="1143000"/>
            <a:ext cx="1285875" cy="1928813"/>
          </a:xfrm>
          <a:prstGeom prst="rect">
            <a:avLst/>
          </a:prstGeom>
          <a:noFill/>
          <a:ln w="12700" cap="flat" cmpd="sng">
            <a:noFill/>
            <a:prstDash val="solid"/>
            <a:miter lim="0"/>
            <a:headEnd type="none" w="med" len="med"/>
            <a:tailEnd type="none" w="med" len="med"/>
          </a:ln>
          <a:effectLst/>
        </p:spPr>
      </p:pic>
      <p:pic>
        <p:nvPicPr>
          <p:cNvPr id="7224" name="Picture 56" descr="0008.png"/>
          <p:cNvPicPr>
            <a:picLocks noChangeAspect="1"/>
          </p:cNvPicPr>
          <p:nvPr/>
        </p:nvPicPr>
        <p:blipFill>
          <a:blip r:embed="rId16" cstate="print"/>
          <a:srcRect/>
          <a:stretch>
            <a:fillRect/>
          </a:stretch>
        </p:blipFill>
        <p:spPr bwMode="auto">
          <a:xfrm>
            <a:off x="7072313" y="1571625"/>
            <a:ext cx="1714500" cy="2557240"/>
          </a:xfrm>
          <a:prstGeom prst="rect">
            <a:avLst/>
          </a:prstGeom>
          <a:noFill/>
          <a:ln w="9525" cap="flat" cmpd="sng">
            <a:solidFill>
              <a:srgbClr val="B4C8DC"/>
            </a:solidFill>
            <a:prstDash val="solid"/>
            <a:round/>
            <a:headEnd type="none" w="med" len="med"/>
            <a:tailEnd type="none" w="med" len="med"/>
          </a:ln>
          <a:effec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8194"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8195"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8196"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8197"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8198"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6</a:t>
            </a:r>
          </a:p>
          <a:p>
            <a:pPr algn="l" defTabSz="914145"/>
            <a:endParaRPr lang="en-US" sz="1000" dirty="0">
              <a:solidFill>
                <a:srgbClr val="000066"/>
              </a:solidFill>
              <a:latin typeface="Arial" pitchFamily="34" charset="0"/>
              <a:cs typeface="Arial" pitchFamily="34" charset="0"/>
              <a:sym typeface="Arial" pitchFamily="34" charset="0"/>
            </a:endParaRPr>
          </a:p>
        </p:txBody>
      </p:sp>
      <p:pic>
        <p:nvPicPr>
          <p:cNvPr id="8199" name="Picture 7" descr="SM-Navigation-2.png"/>
          <p:cNvPicPr>
            <a:picLocks noChangeAspect="1"/>
          </p:cNvPicPr>
          <p:nvPr/>
        </p:nvPicPr>
        <p:blipFill>
          <a:blip r:embed="rId3" cstate="print"/>
          <a:srcRect/>
          <a:stretch>
            <a:fillRect/>
          </a:stretch>
        </p:blipFill>
        <p:spPr bwMode="auto">
          <a:xfrm>
            <a:off x="0" y="0"/>
            <a:ext cx="9144000" cy="6546578"/>
          </a:xfrm>
          <a:prstGeom prst="rect">
            <a:avLst/>
          </a:prstGeom>
          <a:noFill/>
          <a:ln w="12700" cap="flat" cmpd="sng">
            <a:noFill/>
            <a:prstDash val="solid"/>
            <a:miter lim="0"/>
            <a:headEnd type="none" w="med" len="med"/>
            <a:tailEnd type="none" w="med" len="med"/>
          </a:ln>
          <a:effectLst/>
        </p:spPr>
      </p:pic>
      <p:grpSp>
        <p:nvGrpSpPr>
          <p:cNvPr id="2" name="Group 8"/>
          <p:cNvGrpSpPr>
            <a:grpSpLocks/>
          </p:cNvGrpSpPr>
          <p:nvPr/>
        </p:nvGrpSpPr>
        <p:grpSpPr bwMode="auto">
          <a:xfrm>
            <a:off x="5294189" y="2230190"/>
            <a:ext cx="3598664" cy="1109514"/>
            <a:chOff x="0" y="0"/>
            <a:chExt cx="404" cy="125"/>
          </a:xfrm>
        </p:grpSpPr>
        <p:sp>
          <p:nvSpPr>
            <p:cNvPr id="8201" name="Line 9"/>
            <p:cNvSpPr>
              <a:spLocks noChangeShapeType="1"/>
            </p:cNvSpPr>
            <p:nvPr/>
          </p:nvSpPr>
          <p:spPr bwMode="auto">
            <a:xfrm flipH="1">
              <a:off x="32" y="57"/>
              <a:ext cx="117" cy="45"/>
            </a:xfrm>
            <a:prstGeom prst="line">
              <a:avLst/>
            </a:prstGeom>
            <a:noFill/>
            <a:ln w="40640" cap="flat" cmpd="sng">
              <a:solidFill>
                <a:srgbClr val="AB1505"/>
              </a:solidFill>
              <a:prstDash val="solid"/>
              <a:round/>
              <a:headEnd/>
              <a:tailEnd type="triangle" w="lg" len="lg"/>
            </a:ln>
            <a:effectLst/>
          </p:spPr>
          <p:txBody>
            <a:bodyPr/>
            <a:lstStyle/>
            <a:p>
              <a:endParaRPr lang="en-US"/>
            </a:p>
          </p:txBody>
        </p:sp>
        <p:grpSp>
          <p:nvGrpSpPr>
            <p:cNvPr id="3" name="Group 10"/>
            <p:cNvGrpSpPr>
              <a:grpSpLocks/>
            </p:cNvGrpSpPr>
            <p:nvPr/>
          </p:nvGrpSpPr>
          <p:grpSpPr bwMode="auto">
            <a:xfrm>
              <a:off x="148" y="0"/>
              <a:ext cx="256" cy="77"/>
              <a:chOff x="0" y="0"/>
              <a:chExt cx="255" cy="77"/>
            </a:xfrm>
          </p:grpSpPr>
          <p:sp>
            <p:nvSpPr>
              <p:cNvPr id="8203" name="Rectangle 11"/>
              <p:cNvSpPr>
                <a:spLocks/>
              </p:cNvSpPr>
              <p:nvPr/>
            </p:nvSpPr>
            <p:spPr bwMode="auto">
              <a:xfrm>
                <a:off x="0" y="0"/>
                <a:ext cx="255" cy="77"/>
              </a:xfrm>
              <a:prstGeom prst="rect">
                <a:avLst/>
              </a:prstGeom>
              <a:solidFill>
                <a:srgbClr val="000000">
                  <a:alpha val="0"/>
                </a:srgbClr>
              </a:solidFill>
              <a:ln w="40640" cap="flat" cmpd="sng">
                <a:solidFill>
                  <a:srgbClr val="C00000"/>
                </a:solidFill>
                <a:prstDash val="solid"/>
                <a:round/>
                <a:headEnd/>
                <a:tailEnd/>
              </a:ln>
              <a:effectLst/>
            </p:spPr>
            <p:txBody>
              <a:bodyPr lIns="0" tIns="0" rIns="0" bIns="0" anchor="ctr"/>
              <a:lstStyle/>
              <a:p>
                <a:endParaRPr lang="en-US"/>
              </a:p>
            </p:txBody>
          </p:sp>
          <p:sp>
            <p:nvSpPr>
              <p:cNvPr id="8204" name="Rectangle 12"/>
              <p:cNvSpPr>
                <a:spLocks/>
              </p:cNvSpPr>
              <p:nvPr/>
            </p:nvSpPr>
            <p:spPr bwMode="auto">
              <a:xfrm>
                <a:off x="8" y="15"/>
                <a:ext cx="238" cy="47"/>
              </a:xfrm>
              <a:prstGeom prst="rect">
                <a:avLst/>
              </a:prstGeom>
              <a:noFill/>
              <a:ln w="12700" cap="flat" cmpd="sng">
                <a:noFill/>
                <a:prstDash val="solid"/>
                <a:miter lim="0"/>
                <a:headEnd/>
                <a:tailEnd/>
              </a:ln>
              <a:effectLst/>
            </p:spPr>
            <p:txBody>
              <a:bodyPr lIns="54186" tIns="72248" rIns="54186" bIns="72248" anchor="ctr"/>
              <a:lstStyle/>
              <a:p>
                <a:pPr defTabSz="914145">
                  <a:buClr>
                    <a:srgbClr val="002060"/>
                  </a:buClr>
                  <a:buSzPct val="100000"/>
                  <a:buFont typeface="Wingdings" pitchFamily="2" charset="2"/>
                  <a:buChar char="•"/>
                </a:pPr>
                <a:r>
                  <a:rPr lang="en-US" sz="2000" dirty="0">
                    <a:solidFill>
                      <a:srgbClr val="002060"/>
                    </a:solidFill>
                    <a:latin typeface="Helvetica" charset="0"/>
                    <a:ea typeface="Helvetica" charset="0"/>
                    <a:cs typeface="Helvetica" charset="0"/>
                    <a:sym typeface="Helvetica" charset="0"/>
                  </a:rPr>
                  <a:t> Info Documents</a:t>
                </a:r>
                <a:endParaRPr lang="en-US" dirty="0"/>
              </a:p>
            </p:txBody>
          </p:sp>
        </p:grpSp>
        <p:sp>
          <p:nvSpPr>
            <p:cNvPr id="8205" name="AutoShape 13"/>
            <p:cNvSpPr>
              <a:spLocks/>
            </p:cNvSpPr>
            <p:nvPr/>
          </p:nvSpPr>
          <p:spPr bwMode="auto">
            <a:xfrm>
              <a:off x="0" y="89"/>
              <a:ext cx="33" cy="36"/>
            </a:xfrm>
            <a:prstGeom prst="roundRect">
              <a:avLst>
                <a:gd name="adj" fmla="val 11718"/>
              </a:avLst>
            </a:prstGeom>
            <a:solidFill>
              <a:srgbClr val="B4C8DC">
                <a:alpha val="0"/>
              </a:srgbClr>
            </a:solidFill>
            <a:ln w="40640" cap="flat" cmpd="sng">
              <a:solidFill>
                <a:srgbClr val="AB1505"/>
              </a:solidFill>
              <a:prstDash val="solid"/>
              <a:round/>
              <a:headEnd/>
              <a:tailEnd/>
            </a:ln>
            <a:effectLst/>
          </p:spPr>
          <p:txBody>
            <a:bodyPr lIns="72248" tIns="72248" rIns="72248" bIns="72248" anchor="ctr"/>
            <a:lstStyle/>
            <a:p>
              <a:endParaRPr lang="en-US"/>
            </a:p>
          </p:txBody>
        </p:sp>
      </p:grpSp>
      <p:grpSp>
        <p:nvGrpSpPr>
          <p:cNvPr id="4" name="Group 14"/>
          <p:cNvGrpSpPr>
            <a:grpSpLocks/>
          </p:cNvGrpSpPr>
          <p:nvPr/>
        </p:nvGrpSpPr>
        <p:grpSpPr bwMode="auto">
          <a:xfrm>
            <a:off x="4140026" y="3824138"/>
            <a:ext cx="4786313" cy="1260203"/>
            <a:chOff x="0" y="0"/>
            <a:chExt cx="537" cy="142"/>
          </a:xfrm>
        </p:grpSpPr>
        <p:sp>
          <p:nvSpPr>
            <p:cNvPr id="8207" name="Line 15"/>
            <p:cNvSpPr>
              <a:spLocks noChangeShapeType="1"/>
            </p:cNvSpPr>
            <p:nvPr/>
          </p:nvSpPr>
          <p:spPr bwMode="auto">
            <a:xfrm flipH="1">
              <a:off x="32" y="56"/>
              <a:ext cx="243" cy="53"/>
            </a:xfrm>
            <a:prstGeom prst="line">
              <a:avLst/>
            </a:prstGeom>
            <a:noFill/>
            <a:ln w="40640" cap="flat" cmpd="sng">
              <a:solidFill>
                <a:srgbClr val="AB1505"/>
              </a:solidFill>
              <a:prstDash val="solid"/>
              <a:round/>
              <a:headEnd/>
              <a:tailEnd type="triangle" w="lg" len="lg"/>
            </a:ln>
            <a:effectLst/>
          </p:spPr>
          <p:txBody>
            <a:bodyPr/>
            <a:lstStyle/>
            <a:p>
              <a:endParaRPr lang="en-US"/>
            </a:p>
          </p:txBody>
        </p:sp>
        <p:grpSp>
          <p:nvGrpSpPr>
            <p:cNvPr id="5" name="Group 16"/>
            <p:cNvGrpSpPr>
              <a:grpSpLocks/>
            </p:cNvGrpSpPr>
            <p:nvPr/>
          </p:nvGrpSpPr>
          <p:grpSpPr bwMode="auto">
            <a:xfrm>
              <a:off x="270" y="0"/>
              <a:ext cx="267" cy="77"/>
              <a:chOff x="0" y="0"/>
              <a:chExt cx="266" cy="77"/>
            </a:xfrm>
          </p:grpSpPr>
          <p:sp>
            <p:nvSpPr>
              <p:cNvPr id="8209" name="Rectangle 17"/>
              <p:cNvSpPr>
                <a:spLocks/>
              </p:cNvSpPr>
              <p:nvPr/>
            </p:nvSpPr>
            <p:spPr bwMode="auto">
              <a:xfrm>
                <a:off x="3" y="0"/>
                <a:ext cx="259" cy="77"/>
              </a:xfrm>
              <a:prstGeom prst="rect">
                <a:avLst/>
              </a:prstGeom>
              <a:solidFill>
                <a:srgbClr val="000000">
                  <a:alpha val="0"/>
                </a:srgbClr>
              </a:solidFill>
              <a:ln w="40640" cap="flat" cmpd="sng">
                <a:solidFill>
                  <a:srgbClr val="C00000"/>
                </a:solidFill>
                <a:prstDash val="solid"/>
                <a:round/>
                <a:headEnd/>
                <a:tailEnd/>
              </a:ln>
              <a:effectLst/>
            </p:spPr>
            <p:txBody>
              <a:bodyPr lIns="0" tIns="0" rIns="0" bIns="0" anchor="ctr"/>
              <a:lstStyle/>
              <a:p>
                <a:endParaRPr lang="en-US"/>
              </a:p>
            </p:txBody>
          </p:sp>
          <p:sp>
            <p:nvSpPr>
              <p:cNvPr id="8210" name="Rectangle 18"/>
              <p:cNvSpPr>
                <a:spLocks/>
              </p:cNvSpPr>
              <p:nvPr/>
            </p:nvSpPr>
            <p:spPr bwMode="auto">
              <a:xfrm>
                <a:off x="0" y="15"/>
                <a:ext cx="266" cy="47"/>
              </a:xfrm>
              <a:prstGeom prst="rect">
                <a:avLst/>
              </a:prstGeom>
              <a:noFill/>
              <a:ln w="12700" cap="flat" cmpd="sng">
                <a:noFill/>
                <a:prstDash val="solid"/>
                <a:miter lim="0"/>
                <a:headEnd/>
                <a:tailEnd/>
              </a:ln>
              <a:effectLst/>
            </p:spPr>
            <p:txBody>
              <a:bodyPr lIns="126435" tIns="72248" rIns="126435" bIns="72248" anchor="ctr"/>
              <a:lstStyle/>
              <a:p>
                <a:pPr defTabSz="914145">
                  <a:buClr>
                    <a:srgbClr val="002060"/>
                  </a:buClr>
                  <a:buSzPct val="100000"/>
                  <a:buFont typeface="Wingdings" pitchFamily="2" charset="2"/>
                  <a:buChar char="•"/>
                </a:pPr>
                <a:r>
                  <a:rPr lang="en-US" sz="2000" dirty="0">
                    <a:solidFill>
                      <a:srgbClr val="002060"/>
                    </a:solidFill>
                    <a:latin typeface="Helvetica" charset="0"/>
                    <a:ea typeface="Helvetica" charset="0"/>
                    <a:cs typeface="Helvetica" charset="0"/>
                    <a:sym typeface="Helvetica" charset="0"/>
                  </a:rPr>
                  <a:t> PDF Documents </a:t>
                </a:r>
                <a:endParaRPr lang="en-US" dirty="0"/>
              </a:p>
            </p:txBody>
          </p:sp>
        </p:grpSp>
        <p:sp>
          <p:nvSpPr>
            <p:cNvPr id="8211" name="AutoShape 19"/>
            <p:cNvSpPr>
              <a:spLocks/>
            </p:cNvSpPr>
            <p:nvPr/>
          </p:nvSpPr>
          <p:spPr bwMode="auto">
            <a:xfrm>
              <a:off x="0" y="106"/>
              <a:ext cx="33" cy="36"/>
            </a:xfrm>
            <a:prstGeom prst="roundRect">
              <a:avLst>
                <a:gd name="adj" fmla="val 11718"/>
              </a:avLst>
            </a:prstGeom>
            <a:solidFill>
              <a:srgbClr val="B4C8DC">
                <a:alpha val="0"/>
              </a:srgbClr>
            </a:solidFill>
            <a:ln w="40640" cap="flat" cmpd="sng">
              <a:solidFill>
                <a:srgbClr val="AB1505"/>
              </a:solidFill>
              <a:prstDash val="solid"/>
              <a:round/>
              <a:headEnd/>
              <a:tailEnd/>
            </a:ln>
            <a:effectLst/>
          </p:spPr>
          <p:txBody>
            <a:bodyPr lIns="0" tIns="0" rIns="0" bIns="0" anchor="ctr"/>
            <a:lstStyle/>
            <a:p>
              <a:endParaRPr lang="en-US"/>
            </a:p>
          </p:txBody>
        </p:sp>
      </p:grpSp>
    </p:spTree>
  </p:cSld>
  <p:clrMapOvr>
    <a:masterClrMapping/>
  </p:clrMapOvr>
  <p:transition spd="slow">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9218"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9219"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9220"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9221"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9222"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7</a:t>
            </a:r>
          </a:p>
          <a:p>
            <a:pPr algn="l" defTabSz="914145"/>
            <a:endParaRPr lang="en-US" sz="1000" dirty="0">
              <a:solidFill>
                <a:srgbClr val="000066"/>
              </a:solidFill>
              <a:latin typeface="Arial" pitchFamily="34" charset="0"/>
              <a:cs typeface="Arial" pitchFamily="34" charset="0"/>
              <a:sym typeface="Arial" pitchFamily="34" charset="0"/>
            </a:endParaRPr>
          </a:p>
        </p:txBody>
      </p:sp>
      <p:pic>
        <p:nvPicPr>
          <p:cNvPr id="9223" name="Picture 7" descr="InfoPageCut.png"/>
          <p:cNvPicPr>
            <a:picLocks noChangeAspect="1"/>
          </p:cNvPicPr>
          <p:nvPr/>
        </p:nvPicPr>
        <p:blipFill>
          <a:blip r:embed="rId3" cstate="print"/>
          <a:srcRect/>
          <a:stretch>
            <a:fillRect/>
          </a:stretch>
        </p:blipFill>
        <p:spPr bwMode="auto">
          <a:xfrm>
            <a:off x="0" y="5582"/>
            <a:ext cx="9144000" cy="6845721"/>
          </a:xfrm>
          <a:prstGeom prst="rect">
            <a:avLst/>
          </a:prstGeom>
          <a:noFill/>
          <a:ln w="12700" cap="flat" cmpd="sng">
            <a:noFill/>
            <a:prstDash val="solid"/>
            <a:miter lim="0"/>
            <a:headEnd type="none" w="med" len="med"/>
            <a:tailEnd type="none" w="med" len="med"/>
          </a:ln>
          <a:effectLst/>
        </p:spPr>
      </p:pic>
      <p:grpSp>
        <p:nvGrpSpPr>
          <p:cNvPr id="2" name="Group 8"/>
          <p:cNvGrpSpPr>
            <a:grpSpLocks/>
          </p:cNvGrpSpPr>
          <p:nvPr/>
        </p:nvGrpSpPr>
        <p:grpSpPr bwMode="auto">
          <a:xfrm>
            <a:off x="5124525" y="5414739"/>
            <a:ext cx="3685729" cy="785813"/>
            <a:chOff x="0" y="0"/>
            <a:chExt cx="413" cy="88"/>
          </a:xfrm>
        </p:grpSpPr>
        <p:sp>
          <p:nvSpPr>
            <p:cNvPr id="9225" name="Rectangle 9"/>
            <p:cNvSpPr>
              <a:spLocks/>
            </p:cNvSpPr>
            <p:nvPr/>
          </p:nvSpPr>
          <p:spPr bwMode="auto">
            <a:xfrm>
              <a:off x="14" y="0"/>
              <a:ext cx="385" cy="88"/>
            </a:xfrm>
            <a:prstGeom prst="rect">
              <a:avLst/>
            </a:prstGeom>
            <a:solidFill>
              <a:srgbClr val="000000">
                <a:alpha val="0"/>
              </a:srgbClr>
            </a:solidFill>
            <a:ln w="40640" cap="flat" cmpd="sng">
              <a:solidFill>
                <a:srgbClr val="C00000"/>
              </a:solidFill>
              <a:prstDash val="solid"/>
              <a:round/>
              <a:headEnd/>
              <a:tailEnd/>
            </a:ln>
            <a:effectLst/>
          </p:spPr>
          <p:txBody>
            <a:bodyPr lIns="0" tIns="0" rIns="0" bIns="0" anchor="ctr"/>
            <a:lstStyle/>
            <a:p>
              <a:endParaRPr lang="en-US"/>
            </a:p>
          </p:txBody>
        </p:sp>
        <p:sp>
          <p:nvSpPr>
            <p:cNvPr id="9226" name="Rectangle 10"/>
            <p:cNvSpPr>
              <a:spLocks/>
            </p:cNvSpPr>
            <p:nvPr/>
          </p:nvSpPr>
          <p:spPr bwMode="auto">
            <a:xfrm>
              <a:off x="0" y="21"/>
              <a:ext cx="413" cy="46"/>
            </a:xfrm>
            <a:prstGeom prst="rect">
              <a:avLst/>
            </a:prstGeom>
            <a:noFill/>
            <a:ln w="12700" cap="flat" cmpd="sng">
              <a:noFill/>
              <a:prstDash val="solid"/>
              <a:miter lim="0"/>
              <a:headEnd/>
              <a:tailEnd/>
            </a:ln>
            <a:effectLst/>
          </p:spPr>
          <p:txBody>
            <a:bodyPr lIns="126435" tIns="72248" rIns="126435" bIns="72248" anchor="ctr"/>
            <a:lstStyle/>
            <a:p>
              <a:pPr defTabSz="914145">
                <a:buClr>
                  <a:srgbClr val="002060"/>
                </a:buClr>
                <a:buSzPct val="100000"/>
                <a:buFont typeface="Wingdings" pitchFamily="2" charset="2"/>
                <a:buChar char="•"/>
              </a:pPr>
              <a:r>
                <a:rPr lang="en-US" sz="2000" dirty="0">
                  <a:solidFill>
                    <a:srgbClr val="002060"/>
                  </a:solidFill>
                  <a:latin typeface="Helvetica" charset="0"/>
                  <a:ea typeface="Helvetica" charset="0"/>
                  <a:cs typeface="Helvetica" charset="0"/>
                  <a:sym typeface="Helvetica" charset="0"/>
                </a:rPr>
                <a:t> Free-access Info Documents</a:t>
              </a:r>
              <a:endParaRPr lang="en-US" dirty="0"/>
            </a:p>
          </p:txBody>
        </p:sp>
      </p:grpSp>
    </p:spTree>
  </p:cSld>
  <p:clrMapOvr>
    <a:masterClrMapping/>
  </p:clrMapOvr>
  <p:transition spd="slow">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10242"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10243"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10244"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10245"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10246"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8</a:t>
            </a:r>
          </a:p>
          <a:p>
            <a:pPr algn="l" defTabSz="914145"/>
            <a:endParaRPr lang="en-US" sz="1000" dirty="0">
              <a:solidFill>
                <a:srgbClr val="000066"/>
              </a:solidFill>
              <a:latin typeface="Arial" pitchFamily="34" charset="0"/>
              <a:cs typeface="Arial" pitchFamily="34" charset="0"/>
              <a:sym typeface="Arial" pitchFamily="34" charset="0"/>
            </a:endParaRPr>
          </a:p>
        </p:txBody>
      </p:sp>
      <p:pic>
        <p:nvPicPr>
          <p:cNvPr id="10247" name="Picture 7" descr="SM_Navigation-5.png"/>
          <p:cNvPicPr>
            <a:picLocks noChangeAspect="1"/>
          </p:cNvPicPr>
          <p:nvPr/>
        </p:nvPicPr>
        <p:blipFill>
          <a:blip r:embed="rId3" cstate="print"/>
          <a:srcRect/>
          <a:stretch>
            <a:fillRect/>
          </a:stretch>
        </p:blipFill>
        <p:spPr bwMode="auto">
          <a:xfrm>
            <a:off x="0" y="0"/>
            <a:ext cx="9144000" cy="6438305"/>
          </a:xfrm>
          <a:prstGeom prst="rect">
            <a:avLst/>
          </a:prstGeom>
          <a:noFill/>
          <a:ln w="12700" cap="flat" cmpd="sng">
            <a:noFill/>
            <a:prstDash val="solid"/>
            <a:miter lim="0"/>
            <a:headEnd type="none" w="med" len="med"/>
            <a:tailEnd type="none" w="med" len="med"/>
          </a:ln>
          <a:effectLst/>
        </p:spPr>
      </p:pic>
      <p:sp>
        <p:nvSpPr>
          <p:cNvPr id="10248" name="AutoShape 8"/>
          <p:cNvSpPr>
            <a:spLocks/>
          </p:cNvSpPr>
          <p:nvPr/>
        </p:nvSpPr>
        <p:spPr bwMode="auto">
          <a:xfrm>
            <a:off x="641822" y="2857500"/>
            <a:ext cx="2287116" cy="1285875"/>
          </a:xfrm>
          <a:custGeom>
            <a:avLst/>
            <a:gdLst/>
            <a:ahLst/>
            <a:cxnLst/>
            <a:rect l="0" t="0" r="r" b="b"/>
            <a:pathLst>
              <a:path w="21600" h="21600">
                <a:moveTo>
                  <a:pt x="10800" y="0"/>
                </a:moveTo>
                <a:cubicBezTo>
                  <a:pt x="4835" y="0"/>
                  <a:pt x="0" y="4835"/>
                  <a:pt x="0" y="10799"/>
                </a:cubicBezTo>
                <a:lnTo>
                  <a:pt x="0" y="10800"/>
                </a:ln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solidFill>
            <a:srgbClr val="FFFFFF">
              <a:alpha val="0"/>
            </a:srgbClr>
          </a:solidFill>
          <a:ln w="40640" cap="flat" cmpd="sng">
            <a:solidFill>
              <a:srgbClr val="C00000"/>
            </a:solidFill>
            <a:prstDash val="solid"/>
            <a:round/>
            <a:headEnd/>
            <a:tailEnd/>
          </a:ln>
          <a:effectLst/>
        </p:spPr>
        <p:txBody>
          <a:bodyPr lIns="50798" tIns="50798" rIns="50798" bIns="50798" anchor="ctr"/>
          <a:lstStyle/>
          <a:p>
            <a:endParaRPr lang="en-US"/>
          </a:p>
        </p:txBody>
      </p:sp>
      <p:grpSp>
        <p:nvGrpSpPr>
          <p:cNvPr id="2" name="Group 9"/>
          <p:cNvGrpSpPr>
            <a:grpSpLocks/>
          </p:cNvGrpSpPr>
          <p:nvPr/>
        </p:nvGrpSpPr>
        <p:grpSpPr bwMode="auto">
          <a:xfrm>
            <a:off x="5217170" y="1427634"/>
            <a:ext cx="3569643" cy="504527"/>
            <a:chOff x="0" y="0"/>
            <a:chExt cx="400" cy="57"/>
          </a:xfrm>
        </p:grpSpPr>
        <p:sp>
          <p:nvSpPr>
            <p:cNvPr id="10250" name="AutoShape 10"/>
            <p:cNvSpPr>
              <a:spLocks/>
            </p:cNvSpPr>
            <p:nvPr/>
          </p:nvSpPr>
          <p:spPr bwMode="auto">
            <a:xfrm>
              <a:off x="0" y="0"/>
              <a:ext cx="400" cy="57"/>
            </a:xfrm>
            <a:custGeom>
              <a:avLst/>
              <a:gdLst/>
              <a:ahLst/>
              <a:cxnLst/>
              <a:rect l="0" t="0" r="r" b="b"/>
              <a:pathLst>
                <a:path w="21600" h="21600">
                  <a:moveTo>
                    <a:pt x="14034" y="0"/>
                  </a:moveTo>
                  <a:cubicBezTo>
                    <a:pt x="13198" y="0"/>
                    <a:pt x="12521" y="1599"/>
                    <a:pt x="12521" y="3571"/>
                  </a:cubicBezTo>
                  <a:lnTo>
                    <a:pt x="12521" y="12501"/>
                  </a:lnTo>
                  <a:lnTo>
                    <a:pt x="0" y="21600"/>
                  </a:lnTo>
                  <a:lnTo>
                    <a:pt x="12521" y="17858"/>
                  </a:lnTo>
                  <a:cubicBezTo>
                    <a:pt x="12521" y="19831"/>
                    <a:pt x="13198" y="21430"/>
                    <a:pt x="14034" y="21430"/>
                  </a:cubicBezTo>
                  <a:lnTo>
                    <a:pt x="16304" y="21430"/>
                  </a:lnTo>
                  <a:lnTo>
                    <a:pt x="20086" y="21430"/>
                  </a:lnTo>
                  <a:cubicBezTo>
                    <a:pt x="20922" y="21430"/>
                    <a:pt x="21600" y="19831"/>
                    <a:pt x="21600" y="17858"/>
                  </a:cubicBezTo>
                  <a:lnTo>
                    <a:pt x="21600" y="12501"/>
                  </a:lnTo>
                  <a:lnTo>
                    <a:pt x="21600" y="3571"/>
                  </a:lnTo>
                  <a:cubicBezTo>
                    <a:pt x="21600" y="1599"/>
                    <a:pt x="20922" y="0"/>
                    <a:pt x="20086" y="0"/>
                  </a:cubicBezTo>
                  <a:lnTo>
                    <a:pt x="16304" y="0"/>
                  </a:lnTo>
                  <a:lnTo>
                    <a:pt x="14034" y="0"/>
                  </a:lnTo>
                  <a:close/>
                </a:path>
              </a:pathLst>
            </a:custGeom>
            <a:solidFill>
              <a:srgbClr val="FFFFFF">
                <a:alpha val="98822"/>
              </a:srgbClr>
            </a:solidFill>
            <a:ln w="40640" cap="flat" cmpd="sng">
              <a:solidFill>
                <a:srgbClr val="C00000"/>
              </a:solidFill>
              <a:prstDash val="solid"/>
              <a:round/>
              <a:headEnd/>
              <a:tailEnd/>
            </a:ln>
            <a:effectLst/>
          </p:spPr>
          <p:txBody>
            <a:bodyPr lIns="72248" tIns="72248" rIns="72248" bIns="72248" anchor="ctr"/>
            <a:lstStyle/>
            <a:p>
              <a:endParaRPr lang="en-US"/>
            </a:p>
          </p:txBody>
        </p:sp>
        <p:sp>
          <p:nvSpPr>
            <p:cNvPr id="10251" name="Rectangle 11"/>
            <p:cNvSpPr>
              <a:spLocks/>
            </p:cNvSpPr>
            <p:nvPr/>
          </p:nvSpPr>
          <p:spPr bwMode="auto">
            <a:xfrm>
              <a:off x="237" y="2"/>
              <a:ext cx="157" cy="46"/>
            </a:xfrm>
            <a:prstGeom prst="rect">
              <a:avLst/>
            </a:prstGeom>
            <a:noFill/>
            <a:ln w="12700" cap="flat" cmpd="sng">
              <a:noFill/>
              <a:prstDash val="solid"/>
              <a:miter lim="0"/>
              <a:headEnd/>
              <a:tailEnd/>
            </a:ln>
            <a:effectLst/>
          </p:spPr>
          <p:txBody>
            <a:bodyPr lIns="126435" tIns="72248" rIns="126435" bIns="72248"/>
            <a:lstStyle/>
            <a:p>
              <a:pPr defTabSz="914145"/>
              <a:r>
                <a:rPr lang="en-US" sz="2000" dirty="0">
                  <a:solidFill>
                    <a:srgbClr val="002060"/>
                  </a:solidFill>
                  <a:latin typeface="Helvetica" charset="0"/>
                  <a:ea typeface="Helvetica" charset="0"/>
                  <a:cs typeface="Helvetica" charset="0"/>
                  <a:sym typeface="Helvetica" charset="0"/>
                </a:rPr>
                <a:t>Figures</a:t>
              </a:r>
              <a:endParaRPr lang="en-US" dirty="0"/>
            </a:p>
          </p:txBody>
        </p:sp>
      </p:grpSp>
      <p:grpSp>
        <p:nvGrpSpPr>
          <p:cNvPr id="3" name="Group 12"/>
          <p:cNvGrpSpPr>
            <a:grpSpLocks/>
          </p:cNvGrpSpPr>
          <p:nvPr/>
        </p:nvGrpSpPr>
        <p:grpSpPr bwMode="auto">
          <a:xfrm>
            <a:off x="5834435" y="3214688"/>
            <a:ext cx="2952378" cy="1196578"/>
            <a:chOff x="0" y="0"/>
            <a:chExt cx="331" cy="135"/>
          </a:xfrm>
        </p:grpSpPr>
        <p:sp>
          <p:nvSpPr>
            <p:cNvPr id="10253" name="AutoShape 13"/>
            <p:cNvSpPr>
              <a:spLocks/>
            </p:cNvSpPr>
            <p:nvPr/>
          </p:nvSpPr>
          <p:spPr bwMode="auto">
            <a:xfrm>
              <a:off x="0" y="0"/>
              <a:ext cx="331" cy="135"/>
            </a:xfrm>
            <a:custGeom>
              <a:avLst/>
              <a:gdLst/>
              <a:ahLst/>
              <a:cxnLst/>
              <a:rect l="0" t="0" r="r" b="b"/>
              <a:pathLst>
                <a:path w="21600" h="21600">
                  <a:moveTo>
                    <a:pt x="12450" y="0"/>
                  </a:moveTo>
                  <a:cubicBezTo>
                    <a:pt x="11439" y="0"/>
                    <a:pt x="10620" y="673"/>
                    <a:pt x="10620" y="1503"/>
                  </a:cubicBezTo>
                  <a:lnTo>
                    <a:pt x="10620" y="5262"/>
                  </a:lnTo>
                  <a:lnTo>
                    <a:pt x="10620" y="7518"/>
                  </a:lnTo>
                  <a:cubicBezTo>
                    <a:pt x="10620" y="8348"/>
                    <a:pt x="11439" y="9021"/>
                    <a:pt x="12450" y="9021"/>
                  </a:cubicBezTo>
                  <a:lnTo>
                    <a:pt x="0" y="21600"/>
                  </a:lnTo>
                  <a:lnTo>
                    <a:pt x="15195" y="9021"/>
                  </a:lnTo>
                  <a:lnTo>
                    <a:pt x="19770" y="9021"/>
                  </a:lnTo>
                  <a:cubicBezTo>
                    <a:pt x="20780" y="9021"/>
                    <a:pt x="21600" y="8348"/>
                    <a:pt x="21600" y="7518"/>
                  </a:cubicBezTo>
                  <a:lnTo>
                    <a:pt x="21600" y="5262"/>
                  </a:lnTo>
                  <a:lnTo>
                    <a:pt x="21600" y="1503"/>
                  </a:lnTo>
                  <a:cubicBezTo>
                    <a:pt x="21600" y="673"/>
                    <a:pt x="20780" y="0"/>
                    <a:pt x="19770" y="0"/>
                  </a:cubicBezTo>
                  <a:lnTo>
                    <a:pt x="15195" y="0"/>
                  </a:lnTo>
                  <a:lnTo>
                    <a:pt x="12450" y="0"/>
                  </a:lnTo>
                  <a:close/>
                </a:path>
              </a:pathLst>
            </a:custGeom>
            <a:solidFill>
              <a:srgbClr val="FFFFFF"/>
            </a:solidFill>
            <a:ln w="40640" cap="flat" cmpd="sng">
              <a:solidFill>
                <a:srgbClr val="C00000"/>
              </a:solidFill>
              <a:prstDash val="solid"/>
              <a:round/>
              <a:headEnd/>
              <a:tailEnd/>
            </a:ln>
            <a:effectLst/>
          </p:spPr>
          <p:txBody>
            <a:bodyPr lIns="72248" tIns="72248" rIns="72248" bIns="72248" anchor="ctr"/>
            <a:lstStyle/>
            <a:p>
              <a:endParaRPr lang="en-US"/>
            </a:p>
          </p:txBody>
        </p:sp>
        <p:sp>
          <p:nvSpPr>
            <p:cNvPr id="10254" name="Rectangle 14"/>
            <p:cNvSpPr>
              <a:spLocks/>
            </p:cNvSpPr>
            <p:nvPr/>
          </p:nvSpPr>
          <p:spPr bwMode="auto">
            <a:xfrm>
              <a:off x="168" y="2"/>
              <a:ext cx="157" cy="46"/>
            </a:xfrm>
            <a:prstGeom prst="rect">
              <a:avLst/>
            </a:prstGeom>
            <a:noFill/>
            <a:ln w="12700" cap="flat" cmpd="sng">
              <a:noFill/>
              <a:prstDash val="solid"/>
              <a:miter lim="0"/>
              <a:headEnd/>
              <a:tailEnd/>
            </a:ln>
            <a:effectLst/>
          </p:spPr>
          <p:txBody>
            <a:bodyPr lIns="126435" tIns="72248" rIns="126435" bIns="72248"/>
            <a:lstStyle/>
            <a:p>
              <a:pPr defTabSz="914145"/>
              <a:r>
                <a:rPr lang="en-US" sz="2000" dirty="0">
                  <a:solidFill>
                    <a:srgbClr val="002060"/>
                  </a:solidFill>
                  <a:latin typeface="Helvetica" charset="0"/>
                  <a:ea typeface="Helvetica" charset="0"/>
                  <a:cs typeface="Helvetica" charset="0"/>
                  <a:sym typeface="Helvetica" charset="0"/>
                </a:rPr>
                <a:t>Text</a:t>
              </a:r>
              <a:endParaRPr lang="en-US" dirty="0"/>
            </a:p>
          </p:txBody>
        </p:sp>
      </p:grpSp>
      <p:grpSp>
        <p:nvGrpSpPr>
          <p:cNvPr id="4" name="Group 15"/>
          <p:cNvGrpSpPr>
            <a:grpSpLocks/>
          </p:cNvGrpSpPr>
          <p:nvPr/>
        </p:nvGrpSpPr>
        <p:grpSpPr bwMode="auto">
          <a:xfrm>
            <a:off x="5973961" y="4786313"/>
            <a:ext cx="2812852" cy="1378521"/>
            <a:chOff x="0" y="0"/>
            <a:chExt cx="315" cy="155"/>
          </a:xfrm>
        </p:grpSpPr>
        <p:sp>
          <p:nvSpPr>
            <p:cNvPr id="10256" name="AutoShape 16"/>
            <p:cNvSpPr>
              <a:spLocks/>
            </p:cNvSpPr>
            <p:nvPr/>
          </p:nvSpPr>
          <p:spPr bwMode="auto">
            <a:xfrm>
              <a:off x="0" y="0"/>
              <a:ext cx="315" cy="155"/>
            </a:xfrm>
            <a:custGeom>
              <a:avLst/>
              <a:gdLst/>
              <a:ahLst/>
              <a:cxnLst/>
              <a:rect l="0" t="0" r="r" b="b"/>
              <a:pathLst>
                <a:path w="21600" h="21600">
                  <a:moveTo>
                    <a:pt x="11997" y="0"/>
                  </a:moveTo>
                  <a:cubicBezTo>
                    <a:pt x="10936" y="0"/>
                    <a:pt x="10076" y="584"/>
                    <a:pt x="10076" y="1305"/>
                  </a:cubicBezTo>
                  <a:lnTo>
                    <a:pt x="10076" y="4569"/>
                  </a:lnTo>
                  <a:lnTo>
                    <a:pt x="10076" y="6527"/>
                  </a:lnTo>
                  <a:cubicBezTo>
                    <a:pt x="10076" y="7249"/>
                    <a:pt x="10936" y="7833"/>
                    <a:pt x="11997" y="7833"/>
                  </a:cubicBezTo>
                  <a:lnTo>
                    <a:pt x="0" y="21600"/>
                  </a:lnTo>
                  <a:lnTo>
                    <a:pt x="14878" y="7833"/>
                  </a:lnTo>
                  <a:lnTo>
                    <a:pt x="19679" y="7833"/>
                  </a:lnTo>
                  <a:cubicBezTo>
                    <a:pt x="20740" y="7833"/>
                    <a:pt x="21600" y="7249"/>
                    <a:pt x="21600" y="6527"/>
                  </a:cubicBezTo>
                  <a:lnTo>
                    <a:pt x="21600" y="4569"/>
                  </a:lnTo>
                  <a:lnTo>
                    <a:pt x="21600" y="1305"/>
                  </a:lnTo>
                  <a:cubicBezTo>
                    <a:pt x="21600" y="584"/>
                    <a:pt x="20740" y="0"/>
                    <a:pt x="19679" y="0"/>
                  </a:cubicBezTo>
                  <a:lnTo>
                    <a:pt x="14878" y="0"/>
                  </a:lnTo>
                  <a:lnTo>
                    <a:pt x="11997" y="0"/>
                  </a:lnTo>
                  <a:close/>
                </a:path>
              </a:pathLst>
            </a:custGeom>
            <a:solidFill>
              <a:srgbClr val="FFFFFF">
                <a:alpha val="98822"/>
              </a:srgbClr>
            </a:solidFill>
            <a:ln w="40640" cap="flat" cmpd="sng">
              <a:solidFill>
                <a:srgbClr val="C00000"/>
              </a:solidFill>
              <a:prstDash val="solid"/>
              <a:round/>
              <a:headEnd/>
              <a:tailEnd/>
            </a:ln>
            <a:effectLst/>
          </p:spPr>
          <p:txBody>
            <a:bodyPr lIns="0" tIns="0" rIns="0" bIns="0" anchor="ctr"/>
            <a:lstStyle/>
            <a:p>
              <a:endParaRPr lang="en-US"/>
            </a:p>
          </p:txBody>
        </p:sp>
        <p:sp>
          <p:nvSpPr>
            <p:cNvPr id="10257" name="Rectangle 17"/>
            <p:cNvSpPr>
              <a:spLocks/>
            </p:cNvSpPr>
            <p:nvPr/>
          </p:nvSpPr>
          <p:spPr bwMode="auto">
            <a:xfrm>
              <a:off x="153" y="2"/>
              <a:ext cx="156" cy="46"/>
            </a:xfrm>
            <a:prstGeom prst="rect">
              <a:avLst/>
            </a:prstGeom>
            <a:noFill/>
            <a:ln w="12700" cap="flat" cmpd="sng">
              <a:noFill/>
              <a:prstDash val="solid"/>
              <a:miter lim="0"/>
              <a:headEnd/>
              <a:tailEnd/>
            </a:ln>
            <a:effectLst/>
          </p:spPr>
          <p:txBody>
            <a:bodyPr lIns="126435" tIns="72248" rIns="126435" bIns="72248"/>
            <a:lstStyle/>
            <a:p>
              <a:pPr defTabSz="914145"/>
              <a:r>
                <a:rPr lang="en-US" sz="2000" dirty="0">
                  <a:solidFill>
                    <a:srgbClr val="002060"/>
                  </a:solidFill>
                  <a:latin typeface="Helvetica" charset="0"/>
                  <a:ea typeface="Helvetica" charset="0"/>
                  <a:cs typeface="Helvetica" charset="0"/>
                  <a:sym typeface="Helvetica" charset="0"/>
                </a:rPr>
                <a:t>Tables</a:t>
              </a:r>
              <a:endParaRPr lang="en-US" dirty="0"/>
            </a:p>
          </p:txBody>
        </p:sp>
      </p:grpSp>
      <p:grpSp>
        <p:nvGrpSpPr>
          <p:cNvPr id="5" name="Group 18"/>
          <p:cNvGrpSpPr>
            <a:grpSpLocks/>
          </p:cNvGrpSpPr>
          <p:nvPr/>
        </p:nvGrpSpPr>
        <p:grpSpPr bwMode="auto">
          <a:xfrm>
            <a:off x="6215063" y="284634"/>
            <a:ext cx="3072929" cy="969987"/>
            <a:chOff x="0" y="0"/>
            <a:chExt cx="345" cy="109"/>
          </a:xfrm>
        </p:grpSpPr>
        <p:sp>
          <p:nvSpPr>
            <p:cNvPr id="10259" name="Rectangle 19"/>
            <p:cNvSpPr>
              <a:spLocks/>
            </p:cNvSpPr>
            <p:nvPr/>
          </p:nvSpPr>
          <p:spPr bwMode="auto">
            <a:xfrm>
              <a:off x="0" y="0"/>
              <a:ext cx="312" cy="109"/>
            </a:xfrm>
            <a:prstGeom prst="rect">
              <a:avLst/>
            </a:prstGeom>
            <a:solidFill>
              <a:srgbClr val="000000">
                <a:alpha val="0"/>
              </a:srgbClr>
            </a:solidFill>
            <a:ln w="40640" cap="flat" cmpd="sng">
              <a:solidFill>
                <a:srgbClr val="C00000"/>
              </a:solidFill>
              <a:prstDash val="solid"/>
              <a:round/>
              <a:headEnd/>
              <a:tailEnd/>
            </a:ln>
            <a:effectLst/>
          </p:spPr>
          <p:txBody>
            <a:bodyPr lIns="0" tIns="0" rIns="0" bIns="0" anchor="ctr"/>
            <a:lstStyle/>
            <a:p>
              <a:endParaRPr lang="en-US"/>
            </a:p>
          </p:txBody>
        </p:sp>
        <p:sp>
          <p:nvSpPr>
            <p:cNvPr id="10260" name="Rectangle 20"/>
            <p:cNvSpPr>
              <a:spLocks/>
            </p:cNvSpPr>
            <p:nvPr/>
          </p:nvSpPr>
          <p:spPr bwMode="auto">
            <a:xfrm>
              <a:off x="0" y="14"/>
              <a:ext cx="345" cy="81"/>
            </a:xfrm>
            <a:prstGeom prst="rect">
              <a:avLst/>
            </a:prstGeom>
            <a:noFill/>
            <a:ln w="12700" cap="flat" cmpd="sng">
              <a:noFill/>
              <a:prstDash val="solid"/>
              <a:miter lim="0"/>
              <a:headEnd/>
              <a:tailEnd/>
            </a:ln>
            <a:effectLst/>
          </p:spPr>
          <p:txBody>
            <a:bodyPr lIns="198684" tIns="72248" rIns="126435" bIns="72248" anchor="ctr"/>
            <a:lstStyle/>
            <a:p>
              <a:pPr algn="l" defTabSz="914145">
                <a:buClr>
                  <a:srgbClr val="002060"/>
                </a:buClr>
                <a:buSzPct val="100000"/>
                <a:buFont typeface="Wingdings" pitchFamily="2" charset="2"/>
                <a:buChar char="•"/>
              </a:pPr>
              <a:r>
                <a:rPr lang="en-US" sz="2000" dirty="0">
                  <a:solidFill>
                    <a:srgbClr val="002060"/>
                  </a:solidFill>
                  <a:latin typeface="Helvetica" charset="0"/>
                  <a:ea typeface="Helvetica" charset="0"/>
                  <a:cs typeface="Helvetica" charset="0"/>
                  <a:sym typeface="Helvetica" charset="0"/>
                </a:rPr>
                <a:t>  Actual Documents</a:t>
              </a:r>
              <a:br>
                <a:rPr lang="en-US" sz="2000" dirty="0">
                  <a:solidFill>
                    <a:srgbClr val="002060"/>
                  </a:solidFill>
                  <a:latin typeface="Helvetica" charset="0"/>
                  <a:ea typeface="Helvetica" charset="0"/>
                  <a:cs typeface="Helvetica" charset="0"/>
                  <a:sym typeface="Helvetica" charset="0"/>
                </a:rPr>
              </a:br>
              <a:r>
                <a:rPr lang="en-US" sz="2000" dirty="0">
                  <a:solidFill>
                    <a:srgbClr val="002060"/>
                  </a:solidFill>
                  <a:latin typeface="Helvetica" charset="0"/>
                  <a:ea typeface="Helvetica" charset="0"/>
                  <a:cs typeface="Helvetica" charset="0"/>
                  <a:sym typeface="Helvetica" charset="0"/>
                </a:rPr>
                <a:t>    Subscription Required</a:t>
              </a:r>
              <a:endParaRPr lang="en-US" dirty="0"/>
            </a:p>
          </p:txBody>
        </p:sp>
      </p:grpSp>
    </p:spTree>
  </p:cSld>
  <p:clrMapOvr>
    <a:masterClrMapping/>
  </p:clrMapOvr>
  <p:transition spd="slow">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11266"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11267"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11268"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11269"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11270"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9</a:t>
            </a:r>
          </a:p>
          <a:p>
            <a:pPr algn="l" defTabSz="914145"/>
            <a:endParaRPr lang="en-US" sz="1000" dirty="0">
              <a:solidFill>
                <a:srgbClr val="000066"/>
              </a:solidFill>
              <a:latin typeface="Arial" pitchFamily="34" charset="0"/>
              <a:cs typeface="Arial" pitchFamily="34" charset="0"/>
              <a:sym typeface="Arial" pitchFamily="34" charset="0"/>
            </a:endParaRPr>
          </a:p>
        </p:txBody>
      </p:sp>
      <p:pic>
        <p:nvPicPr>
          <p:cNvPr id="11271" name="Picture 7" descr="SM-NewDatabaseContent-0.png"/>
          <p:cNvPicPr>
            <a:picLocks noChangeAspect="1"/>
          </p:cNvPicPr>
          <p:nvPr/>
        </p:nvPicPr>
        <p:blipFill>
          <a:blip r:embed="rId3" cstate="print"/>
          <a:srcRect/>
          <a:stretch>
            <a:fillRect/>
          </a:stretch>
        </p:blipFill>
        <p:spPr bwMode="auto">
          <a:xfrm>
            <a:off x="0" y="0"/>
            <a:ext cx="9144000" cy="6858000"/>
          </a:xfrm>
          <a:prstGeom prst="rect">
            <a:avLst/>
          </a:prstGeom>
          <a:noFill/>
          <a:ln w="12700" cap="flat" cmpd="sng">
            <a:noFill/>
            <a:prstDash val="solid"/>
            <a:miter lim="0"/>
            <a:headEnd type="none" w="med" len="med"/>
            <a:tailEnd type="none" w="med" len="med"/>
          </a:ln>
          <a:effectLst/>
        </p:spPr>
      </p:pic>
      <p:grpSp>
        <p:nvGrpSpPr>
          <p:cNvPr id="2" name="Group 8"/>
          <p:cNvGrpSpPr>
            <a:grpSpLocks/>
          </p:cNvGrpSpPr>
          <p:nvPr/>
        </p:nvGrpSpPr>
        <p:grpSpPr bwMode="auto">
          <a:xfrm>
            <a:off x="3357562" y="1620739"/>
            <a:ext cx="5500688" cy="3847579"/>
            <a:chOff x="0" y="0"/>
            <a:chExt cx="616" cy="431"/>
          </a:xfrm>
        </p:grpSpPr>
        <p:sp>
          <p:nvSpPr>
            <p:cNvPr id="11273" name="Rectangle 9"/>
            <p:cNvSpPr>
              <a:spLocks/>
            </p:cNvSpPr>
            <p:nvPr/>
          </p:nvSpPr>
          <p:spPr bwMode="auto">
            <a:xfrm>
              <a:off x="0" y="0"/>
              <a:ext cx="616" cy="384"/>
            </a:xfrm>
            <a:prstGeom prst="rect">
              <a:avLst/>
            </a:prstGeom>
            <a:solidFill>
              <a:srgbClr val="F2F2F2"/>
            </a:solidFill>
            <a:ln w="40640" cap="flat" cmpd="sng">
              <a:solidFill>
                <a:srgbClr val="C00000"/>
              </a:solidFill>
              <a:prstDash val="solid"/>
              <a:round/>
              <a:headEnd/>
              <a:tailEnd/>
            </a:ln>
            <a:effectLst/>
          </p:spPr>
          <p:txBody>
            <a:bodyPr lIns="72248" tIns="72248" rIns="72248" bIns="72248" anchor="ctr"/>
            <a:lstStyle/>
            <a:p>
              <a:endParaRPr lang="en-US"/>
            </a:p>
          </p:txBody>
        </p:sp>
        <p:sp>
          <p:nvSpPr>
            <p:cNvPr id="11274" name="Rectangle 10"/>
            <p:cNvSpPr>
              <a:spLocks/>
            </p:cNvSpPr>
            <p:nvPr/>
          </p:nvSpPr>
          <p:spPr bwMode="auto">
            <a:xfrm>
              <a:off x="0" y="0"/>
              <a:ext cx="616" cy="431"/>
            </a:xfrm>
            <a:prstGeom prst="rect">
              <a:avLst/>
            </a:prstGeom>
            <a:noFill/>
            <a:ln w="12700" cap="flat" cmpd="sng">
              <a:noFill/>
              <a:prstDash val="solid"/>
              <a:miter lim="0"/>
              <a:headEnd/>
              <a:tailEnd/>
            </a:ln>
            <a:effectLst/>
          </p:spPr>
          <p:txBody>
            <a:bodyPr lIns="505742" tIns="108373" rIns="54186" bIns="108373"/>
            <a:lstStyle/>
            <a:p>
              <a:pPr algn="l" defTabSz="914145"/>
              <a:r>
                <a:rPr lang="en-US" sz="2400" dirty="0">
                  <a:latin typeface="Helvetica" charset="0"/>
                  <a:ea typeface="Helvetica" charset="0"/>
                  <a:cs typeface="Helvetica" charset="0"/>
                  <a:sym typeface="Helvetica" charset="0"/>
                </a:rPr>
                <a:t>                       </a:t>
              </a:r>
              <a:r>
                <a:rPr lang="en-US" sz="2400" dirty="0">
                  <a:solidFill>
                    <a:srgbClr val="C00000"/>
                  </a:solidFill>
                  <a:latin typeface="Helvetica" charset="0"/>
                  <a:ea typeface="Helvetica" charset="0"/>
                  <a:cs typeface="Helvetica" charset="0"/>
                  <a:sym typeface="Helvetica" charset="0"/>
                </a:rPr>
                <a:t>Database on</a:t>
              </a:r>
              <a:br>
                <a:rPr lang="en-US" sz="2400" dirty="0">
                  <a:solidFill>
                    <a:srgbClr val="C00000"/>
                  </a:solidFill>
                  <a:latin typeface="Helvetica" charset="0"/>
                  <a:ea typeface="Helvetica" charset="0"/>
                  <a:cs typeface="Helvetica" charset="0"/>
                  <a:sym typeface="Helvetica" charset="0"/>
                </a:rPr>
              </a:br>
              <a:r>
                <a:rPr lang="en-US" sz="1800" dirty="0">
                  <a:solidFill>
                    <a:srgbClr val="C00000"/>
                  </a:solidFill>
                  <a:latin typeface="Helvetica" charset="0"/>
                  <a:ea typeface="Helvetica" charset="0"/>
                  <a:cs typeface="Helvetica" charset="0"/>
                  <a:sym typeface="Helvetica" charset="0"/>
                </a:rPr>
                <a:t>                               </a:t>
              </a:r>
              <a:r>
                <a:rPr lang="en-US" sz="2400" dirty="0">
                  <a:solidFill>
                    <a:srgbClr val="C00000"/>
                  </a:solidFill>
                  <a:latin typeface="Helvetica" charset="0"/>
                  <a:ea typeface="Helvetica" charset="0"/>
                  <a:cs typeface="Helvetica" charset="0"/>
                  <a:sym typeface="Helvetica" charset="0"/>
                </a:rPr>
                <a:t>Inorganic Solid Phases</a:t>
              </a:r>
              <a:br>
                <a:rPr lang="en-US" sz="2400" dirty="0">
                  <a:solidFill>
                    <a:srgbClr val="C00000"/>
                  </a:solidFill>
                  <a:latin typeface="Helvetica" charset="0"/>
                  <a:ea typeface="Helvetica" charset="0"/>
                  <a:cs typeface="Helvetica" charset="0"/>
                  <a:sym typeface="Helvetica" charset="0"/>
                </a:rPr>
              </a:br>
              <a:r>
                <a:rPr lang="en-US" sz="2400" dirty="0">
                  <a:solidFill>
                    <a:srgbClr val="C00000"/>
                  </a:solidFill>
                  <a:latin typeface="Helvetica" charset="0"/>
                  <a:ea typeface="Helvetica" charset="0"/>
                  <a:cs typeface="Helvetica" charset="0"/>
                  <a:sym typeface="Helvetica" charset="0"/>
                </a:rPr>
                <a:t>                       </a:t>
              </a:r>
              <a:r>
                <a:rPr lang="en-US" sz="2000" dirty="0">
                  <a:solidFill>
                    <a:srgbClr val="C00000"/>
                  </a:solidFill>
                  <a:latin typeface="Helvetica" charset="0"/>
                  <a:ea typeface="Helvetica" charset="0"/>
                  <a:cs typeface="Helvetica" charset="0"/>
                  <a:sym typeface="Helvetica" charset="0"/>
                </a:rPr>
                <a:t>“</a:t>
              </a:r>
              <a:r>
                <a:rPr lang="en-US" sz="2000" dirty="0" err="1">
                  <a:solidFill>
                    <a:srgbClr val="C00000"/>
                  </a:solidFill>
                  <a:latin typeface="Helvetica" charset="0"/>
                  <a:ea typeface="Helvetica" charset="0"/>
                  <a:cs typeface="Helvetica" charset="0"/>
                  <a:sym typeface="Helvetica" charset="0"/>
                </a:rPr>
                <a:t>Linus</a:t>
              </a:r>
              <a:r>
                <a:rPr lang="en-US" sz="2000" dirty="0">
                  <a:solidFill>
                    <a:srgbClr val="C00000"/>
                  </a:solidFill>
                  <a:latin typeface="Helvetica" charset="0"/>
                  <a:ea typeface="Helvetica" charset="0"/>
                  <a:cs typeface="Helvetica" charset="0"/>
                  <a:sym typeface="Helvetica" charset="0"/>
                </a:rPr>
                <a:t> Pauling File”</a:t>
              </a:r>
              <a:br>
                <a:rPr lang="en-US" sz="2000" dirty="0">
                  <a:solidFill>
                    <a:srgbClr val="C00000"/>
                  </a:solidFill>
                  <a:latin typeface="Helvetica" charset="0"/>
                  <a:ea typeface="Helvetica" charset="0"/>
                  <a:cs typeface="Helvetica" charset="0"/>
                  <a:sym typeface="Helvetica" charset="0"/>
                </a:rPr>
              </a:br>
              <a:endParaRPr lang="en-US" sz="1800" dirty="0">
                <a:latin typeface="Helvetica" charset="0"/>
                <a:ea typeface="Helvetica" charset="0"/>
                <a:cs typeface="Helvetica" charset="0"/>
                <a:sym typeface="Helvetica" charset="0"/>
              </a:endParaRPr>
            </a:p>
            <a:p>
              <a:pPr algn="l" defTabSz="914145">
                <a:buClr>
                  <a:srgbClr val="002060"/>
                </a:buClr>
                <a:buSzPct val="100000"/>
                <a:buFont typeface="Wingdings" pitchFamily="2" charset="2"/>
                <a:buChar char="•"/>
              </a:pPr>
              <a:r>
                <a:rPr lang="en-US" sz="2000" dirty="0">
                  <a:solidFill>
                    <a:srgbClr val="002060"/>
                  </a:solidFill>
                  <a:latin typeface="Helvetica" charset="0"/>
                  <a:ea typeface="Helvetica" charset="0"/>
                  <a:cs typeface="Helvetica" charset="0"/>
                  <a:sym typeface="Helvetica" charset="0"/>
                </a:rPr>
                <a:t>  </a:t>
              </a:r>
              <a:r>
                <a:rPr lang="en-US" sz="2400" dirty="0">
                  <a:solidFill>
                    <a:srgbClr val="002060"/>
                  </a:solidFill>
                  <a:latin typeface="Helvetica" charset="0"/>
                  <a:ea typeface="Helvetica" charset="0"/>
                  <a:cs typeface="Helvetica" charset="0"/>
                  <a:sym typeface="Helvetica" charset="0"/>
                </a:rPr>
                <a:t>Physical Properties</a:t>
              </a:r>
              <a:br>
                <a:rPr lang="en-US" sz="2400" dirty="0">
                  <a:solidFill>
                    <a:srgbClr val="002060"/>
                  </a:solidFill>
                  <a:latin typeface="Helvetica" charset="0"/>
                  <a:ea typeface="Helvetica" charset="0"/>
                  <a:cs typeface="Helvetica" charset="0"/>
                  <a:sym typeface="Helvetica" charset="0"/>
                </a:rPr>
              </a:br>
              <a:r>
                <a:rPr lang="en-US" sz="1800" dirty="0">
                  <a:solidFill>
                    <a:srgbClr val="002060"/>
                  </a:solidFill>
                  <a:latin typeface="Helvetica" charset="0"/>
                  <a:ea typeface="Helvetica" charset="0"/>
                  <a:cs typeface="Helvetica" charset="0"/>
                  <a:sym typeface="Helvetica" charset="0"/>
                </a:rPr>
                <a:t>      (44,000 Data Sheets)</a:t>
              </a:r>
            </a:p>
            <a:p>
              <a:pPr algn="l" defTabSz="914145">
                <a:buClr>
                  <a:srgbClr val="002060"/>
                </a:buClr>
                <a:buSzPct val="100000"/>
                <a:buFont typeface="Wingdings" pitchFamily="2" charset="2"/>
                <a:buChar char="•"/>
              </a:pPr>
              <a:r>
                <a:rPr lang="en-US" sz="2400" dirty="0">
                  <a:solidFill>
                    <a:srgbClr val="002060"/>
                  </a:solidFill>
                  <a:latin typeface="Helvetica" charset="0"/>
                  <a:ea typeface="Helvetica" charset="0"/>
                  <a:cs typeface="Helvetica" charset="0"/>
                  <a:sym typeface="Helvetica" charset="0"/>
                </a:rPr>
                <a:t>  Structure/Diffraction Data</a:t>
              </a:r>
              <a:br>
                <a:rPr lang="en-US" sz="2400" dirty="0">
                  <a:solidFill>
                    <a:srgbClr val="002060"/>
                  </a:solidFill>
                  <a:latin typeface="Helvetica" charset="0"/>
                  <a:ea typeface="Helvetica" charset="0"/>
                  <a:cs typeface="Helvetica" charset="0"/>
                  <a:sym typeface="Helvetica" charset="0"/>
                </a:rPr>
              </a:br>
              <a:r>
                <a:rPr lang="en-US" sz="1800" dirty="0">
                  <a:solidFill>
                    <a:srgbClr val="002060"/>
                  </a:solidFill>
                  <a:latin typeface="Helvetica" charset="0"/>
                  <a:ea typeface="Helvetica" charset="0"/>
                  <a:cs typeface="Helvetica" charset="0"/>
                  <a:sym typeface="Helvetica" charset="0"/>
                </a:rPr>
                <a:t>      (123,000 Data Sheets)</a:t>
              </a:r>
            </a:p>
            <a:p>
              <a:pPr algn="l" defTabSz="914145">
                <a:buClr>
                  <a:srgbClr val="002060"/>
                </a:buClr>
                <a:buSzPct val="100000"/>
                <a:buFont typeface="Wingdings" pitchFamily="2" charset="2"/>
                <a:buChar char="•"/>
              </a:pPr>
              <a:r>
                <a:rPr lang="en-US" sz="2400" dirty="0">
                  <a:solidFill>
                    <a:srgbClr val="002060"/>
                  </a:solidFill>
                  <a:latin typeface="Helvetica" charset="0"/>
                  <a:ea typeface="Helvetica" charset="0"/>
                  <a:cs typeface="Helvetica" charset="0"/>
                  <a:sym typeface="Helvetica" charset="0"/>
                </a:rPr>
                <a:t>  Phase Diagrams</a:t>
              </a:r>
              <a:br>
                <a:rPr lang="en-US" sz="2400" dirty="0">
                  <a:solidFill>
                    <a:srgbClr val="002060"/>
                  </a:solidFill>
                  <a:latin typeface="Helvetica" charset="0"/>
                  <a:ea typeface="Helvetica" charset="0"/>
                  <a:cs typeface="Helvetica" charset="0"/>
                  <a:sym typeface="Helvetica" charset="0"/>
                </a:rPr>
              </a:br>
              <a:r>
                <a:rPr lang="en-US" sz="1800" dirty="0">
                  <a:solidFill>
                    <a:srgbClr val="002060"/>
                  </a:solidFill>
                  <a:latin typeface="Helvetica" charset="0"/>
                  <a:ea typeface="Helvetica" charset="0"/>
                  <a:cs typeface="Helvetica" charset="0"/>
                  <a:sym typeface="Helvetica" charset="0"/>
                </a:rPr>
                <a:t>     (23,000 Data Sheets)</a:t>
              </a:r>
              <a:endParaRPr lang="en-US" dirty="0"/>
            </a:p>
          </p:txBody>
        </p:sp>
      </p:grpSp>
      <p:sp>
        <p:nvSpPr>
          <p:cNvPr id="11275" name="AutoShape 11"/>
          <p:cNvSpPr>
            <a:spLocks/>
          </p:cNvSpPr>
          <p:nvPr/>
        </p:nvSpPr>
        <p:spPr bwMode="auto">
          <a:xfrm>
            <a:off x="35719" y="4500562"/>
            <a:ext cx="2571750" cy="357188"/>
          </a:xfrm>
          <a:prstGeom prst="roundRect">
            <a:avLst>
              <a:gd name="adj" fmla="val 11718"/>
            </a:avLst>
          </a:prstGeom>
          <a:solidFill>
            <a:srgbClr val="FFFFFF">
              <a:alpha val="0"/>
            </a:srgbClr>
          </a:solidFill>
          <a:ln w="40640" cap="flat" cmpd="sng">
            <a:solidFill>
              <a:srgbClr val="C00000"/>
            </a:solidFill>
            <a:prstDash val="solid"/>
            <a:round/>
            <a:headEnd/>
            <a:tailEnd/>
          </a:ln>
          <a:effectLst/>
        </p:spPr>
        <p:txBody>
          <a:bodyPr lIns="0" tIns="0" rIns="0" bIns="0" anchor="ctr"/>
          <a:lstStyle/>
          <a:p>
            <a:endParaRPr lang="en-US"/>
          </a:p>
        </p:txBody>
      </p:sp>
      <p:grpSp>
        <p:nvGrpSpPr>
          <p:cNvPr id="3" name="Group 12"/>
          <p:cNvGrpSpPr>
            <a:grpSpLocks/>
          </p:cNvGrpSpPr>
          <p:nvPr/>
        </p:nvGrpSpPr>
        <p:grpSpPr bwMode="auto">
          <a:xfrm>
            <a:off x="2191122" y="4857750"/>
            <a:ext cx="3298403" cy="1225600"/>
            <a:chOff x="0" y="0"/>
            <a:chExt cx="370" cy="138"/>
          </a:xfrm>
        </p:grpSpPr>
        <p:sp>
          <p:nvSpPr>
            <p:cNvPr id="11277" name="AutoShape 13"/>
            <p:cNvSpPr>
              <a:spLocks/>
            </p:cNvSpPr>
            <p:nvPr/>
          </p:nvSpPr>
          <p:spPr bwMode="auto">
            <a:xfrm rot="156658">
              <a:off x="2" y="8"/>
              <a:ext cx="365" cy="122"/>
            </a:xfrm>
            <a:custGeom>
              <a:avLst/>
              <a:gdLst/>
              <a:ahLst/>
              <a:cxnLst/>
              <a:rect l="0" t="0" r="r" b="b"/>
              <a:pathLst>
                <a:path w="21600" h="21600">
                  <a:moveTo>
                    <a:pt x="0" y="0"/>
                  </a:moveTo>
                  <a:lnTo>
                    <a:pt x="0" y="0"/>
                  </a:lnTo>
                  <a:cubicBezTo>
                    <a:pt x="0" y="11929"/>
                    <a:pt x="4301" y="21599"/>
                    <a:pt x="9608" y="21600"/>
                  </a:cubicBezTo>
                  <a:cubicBezTo>
                    <a:pt x="9608" y="21600"/>
                    <a:pt x="9608" y="21600"/>
                    <a:pt x="9608" y="21600"/>
                  </a:cubicBezTo>
                  <a:lnTo>
                    <a:pt x="11400" y="21600"/>
                  </a:lnTo>
                  <a:cubicBezTo>
                    <a:pt x="15782" y="21599"/>
                    <a:pt x="19608" y="14936"/>
                    <a:pt x="20703" y="5400"/>
                  </a:cubicBezTo>
                  <a:lnTo>
                    <a:pt x="21600" y="5400"/>
                  </a:lnTo>
                  <a:lnTo>
                    <a:pt x="20113" y="0"/>
                  </a:lnTo>
                  <a:lnTo>
                    <a:pt x="18015" y="5400"/>
                  </a:lnTo>
                  <a:lnTo>
                    <a:pt x="18911" y="5400"/>
                  </a:lnTo>
                  <a:cubicBezTo>
                    <a:pt x="17899" y="14215"/>
                    <a:pt x="14536" y="20656"/>
                    <a:pt x="10504" y="21505"/>
                  </a:cubicBezTo>
                  <a:cubicBezTo>
                    <a:pt x="5566" y="20466"/>
                    <a:pt x="1791" y="11149"/>
                    <a:pt x="1791" y="0"/>
                  </a:cubicBezTo>
                  <a:close/>
                </a:path>
              </a:pathLst>
            </a:custGeom>
            <a:solidFill>
              <a:srgbClr val="C00000"/>
            </a:solidFill>
            <a:ln w="13546" cap="flat" cmpd="sng">
              <a:solidFill>
                <a:srgbClr val="000000"/>
              </a:solidFill>
              <a:prstDash val="solid"/>
              <a:round/>
              <a:headEnd/>
              <a:tailEnd/>
            </a:ln>
            <a:effectLst/>
          </p:spPr>
          <p:txBody>
            <a:bodyPr lIns="72248" tIns="72248" rIns="72248" bIns="72248" anchor="ctr"/>
            <a:lstStyle/>
            <a:p>
              <a:endParaRPr lang="en-US"/>
            </a:p>
          </p:txBody>
        </p:sp>
        <p:sp>
          <p:nvSpPr>
            <p:cNvPr id="11278" name="AutoShape 14"/>
            <p:cNvSpPr>
              <a:spLocks/>
            </p:cNvSpPr>
            <p:nvPr/>
          </p:nvSpPr>
          <p:spPr bwMode="auto">
            <a:xfrm rot="156658">
              <a:off x="2" y="4"/>
              <a:ext cx="193" cy="122"/>
            </a:xfrm>
            <a:custGeom>
              <a:avLst/>
              <a:gdLst/>
              <a:ahLst/>
              <a:cxnLst/>
              <a:rect l="0" t="0" r="r" b="b"/>
              <a:pathLst>
                <a:path w="21600" h="21599">
                  <a:moveTo>
                    <a:pt x="0" y="0"/>
                  </a:moveTo>
                  <a:lnTo>
                    <a:pt x="0" y="0"/>
                  </a:lnTo>
                  <a:cubicBezTo>
                    <a:pt x="0" y="11929"/>
                    <a:pt x="8150" y="21599"/>
                    <a:pt x="18203" y="21599"/>
                  </a:cubicBezTo>
                  <a:cubicBezTo>
                    <a:pt x="18204" y="21599"/>
                    <a:pt x="18204" y="21599"/>
                    <a:pt x="18204" y="21599"/>
                  </a:cubicBezTo>
                  <a:lnTo>
                    <a:pt x="21599" y="21599"/>
                  </a:lnTo>
                  <a:lnTo>
                    <a:pt x="21600" y="21599"/>
                  </a:lnTo>
                  <a:cubicBezTo>
                    <a:pt x="11546" y="21600"/>
                    <a:pt x="3395" y="11930"/>
                    <a:pt x="3395" y="1"/>
                  </a:cubicBezTo>
                  <a:cubicBezTo>
                    <a:pt x="3395" y="0"/>
                    <a:pt x="3395" y="0"/>
                    <a:pt x="3395" y="0"/>
                  </a:cubicBezTo>
                  <a:close/>
                </a:path>
              </a:pathLst>
            </a:custGeom>
            <a:solidFill>
              <a:srgbClr val="9A0000"/>
            </a:solidFill>
            <a:ln w="9525" cap="flat" cmpd="sng">
              <a:noFill/>
              <a:prstDash val="solid"/>
              <a:round/>
              <a:headEnd/>
              <a:tailEnd/>
            </a:ln>
            <a:effectLst/>
          </p:spPr>
          <p:txBody>
            <a:bodyPr lIns="72248" tIns="72248" rIns="72248" bIns="72248" anchor="ctr"/>
            <a:lstStyle/>
            <a:p>
              <a:endParaRPr lang="en-US"/>
            </a:p>
          </p:txBody>
        </p:sp>
        <p:sp>
          <p:nvSpPr>
            <p:cNvPr id="11279" name="AutoShape 15"/>
            <p:cNvSpPr>
              <a:spLocks/>
            </p:cNvSpPr>
            <p:nvPr/>
          </p:nvSpPr>
          <p:spPr bwMode="auto">
            <a:xfrm rot="156654">
              <a:off x="176" y="128"/>
              <a:ext cx="17" cy="2"/>
            </a:xfrm>
            <a:custGeom>
              <a:avLst/>
              <a:gdLst/>
              <a:ahLst/>
              <a:cxnLst/>
              <a:rect l="0" t="0" r="r" b="b"/>
              <a:pathLst>
                <a:path w="21600" h="21592">
                  <a:moveTo>
                    <a:pt x="21599" y="21591"/>
                  </a:moveTo>
                  <a:lnTo>
                    <a:pt x="21600" y="21591"/>
                  </a:lnTo>
                  <a:cubicBezTo>
                    <a:pt x="14388" y="21600"/>
                    <a:pt x="7180" y="14394"/>
                    <a:pt x="0" y="0"/>
                  </a:cubicBezTo>
                </a:path>
              </a:pathLst>
            </a:custGeom>
            <a:solidFill>
              <a:srgbClr val="000000">
                <a:alpha val="0"/>
              </a:srgbClr>
            </a:solidFill>
            <a:ln w="13546" cap="flat" cmpd="sng">
              <a:solidFill>
                <a:srgbClr val="000000"/>
              </a:solidFill>
              <a:prstDash val="solid"/>
              <a:round/>
              <a:headEnd/>
              <a:tailEnd/>
            </a:ln>
            <a:effectLst/>
          </p:spPr>
          <p:txBody>
            <a:bodyPr lIns="72248" tIns="72248" rIns="72248" bIns="72248" anchor="ctr"/>
            <a:lstStyle/>
            <a:p>
              <a:endParaRPr lang="en-US"/>
            </a:p>
          </p:txBody>
        </p:sp>
      </p:grpSp>
      <p:pic>
        <p:nvPicPr>
          <p:cNvPr id="11280" name="Picture 16" descr="LPF-Logo.png"/>
          <p:cNvPicPr>
            <a:picLocks noChangeAspect="1"/>
          </p:cNvPicPr>
          <p:nvPr/>
        </p:nvPicPr>
        <p:blipFill>
          <a:blip r:embed="rId4" cstate="print"/>
          <a:srcRect/>
          <a:stretch>
            <a:fillRect/>
          </a:stretch>
        </p:blipFill>
        <p:spPr bwMode="auto">
          <a:xfrm>
            <a:off x="3738191" y="1737941"/>
            <a:ext cx="1190997" cy="1190997"/>
          </a:xfrm>
          <a:prstGeom prst="rect">
            <a:avLst/>
          </a:prstGeom>
          <a:noFill/>
          <a:ln w="12700" cap="flat" cmpd="sng">
            <a:noFill/>
            <a:prstDash val="solid"/>
            <a:miter lim="0"/>
            <a:headEnd type="none" w="med" len="med"/>
            <a:tailEnd type="none" w="med" len="med"/>
          </a:ln>
          <a:effectLst/>
        </p:spPr>
      </p:pic>
    </p:spTree>
  </p:cSld>
  <p:clrMapOvr>
    <a:masterClrMapping/>
  </p:clrMapOvr>
  <p:transition spd="slow">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1066800" y="2357430"/>
            <a:ext cx="7772400" cy="4265783"/>
          </a:xfrm>
        </p:spPr>
        <p:txBody>
          <a:bodyPr/>
          <a:lstStyle/>
          <a:p>
            <a:r>
              <a:rPr lang="en-US" sz="2800" dirty="0" smtClean="0"/>
              <a:t>1. SpringerLink.com</a:t>
            </a:r>
            <a:br>
              <a:rPr lang="en-US" sz="2800" dirty="0" smtClean="0"/>
            </a:br>
            <a:r>
              <a:rPr lang="en-US" sz="2800" dirty="0" smtClean="0"/>
              <a:t/>
            </a:r>
            <a:br>
              <a:rPr lang="en-US" sz="2800" dirty="0" smtClean="0"/>
            </a:br>
            <a:r>
              <a:rPr lang="en-US" sz="2800" dirty="0" smtClean="0"/>
              <a:t>- Homepage and Search Functions</a:t>
            </a:r>
            <a:br>
              <a:rPr lang="en-US" sz="2800" dirty="0" smtClean="0"/>
            </a:br>
            <a:r>
              <a:rPr lang="en-US" sz="2800" dirty="0" smtClean="0"/>
              <a:t/>
            </a:r>
            <a:br>
              <a:rPr lang="en-US" sz="2800" dirty="0" smtClean="0"/>
            </a:br>
            <a:r>
              <a:rPr lang="en-US" sz="2800" dirty="0" smtClean="0"/>
              <a:t>- Other Search  / Browse Options</a:t>
            </a:r>
            <a:br>
              <a:rPr lang="en-US" sz="2800" dirty="0" smtClean="0"/>
            </a:br>
            <a:r>
              <a:rPr lang="en-US" sz="2800" dirty="0" smtClean="0"/>
              <a:t/>
            </a:r>
            <a:br>
              <a:rPr lang="en-US" sz="2800" dirty="0" smtClean="0"/>
            </a:br>
            <a:r>
              <a:rPr lang="en-US" sz="2800" dirty="0" smtClean="0"/>
              <a:t>- The Search Results</a:t>
            </a:r>
            <a:br>
              <a:rPr lang="en-US" sz="2800" dirty="0" smtClean="0"/>
            </a:br>
            <a:r>
              <a:rPr lang="en-US" sz="2800" dirty="0" smtClean="0"/>
              <a:t/>
            </a:r>
            <a:br>
              <a:rPr lang="en-US" sz="2800" dirty="0" smtClean="0"/>
            </a:br>
            <a:r>
              <a:rPr lang="en-US" sz="2800" dirty="0" smtClean="0"/>
              <a:t>- The  new ‘Look Inside’ functionality</a:t>
            </a:r>
            <a:br>
              <a:rPr lang="en-US" sz="2800" dirty="0" smtClean="0"/>
            </a:br>
            <a:r>
              <a:rPr lang="en-US" sz="2800" dirty="0" smtClean="0"/>
              <a:t/>
            </a:r>
            <a:br>
              <a:rPr lang="en-US" sz="2800" dirty="0" smtClean="0"/>
            </a:br>
            <a:r>
              <a:rPr lang="en-US" sz="2800" dirty="0" smtClean="0"/>
              <a:t>- Personalization and Other Functionalities</a:t>
            </a:r>
            <a:endParaRPr lang="en-US" sz="2800" dirty="0"/>
          </a:p>
        </p:txBody>
      </p:sp>
      <p:pic>
        <p:nvPicPr>
          <p:cNvPr id="5" name="Picture 4" descr="sdL.png"/>
          <p:cNvPicPr>
            <a:picLocks noChangeAspect="1"/>
          </p:cNvPicPr>
          <p:nvPr/>
        </p:nvPicPr>
        <p:blipFill>
          <a:blip r:embed="rId3" cstate="print"/>
          <a:stretch>
            <a:fillRect/>
          </a:stretch>
        </p:blipFill>
        <p:spPr>
          <a:xfrm>
            <a:off x="5622932" y="0"/>
            <a:ext cx="3521069" cy="1857364"/>
          </a:xfrm>
          <a:prstGeom prst="rect">
            <a:avLst/>
          </a:prstGeom>
        </p:spPr>
      </p:pic>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12290"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12291"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12292"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12293"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12294"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10</a:t>
            </a:r>
          </a:p>
          <a:p>
            <a:pPr algn="l" defTabSz="914145"/>
            <a:endParaRPr lang="en-US" sz="1000" dirty="0">
              <a:solidFill>
                <a:srgbClr val="000066"/>
              </a:solidFill>
              <a:latin typeface="Arial" pitchFamily="34" charset="0"/>
              <a:cs typeface="Arial" pitchFamily="34" charset="0"/>
              <a:sym typeface="Arial" pitchFamily="34" charset="0"/>
            </a:endParaRPr>
          </a:p>
        </p:txBody>
      </p:sp>
      <p:pic>
        <p:nvPicPr>
          <p:cNvPr id="12295" name="Picture 7" descr="SM-LPF-1.png"/>
          <p:cNvPicPr>
            <a:picLocks noChangeAspect="1"/>
          </p:cNvPicPr>
          <p:nvPr/>
        </p:nvPicPr>
        <p:blipFill>
          <a:blip r:embed="rId3" cstate="print"/>
          <a:srcRect/>
          <a:stretch>
            <a:fillRect/>
          </a:stretch>
        </p:blipFill>
        <p:spPr bwMode="auto">
          <a:xfrm>
            <a:off x="0" y="0"/>
            <a:ext cx="9144000" cy="6858000"/>
          </a:xfrm>
          <a:prstGeom prst="rect">
            <a:avLst/>
          </a:prstGeom>
          <a:noFill/>
          <a:ln w="12700" cap="flat" cmpd="sng">
            <a:noFill/>
            <a:prstDash val="solid"/>
            <a:miter lim="0"/>
            <a:headEnd type="none" w="med" len="med"/>
            <a:tailEnd type="none" w="med" len="med"/>
          </a:ln>
          <a:effectLst/>
        </p:spPr>
      </p:pic>
      <p:grpSp>
        <p:nvGrpSpPr>
          <p:cNvPr id="2" name="Group 8"/>
          <p:cNvGrpSpPr>
            <a:grpSpLocks/>
          </p:cNvGrpSpPr>
          <p:nvPr/>
        </p:nvGrpSpPr>
        <p:grpSpPr bwMode="auto">
          <a:xfrm>
            <a:off x="214312" y="1785938"/>
            <a:ext cx="7871520" cy="4857750"/>
            <a:chOff x="0" y="0"/>
            <a:chExt cx="882" cy="544"/>
          </a:xfrm>
        </p:grpSpPr>
        <p:sp>
          <p:nvSpPr>
            <p:cNvPr id="12297" name="Line 9"/>
            <p:cNvSpPr>
              <a:spLocks noChangeShapeType="1"/>
            </p:cNvSpPr>
            <p:nvPr/>
          </p:nvSpPr>
          <p:spPr bwMode="auto">
            <a:xfrm flipH="1" flipV="1">
              <a:off x="199" y="384"/>
              <a:ext cx="345" cy="56"/>
            </a:xfrm>
            <a:prstGeom prst="line">
              <a:avLst/>
            </a:prstGeom>
            <a:noFill/>
            <a:ln w="40640" cap="flat" cmpd="sng">
              <a:solidFill>
                <a:srgbClr val="AB1505"/>
              </a:solidFill>
              <a:prstDash val="solid"/>
              <a:round/>
              <a:headEnd/>
              <a:tailEnd type="triangle" w="lg" len="lg"/>
            </a:ln>
            <a:effectLst/>
          </p:spPr>
          <p:txBody>
            <a:bodyPr/>
            <a:lstStyle/>
            <a:p>
              <a:endParaRPr lang="en-US"/>
            </a:p>
          </p:txBody>
        </p:sp>
        <p:sp>
          <p:nvSpPr>
            <p:cNvPr id="12298" name="Line 10"/>
            <p:cNvSpPr>
              <a:spLocks noChangeShapeType="1"/>
            </p:cNvSpPr>
            <p:nvPr/>
          </p:nvSpPr>
          <p:spPr bwMode="auto">
            <a:xfrm flipH="1" flipV="1">
              <a:off x="199" y="168"/>
              <a:ext cx="345" cy="256"/>
            </a:xfrm>
            <a:prstGeom prst="line">
              <a:avLst/>
            </a:prstGeom>
            <a:noFill/>
            <a:ln w="40640" cap="flat" cmpd="sng">
              <a:solidFill>
                <a:srgbClr val="AB1505"/>
              </a:solidFill>
              <a:prstDash val="solid"/>
              <a:round/>
              <a:headEnd/>
              <a:tailEnd type="triangle" w="lg" len="lg"/>
            </a:ln>
            <a:effectLst/>
          </p:spPr>
          <p:txBody>
            <a:bodyPr/>
            <a:lstStyle/>
            <a:p>
              <a:endParaRPr lang="en-US"/>
            </a:p>
          </p:txBody>
        </p:sp>
        <p:sp>
          <p:nvSpPr>
            <p:cNvPr id="12299" name="AutoShape 11"/>
            <p:cNvSpPr>
              <a:spLocks/>
            </p:cNvSpPr>
            <p:nvPr/>
          </p:nvSpPr>
          <p:spPr bwMode="auto">
            <a:xfrm>
              <a:off x="0" y="0"/>
              <a:ext cx="200" cy="200"/>
            </a:xfrm>
            <a:prstGeom prst="roundRect">
              <a:avLst>
                <a:gd name="adj" fmla="val 11718"/>
              </a:avLst>
            </a:prstGeom>
            <a:solidFill>
              <a:srgbClr val="000000">
                <a:alpha val="0"/>
              </a:srgbClr>
            </a:solidFill>
            <a:ln w="40640" cap="flat" cmpd="sng">
              <a:solidFill>
                <a:srgbClr val="AB1505"/>
              </a:solidFill>
              <a:prstDash val="solid"/>
              <a:round/>
              <a:headEnd/>
              <a:tailEnd/>
            </a:ln>
            <a:effectLst/>
          </p:spPr>
          <p:txBody>
            <a:bodyPr lIns="72248" tIns="72248" rIns="72248" bIns="72248" anchor="ctr"/>
            <a:lstStyle/>
            <a:p>
              <a:endParaRPr lang="en-US"/>
            </a:p>
          </p:txBody>
        </p:sp>
        <p:grpSp>
          <p:nvGrpSpPr>
            <p:cNvPr id="3" name="Group 12"/>
            <p:cNvGrpSpPr>
              <a:grpSpLocks/>
            </p:cNvGrpSpPr>
            <p:nvPr/>
          </p:nvGrpSpPr>
          <p:grpSpPr bwMode="auto">
            <a:xfrm>
              <a:off x="534" y="331"/>
              <a:ext cx="348" cy="178"/>
              <a:chOff x="0" y="0"/>
              <a:chExt cx="348" cy="178"/>
            </a:xfrm>
          </p:grpSpPr>
          <p:sp>
            <p:nvSpPr>
              <p:cNvPr id="12301" name="Rectangle 13"/>
              <p:cNvSpPr>
                <a:spLocks/>
              </p:cNvSpPr>
              <p:nvPr/>
            </p:nvSpPr>
            <p:spPr bwMode="auto">
              <a:xfrm>
                <a:off x="9" y="28"/>
                <a:ext cx="329" cy="121"/>
              </a:xfrm>
              <a:prstGeom prst="rect">
                <a:avLst/>
              </a:prstGeom>
              <a:solidFill>
                <a:srgbClr val="FFFFFF"/>
              </a:solidFill>
              <a:ln w="40640" cap="flat" cmpd="sng">
                <a:solidFill>
                  <a:srgbClr val="AB1505"/>
                </a:solidFill>
                <a:prstDash val="solid"/>
                <a:round/>
                <a:headEnd/>
                <a:tailEnd/>
              </a:ln>
              <a:effectLst/>
            </p:spPr>
            <p:txBody>
              <a:bodyPr lIns="72248" tIns="72248" rIns="72248" bIns="72248" anchor="ctr"/>
              <a:lstStyle/>
              <a:p>
                <a:endParaRPr lang="en-US"/>
              </a:p>
            </p:txBody>
          </p:sp>
          <p:sp>
            <p:nvSpPr>
              <p:cNvPr id="12302" name="Rectangle 14"/>
              <p:cNvSpPr>
                <a:spLocks/>
              </p:cNvSpPr>
              <p:nvPr/>
            </p:nvSpPr>
            <p:spPr bwMode="auto">
              <a:xfrm>
                <a:off x="0" y="0"/>
                <a:ext cx="348" cy="178"/>
              </a:xfrm>
              <a:prstGeom prst="rect">
                <a:avLst/>
              </a:prstGeom>
              <a:noFill/>
              <a:ln w="12700" cap="flat" cmpd="sng">
                <a:noFill/>
                <a:prstDash val="solid"/>
                <a:miter lim="0"/>
                <a:headEnd/>
                <a:tailEnd/>
              </a:ln>
              <a:effectLst/>
            </p:spPr>
            <p:txBody>
              <a:bodyPr lIns="126435" tIns="72248" rIns="126435" bIns="72248" anchor="ctr"/>
              <a:lstStyle/>
              <a:p>
                <a:pPr defTabSz="914145"/>
                <a:r>
                  <a:rPr lang="en-US" sz="1800" dirty="0">
                    <a:latin typeface="Arial" pitchFamily="34" charset="0"/>
                    <a:cs typeface="Arial" pitchFamily="34" charset="0"/>
                    <a:sym typeface="Arial" pitchFamily="34" charset="0"/>
                  </a:rPr>
                  <a:t/>
                </a:r>
                <a:br>
                  <a:rPr lang="en-US" sz="1800" dirty="0">
                    <a:latin typeface="Arial" pitchFamily="34" charset="0"/>
                    <a:cs typeface="Arial" pitchFamily="34" charset="0"/>
                    <a:sym typeface="Arial" pitchFamily="34" charset="0"/>
                  </a:rPr>
                </a:br>
                <a:r>
                  <a:rPr lang="en-US" sz="2000" dirty="0">
                    <a:solidFill>
                      <a:srgbClr val="002060"/>
                    </a:solidFill>
                    <a:latin typeface="Helvetica" charset="0"/>
                    <a:ea typeface="Helvetica" charset="0"/>
                    <a:cs typeface="Helvetica" charset="0"/>
                    <a:sym typeface="Helvetica" charset="0"/>
                  </a:rPr>
                  <a:t> „Inorganic Solid Phases“:</a:t>
                </a:r>
              </a:p>
              <a:p>
                <a:pPr defTabSz="914145"/>
                <a:r>
                  <a:rPr lang="en-US" sz="2000" dirty="0">
                    <a:solidFill>
                      <a:srgbClr val="002060"/>
                    </a:solidFill>
                    <a:latin typeface="Helvetica" charset="0"/>
                    <a:ea typeface="Helvetica" charset="0"/>
                    <a:cs typeface="Helvetica" charset="0"/>
                    <a:sym typeface="Helvetica" charset="0"/>
                  </a:rPr>
                  <a:t>Overview of Relevant</a:t>
                </a:r>
                <a:br>
                  <a:rPr lang="en-US" sz="2000" dirty="0">
                    <a:solidFill>
                      <a:srgbClr val="002060"/>
                    </a:solidFill>
                    <a:latin typeface="Helvetica" charset="0"/>
                    <a:ea typeface="Helvetica" charset="0"/>
                    <a:cs typeface="Helvetica" charset="0"/>
                    <a:sym typeface="Helvetica" charset="0"/>
                  </a:rPr>
                </a:br>
                <a:r>
                  <a:rPr lang="en-US" sz="2000" dirty="0">
                    <a:solidFill>
                      <a:srgbClr val="002060"/>
                    </a:solidFill>
                    <a:latin typeface="Helvetica" charset="0"/>
                    <a:ea typeface="Helvetica" charset="0"/>
                    <a:cs typeface="Helvetica" charset="0"/>
                    <a:sym typeface="Helvetica" charset="0"/>
                  </a:rPr>
                  <a:t> Data Sheets</a:t>
                </a:r>
                <a:br>
                  <a:rPr lang="en-US" sz="2000" dirty="0">
                    <a:solidFill>
                      <a:srgbClr val="002060"/>
                    </a:solidFill>
                    <a:latin typeface="Helvetica" charset="0"/>
                    <a:ea typeface="Helvetica" charset="0"/>
                    <a:cs typeface="Helvetica" charset="0"/>
                    <a:sym typeface="Helvetica" charset="0"/>
                  </a:rPr>
                </a:br>
                <a:endParaRPr lang="en-US" dirty="0"/>
              </a:p>
            </p:txBody>
          </p:sp>
        </p:grpSp>
        <p:sp>
          <p:nvSpPr>
            <p:cNvPr id="12303" name="AutoShape 15"/>
            <p:cNvSpPr>
              <a:spLocks/>
            </p:cNvSpPr>
            <p:nvPr/>
          </p:nvSpPr>
          <p:spPr bwMode="auto">
            <a:xfrm>
              <a:off x="0" y="288"/>
              <a:ext cx="200" cy="200"/>
            </a:xfrm>
            <a:prstGeom prst="roundRect">
              <a:avLst>
                <a:gd name="adj" fmla="val 11718"/>
              </a:avLst>
            </a:prstGeom>
            <a:solidFill>
              <a:srgbClr val="000000">
                <a:alpha val="0"/>
              </a:srgbClr>
            </a:solidFill>
            <a:ln w="40640" cap="flat" cmpd="sng">
              <a:solidFill>
                <a:srgbClr val="AB1505"/>
              </a:solidFill>
              <a:prstDash val="solid"/>
              <a:round/>
              <a:headEnd/>
              <a:tailEnd/>
            </a:ln>
            <a:effectLst/>
          </p:spPr>
          <p:txBody>
            <a:bodyPr lIns="0" tIns="0" rIns="0" bIns="0" anchor="ctr"/>
            <a:lstStyle/>
            <a:p>
              <a:endParaRPr lang="en-US"/>
            </a:p>
          </p:txBody>
        </p:sp>
        <p:sp>
          <p:nvSpPr>
            <p:cNvPr id="12304" name="Line 16"/>
            <p:cNvSpPr>
              <a:spLocks noChangeShapeType="1"/>
            </p:cNvSpPr>
            <p:nvPr/>
          </p:nvSpPr>
          <p:spPr bwMode="auto">
            <a:xfrm flipH="1">
              <a:off x="200" y="456"/>
              <a:ext cx="344" cy="88"/>
            </a:xfrm>
            <a:prstGeom prst="line">
              <a:avLst/>
            </a:prstGeom>
            <a:noFill/>
            <a:ln w="40640" cap="flat" cmpd="sng">
              <a:solidFill>
                <a:srgbClr val="AB1505"/>
              </a:solidFill>
              <a:prstDash val="solid"/>
              <a:round/>
              <a:headEnd/>
              <a:tailEnd type="triangle" w="lg" len="lg"/>
            </a:ln>
            <a:effectLst/>
          </p:spPr>
          <p:txBody>
            <a:bodyPr/>
            <a:lstStyle/>
            <a:p>
              <a:endParaRPr lang="en-US"/>
            </a:p>
          </p:txBody>
        </p:sp>
      </p:grpSp>
    </p:spTree>
  </p:cSld>
  <p:clrMapOvr>
    <a:masterClrMapping/>
  </p:clrMapOvr>
  <p:transition spd="slow">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13314"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13315"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13316"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13317"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13318"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11</a:t>
            </a:r>
          </a:p>
          <a:p>
            <a:pPr algn="l" defTabSz="914145"/>
            <a:endParaRPr lang="en-US" sz="1000" dirty="0">
              <a:solidFill>
                <a:srgbClr val="000066"/>
              </a:solidFill>
              <a:latin typeface="Arial" pitchFamily="34" charset="0"/>
              <a:cs typeface="Arial" pitchFamily="34" charset="0"/>
              <a:sym typeface="Arial" pitchFamily="34" charset="0"/>
            </a:endParaRPr>
          </a:p>
        </p:txBody>
      </p:sp>
      <p:grpSp>
        <p:nvGrpSpPr>
          <p:cNvPr id="2" name="Group 7"/>
          <p:cNvGrpSpPr>
            <a:grpSpLocks/>
          </p:cNvGrpSpPr>
          <p:nvPr/>
        </p:nvGrpSpPr>
        <p:grpSpPr bwMode="auto">
          <a:xfrm>
            <a:off x="0" y="0"/>
            <a:ext cx="9144000" cy="6858000"/>
            <a:chOff x="0" y="0"/>
            <a:chExt cx="1024" cy="768"/>
          </a:xfrm>
        </p:grpSpPr>
        <p:sp>
          <p:nvSpPr>
            <p:cNvPr id="13320" name="Rectangle 8"/>
            <p:cNvSpPr>
              <a:spLocks/>
            </p:cNvSpPr>
            <p:nvPr/>
          </p:nvSpPr>
          <p:spPr bwMode="auto">
            <a:xfrm>
              <a:off x="592" y="0"/>
              <a:ext cx="432" cy="768"/>
            </a:xfrm>
            <a:prstGeom prst="rect">
              <a:avLst/>
            </a:prstGeom>
            <a:solidFill>
              <a:srgbClr val="FFFFFF"/>
            </a:solidFill>
            <a:ln w="13546" cap="flat" cmpd="sng">
              <a:solidFill>
                <a:srgbClr val="000000"/>
              </a:solidFill>
              <a:prstDash val="solid"/>
              <a:round/>
              <a:headEnd/>
              <a:tailEnd/>
            </a:ln>
            <a:effectLst/>
          </p:spPr>
          <p:txBody>
            <a:bodyPr lIns="72248" tIns="72248" rIns="72248" bIns="72248" anchor="ctr"/>
            <a:lstStyle/>
            <a:p>
              <a:endParaRPr lang="en-US"/>
            </a:p>
          </p:txBody>
        </p:sp>
        <p:pic>
          <p:nvPicPr>
            <p:cNvPr id="13321" name="Picture 9" descr="SM-LPF-2b.png"/>
            <p:cNvPicPr>
              <a:picLocks noChangeAspect="1"/>
            </p:cNvPicPr>
            <p:nvPr/>
          </p:nvPicPr>
          <p:blipFill>
            <a:blip r:embed="rId3" cstate="print"/>
            <a:srcRect/>
            <a:stretch>
              <a:fillRect/>
            </a:stretch>
          </p:blipFill>
          <p:spPr bwMode="auto">
            <a:xfrm>
              <a:off x="0" y="0"/>
              <a:ext cx="671" cy="768"/>
            </a:xfrm>
            <a:prstGeom prst="rect">
              <a:avLst/>
            </a:prstGeom>
            <a:noFill/>
            <a:ln w="12700" cap="flat" cmpd="sng">
              <a:noFill/>
              <a:prstDash val="solid"/>
              <a:miter lim="0"/>
              <a:headEnd type="none" w="med" len="med"/>
              <a:tailEnd type="none" w="med" len="med"/>
            </a:ln>
            <a:effectLst/>
          </p:spPr>
        </p:pic>
      </p:grpSp>
      <p:grpSp>
        <p:nvGrpSpPr>
          <p:cNvPr id="3" name="Group 10"/>
          <p:cNvGrpSpPr>
            <a:grpSpLocks/>
          </p:cNvGrpSpPr>
          <p:nvPr/>
        </p:nvGrpSpPr>
        <p:grpSpPr bwMode="auto">
          <a:xfrm>
            <a:off x="5357812" y="5072062"/>
            <a:ext cx="2928938" cy="785813"/>
            <a:chOff x="0" y="0"/>
            <a:chExt cx="328" cy="88"/>
          </a:xfrm>
        </p:grpSpPr>
        <p:sp>
          <p:nvSpPr>
            <p:cNvPr id="13323" name="Rectangle 11"/>
            <p:cNvSpPr>
              <a:spLocks/>
            </p:cNvSpPr>
            <p:nvPr/>
          </p:nvSpPr>
          <p:spPr bwMode="auto">
            <a:xfrm>
              <a:off x="0" y="0"/>
              <a:ext cx="328" cy="88"/>
            </a:xfrm>
            <a:prstGeom prst="rect">
              <a:avLst/>
            </a:prstGeom>
            <a:solidFill>
              <a:srgbClr val="FFFFFF"/>
            </a:solidFill>
            <a:ln w="40640" cap="flat" cmpd="sng">
              <a:solidFill>
                <a:srgbClr val="AB1505"/>
              </a:solidFill>
              <a:prstDash val="solid"/>
              <a:round/>
              <a:headEnd/>
              <a:tailEnd/>
            </a:ln>
            <a:effectLst/>
          </p:spPr>
          <p:txBody>
            <a:bodyPr lIns="0" tIns="0" rIns="0" bIns="0" anchor="ctr"/>
            <a:lstStyle/>
            <a:p>
              <a:endParaRPr lang="en-US"/>
            </a:p>
          </p:txBody>
        </p:sp>
        <p:sp>
          <p:nvSpPr>
            <p:cNvPr id="13324" name="Rectangle 12"/>
            <p:cNvSpPr>
              <a:spLocks/>
            </p:cNvSpPr>
            <p:nvPr/>
          </p:nvSpPr>
          <p:spPr bwMode="auto">
            <a:xfrm>
              <a:off x="38" y="21"/>
              <a:ext cx="252" cy="46"/>
            </a:xfrm>
            <a:prstGeom prst="rect">
              <a:avLst/>
            </a:prstGeom>
            <a:noFill/>
            <a:ln w="12700" cap="flat" cmpd="sng">
              <a:noFill/>
              <a:prstDash val="solid"/>
              <a:miter lim="0"/>
              <a:headEnd/>
              <a:tailEnd/>
            </a:ln>
            <a:effectLst/>
          </p:spPr>
          <p:txBody>
            <a:bodyPr lIns="126435" tIns="72248" rIns="126435" bIns="72248" anchor="ctr"/>
            <a:lstStyle/>
            <a:p>
              <a:pPr defTabSz="914145"/>
              <a:r>
                <a:rPr lang="en-US" sz="2000" dirty="0">
                  <a:solidFill>
                    <a:srgbClr val="002060"/>
                  </a:solidFill>
                  <a:latin typeface="Helvetica" charset="0"/>
                  <a:ea typeface="Helvetica" charset="0"/>
                  <a:cs typeface="Helvetica" charset="0"/>
                  <a:sym typeface="Helvetica" charset="0"/>
                </a:rPr>
                <a:t>Actual Data Sheet</a:t>
              </a:r>
              <a:endParaRPr lang="en-US" dirty="0"/>
            </a:p>
          </p:txBody>
        </p:sp>
      </p:grpSp>
    </p:spTree>
  </p:cSld>
  <p:clrMapOvr>
    <a:masterClrMapping/>
  </p:clrMapOvr>
  <p:transition spd="slow">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14338"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14339"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14340"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14341"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14342"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12</a:t>
            </a:r>
          </a:p>
          <a:p>
            <a:pPr algn="l" defTabSz="914145"/>
            <a:endParaRPr lang="en-US" sz="1000" dirty="0">
              <a:solidFill>
                <a:srgbClr val="000066"/>
              </a:solidFill>
              <a:latin typeface="Arial" pitchFamily="34" charset="0"/>
              <a:cs typeface="Arial" pitchFamily="34" charset="0"/>
              <a:sym typeface="Arial" pitchFamily="34" charset="0"/>
            </a:endParaRPr>
          </a:p>
        </p:txBody>
      </p:sp>
      <p:pic>
        <p:nvPicPr>
          <p:cNvPr id="14343" name="Picture 7" descr="SM-NewDatabaseContent-0.png"/>
          <p:cNvPicPr>
            <a:picLocks noChangeAspect="1"/>
          </p:cNvPicPr>
          <p:nvPr/>
        </p:nvPicPr>
        <p:blipFill>
          <a:blip r:embed="rId3" cstate="print"/>
          <a:srcRect/>
          <a:stretch>
            <a:fillRect/>
          </a:stretch>
        </p:blipFill>
        <p:spPr bwMode="auto">
          <a:xfrm>
            <a:off x="0" y="0"/>
            <a:ext cx="9144000" cy="6858000"/>
          </a:xfrm>
          <a:prstGeom prst="rect">
            <a:avLst/>
          </a:prstGeom>
          <a:noFill/>
          <a:ln w="12700" cap="flat" cmpd="sng">
            <a:noFill/>
            <a:prstDash val="solid"/>
            <a:miter lim="0"/>
            <a:headEnd type="none" w="med" len="med"/>
            <a:tailEnd type="none" w="med" len="med"/>
          </a:ln>
          <a:effectLst/>
        </p:spPr>
      </p:pic>
      <p:grpSp>
        <p:nvGrpSpPr>
          <p:cNvPr id="2" name="Group 8"/>
          <p:cNvGrpSpPr>
            <a:grpSpLocks/>
          </p:cNvGrpSpPr>
          <p:nvPr/>
        </p:nvGrpSpPr>
        <p:grpSpPr bwMode="auto">
          <a:xfrm>
            <a:off x="3357562" y="1643063"/>
            <a:ext cx="5500688" cy="4164583"/>
            <a:chOff x="0" y="0"/>
            <a:chExt cx="616" cy="467"/>
          </a:xfrm>
        </p:grpSpPr>
        <p:sp>
          <p:nvSpPr>
            <p:cNvPr id="14345" name="Rectangle 9"/>
            <p:cNvSpPr>
              <a:spLocks/>
            </p:cNvSpPr>
            <p:nvPr/>
          </p:nvSpPr>
          <p:spPr bwMode="auto">
            <a:xfrm>
              <a:off x="0" y="0"/>
              <a:ext cx="616" cy="360"/>
            </a:xfrm>
            <a:prstGeom prst="rect">
              <a:avLst/>
            </a:prstGeom>
            <a:solidFill>
              <a:srgbClr val="F2F2F2"/>
            </a:solidFill>
            <a:ln w="40640" cap="flat" cmpd="sng">
              <a:solidFill>
                <a:srgbClr val="C00000"/>
              </a:solidFill>
              <a:prstDash val="solid"/>
              <a:round/>
              <a:headEnd/>
              <a:tailEnd/>
            </a:ln>
            <a:effectLst/>
          </p:spPr>
          <p:txBody>
            <a:bodyPr lIns="0" tIns="0" rIns="0" bIns="0" anchor="ctr"/>
            <a:lstStyle/>
            <a:p>
              <a:endParaRPr lang="en-US"/>
            </a:p>
          </p:txBody>
        </p:sp>
        <p:sp>
          <p:nvSpPr>
            <p:cNvPr id="14346" name="Rectangle 10"/>
            <p:cNvSpPr>
              <a:spLocks/>
            </p:cNvSpPr>
            <p:nvPr/>
          </p:nvSpPr>
          <p:spPr bwMode="auto">
            <a:xfrm>
              <a:off x="0" y="0"/>
              <a:ext cx="616" cy="467"/>
            </a:xfrm>
            <a:prstGeom prst="rect">
              <a:avLst/>
            </a:prstGeom>
            <a:noFill/>
            <a:ln w="12700" cap="flat" cmpd="sng">
              <a:noFill/>
              <a:prstDash val="solid"/>
              <a:miter lim="0"/>
              <a:headEnd/>
              <a:tailEnd/>
            </a:ln>
            <a:effectLst/>
          </p:spPr>
          <p:txBody>
            <a:bodyPr lIns="505742" tIns="108373" rIns="54186" bIns="108373"/>
            <a:lstStyle/>
            <a:p>
              <a:pPr algn="l" defTabSz="914145"/>
              <a:r>
                <a:rPr lang="en-US" sz="2400" dirty="0">
                  <a:latin typeface="Helvetica" charset="0"/>
                  <a:ea typeface="Helvetica" charset="0"/>
                  <a:cs typeface="Helvetica" charset="0"/>
                  <a:sym typeface="Helvetica" charset="0"/>
                </a:rPr>
                <a:t>                      </a:t>
              </a:r>
              <a:r>
                <a:rPr lang="en-US" sz="2400" dirty="0">
                  <a:solidFill>
                    <a:srgbClr val="C00000"/>
                  </a:solidFill>
                  <a:latin typeface="Helvetica" charset="0"/>
                  <a:ea typeface="Helvetica" charset="0"/>
                  <a:cs typeface="Helvetica" charset="0"/>
                  <a:sym typeface="Helvetica" charset="0"/>
                </a:rPr>
                <a:t>Database on</a:t>
              </a:r>
              <a:br>
                <a:rPr lang="en-US" sz="2400" dirty="0">
                  <a:solidFill>
                    <a:srgbClr val="C00000"/>
                  </a:solidFill>
                  <a:latin typeface="Helvetica" charset="0"/>
                  <a:ea typeface="Helvetica" charset="0"/>
                  <a:cs typeface="Helvetica" charset="0"/>
                  <a:sym typeface="Helvetica" charset="0"/>
                </a:rPr>
              </a:br>
              <a:r>
                <a:rPr lang="en-US" sz="2400" dirty="0">
                  <a:solidFill>
                    <a:srgbClr val="C00000"/>
                  </a:solidFill>
                  <a:latin typeface="Helvetica" charset="0"/>
                  <a:ea typeface="Helvetica" charset="0"/>
                  <a:cs typeface="Helvetica" charset="0"/>
                  <a:sym typeface="Helvetica" charset="0"/>
                </a:rPr>
                <a:t>                      </a:t>
              </a:r>
              <a:r>
                <a:rPr lang="en-US" sz="2400" dirty="0" err="1">
                  <a:solidFill>
                    <a:srgbClr val="C00000"/>
                  </a:solidFill>
                  <a:latin typeface="Helvetica" charset="0"/>
                  <a:ea typeface="Helvetica" charset="0"/>
                  <a:cs typeface="Helvetica" charset="0"/>
                  <a:sym typeface="Helvetica" charset="0"/>
                </a:rPr>
                <a:t>Thermophysical</a:t>
              </a:r>
              <a:r>
                <a:rPr lang="en-US" sz="2400" dirty="0">
                  <a:solidFill>
                    <a:srgbClr val="C00000"/>
                  </a:solidFill>
                  <a:latin typeface="Helvetica" charset="0"/>
                  <a:ea typeface="Helvetica" charset="0"/>
                  <a:cs typeface="Helvetica" charset="0"/>
                  <a:sym typeface="Helvetica" charset="0"/>
                </a:rPr>
                <a:t> Properties</a:t>
              </a:r>
              <a:br>
                <a:rPr lang="en-US" sz="2400" dirty="0">
                  <a:solidFill>
                    <a:srgbClr val="C00000"/>
                  </a:solidFill>
                  <a:latin typeface="Helvetica" charset="0"/>
                  <a:ea typeface="Helvetica" charset="0"/>
                  <a:cs typeface="Helvetica" charset="0"/>
                  <a:sym typeface="Helvetica" charset="0"/>
                </a:rPr>
              </a:br>
              <a:r>
                <a:rPr lang="en-US" sz="2400" dirty="0">
                  <a:solidFill>
                    <a:srgbClr val="C00000"/>
                  </a:solidFill>
                  <a:latin typeface="Helvetica" charset="0"/>
                  <a:ea typeface="Helvetica" charset="0"/>
                  <a:cs typeface="Helvetica" charset="0"/>
                  <a:sym typeface="Helvetica" charset="0"/>
                </a:rPr>
                <a:t>                      </a:t>
              </a:r>
              <a:r>
                <a:rPr lang="en-US" sz="2000" dirty="0">
                  <a:solidFill>
                    <a:srgbClr val="C00000"/>
                  </a:solidFill>
                  <a:latin typeface="Helvetica" charset="0"/>
                  <a:ea typeface="Helvetica" charset="0"/>
                  <a:cs typeface="Helvetica" charset="0"/>
                  <a:sym typeface="Helvetica" charset="0"/>
                </a:rPr>
                <a:t>Subset of the DDBST / </a:t>
              </a:r>
              <a:br>
                <a:rPr lang="en-US" sz="2000" dirty="0">
                  <a:solidFill>
                    <a:srgbClr val="C00000"/>
                  </a:solidFill>
                  <a:latin typeface="Helvetica" charset="0"/>
                  <a:ea typeface="Helvetica" charset="0"/>
                  <a:cs typeface="Helvetica" charset="0"/>
                  <a:sym typeface="Helvetica" charset="0"/>
                </a:rPr>
              </a:br>
              <a:r>
                <a:rPr lang="en-US" sz="2000" dirty="0">
                  <a:solidFill>
                    <a:srgbClr val="C00000"/>
                  </a:solidFill>
                  <a:latin typeface="Helvetica" charset="0"/>
                  <a:ea typeface="Helvetica" charset="0"/>
                  <a:cs typeface="Helvetica" charset="0"/>
                  <a:sym typeface="Helvetica" charset="0"/>
                </a:rPr>
                <a:t>                          Dortmund Data Bank Software</a:t>
              </a:r>
              <a:br>
                <a:rPr lang="en-US" sz="2000" dirty="0">
                  <a:solidFill>
                    <a:srgbClr val="C00000"/>
                  </a:solidFill>
                  <a:latin typeface="Helvetica" charset="0"/>
                  <a:ea typeface="Helvetica" charset="0"/>
                  <a:cs typeface="Helvetica" charset="0"/>
                  <a:sym typeface="Helvetica" charset="0"/>
                </a:rPr>
              </a:br>
              <a:r>
                <a:rPr lang="en-US" sz="2000" dirty="0">
                  <a:solidFill>
                    <a:srgbClr val="C00000"/>
                  </a:solidFill>
                  <a:latin typeface="Helvetica" charset="0"/>
                  <a:ea typeface="Helvetica" charset="0"/>
                  <a:cs typeface="Helvetica" charset="0"/>
                  <a:sym typeface="Helvetica" charset="0"/>
                </a:rPr>
                <a:t>                          &amp; Separation Technology</a:t>
              </a:r>
              <a:br>
                <a:rPr lang="en-US" sz="2000" dirty="0">
                  <a:solidFill>
                    <a:srgbClr val="C00000"/>
                  </a:solidFill>
                  <a:latin typeface="Helvetica" charset="0"/>
                  <a:ea typeface="Helvetica" charset="0"/>
                  <a:cs typeface="Helvetica" charset="0"/>
                  <a:sym typeface="Helvetica" charset="0"/>
                </a:rPr>
              </a:br>
              <a:endParaRPr lang="en-US" sz="1000" dirty="0">
                <a:latin typeface="Helvetica" charset="0"/>
                <a:ea typeface="Helvetica" charset="0"/>
                <a:cs typeface="Helvetica" charset="0"/>
                <a:sym typeface="Helvetica" charset="0"/>
              </a:endParaRPr>
            </a:p>
            <a:p>
              <a:pPr algn="l" defTabSz="914145">
                <a:buClr>
                  <a:srgbClr val="000000"/>
                </a:buClr>
                <a:buSzPct val="100000"/>
                <a:buFont typeface="Wingdings" pitchFamily="2" charset="2"/>
                <a:buChar char="•"/>
              </a:pPr>
              <a:r>
                <a:rPr lang="en-US" sz="2400" dirty="0">
                  <a:latin typeface="Helvetica" charset="0"/>
                  <a:ea typeface="Helvetica" charset="0"/>
                  <a:cs typeface="Helvetica" charset="0"/>
                  <a:sym typeface="Helvetica" charset="0"/>
                </a:rPr>
                <a:t>  </a:t>
              </a:r>
              <a:r>
                <a:rPr lang="en-US" sz="2400" dirty="0" err="1">
                  <a:solidFill>
                    <a:srgbClr val="002060"/>
                  </a:solidFill>
                  <a:latin typeface="Helvetica" charset="0"/>
                  <a:ea typeface="Helvetica" charset="0"/>
                  <a:cs typeface="Helvetica" charset="0"/>
                  <a:sym typeface="Helvetica" charset="0"/>
                </a:rPr>
                <a:t>Thermophysical</a:t>
              </a:r>
              <a:r>
                <a:rPr lang="en-US" sz="2400" dirty="0">
                  <a:solidFill>
                    <a:srgbClr val="002060"/>
                  </a:solidFill>
                  <a:latin typeface="Helvetica" charset="0"/>
                  <a:ea typeface="Helvetica" charset="0"/>
                  <a:cs typeface="Helvetica" charset="0"/>
                  <a:sym typeface="Helvetica" charset="0"/>
                </a:rPr>
                <a:t> Properties of </a:t>
              </a:r>
              <a:br>
                <a:rPr lang="en-US" sz="2400" dirty="0">
                  <a:solidFill>
                    <a:srgbClr val="002060"/>
                  </a:solidFill>
                  <a:latin typeface="Helvetica" charset="0"/>
                  <a:ea typeface="Helvetica" charset="0"/>
                  <a:cs typeface="Helvetica" charset="0"/>
                  <a:sym typeface="Helvetica" charset="0"/>
                </a:rPr>
              </a:br>
              <a:r>
                <a:rPr lang="en-US" sz="2400" dirty="0">
                  <a:solidFill>
                    <a:srgbClr val="002060"/>
                  </a:solidFill>
                  <a:latin typeface="Helvetica" charset="0"/>
                  <a:ea typeface="Helvetica" charset="0"/>
                  <a:cs typeface="Helvetica" charset="0"/>
                  <a:sym typeface="Helvetica" charset="0"/>
                </a:rPr>
                <a:t>    50 Organic Liquids + Water and their</a:t>
              </a:r>
              <a:br>
                <a:rPr lang="en-US" sz="2400" dirty="0">
                  <a:solidFill>
                    <a:srgbClr val="002060"/>
                  </a:solidFill>
                  <a:latin typeface="Helvetica" charset="0"/>
                  <a:ea typeface="Helvetica" charset="0"/>
                  <a:cs typeface="Helvetica" charset="0"/>
                  <a:sym typeface="Helvetica" charset="0"/>
                </a:rPr>
              </a:br>
              <a:r>
                <a:rPr lang="en-US" sz="2400" dirty="0">
                  <a:solidFill>
                    <a:srgbClr val="002060"/>
                  </a:solidFill>
                  <a:latin typeface="Helvetica" charset="0"/>
                  <a:ea typeface="Helvetica" charset="0"/>
                  <a:cs typeface="Helvetica" charset="0"/>
                  <a:sym typeface="Helvetica" charset="0"/>
                </a:rPr>
                <a:t>   1225 Binary Mixtures</a:t>
              </a:r>
              <a:endParaRPr lang="en-US" dirty="0"/>
            </a:p>
          </p:txBody>
        </p:sp>
      </p:grpSp>
      <p:pic>
        <p:nvPicPr>
          <p:cNvPr id="14347" name="Picture 11" descr="DDBST_Logo_55x52.png"/>
          <p:cNvPicPr>
            <a:picLocks noChangeAspect="1"/>
          </p:cNvPicPr>
          <p:nvPr/>
        </p:nvPicPr>
        <p:blipFill>
          <a:blip r:embed="rId4" cstate="print"/>
          <a:srcRect/>
          <a:stretch>
            <a:fillRect/>
          </a:stretch>
        </p:blipFill>
        <p:spPr bwMode="auto">
          <a:xfrm>
            <a:off x="3643313" y="1928813"/>
            <a:ext cx="906363" cy="857250"/>
          </a:xfrm>
          <a:prstGeom prst="rect">
            <a:avLst/>
          </a:prstGeom>
          <a:noFill/>
          <a:ln w="12700" cap="flat" cmpd="sng">
            <a:noFill/>
            <a:prstDash val="solid"/>
            <a:miter lim="0"/>
            <a:headEnd type="none" w="med" len="med"/>
            <a:tailEnd type="none" w="med" len="med"/>
          </a:ln>
          <a:effectLst/>
        </p:spPr>
      </p:pic>
      <p:sp>
        <p:nvSpPr>
          <p:cNvPr id="14348" name="AutoShape 12"/>
          <p:cNvSpPr>
            <a:spLocks/>
          </p:cNvSpPr>
          <p:nvPr/>
        </p:nvSpPr>
        <p:spPr bwMode="auto">
          <a:xfrm>
            <a:off x="35719" y="4769569"/>
            <a:ext cx="2571750" cy="357188"/>
          </a:xfrm>
          <a:prstGeom prst="roundRect">
            <a:avLst>
              <a:gd name="adj" fmla="val 11718"/>
            </a:avLst>
          </a:prstGeom>
          <a:solidFill>
            <a:srgbClr val="FFFFFF">
              <a:alpha val="0"/>
            </a:srgbClr>
          </a:solidFill>
          <a:ln w="40640" cap="flat" cmpd="sng">
            <a:solidFill>
              <a:srgbClr val="C00000"/>
            </a:solidFill>
            <a:prstDash val="solid"/>
            <a:round/>
            <a:headEnd/>
            <a:tailEnd/>
          </a:ln>
          <a:effectLst/>
        </p:spPr>
        <p:txBody>
          <a:bodyPr lIns="0" tIns="0" rIns="0" bIns="0" anchor="ctr"/>
          <a:lstStyle/>
          <a:p>
            <a:endParaRPr lang="en-US"/>
          </a:p>
        </p:txBody>
      </p:sp>
      <p:grpSp>
        <p:nvGrpSpPr>
          <p:cNvPr id="3" name="Group 13"/>
          <p:cNvGrpSpPr>
            <a:grpSpLocks/>
          </p:cNvGrpSpPr>
          <p:nvPr/>
        </p:nvGrpSpPr>
        <p:grpSpPr bwMode="auto">
          <a:xfrm>
            <a:off x="2286000" y="4649019"/>
            <a:ext cx="3395514" cy="1688827"/>
            <a:chOff x="0" y="0"/>
            <a:chExt cx="381" cy="190"/>
          </a:xfrm>
        </p:grpSpPr>
        <p:sp>
          <p:nvSpPr>
            <p:cNvPr id="14350" name="AutoShape 14"/>
            <p:cNvSpPr>
              <a:spLocks/>
            </p:cNvSpPr>
            <p:nvPr/>
          </p:nvSpPr>
          <p:spPr bwMode="auto">
            <a:xfrm rot="21119617">
              <a:off x="7" y="24"/>
              <a:ext cx="366" cy="141"/>
            </a:xfrm>
            <a:custGeom>
              <a:avLst/>
              <a:gdLst/>
              <a:ahLst/>
              <a:cxnLst/>
              <a:rect l="0" t="0" r="r" b="b"/>
              <a:pathLst>
                <a:path w="21600" h="21600">
                  <a:moveTo>
                    <a:pt x="0" y="0"/>
                  </a:moveTo>
                  <a:lnTo>
                    <a:pt x="0" y="0"/>
                  </a:lnTo>
                  <a:cubicBezTo>
                    <a:pt x="0" y="11929"/>
                    <a:pt x="4207" y="21599"/>
                    <a:pt x="9396" y="21600"/>
                  </a:cubicBezTo>
                  <a:cubicBezTo>
                    <a:pt x="9396" y="21600"/>
                    <a:pt x="9396" y="21600"/>
                    <a:pt x="9396" y="21600"/>
                  </a:cubicBezTo>
                  <a:lnTo>
                    <a:pt x="11466" y="21600"/>
                  </a:lnTo>
                  <a:cubicBezTo>
                    <a:pt x="15751" y="21600"/>
                    <a:pt x="19493" y="14936"/>
                    <a:pt x="20564" y="5399"/>
                  </a:cubicBezTo>
                  <a:lnTo>
                    <a:pt x="21600" y="5400"/>
                  </a:lnTo>
                  <a:lnTo>
                    <a:pt x="19828" y="0"/>
                  </a:lnTo>
                  <a:lnTo>
                    <a:pt x="17460" y="5400"/>
                  </a:lnTo>
                  <a:lnTo>
                    <a:pt x="18495" y="5399"/>
                  </a:lnTo>
                  <a:cubicBezTo>
                    <a:pt x="17519" y="14085"/>
                    <a:pt x="14310" y="20480"/>
                    <a:pt x="10431" y="21468"/>
                  </a:cubicBezTo>
                  <a:lnTo>
                    <a:pt x="10432" y="21468"/>
                  </a:lnTo>
                  <a:lnTo>
                    <a:pt x="10431" y="21468"/>
                  </a:lnTo>
                  <a:cubicBezTo>
                    <a:pt x="5671" y="20257"/>
                    <a:pt x="2069" y="11009"/>
                    <a:pt x="2069" y="0"/>
                  </a:cubicBezTo>
                  <a:close/>
                </a:path>
              </a:pathLst>
            </a:custGeom>
            <a:solidFill>
              <a:srgbClr val="C00000"/>
            </a:solidFill>
            <a:ln w="13546" cap="flat" cmpd="sng">
              <a:solidFill>
                <a:srgbClr val="000000"/>
              </a:solidFill>
              <a:prstDash val="solid"/>
              <a:round/>
              <a:headEnd/>
              <a:tailEnd/>
            </a:ln>
            <a:effectLst/>
          </p:spPr>
          <p:txBody>
            <a:bodyPr lIns="0" tIns="0" rIns="0" bIns="0" anchor="ctr"/>
            <a:lstStyle/>
            <a:p>
              <a:endParaRPr lang="en-US"/>
            </a:p>
          </p:txBody>
        </p:sp>
        <p:sp>
          <p:nvSpPr>
            <p:cNvPr id="14351" name="AutoShape 15"/>
            <p:cNvSpPr>
              <a:spLocks/>
            </p:cNvSpPr>
            <p:nvPr/>
          </p:nvSpPr>
          <p:spPr bwMode="auto">
            <a:xfrm rot="21119617">
              <a:off x="8" y="36"/>
              <a:ext cx="195" cy="141"/>
            </a:xfrm>
            <a:custGeom>
              <a:avLst/>
              <a:gdLst/>
              <a:ahLst/>
              <a:cxnLst/>
              <a:rect l="0" t="0" r="r" b="b"/>
              <a:pathLst>
                <a:path w="21600" h="21600">
                  <a:moveTo>
                    <a:pt x="0" y="0"/>
                  </a:moveTo>
                  <a:lnTo>
                    <a:pt x="0" y="0"/>
                  </a:lnTo>
                  <a:cubicBezTo>
                    <a:pt x="0" y="11929"/>
                    <a:pt x="7925" y="21599"/>
                    <a:pt x="17702" y="21600"/>
                  </a:cubicBezTo>
                  <a:cubicBezTo>
                    <a:pt x="17702" y="21600"/>
                    <a:pt x="17702" y="21600"/>
                    <a:pt x="17702" y="21600"/>
                  </a:cubicBezTo>
                  <a:lnTo>
                    <a:pt x="21600" y="21600"/>
                  </a:lnTo>
                  <a:cubicBezTo>
                    <a:pt x="11823" y="21600"/>
                    <a:pt x="3897" y="11929"/>
                    <a:pt x="3897" y="0"/>
                  </a:cubicBezTo>
                  <a:cubicBezTo>
                    <a:pt x="3897" y="0"/>
                    <a:pt x="3897" y="0"/>
                    <a:pt x="3897" y="0"/>
                  </a:cubicBezTo>
                  <a:close/>
                </a:path>
              </a:pathLst>
            </a:custGeom>
            <a:solidFill>
              <a:srgbClr val="9A0000"/>
            </a:solidFill>
            <a:ln w="9525" cap="flat" cmpd="sng">
              <a:noFill/>
              <a:prstDash val="solid"/>
              <a:round/>
              <a:headEnd/>
              <a:tailEnd/>
            </a:ln>
            <a:effectLst/>
          </p:spPr>
          <p:txBody>
            <a:bodyPr lIns="72248" tIns="72248" rIns="72248" bIns="72248" anchor="ctr"/>
            <a:lstStyle/>
            <a:p>
              <a:endParaRPr lang="en-US"/>
            </a:p>
          </p:txBody>
        </p:sp>
        <p:sp>
          <p:nvSpPr>
            <p:cNvPr id="14352" name="AutoShape 16"/>
            <p:cNvSpPr>
              <a:spLocks/>
            </p:cNvSpPr>
            <p:nvPr/>
          </p:nvSpPr>
          <p:spPr bwMode="auto">
            <a:xfrm rot="21119615">
              <a:off x="193" y="162"/>
              <a:ext cx="19" cy="2"/>
            </a:xfrm>
            <a:custGeom>
              <a:avLst/>
              <a:gdLst/>
              <a:ahLst/>
              <a:cxnLst/>
              <a:rect l="0" t="0" r="r" b="b"/>
              <a:pathLst>
                <a:path w="21600" h="21600">
                  <a:moveTo>
                    <a:pt x="21600" y="21600"/>
                  </a:moveTo>
                  <a:cubicBezTo>
                    <a:pt x="14383" y="21600"/>
                    <a:pt x="7172" y="14389"/>
                    <a:pt x="0" y="0"/>
                  </a:cubicBezTo>
                </a:path>
              </a:pathLst>
            </a:custGeom>
            <a:solidFill>
              <a:srgbClr val="000000">
                <a:alpha val="0"/>
              </a:srgbClr>
            </a:solidFill>
            <a:ln w="13546" cap="flat" cmpd="sng">
              <a:solidFill>
                <a:srgbClr val="000000"/>
              </a:solidFill>
              <a:prstDash val="solid"/>
              <a:round/>
              <a:headEnd/>
              <a:tailEnd/>
            </a:ln>
            <a:effectLst/>
          </p:spPr>
          <p:txBody>
            <a:bodyPr lIns="0" tIns="0" rIns="0" bIns="0" anchor="ctr"/>
            <a:lstStyle/>
            <a:p>
              <a:endParaRPr lang="en-US"/>
            </a:p>
          </p:txBody>
        </p:sp>
      </p:grpSp>
    </p:spTree>
  </p:cSld>
  <p:clrMapOvr>
    <a:masterClrMapping/>
  </p:clrMapOvr>
  <p:transition spd="slow">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15362"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15363"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15364"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15365"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15366"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13</a:t>
            </a:r>
          </a:p>
          <a:p>
            <a:pPr algn="l" defTabSz="914145"/>
            <a:endParaRPr lang="en-US" sz="1000" dirty="0">
              <a:solidFill>
                <a:srgbClr val="000066"/>
              </a:solidFill>
              <a:latin typeface="Arial" pitchFamily="34" charset="0"/>
              <a:cs typeface="Arial" pitchFamily="34" charset="0"/>
              <a:sym typeface="Arial" pitchFamily="34" charset="0"/>
            </a:endParaRPr>
          </a:p>
        </p:txBody>
      </p:sp>
      <p:pic>
        <p:nvPicPr>
          <p:cNvPr id="15367" name="Picture 7" descr="ThermPhysDataSheet.png"/>
          <p:cNvPicPr>
            <a:picLocks noChangeAspect="1"/>
          </p:cNvPicPr>
          <p:nvPr/>
        </p:nvPicPr>
        <p:blipFill>
          <a:blip r:embed="rId3" cstate="print"/>
          <a:srcRect/>
          <a:stretch>
            <a:fillRect/>
          </a:stretch>
        </p:blipFill>
        <p:spPr bwMode="auto">
          <a:xfrm>
            <a:off x="0" y="0"/>
            <a:ext cx="9144000" cy="5885781"/>
          </a:xfrm>
          <a:prstGeom prst="rect">
            <a:avLst/>
          </a:prstGeom>
          <a:noFill/>
          <a:ln w="12700" cap="flat" cmpd="sng">
            <a:noFill/>
            <a:prstDash val="solid"/>
            <a:miter lim="0"/>
            <a:headEnd type="none" w="med" len="med"/>
            <a:tailEnd type="none" w="med" len="med"/>
          </a:ln>
          <a:effectLst/>
        </p:spPr>
      </p:pic>
      <p:sp>
        <p:nvSpPr>
          <p:cNvPr id="15368" name="Rectangle 8"/>
          <p:cNvSpPr>
            <a:spLocks/>
          </p:cNvSpPr>
          <p:nvPr/>
        </p:nvSpPr>
        <p:spPr bwMode="auto">
          <a:xfrm>
            <a:off x="0" y="6143625"/>
            <a:ext cx="9144000" cy="714375"/>
          </a:xfrm>
          <a:prstGeom prst="rect">
            <a:avLst/>
          </a:prstGeom>
          <a:solidFill>
            <a:srgbClr val="FFFFFF"/>
          </a:solidFill>
          <a:ln w="13546" cap="flat" cmpd="sng">
            <a:solidFill>
              <a:srgbClr val="000000"/>
            </a:solidFill>
            <a:prstDash val="solid"/>
            <a:round/>
            <a:headEnd/>
            <a:tailEnd/>
          </a:ln>
          <a:effectLst/>
        </p:spPr>
        <p:txBody>
          <a:bodyPr lIns="0" tIns="0" rIns="0" bIns="0" anchor="ctr"/>
          <a:lstStyle/>
          <a:p>
            <a:endParaRPr lang="en-US"/>
          </a:p>
        </p:txBody>
      </p:sp>
      <p:grpSp>
        <p:nvGrpSpPr>
          <p:cNvPr id="2" name="Group 9"/>
          <p:cNvGrpSpPr>
            <a:grpSpLocks/>
          </p:cNvGrpSpPr>
          <p:nvPr/>
        </p:nvGrpSpPr>
        <p:grpSpPr bwMode="auto">
          <a:xfrm>
            <a:off x="1857375" y="2143125"/>
            <a:ext cx="6903765" cy="1357313"/>
            <a:chOff x="0" y="0"/>
            <a:chExt cx="774" cy="152"/>
          </a:xfrm>
        </p:grpSpPr>
        <p:grpSp>
          <p:nvGrpSpPr>
            <p:cNvPr id="3" name="Group 10"/>
            <p:cNvGrpSpPr>
              <a:grpSpLocks/>
            </p:cNvGrpSpPr>
            <p:nvPr/>
          </p:nvGrpSpPr>
          <p:grpSpPr bwMode="auto">
            <a:xfrm>
              <a:off x="378" y="0"/>
              <a:ext cx="396" cy="112"/>
              <a:chOff x="0" y="0"/>
              <a:chExt cx="395" cy="112"/>
            </a:xfrm>
          </p:grpSpPr>
          <p:sp>
            <p:nvSpPr>
              <p:cNvPr id="15371" name="Rectangle 11"/>
              <p:cNvSpPr>
                <a:spLocks/>
              </p:cNvSpPr>
              <p:nvPr/>
            </p:nvSpPr>
            <p:spPr bwMode="auto">
              <a:xfrm>
                <a:off x="5" y="0"/>
                <a:ext cx="385" cy="112"/>
              </a:xfrm>
              <a:prstGeom prst="rect">
                <a:avLst/>
              </a:prstGeom>
              <a:solidFill>
                <a:srgbClr val="FFFFFF"/>
              </a:solidFill>
              <a:ln w="40640" cap="flat" cmpd="sng">
                <a:solidFill>
                  <a:srgbClr val="AB1505"/>
                </a:solidFill>
                <a:prstDash val="solid"/>
                <a:round/>
                <a:headEnd/>
                <a:tailEnd/>
              </a:ln>
              <a:effectLst/>
            </p:spPr>
            <p:txBody>
              <a:bodyPr lIns="0" tIns="0" rIns="0" bIns="0" anchor="ctr"/>
              <a:lstStyle/>
              <a:p>
                <a:endParaRPr lang="en-US"/>
              </a:p>
            </p:txBody>
          </p:sp>
          <p:sp>
            <p:nvSpPr>
              <p:cNvPr id="15372" name="Rectangle 12"/>
              <p:cNvSpPr>
                <a:spLocks/>
              </p:cNvSpPr>
              <p:nvPr/>
            </p:nvSpPr>
            <p:spPr bwMode="auto">
              <a:xfrm>
                <a:off x="0" y="15"/>
                <a:ext cx="395" cy="81"/>
              </a:xfrm>
              <a:prstGeom prst="rect">
                <a:avLst/>
              </a:prstGeom>
              <a:noFill/>
              <a:ln w="12700" cap="flat" cmpd="sng">
                <a:noFill/>
                <a:prstDash val="solid"/>
                <a:miter lim="0"/>
                <a:headEnd/>
                <a:tailEnd/>
              </a:ln>
              <a:effectLst/>
            </p:spPr>
            <p:txBody>
              <a:bodyPr lIns="126435" tIns="72248" rIns="126435" bIns="72248" anchor="ctr"/>
              <a:lstStyle/>
              <a:p>
                <a:pPr defTabSz="914145"/>
                <a:r>
                  <a:rPr lang="en-US" sz="2000" dirty="0">
                    <a:solidFill>
                      <a:srgbClr val="002060"/>
                    </a:solidFill>
                    <a:latin typeface="Helvetica" charset="0"/>
                    <a:ea typeface="Helvetica" charset="0"/>
                    <a:cs typeface="Helvetica" charset="0"/>
                    <a:sym typeface="Helvetica" charset="0"/>
                  </a:rPr>
                  <a:t>„</a:t>
                </a:r>
                <a:r>
                  <a:rPr lang="en-US" sz="2000" dirty="0" err="1">
                    <a:solidFill>
                      <a:srgbClr val="002060"/>
                    </a:solidFill>
                    <a:latin typeface="Helvetica" charset="0"/>
                    <a:ea typeface="Helvetica" charset="0"/>
                    <a:cs typeface="Helvetica" charset="0"/>
                    <a:sym typeface="Helvetica" charset="0"/>
                  </a:rPr>
                  <a:t>Thermophysical</a:t>
                </a:r>
                <a:r>
                  <a:rPr lang="en-US" sz="2000" dirty="0">
                    <a:solidFill>
                      <a:srgbClr val="002060"/>
                    </a:solidFill>
                    <a:latin typeface="Helvetica" charset="0"/>
                    <a:ea typeface="Helvetica" charset="0"/>
                    <a:cs typeface="Helvetica" charset="0"/>
                    <a:sym typeface="Helvetica" charset="0"/>
                  </a:rPr>
                  <a:t>  Properties“:</a:t>
                </a:r>
                <a:br>
                  <a:rPr lang="en-US" sz="2000" dirty="0">
                    <a:solidFill>
                      <a:srgbClr val="002060"/>
                    </a:solidFill>
                    <a:latin typeface="Helvetica" charset="0"/>
                    <a:ea typeface="Helvetica" charset="0"/>
                    <a:cs typeface="Helvetica" charset="0"/>
                    <a:sym typeface="Helvetica" charset="0"/>
                  </a:rPr>
                </a:br>
                <a:r>
                  <a:rPr lang="en-US" sz="2000" dirty="0">
                    <a:solidFill>
                      <a:srgbClr val="002060"/>
                    </a:solidFill>
                    <a:latin typeface="Helvetica" charset="0"/>
                    <a:ea typeface="Helvetica" charset="0"/>
                    <a:cs typeface="Helvetica" charset="0"/>
                    <a:sym typeface="Helvetica" charset="0"/>
                  </a:rPr>
                  <a:t>Overview of Available Data</a:t>
                </a:r>
                <a:endParaRPr lang="en-US" dirty="0"/>
              </a:p>
            </p:txBody>
          </p:sp>
        </p:grpSp>
        <p:sp>
          <p:nvSpPr>
            <p:cNvPr id="15373" name="Line 13"/>
            <p:cNvSpPr>
              <a:spLocks noChangeShapeType="1"/>
            </p:cNvSpPr>
            <p:nvPr/>
          </p:nvSpPr>
          <p:spPr bwMode="auto">
            <a:xfrm flipH="1" flipV="1">
              <a:off x="72" y="42"/>
              <a:ext cx="313" cy="6"/>
            </a:xfrm>
            <a:prstGeom prst="line">
              <a:avLst/>
            </a:prstGeom>
            <a:noFill/>
            <a:ln w="40640" cap="flat" cmpd="sng">
              <a:solidFill>
                <a:srgbClr val="AB1505"/>
              </a:solidFill>
              <a:prstDash val="solid"/>
              <a:round/>
              <a:headEnd/>
              <a:tailEnd type="triangle" w="lg" len="lg"/>
            </a:ln>
            <a:effectLst/>
          </p:spPr>
          <p:txBody>
            <a:bodyPr/>
            <a:lstStyle/>
            <a:p>
              <a:endParaRPr lang="en-US"/>
            </a:p>
          </p:txBody>
        </p:sp>
        <p:sp>
          <p:nvSpPr>
            <p:cNvPr id="15374" name="Line 14"/>
            <p:cNvSpPr>
              <a:spLocks noChangeShapeType="1"/>
            </p:cNvSpPr>
            <p:nvPr/>
          </p:nvSpPr>
          <p:spPr bwMode="auto">
            <a:xfrm flipH="1">
              <a:off x="40" y="64"/>
              <a:ext cx="345" cy="24"/>
            </a:xfrm>
            <a:prstGeom prst="line">
              <a:avLst/>
            </a:prstGeom>
            <a:noFill/>
            <a:ln w="40640" cap="flat" cmpd="sng">
              <a:solidFill>
                <a:srgbClr val="AB1505"/>
              </a:solidFill>
              <a:prstDash val="solid"/>
              <a:round/>
              <a:headEnd/>
              <a:tailEnd type="triangle" w="lg" len="lg"/>
            </a:ln>
            <a:effectLst/>
          </p:spPr>
          <p:txBody>
            <a:bodyPr/>
            <a:lstStyle/>
            <a:p>
              <a:endParaRPr lang="en-US"/>
            </a:p>
          </p:txBody>
        </p:sp>
        <p:sp>
          <p:nvSpPr>
            <p:cNvPr id="15375" name="Line 15"/>
            <p:cNvSpPr>
              <a:spLocks noChangeShapeType="1"/>
            </p:cNvSpPr>
            <p:nvPr/>
          </p:nvSpPr>
          <p:spPr bwMode="auto">
            <a:xfrm flipH="1">
              <a:off x="0" y="80"/>
              <a:ext cx="385" cy="72"/>
            </a:xfrm>
            <a:prstGeom prst="line">
              <a:avLst/>
            </a:prstGeom>
            <a:noFill/>
            <a:ln w="40640" cap="flat" cmpd="sng">
              <a:solidFill>
                <a:srgbClr val="AB1505"/>
              </a:solidFill>
              <a:prstDash val="solid"/>
              <a:round/>
              <a:headEnd/>
              <a:tailEnd type="triangle" w="lg" len="lg"/>
            </a:ln>
            <a:effectLst/>
          </p:spPr>
          <p:txBody>
            <a:bodyPr/>
            <a:lstStyle/>
            <a:p>
              <a:endParaRPr lang="en-US"/>
            </a:p>
          </p:txBody>
        </p:sp>
      </p:grpSp>
    </p:spTree>
  </p:cSld>
  <p:clrMapOvr>
    <a:masterClrMapping/>
  </p:clrMapOvr>
  <p:transition spd="slow">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16386"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16387"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16388"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16389"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16390"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14</a:t>
            </a:r>
          </a:p>
          <a:p>
            <a:pPr algn="l" defTabSz="914145"/>
            <a:endParaRPr lang="en-US" sz="1000" dirty="0">
              <a:solidFill>
                <a:srgbClr val="000066"/>
              </a:solidFill>
              <a:latin typeface="Arial" pitchFamily="34" charset="0"/>
              <a:cs typeface="Arial" pitchFamily="34" charset="0"/>
              <a:sym typeface="Arial" pitchFamily="34" charset="0"/>
            </a:endParaRPr>
          </a:p>
        </p:txBody>
      </p:sp>
      <p:grpSp>
        <p:nvGrpSpPr>
          <p:cNvPr id="2" name="Group 7"/>
          <p:cNvGrpSpPr>
            <a:grpSpLocks/>
          </p:cNvGrpSpPr>
          <p:nvPr/>
        </p:nvGrpSpPr>
        <p:grpSpPr bwMode="auto">
          <a:xfrm>
            <a:off x="-20092" y="0"/>
            <a:ext cx="9199811" cy="6858000"/>
            <a:chOff x="0" y="0"/>
            <a:chExt cx="1031" cy="768"/>
          </a:xfrm>
        </p:grpSpPr>
        <p:sp>
          <p:nvSpPr>
            <p:cNvPr id="16392" name="Rectangle 8"/>
            <p:cNvSpPr>
              <a:spLocks/>
            </p:cNvSpPr>
            <p:nvPr/>
          </p:nvSpPr>
          <p:spPr bwMode="auto">
            <a:xfrm>
              <a:off x="646" y="0"/>
              <a:ext cx="385" cy="768"/>
            </a:xfrm>
            <a:prstGeom prst="rect">
              <a:avLst/>
            </a:prstGeom>
            <a:solidFill>
              <a:srgbClr val="FFFFFF"/>
            </a:solidFill>
            <a:ln w="13546" cap="flat" cmpd="sng">
              <a:solidFill>
                <a:srgbClr val="000000"/>
              </a:solidFill>
              <a:prstDash val="solid"/>
              <a:round/>
              <a:headEnd/>
              <a:tailEnd/>
            </a:ln>
            <a:effectLst/>
          </p:spPr>
          <p:txBody>
            <a:bodyPr lIns="0" tIns="0" rIns="0" bIns="0" anchor="ctr"/>
            <a:lstStyle/>
            <a:p>
              <a:endParaRPr lang="en-US"/>
            </a:p>
          </p:txBody>
        </p:sp>
        <p:pic>
          <p:nvPicPr>
            <p:cNvPr id="16393" name="Picture 9" descr="SM-ThermoPhys-2b.png"/>
            <p:cNvPicPr>
              <a:picLocks noChangeAspect="1"/>
            </p:cNvPicPr>
            <p:nvPr/>
          </p:nvPicPr>
          <p:blipFill>
            <a:blip r:embed="rId3" cstate="print"/>
            <a:srcRect/>
            <a:stretch>
              <a:fillRect/>
            </a:stretch>
          </p:blipFill>
          <p:spPr bwMode="auto">
            <a:xfrm>
              <a:off x="0" y="0"/>
              <a:ext cx="671" cy="768"/>
            </a:xfrm>
            <a:prstGeom prst="rect">
              <a:avLst/>
            </a:prstGeom>
            <a:noFill/>
            <a:ln w="12700" cap="flat" cmpd="sng">
              <a:noFill/>
              <a:prstDash val="solid"/>
              <a:miter lim="0"/>
              <a:headEnd type="none" w="med" len="med"/>
              <a:tailEnd type="none" w="med" len="med"/>
            </a:ln>
            <a:effectLst/>
          </p:spPr>
        </p:pic>
      </p:grpSp>
      <p:grpSp>
        <p:nvGrpSpPr>
          <p:cNvPr id="3" name="Group 10"/>
          <p:cNvGrpSpPr>
            <a:grpSpLocks/>
          </p:cNvGrpSpPr>
          <p:nvPr/>
        </p:nvGrpSpPr>
        <p:grpSpPr bwMode="auto">
          <a:xfrm>
            <a:off x="5255121" y="1088306"/>
            <a:ext cx="3385468" cy="785813"/>
            <a:chOff x="0" y="0"/>
            <a:chExt cx="380" cy="88"/>
          </a:xfrm>
        </p:grpSpPr>
        <p:sp>
          <p:nvSpPr>
            <p:cNvPr id="16395" name="Rectangle 11"/>
            <p:cNvSpPr>
              <a:spLocks/>
            </p:cNvSpPr>
            <p:nvPr/>
          </p:nvSpPr>
          <p:spPr bwMode="auto">
            <a:xfrm>
              <a:off x="0" y="0"/>
              <a:ext cx="380" cy="88"/>
            </a:xfrm>
            <a:prstGeom prst="rect">
              <a:avLst/>
            </a:prstGeom>
            <a:solidFill>
              <a:srgbClr val="FFFFFF"/>
            </a:solidFill>
            <a:ln w="40640" cap="flat" cmpd="sng">
              <a:solidFill>
                <a:srgbClr val="AB1505"/>
              </a:solidFill>
              <a:prstDash val="solid"/>
              <a:round/>
              <a:headEnd/>
              <a:tailEnd/>
            </a:ln>
            <a:effectLst/>
          </p:spPr>
          <p:txBody>
            <a:bodyPr lIns="0" tIns="0" rIns="0" bIns="0" anchor="ctr"/>
            <a:lstStyle/>
            <a:p>
              <a:endParaRPr lang="en-US"/>
            </a:p>
          </p:txBody>
        </p:sp>
        <p:sp>
          <p:nvSpPr>
            <p:cNvPr id="16396" name="Rectangle 12"/>
            <p:cNvSpPr>
              <a:spLocks/>
            </p:cNvSpPr>
            <p:nvPr/>
          </p:nvSpPr>
          <p:spPr bwMode="auto">
            <a:xfrm>
              <a:off x="64" y="21"/>
              <a:ext cx="251" cy="46"/>
            </a:xfrm>
            <a:prstGeom prst="rect">
              <a:avLst/>
            </a:prstGeom>
            <a:noFill/>
            <a:ln w="12700" cap="flat" cmpd="sng">
              <a:noFill/>
              <a:prstDash val="solid"/>
              <a:miter lim="0"/>
              <a:headEnd/>
              <a:tailEnd/>
            </a:ln>
            <a:effectLst/>
          </p:spPr>
          <p:txBody>
            <a:bodyPr lIns="126435" tIns="72248" rIns="126435" bIns="72248" anchor="ctr"/>
            <a:lstStyle/>
            <a:p>
              <a:pPr defTabSz="914145"/>
              <a:r>
                <a:rPr lang="en-US" sz="2000" dirty="0">
                  <a:solidFill>
                    <a:srgbClr val="002060"/>
                  </a:solidFill>
                  <a:latin typeface="Helvetica" charset="0"/>
                  <a:ea typeface="Helvetica" charset="0"/>
                  <a:cs typeface="Helvetica" charset="0"/>
                  <a:sym typeface="Helvetica" charset="0"/>
                </a:rPr>
                <a:t>Actual Data Sheet</a:t>
              </a:r>
              <a:endParaRPr lang="en-US" dirty="0"/>
            </a:p>
          </p:txBody>
        </p:sp>
      </p:grpSp>
      <p:grpSp>
        <p:nvGrpSpPr>
          <p:cNvPr id="4" name="Group 13"/>
          <p:cNvGrpSpPr>
            <a:grpSpLocks/>
          </p:cNvGrpSpPr>
          <p:nvPr/>
        </p:nvGrpSpPr>
        <p:grpSpPr bwMode="auto">
          <a:xfrm>
            <a:off x="-35719" y="2960192"/>
            <a:ext cx="8710910" cy="899666"/>
            <a:chOff x="0" y="0"/>
            <a:chExt cx="976" cy="101"/>
          </a:xfrm>
        </p:grpSpPr>
        <p:sp>
          <p:nvSpPr>
            <p:cNvPr id="16398" name="Line 14"/>
            <p:cNvSpPr>
              <a:spLocks noChangeShapeType="1"/>
            </p:cNvSpPr>
            <p:nvPr/>
          </p:nvSpPr>
          <p:spPr bwMode="auto">
            <a:xfrm flipH="1" flipV="1">
              <a:off x="149" y="28"/>
              <a:ext cx="444" cy="37"/>
            </a:xfrm>
            <a:prstGeom prst="line">
              <a:avLst/>
            </a:prstGeom>
            <a:noFill/>
            <a:ln w="40640" cap="flat" cmpd="sng">
              <a:solidFill>
                <a:srgbClr val="AB1505"/>
              </a:solidFill>
              <a:prstDash val="solid"/>
              <a:round/>
              <a:headEnd/>
              <a:tailEnd type="triangle" w="lg" len="lg"/>
            </a:ln>
            <a:effectLst/>
          </p:spPr>
          <p:txBody>
            <a:bodyPr/>
            <a:lstStyle/>
            <a:p>
              <a:endParaRPr lang="en-US"/>
            </a:p>
          </p:txBody>
        </p:sp>
        <p:grpSp>
          <p:nvGrpSpPr>
            <p:cNvPr id="5" name="Group 15"/>
            <p:cNvGrpSpPr>
              <a:grpSpLocks/>
            </p:cNvGrpSpPr>
            <p:nvPr/>
          </p:nvGrpSpPr>
          <p:grpSpPr bwMode="auto">
            <a:xfrm>
              <a:off x="591" y="24"/>
              <a:ext cx="385" cy="77"/>
              <a:chOff x="0" y="0"/>
              <a:chExt cx="384" cy="77"/>
            </a:xfrm>
          </p:grpSpPr>
          <p:sp>
            <p:nvSpPr>
              <p:cNvPr id="16400" name="Rectangle 16"/>
              <p:cNvSpPr>
                <a:spLocks/>
              </p:cNvSpPr>
              <p:nvPr/>
            </p:nvSpPr>
            <p:spPr bwMode="auto">
              <a:xfrm>
                <a:off x="0" y="0"/>
                <a:ext cx="384" cy="77"/>
              </a:xfrm>
              <a:prstGeom prst="rect">
                <a:avLst/>
              </a:prstGeom>
              <a:solidFill>
                <a:srgbClr val="FFFFFF"/>
              </a:solidFill>
              <a:ln w="40640" cap="flat" cmpd="sng">
                <a:solidFill>
                  <a:srgbClr val="AB1505"/>
                </a:solidFill>
                <a:prstDash val="solid"/>
                <a:round/>
                <a:headEnd/>
                <a:tailEnd/>
              </a:ln>
              <a:effectLst/>
            </p:spPr>
            <p:txBody>
              <a:bodyPr lIns="0" tIns="0" rIns="0" bIns="0" anchor="ctr"/>
              <a:lstStyle/>
              <a:p>
                <a:endParaRPr lang="en-US"/>
              </a:p>
            </p:txBody>
          </p:sp>
          <p:sp>
            <p:nvSpPr>
              <p:cNvPr id="16401" name="Rectangle 17"/>
              <p:cNvSpPr>
                <a:spLocks/>
              </p:cNvSpPr>
              <p:nvPr/>
            </p:nvSpPr>
            <p:spPr bwMode="auto">
              <a:xfrm>
                <a:off x="12" y="15"/>
                <a:ext cx="360" cy="47"/>
              </a:xfrm>
              <a:prstGeom prst="rect">
                <a:avLst/>
              </a:prstGeom>
              <a:noFill/>
              <a:ln w="12700" cap="flat" cmpd="sng">
                <a:noFill/>
                <a:prstDash val="solid"/>
                <a:miter lim="0"/>
                <a:headEnd/>
                <a:tailEnd/>
              </a:ln>
              <a:effectLst/>
            </p:spPr>
            <p:txBody>
              <a:bodyPr lIns="126435" tIns="72248" rIns="126435" bIns="72248" anchor="ctr"/>
              <a:lstStyle/>
              <a:p>
                <a:pPr defTabSz="914145"/>
                <a:r>
                  <a:rPr lang="en-US" sz="2000" dirty="0">
                    <a:solidFill>
                      <a:srgbClr val="002060"/>
                    </a:solidFill>
                    <a:latin typeface="Helvetica" charset="0"/>
                    <a:ea typeface="Helvetica" charset="0"/>
                    <a:cs typeface="Helvetica" charset="0"/>
                    <a:sym typeface="Helvetica" charset="0"/>
                  </a:rPr>
                  <a:t>Data available as CSV File</a:t>
                </a:r>
                <a:endParaRPr lang="en-US" dirty="0"/>
              </a:p>
            </p:txBody>
          </p:sp>
        </p:grpSp>
        <p:sp>
          <p:nvSpPr>
            <p:cNvPr id="16402" name="AutoShape 18"/>
            <p:cNvSpPr>
              <a:spLocks/>
            </p:cNvSpPr>
            <p:nvPr/>
          </p:nvSpPr>
          <p:spPr bwMode="auto">
            <a:xfrm>
              <a:off x="0" y="0"/>
              <a:ext cx="146" cy="33"/>
            </a:xfrm>
            <a:prstGeom prst="roundRect">
              <a:avLst>
                <a:gd name="adj" fmla="val 11718"/>
              </a:avLst>
            </a:prstGeom>
            <a:solidFill>
              <a:srgbClr val="000000">
                <a:alpha val="0"/>
              </a:srgbClr>
            </a:solidFill>
            <a:ln w="40640" cap="flat" cmpd="sng">
              <a:solidFill>
                <a:srgbClr val="AB1505"/>
              </a:solidFill>
              <a:prstDash val="solid"/>
              <a:round/>
              <a:headEnd/>
              <a:tailEnd/>
            </a:ln>
            <a:effectLst/>
          </p:spPr>
          <p:txBody>
            <a:bodyPr lIns="0" tIns="0" rIns="0" bIns="0" anchor="ctr"/>
            <a:lstStyle/>
            <a:p>
              <a:endParaRPr lang="en-US"/>
            </a:p>
          </p:txBody>
        </p:sp>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17410"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17411"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17412"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17413"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17414"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15</a:t>
            </a:r>
          </a:p>
          <a:p>
            <a:pPr algn="l" defTabSz="914145"/>
            <a:endParaRPr lang="en-US" sz="1000" dirty="0">
              <a:solidFill>
                <a:srgbClr val="000066"/>
              </a:solidFill>
              <a:latin typeface="Arial" pitchFamily="34" charset="0"/>
              <a:cs typeface="Arial" pitchFamily="34" charset="0"/>
              <a:sym typeface="Arial" pitchFamily="34" charset="0"/>
            </a:endParaRPr>
          </a:p>
        </p:txBody>
      </p:sp>
      <p:grpSp>
        <p:nvGrpSpPr>
          <p:cNvPr id="2" name="Group 7"/>
          <p:cNvGrpSpPr>
            <a:grpSpLocks/>
          </p:cNvGrpSpPr>
          <p:nvPr/>
        </p:nvGrpSpPr>
        <p:grpSpPr bwMode="auto">
          <a:xfrm>
            <a:off x="0" y="0"/>
            <a:ext cx="9144000" cy="6858000"/>
            <a:chOff x="0" y="0"/>
            <a:chExt cx="1024" cy="768"/>
          </a:xfrm>
        </p:grpSpPr>
        <p:pic>
          <p:nvPicPr>
            <p:cNvPr id="17416" name="Picture 8" descr="SM-NewDatabaseContent-0.png"/>
            <p:cNvPicPr>
              <a:picLocks noChangeAspect="1"/>
            </p:cNvPicPr>
            <p:nvPr/>
          </p:nvPicPr>
          <p:blipFill>
            <a:blip r:embed="rId3" cstate="print"/>
            <a:srcRect/>
            <a:stretch>
              <a:fillRect/>
            </a:stretch>
          </p:blipFill>
          <p:spPr bwMode="auto">
            <a:xfrm>
              <a:off x="0" y="0"/>
              <a:ext cx="1024" cy="768"/>
            </a:xfrm>
            <a:prstGeom prst="rect">
              <a:avLst/>
            </a:prstGeom>
            <a:noFill/>
            <a:ln w="12700" cap="flat" cmpd="sng">
              <a:noFill/>
              <a:prstDash val="solid"/>
              <a:miter lim="0"/>
              <a:headEnd type="none" w="med" len="med"/>
              <a:tailEnd type="none" w="med" len="med"/>
            </a:ln>
            <a:effectLst/>
          </p:spPr>
        </p:pic>
        <p:grpSp>
          <p:nvGrpSpPr>
            <p:cNvPr id="3" name="Group 9"/>
            <p:cNvGrpSpPr>
              <a:grpSpLocks/>
            </p:cNvGrpSpPr>
            <p:nvPr/>
          </p:nvGrpSpPr>
          <p:grpSpPr bwMode="auto">
            <a:xfrm>
              <a:off x="4" y="184"/>
              <a:ext cx="988" cy="569"/>
              <a:chOff x="0" y="0"/>
              <a:chExt cx="988" cy="569"/>
            </a:xfrm>
          </p:grpSpPr>
          <p:sp>
            <p:nvSpPr>
              <p:cNvPr id="17418" name="AutoShape 10"/>
              <p:cNvSpPr>
                <a:spLocks/>
              </p:cNvSpPr>
              <p:nvPr/>
            </p:nvSpPr>
            <p:spPr bwMode="auto">
              <a:xfrm>
                <a:off x="0" y="390"/>
                <a:ext cx="289" cy="41"/>
              </a:xfrm>
              <a:prstGeom prst="roundRect">
                <a:avLst>
                  <a:gd name="adj" fmla="val 11718"/>
                </a:avLst>
              </a:prstGeom>
              <a:solidFill>
                <a:srgbClr val="FFFFFF">
                  <a:alpha val="0"/>
                </a:srgbClr>
              </a:solidFill>
              <a:ln w="40640" cap="flat" cmpd="sng">
                <a:solidFill>
                  <a:srgbClr val="C00000"/>
                </a:solidFill>
                <a:prstDash val="solid"/>
                <a:round/>
                <a:headEnd/>
                <a:tailEnd/>
              </a:ln>
              <a:effectLst/>
            </p:spPr>
            <p:txBody>
              <a:bodyPr lIns="0" tIns="0" rIns="0" bIns="0" anchor="ctr"/>
              <a:lstStyle/>
              <a:p>
                <a:endParaRPr lang="en-US"/>
              </a:p>
            </p:txBody>
          </p:sp>
          <p:grpSp>
            <p:nvGrpSpPr>
              <p:cNvPr id="4" name="Group 11"/>
              <p:cNvGrpSpPr>
                <a:grpSpLocks/>
              </p:cNvGrpSpPr>
              <p:nvPr/>
            </p:nvGrpSpPr>
            <p:grpSpPr bwMode="auto">
              <a:xfrm>
                <a:off x="371" y="0"/>
                <a:ext cx="617" cy="569"/>
                <a:chOff x="0" y="0"/>
                <a:chExt cx="616" cy="569"/>
              </a:xfrm>
            </p:grpSpPr>
            <p:sp>
              <p:nvSpPr>
                <p:cNvPr id="17420" name="Rectangle 12"/>
                <p:cNvSpPr>
                  <a:spLocks/>
                </p:cNvSpPr>
                <p:nvPr/>
              </p:nvSpPr>
              <p:spPr bwMode="auto">
                <a:xfrm>
                  <a:off x="0" y="0"/>
                  <a:ext cx="616" cy="438"/>
                </a:xfrm>
                <a:prstGeom prst="rect">
                  <a:avLst/>
                </a:prstGeom>
                <a:solidFill>
                  <a:srgbClr val="F2F2F2"/>
                </a:solidFill>
                <a:ln w="40640" cap="flat" cmpd="sng">
                  <a:solidFill>
                    <a:srgbClr val="C00000"/>
                  </a:solidFill>
                  <a:prstDash val="solid"/>
                  <a:round/>
                  <a:headEnd/>
                  <a:tailEnd/>
                </a:ln>
                <a:effectLst/>
              </p:spPr>
              <p:txBody>
                <a:bodyPr lIns="0" tIns="0" rIns="0" bIns="0" anchor="ctr"/>
                <a:lstStyle/>
                <a:p>
                  <a:endParaRPr lang="en-US"/>
                </a:p>
              </p:txBody>
            </p:sp>
            <p:sp>
              <p:nvSpPr>
                <p:cNvPr id="17421" name="Rectangle 13"/>
                <p:cNvSpPr>
                  <a:spLocks/>
                </p:cNvSpPr>
                <p:nvPr/>
              </p:nvSpPr>
              <p:spPr bwMode="auto">
                <a:xfrm>
                  <a:off x="0" y="0"/>
                  <a:ext cx="616" cy="569"/>
                </a:xfrm>
                <a:prstGeom prst="rect">
                  <a:avLst/>
                </a:prstGeom>
                <a:noFill/>
                <a:ln w="12700" cap="flat" cmpd="sng">
                  <a:noFill/>
                  <a:prstDash val="solid"/>
                  <a:miter lim="0"/>
                  <a:headEnd/>
                  <a:tailEnd/>
                </a:ln>
                <a:effectLst/>
              </p:spPr>
              <p:txBody>
                <a:bodyPr lIns="505742" tIns="108373" rIns="54186" bIns="108373"/>
                <a:lstStyle/>
                <a:p>
                  <a:pPr algn="l" defTabSz="914145"/>
                  <a:r>
                    <a:rPr lang="en-US" sz="2400" dirty="0">
                      <a:latin typeface="Helvetica" charset="0"/>
                      <a:ea typeface="Helvetica" charset="0"/>
                      <a:cs typeface="Helvetica" charset="0"/>
                      <a:sym typeface="Helvetica" charset="0"/>
                    </a:rPr>
                    <a:t>                        </a:t>
                  </a:r>
                  <a:br>
                    <a:rPr lang="en-US" sz="2400" dirty="0">
                      <a:latin typeface="Helvetica" charset="0"/>
                      <a:ea typeface="Helvetica" charset="0"/>
                      <a:cs typeface="Helvetica" charset="0"/>
                      <a:sym typeface="Helvetica" charset="0"/>
                    </a:rPr>
                  </a:br>
                  <a:r>
                    <a:rPr lang="en-US" sz="2400" dirty="0">
                      <a:latin typeface="Helvetica" charset="0"/>
                      <a:ea typeface="Helvetica" charset="0"/>
                      <a:cs typeface="Helvetica" charset="0"/>
                      <a:sym typeface="Helvetica" charset="0"/>
                    </a:rPr>
                    <a:t>                           </a:t>
                  </a:r>
                  <a:r>
                    <a:rPr lang="en-US" sz="2400" dirty="0">
                      <a:solidFill>
                        <a:srgbClr val="C00000"/>
                      </a:solidFill>
                      <a:latin typeface="Helvetica" charset="0"/>
                      <a:ea typeface="Helvetica" charset="0"/>
                      <a:cs typeface="Helvetica" charset="0"/>
                      <a:sym typeface="Helvetica" charset="0"/>
                    </a:rPr>
                    <a:t>Chemical Safety Data</a:t>
                  </a:r>
                  <a:br>
                    <a:rPr lang="en-US" sz="2400" dirty="0">
                      <a:solidFill>
                        <a:srgbClr val="C00000"/>
                      </a:solidFill>
                      <a:latin typeface="Helvetica" charset="0"/>
                      <a:ea typeface="Helvetica" charset="0"/>
                      <a:cs typeface="Helvetica" charset="0"/>
                      <a:sym typeface="Helvetica" charset="0"/>
                    </a:rPr>
                  </a:br>
                  <a:r>
                    <a:rPr lang="en-US" sz="2000" dirty="0">
                      <a:solidFill>
                        <a:srgbClr val="C00000"/>
                      </a:solidFill>
                      <a:latin typeface="Helvetica" charset="0"/>
                      <a:ea typeface="Helvetica" charset="0"/>
                      <a:cs typeface="Helvetica" charset="0"/>
                      <a:sym typeface="Helvetica" charset="0"/>
                    </a:rPr>
                    <a:t>                      </a:t>
                  </a:r>
                  <a:r>
                    <a:rPr lang="en-US" sz="2400" dirty="0">
                      <a:solidFill>
                        <a:srgbClr val="C00000"/>
                      </a:solidFill>
                      <a:latin typeface="Helvetica" charset="0"/>
                      <a:ea typeface="Helvetica" charset="0"/>
                      <a:cs typeface="Helvetica" charset="0"/>
                      <a:sym typeface="Helvetica" charset="0"/>
                    </a:rPr>
                    <a:t>         </a:t>
                  </a:r>
                  <a:r>
                    <a:rPr lang="en-US" sz="2000" dirty="0">
                      <a:solidFill>
                        <a:srgbClr val="C00000"/>
                      </a:solidFill>
                      <a:latin typeface="Helvetica" charset="0"/>
                      <a:ea typeface="Helvetica" charset="0"/>
                      <a:cs typeface="Helvetica" charset="0"/>
                      <a:sym typeface="Helvetica" charset="0"/>
                    </a:rPr>
                    <a:t>(44,000 Documents)</a:t>
                  </a:r>
                  <a:br>
                    <a:rPr lang="en-US" sz="2000" dirty="0">
                      <a:solidFill>
                        <a:srgbClr val="C00000"/>
                      </a:solidFill>
                      <a:latin typeface="Helvetica" charset="0"/>
                      <a:ea typeface="Helvetica" charset="0"/>
                      <a:cs typeface="Helvetica" charset="0"/>
                      <a:sym typeface="Helvetica" charset="0"/>
                    </a:rPr>
                  </a:br>
                  <a:r>
                    <a:rPr lang="en-US" sz="2000" dirty="0">
                      <a:solidFill>
                        <a:srgbClr val="C00000"/>
                      </a:solidFill>
                      <a:latin typeface="Helvetica" charset="0"/>
                      <a:ea typeface="Helvetica" charset="0"/>
                      <a:cs typeface="Helvetica" charset="0"/>
                      <a:sym typeface="Helvetica" charset="0"/>
                    </a:rPr>
                    <a:t/>
                  </a:r>
                  <a:br>
                    <a:rPr lang="en-US" sz="2000" dirty="0">
                      <a:solidFill>
                        <a:srgbClr val="C00000"/>
                      </a:solidFill>
                      <a:latin typeface="Helvetica" charset="0"/>
                      <a:ea typeface="Helvetica" charset="0"/>
                      <a:cs typeface="Helvetica" charset="0"/>
                      <a:sym typeface="Helvetica" charset="0"/>
                    </a:rPr>
                  </a:br>
                  <a:endParaRPr lang="en-US" sz="1000" dirty="0">
                    <a:solidFill>
                      <a:srgbClr val="002060"/>
                    </a:solidFill>
                    <a:latin typeface="Helvetica" charset="0"/>
                    <a:ea typeface="Helvetica" charset="0"/>
                    <a:cs typeface="Helvetica" charset="0"/>
                    <a:sym typeface="Helvetica" charset="0"/>
                  </a:endParaRPr>
                </a:p>
                <a:p>
                  <a:pPr algn="l" defTabSz="914145">
                    <a:buClr>
                      <a:srgbClr val="002060"/>
                    </a:buClr>
                    <a:buSzPct val="100000"/>
                    <a:buFont typeface="Wingdings" pitchFamily="2" charset="2"/>
                    <a:buChar char="•"/>
                  </a:pPr>
                  <a:r>
                    <a:rPr lang="en-US" sz="2400" dirty="0">
                      <a:solidFill>
                        <a:srgbClr val="002060"/>
                      </a:solidFill>
                      <a:latin typeface="Helvetica" charset="0"/>
                      <a:ea typeface="Helvetica" charset="0"/>
                      <a:cs typeface="Helvetica" charset="0"/>
                      <a:sym typeface="Helvetica" charset="0"/>
                    </a:rPr>
                    <a:t>  REACH </a:t>
                  </a:r>
                  <a:r>
                    <a:rPr lang="en-US" sz="2000" dirty="0">
                      <a:solidFill>
                        <a:srgbClr val="002060"/>
                      </a:solidFill>
                      <a:latin typeface="Helvetica" charset="0"/>
                      <a:ea typeface="Helvetica" charset="0"/>
                      <a:cs typeface="Helvetica" charset="0"/>
                      <a:sym typeface="Helvetica" charset="0"/>
                    </a:rPr>
                    <a:t>(Registration, Evaluation, </a:t>
                  </a:r>
                  <a:br>
                    <a:rPr lang="en-US" sz="2000" dirty="0">
                      <a:solidFill>
                        <a:srgbClr val="002060"/>
                      </a:solidFill>
                      <a:latin typeface="Helvetica" charset="0"/>
                      <a:ea typeface="Helvetica" charset="0"/>
                      <a:cs typeface="Helvetica" charset="0"/>
                      <a:sym typeface="Helvetica" charset="0"/>
                    </a:rPr>
                  </a:br>
                  <a:r>
                    <a:rPr lang="en-US" sz="2000" dirty="0">
                      <a:solidFill>
                        <a:srgbClr val="002060"/>
                      </a:solidFill>
                      <a:latin typeface="Helvetica" charset="0"/>
                      <a:ea typeface="Helvetica" charset="0"/>
                      <a:cs typeface="Helvetica" charset="0"/>
                      <a:sym typeface="Helvetica" charset="0"/>
                    </a:rPr>
                    <a:t>     Authorization and Restriction of Chemicals)</a:t>
                  </a:r>
                </a:p>
                <a:p>
                  <a:pPr algn="l" defTabSz="914145">
                    <a:buClr>
                      <a:srgbClr val="002060"/>
                    </a:buClr>
                    <a:buSzPct val="100000"/>
                    <a:buFont typeface="Wingdings" pitchFamily="2" charset="2"/>
                    <a:buChar char="•"/>
                  </a:pPr>
                  <a:r>
                    <a:rPr lang="en-US" sz="2400" dirty="0">
                      <a:solidFill>
                        <a:srgbClr val="002060"/>
                      </a:solidFill>
                      <a:latin typeface="Helvetica" charset="0"/>
                      <a:ea typeface="Helvetica" charset="0"/>
                      <a:cs typeface="Helvetica" charset="0"/>
                      <a:sym typeface="Helvetica" charset="0"/>
                    </a:rPr>
                    <a:t>  GHS</a:t>
                  </a:r>
                  <a:r>
                    <a:rPr lang="en-US" sz="2000" dirty="0">
                      <a:solidFill>
                        <a:srgbClr val="002060"/>
                      </a:solidFill>
                      <a:latin typeface="Helvetica" charset="0"/>
                      <a:ea typeface="Helvetica" charset="0"/>
                      <a:cs typeface="Helvetica" charset="0"/>
                      <a:sym typeface="Helvetica" charset="0"/>
                    </a:rPr>
                    <a:t>  (Globally Harmonized System)</a:t>
                  </a:r>
                </a:p>
                <a:p>
                  <a:pPr algn="l" defTabSz="914145">
                    <a:buClr>
                      <a:srgbClr val="002060"/>
                    </a:buClr>
                    <a:buSzPct val="100000"/>
                    <a:buFont typeface="Wingdings" pitchFamily="2" charset="2"/>
                    <a:buChar char="•"/>
                  </a:pPr>
                  <a:r>
                    <a:rPr lang="en-US" sz="2400" dirty="0">
                      <a:solidFill>
                        <a:srgbClr val="002060"/>
                      </a:solidFill>
                      <a:latin typeface="Helvetica" charset="0"/>
                      <a:ea typeface="Helvetica" charset="0"/>
                      <a:cs typeface="Helvetica" charset="0"/>
                      <a:sym typeface="Helvetica" charset="0"/>
                    </a:rPr>
                    <a:t>  </a:t>
                  </a:r>
                  <a:r>
                    <a:rPr lang="en-US" sz="2400" dirty="0" err="1">
                      <a:solidFill>
                        <a:srgbClr val="002060"/>
                      </a:solidFill>
                      <a:latin typeface="Helvetica" charset="0"/>
                      <a:ea typeface="Helvetica" charset="0"/>
                      <a:cs typeface="Helvetica" charset="0"/>
                      <a:sym typeface="Helvetica" charset="0"/>
                    </a:rPr>
                    <a:t>RoHS</a:t>
                  </a:r>
                  <a:r>
                    <a:rPr lang="en-US" sz="2400" dirty="0">
                      <a:solidFill>
                        <a:srgbClr val="002060"/>
                      </a:solidFill>
                      <a:latin typeface="Helvetica" charset="0"/>
                      <a:ea typeface="Helvetica" charset="0"/>
                      <a:cs typeface="Helvetica" charset="0"/>
                      <a:sym typeface="Helvetica" charset="0"/>
                    </a:rPr>
                    <a:t>  </a:t>
                  </a:r>
                  <a:r>
                    <a:rPr lang="en-US" sz="2000" dirty="0">
                      <a:solidFill>
                        <a:srgbClr val="002060"/>
                      </a:solidFill>
                      <a:latin typeface="Helvetica" charset="0"/>
                      <a:ea typeface="Helvetica" charset="0"/>
                      <a:cs typeface="Helvetica" charset="0"/>
                      <a:sym typeface="Helvetica" charset="0"/>
                    </a:rPr>
                    <a:t>(Restriction of Hazardous Substances)</a:t>
                  </a:r>
                </a:p>
                <a:p>
                  <a:pPr algn="l" defTabSz="914145">
                    <a:buClr>
                      <a:srgbClr val="002060"/>
                    </a:buClr>
                    <a:buSzPct val="100000"/>
                    <a:buFont typeface="Wingdings" pitchFamily="2" charset="2"/>
                    <a:buChar char="•"/>
                  </a:pPr>
                  <a:r>
                    <a:rPr lang="en-US" sz="2400" dirty="0">
                      <a:solidFill>
                        <a:srgbClr val="002060"/>
                      </a:solidFill>
                      <a:latin typeface="Helvetica" charset="0"/>
                      <a:ea typeface="Helvetica" charset="0"/>
                      <a:cs typeface="Helvetica" charset="0"/>
                      <a:sym typeface="Helvetica" charset="0"/>
                    </a:rPr>
                    <a:t>  WEEE </a:t>
                  </a:r>
                  <a:r>
                    <a:rPr lang="en-US" sz="2000" dirty="0">
                      <a:solidFill>
                        <a:srgbClr val="002060"/>
                      </a:solidFill>
                      <a:latin typeface="Helvetica" charset="0"/>
                      <a:ea typeface="Helvetica" charset="0"/>
                      <a:cs typeface="Helvetica" charset="0"/>
                      <a:sym typeface="Helvetica" charset="0"/>
                    </a:rPr>
                    <a:t>(Waste from Electrical and Electronic</a:t>
                  </a:r>
                  <a:br>
                    <a:rPr lang="en-US" sz="2000" dirty="0">
                      <a:solidFill>
                        <a:srgbClr val="002060"/>
                      </a:solidFill>
                      <a:latin typeface="Helvetica" charset="0"/>
                      <a:ea typeface="Helvetica" charset="0"/>
                      <a:cs typeface="Helvetica" charset="0"/>
                      <a:sym typeface="Helvetica" charset="0"/>
                    </a:rPr>
                  </a:br>
                  <a:r>
                    <a:rPr lang="en-US" sz="2000" dirty="0">
                      <a:solidFill>
                        <a:srgbClr val="002060"/>
                      </a:solidFill>
                      <a:latin typeface="Helvetica" charset="0"/>
                      <a:ea typeface="Helvetica" charset="0"/>
                      <a:cs typeface="Helvetica" charset="0"/>
                      <a:sym typeface="Helvetica" charset="0"/>
                    </a:rPr>
                    <a:t>     Equipment)</a:t>
                  </a:r>
                  <a:endParaRPr lang="en-US" dirty="0"/>
                </a:p>
              </p:txBody>
            </p:sp>
          </p:grpSp>
          <p:grpSp>
            <p:nvGrpSpPr>
              <p:cNvPr id="5" name="Group 14"/>
              <p:cNvGrpSpPr>
                <a:grpSpLocks/>
              </p:cNvGrpSpPr>
              <p:nvPr/>
            </p:nvGrpSpPr>
            <p:grpSpPr bwMode="auto">
              <a:xfrm>
                <a:off x="254" y="414"/>
                <a:ext cx="370" cy="117"/>
                <a:chOff x="0" y="0"/>
                <a:chExt cx="369" cy="117"/>
              </a:xfrm>
            </p:grpSpPr>
            <p:sp>
              <p:nvSpPr>
                <p:cNvPr id="17423" name="AutoShape 15"/>
                <p:cNvSpPr>
                  <a:spLocks/>
                </p:cNvSpPr>
                <p:nvPr/>
              </p:nvSpPr>
              <p:spPr bwMode="auto">
                <a:xfrm rot="21439506">
                  <a:off x="2" y="8"/>
                  <a:ext cx="365" cy="100"/>
                </a:xfrm>
                <a:custGeom>
                  <a:avLst/>
                  <a:gdLst/>
                  <a:ahLst/>
                  <a:cxnLst/>
                  <a:rect l="0" t="0" r="r" b="b"/>
                  <a:pathLst>
                    <a:path w="21600" h="21600">
                      <a:moveTo>
                        <a:pt x="0" y="0"/>
                      </a:moveTo>
                      <a:lnTo>
                        <a:pt x="0" y="0"/>
                      </a:lnTo>
                      <a:cubicBezTo>
                        <a:pt x="0" y="11929"/>
                        <a:pt x="4410" y="21599"/>
                        <a:pt x="9851" y="21600"/>
                      </a:cubicBezTo>
                      <a:cubicBezTo>
                        <a:pt x="9851" y="21600"/>
                        <a:pt x="9851" y="21600"/>
                        <a:pt x="9851" y="21600"/>
                      </a:cubicBezTo>
                      <a:lnTo>
                        <a:pt x="11324" y="21600"/>
                      </a:lnTo>
                      <a:cubicBezTo>
                        <a:pt x="15816" y="21600"/>
                        <a:pt x="19740" y="14936"/>
                        <a:pt x="20863" y="5399"/>
                      </a:cubicBezTo>
                      <a:lnTo>
                        <a:pt x="21600" y="5400"/>
                      </a:lnTo>
                      <a:lnTo>
                        <a:pt x="20439" y="0"/>
                      </a:lnTo>
                      <a:lnTo>
                        <a:pt x="18653" y="5400"/>
                      </a:lnTo>
                      <a:lnTo>
                        <a:pt x="19390" y="5399"/>
                      </a:lnTo>
                      <a:cubicBezTo>
                        <a:pt x="18335" y="14357"/>
                        <a:pt x="14795" y="20847"/>
                        <a:pt x="10587" y="21539"/>
                      </a:cubicBezTo>
                      <a:cubicBezTo>
                        <a:pt x="5447" y="20694"/>
                        <a:pt x="1473" y="11302"/>
                        <a:pt x="1473" y="0"/>
                      </a:cubicBezTo>
                      <a:close/>
                    </a:path>
                  </a:pathLst>
                </a:custGeom>
                <a:solidFill>
                  <a:srgbClr val="C00000"/>
                </a:solidFill>
                <a:ln w="13546" cap="flat" cmpd="sng">
                  <a:solidFill>
                    <a:srgbClr val="000000"/>
                  </a:solidFill>
                  <a:prstDash val="solid"/>
                  <a:round/>
                  <a:headEnd/>
                  <a:tailEnd/>
                </a:ln>
                <a:effectLst/>
              </p:spPr>
              <p:txBody>
                <a:bodyPr lIns="0" tIns="0" rIns="0" bIns="0" anchor="ctr"/>
                <a:lstStyle/>
                <a:p>
                  <a:endParaRPr lang="en-US"/>
                </a:p>
              </p:txBody>
            </p:sp>
            <p:sp>
              <p:nvSpPr>
                <p:cNvPr id="17424" name="AutoShape 16"/>
                <p:cNvSpPr>
                  <a:spLocks/>
                </p:cNvSpPr>
                <p:nvPr/>
              </p:nvSpPr>
              <p:spPr bwMode="auto">
                <a:xfrm rot="21439506">
                  <a:off x="2" y="12"/>
                  <a:ext cx="192" cy="100"/>
                </a:xfrm>
                <a:custGeom>
                  <a:avLst/>
                  <a:gdLst/>
                  <a:ahLst/>
                  <a:cxnLst/>
                  <a:rect l="0" t="0" r="r" b="b"/>
                  <a:pathLst>
                    <a:path w="21600" h="21600">
                      <a:moveTo>
                        <a:pt x="0" y="0"/>
                      </a:moveTo>
                      <a:lnTo>
                        <a:pt x="0" y="0"/>
                      </a:lnTo>
                      <a:cubicBezTo>
                        <a:pt x="0" y="11929"/>
                        <a:pt x="8412" y="21599"/>
                        <a:pt x="18790" y="21600"/>
                      </a:cubicBezTo>
                      <a:cubicBezTo>
                        <a:pt x="18790" y="21600"/>
                        <a:pt x="18790" y="21600"/>
                        <a:pt x="18790" y="21600"/>
                      </a:cubicBezTo>
                      <a:lnTo>
                        <a:pt x="21600" y="21600"/>
                      </a:lnTo>
                      <a:cubicBezTo>
                        <a:pt x="11222" y="21600"/>
                        <a:pt x="2809" y="11929"/>
                        <a:pt x="2809" y="0"/>
                      </a:cubicBezTo>
                      <a:cubicBezTo>
                        <a:pt x="2809" y="0"/>
                        <a:pt x="2809" y="0"/>
                        <a:pt x="2809" y="0"/>
                      </a:cubicBezTo>
                      <a:close/>
                    </a:path>
                  </a:pathLst>
                </a:custGeom>
                <a:solidFill>
                  <a:srgbClr val="9A0000"/>
                </a:solidFill>
                <a:ln w="9525" cap="flat" cmpd="sng">
                  <a:noFill/>
                  <a:prstDash val="solid"/>
                  <a:round/>
                  <a:headEnd/>
                  <a:tailEnd/>
                </a:ln>
                <a:effectLst/>
              </p:spPr>
              <p:txBody>
                <a:bodyPr lIns="72248" tIns="72248" rIns="72248" bIns="72248" anchor="ctr"/>
                <a:lstStyle/>
                <a:p>
                  <a:endParaRPr lang="en-US"/>
                </a:p>
              </p:txBody>
            </p:sp>
            <p:sp>
              <p:nvSpPr>
                <p:cNvPr id="17425" name="AutoShape 17"/>
                <p:cNvSpPr>
                  <a:spLocks/>
                </p:cNvSpPr>
                <p:nvPr/>
              </p:nvSpPr>
              <p:spPr bwMode="auto">
                <a:xfrm rot="21439501">
                  <a:off x="182" y="107"/>
                  <a:ext cx="14" cy="1"/>
                </a:xfrm>
                <a:custGeom>
                  <a:avLst/>
                  <a:gdLst/>
                  <a:ahLst/>
                  <a:cxnLst/>
                  <a:rect l="0" t="0" r="r" b="b"/>
                  <a:pathLst>
                    <a:path w="21600" h="21600">
                      <a:moveTo>
                        <a:pt x="21600" y="21600"/>
                      </a:moveTo>
                      <a:cubicBezTo>
                        <a:pt x="14392" y="21600"/>
                        <a:pt x="7187" y="14395"/>
                        <a:pt x="0" y="0"/>
                      </a:cubicBezTo>
                    </a:path>
                  </a:pathLst>
                </a:custGeom>
                <a:solidFill>
                  <a:srgbClr val="000000">
                    <a:alpha val="0"/>
                  </a:srgbClr>
                </a:solidFill>
                <a:ln w="13546" cap="flat" cmpd="sng">
                  <a:solidFill>
                    <a:srgbClr val="000000"/>
                  </a:solidFill>
                  <a:prstDash val="solid"/>
                  <a:round/>
                  <a:headEnd/>
                  <a:tailEnd/>
                </a:ln>
                <a:effectLst/>
              </p:spPr>
              <p:txBody>
                <a:bodyPr lIns="0" tIns="0" rIns="0" bIns="0" anchor="ctr"/>
                <a:lstStyle/>
                <a:p>
                  <a:endParaRPr lang="en-US"/>
                </a:p>
              </p:txBody>
            </p:sp>
          </p:grpSp>
        </p:grpSp>
      </p:grpSp>
      <p:grpSp>
        <p:nvGrpSpPr>
          <p:cNvPr id="6" name="Group 18"/>
          <p:cNvGrpSpPr>
            <a:grpSpLocks/>
          </p:cNvGrpSpPr>
          <p:nvPr/>
        </p:nvGrpSpPr>
        <p:grpSpPr bwMode="auto">
          <a:xfrm>
            <a:off x="3634383" y="1735708"/>
            <a:ext cx="1297037" cy="1295921"/>
            <a:chOff x="0" y="0"/>
            <a:chExt cx="146" cy="146"/>
          </a:xfrm>
        </p:grpSpPr>
        <p:pic>
          <p:nvPicPr>
            <p:cNvPr id="17427" name="Picture 19" descr="GHS02.png"/>
            <p:cNvPicPr>
              <a:picLocks noChangeAspect="1"/>
            </p:cNvPicPr>
            <p:nvPr/>
          </p:nvPicPr>
          <p:blipFill>
            <a:blip r:embed="rId4" cstate="print"/>
            <a:srcRect/>
            <a:stretch>
              <a:fillRect/>
            </a:stretch>
          </p:blipFill>
          <p:spPr bwMode="auto">
            <a:xfrm>
              <a:off x="38" y="0"/>
              <a:ext cx="70" cy="69"/>
            </a:xfrm>
            <a:prstGeom prst="rect">
              <a:avLst/>
            </a:prstGeom>
            <a:noFill/>
            <a:ln w="12700" cap="flat" cmpd="sng">
              <a:noFill/>
              <a:prstDash val="solid"/>
              <a:miter lim="0"/>
              <a:headEnd type="none" w="med" len="med"/>
              <a:tailEnd type="none" w="med" len="med"/>
            </a:ln>
            <a:effectLst/>
          </p:spPr>
        </p:pic>
        <p:pic>
          <p:nvPicPr>
            <p:cNvPr id="17428" name="Picture 20" descr="GHS08.png"/>
            <p:cNvPicPr>
              <a:picLocks noChangeAspect="1"/>
            </p:cNvPicPr>
            <p:nvPr/>
          </p:nvPicPr>
          <p:blipFill>
            <a:blip r:embed="rId5" cstate="print"/>
            <a:srcRect/>
            <a:stretch>
              <a:fillRect/>
            </a:stretch>
          </p:blipFill>
          <p:spPr bwMode="auto">
            <a:xfrm>
              <a:off x="76" y="38"/>
              <a:ext cx="70" cy="69"/>
            </a:xfrm>
            <a:prstGeom prst="rect">
              <a:avLst/>
            </a:prstGeom>
            <a:noFill/>
            <a:ln w="12700" cap="flat" cmpd="sng">
              <a:noFill/>
              <a:prstDash val="solid"/>
              <a:miter lim="0"/>
              <a:headEnd type="none" w="med" len="med"/>
              <a:tailEnd type="none" w="med" len="med"/>
            </a:ln>
            <a:effectLst/>
          </p:spPr>
        </p:pic>
        <p:pic>
          <p:nvPicPr>
            <p:cNvPr id="17429" name="Picture 21" descr="GHS09.png"/>
            <p:cNvPicPr>
              <a:picLocks noChangeAspect="1"/>
            </p:cNvPicPr>
            <p:nvPr/>
          </p:nvPicPr>
          <p:blipFill>
            <a:blip r:embed="rId6" cstate="print"/>
            <a:srcRect/>
            <a:stretch>
              <a:fillRect/>
            </a:stretch>
          </p:blipFill>
          <p:spPr bwMode="auto">
            <a:xfrm>
              <a:off x="0" y="38"/>
              <a:ext cx="69" cy="69"/>
            </a:xfrm>
            <a:prstGeom prst="rect">
              <a:avLst/>
            </a:prstGeom>
            <a:noFill/>
            <a:ln w="12700" cap="flat" cmpd="sng">
              <a:noFill/>
              <a:prstDash val="solid"/>
              <a:miter lim="0"/>
              <a:headEnd type="none" w="med" len="med"/>
              <a:tailEnd type="none" w="med" len="med"/>
            </a:ln>
            <a:effectLst/>
          </p:spPr>
        </p:pic>
        <p:pic>
          <p:nvPicPr>
            <p:cNvPr id="17430" name="Picture 22" descr="GHS06.png"/>
            <p:cNvPicPr>
              <a:picLocks noChangeAspect="1"/>
            </p:cNvPicPr>
            <p:nvPr/>
          </p:nvPicPr>
          <p:blipFill>
            <a:blip r:embed="rId7" cstate="print"/>
            <a:srcRect/>
            <a:stretch>
              <a:fillRect/>
            </a:stretch>
          </p:blipFill>
          <p:spPr bwMode="auto">
            <a:xfrm>
              <a:off x="38" y="76"/>
              <a:ext cx="70" cy="70"/>
            </a:xfrm>
            <a:prstGeom prst="rect">
              <a:avLst/>
            </a:prstGeom>
            <a:noFill/>
            <a:ln w="12700" cap="flat" cmpd="sng">
              <a:noFill/>
              <a:prstDash val="solid"/>
              <a:miter lim="0"/>
              <a:headEnd type="none" w="med" len="med"/>
              <a:tailEnd type="none" w="med" len="med"/>
            </a:ln>
            <a:effectLst/>
          </p:spPr>
        </p:pic>
      </p:grpSp>
    </p:spTree>
  </p:cSld>
  <p:clrMapOvr>
    <a:masterClrMapping/>
  </p:clrMapOvr>
  <p:transition spd="slow">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18434"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18435"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18436"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18437"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18438"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16</a:t>
            </a:r>
          </a:p>
          <a:p>
            <a:pPr algn="l" defTabSz="914145"/>
            <a:endParaRPr lang="en-US" sz="1000" dirty="0">
              <a:solidFill>
                <a:srgbClr val="000066"/>
              </a:solidFill>
              <a:latin typeface="Arial" pitchFamily="34" charset="0"/>
              <a:cs typeface="Arial" pitchFamily="34" charset="0"/>
              <a:sym typeface="Arial" pitchFamily="34" charset="0"/>
            </a:endParaRPr>
          </a:p>
        </p:txBody>
      </p:sp>
      <p:sp>
        <p:nvSpPr>
          <p:cNvPr id="18439" name="Rectangle 7"/>
          <p:cNvSpPr>
            <a:spLocks noGrp="1" noChangeArrowheads="1"/>
          </p:cNvSpPr>
          <p:nvPr>
            <p:ph type="title"/>
          </p:nvPr>
        </p:nvSpPr>
        <p:spPr>
          <a:xfrm>
            <a:off x="430858" y="397854"/>
            <a:ext cx="5184800" cy="290849"/>
          </a:xfrm>
        </p:spPr>
        <p:txBody>
          <a:bodyPr lIns="0" tIns="0" rIns="0" bIns="0" anchor="b"/>
          <a:lstStyle/>
          <a:p>
            <a:pPr defTabSz="914145"/>
            <a:r>
              <a:rPr lang="en-US" sz="2100" dirty="0">
                <a:solidFill>
                  <a:srgbClr val="142D64"/>
                </a:solidFill>
                <a:latin typeface="Helvetica" charset="0"/>
                <a:ea typeface="Helvetica" charset="0"/>
                <a:cs typeface="Helvetica" charset="0"/>
                <a:sym typeface="Helvetica" charset="0"/>
              </a:rPr>
              <a:t>Chemical Safety Data</a:t>
            </a:r>
            <a:endParaRPr lang="en-US" dirty="0"/>
          </a:p>
        </p:txBody>
      </p:sp>
      <p:sp>
        <p:nvSpPr>
          <p:cNvPr id="18440" name="Rectangle 8"/>
          <p:cNvSpPr>
            <a:spLocks noGrp="1" noChangeArrowheads="1"/>
          </p:cNvSpPr>
          <p:nvPr>
            <p:ph type="body" idx="1"/>
          </p:nvPr>
        </p:nvSpPr>
        <p:spPr>
          <a:xfrm>
            <a:off x="430857" y="1399728"/>
            <a:ext cx="8305726" cy="3542508"/>
          </a:xfrm>
        </p:spPr>
        <p:txBody>
          <a:bodyPr lIns="0" tIns="0" rIns="0" bIns="0" anchor="t"/>
          <a:lstStyle/>
          <a:p>
            <a:pPr marL="276810" indent="-276810" defTabSz="914145">
              <a:spcBef>
                <a:spcPts val="422"/>
              </a:spcBef>
              <a:buClr>
                <a:srgbClr val="C00000"/>
              </a:buClr>
              <a:buSzPct val="150000"/>
              <a:buFont typeface="Myriad Pro" charset="0"/>
              <a:buChar char="•"/>
            </a:pPr>
            <a:r>
              <a:rPr lang="en-US" sz="1900" dirty="0">
                <a:solidFill>
                  <a:srgbClr val="002060"/>
                </a:solidFill>
                <a:latin typeface="Helvetica" charset="0"/>
                <a:ea typeface="Helvetica" charset="0"/>
                <a:cs typeface="Helvetica" charset="0"/>
                <a:sym typeface="Helvetica" charset="0"/>
              </a:rPr>
              <a:t>44,000 documents on  </a:t>
            </a:r>
            <a:r>
              <a:rPr lang="en-US" sz="1900" b="1" dirty="0">
                <a:solidFill>
                  <a:srgbClr val="002060"/>
                </a:solidFill>
                <a:latin typeface="Helvetica" charset="0"/>
                <a:ea typeface="Helvetica" charset="0"/>
                <a:cs typeface="Helvetica" charset="0"/>
                <a:sym typeface="Helvetica" charset="0"/>
              </a:rPr>
              <a:t>REACH  | GHS  | </a:t>
            </a:r>
            <a:r>
              <a:rPr lang="en-US" sz="1900" b="1" dirty="0" err="1">
                <a:solidFill>
                  <a:srgbClr val="002060"/>
                </a:solidFill>
                <a:latin typeface="Helvetica" charset="0"/>
                <a:ea typeface="Helvetica" charset="0"/>
                <a:cs typeface="Helvetica" charset="0"/>
                <a:sym typeface="Helvetica" charset="0"/>
              </a:rPr>
              <a:t>RoHS</a:t>
            </a:r>
            <a:r>
              <a:rPr lang="en-US" sz="1900" b="1" dirty="0">
                <a:solidFill>
                  <a:srgbClr val="002060"/>
                </a:solidFill>
                <a:latin typeface="Helvetica" charset="0"/>
                <a:ea typeface="Helvetica" charset="0"/>
                <a:cs typeface="Helvetica" charset="0"/>
                <a:sym typeface="Helvetica" charset="0"/>
              </a:rPr>
              <a:t>  | WEEE</a:t>
            </a:r>
          </a:p>
          <a:p>
            <a:pPr marL="276810" indent="-276810" defTabSz="914145">
              <a:spcBef>
                <a:spcPts val="422"/>
              </a:spcBef>
              <a:buClr>
                <a:srgbClr val="C00000"/>
              </a:buClr>
              <a:buSzPct val="150000"/>
              <a:buFont typeface="Myriad Pro" charset="0"/>
              <a:buChar char="•"/>
            </a:pPr>
            <a:r>
              <a:rPr lang="en-US" sz="1900" dirty="0">
                <a:solidFill>
                  <a:srgbClr val="002060"/>
                </a:solidFill>
                <a:latin typeface="Helvetica" charset="0"/>
                <a:ea typeface="Helvetica" charset="0"/>
                <a:cs typeface="Helvetica" charset="0"/>
                <a:sym typeface="Helvetica" charset="0"/>
              </a:rPr>
              <a:t>Identifies recognized potential dangers of a substance</a:t>
            </a:r>
          </a:p>
          <a:p>
            <a:pPr marL="276810" indent="-276810" defTabSz="914145">
              <a:spcBef>
                <a:spcPts val="422"/>
              </a:spcBef>
              <a:buClr>
                <a:srgbClr val="C00000"/>
              </a:buClr>
              <a:buSzPct val="150000"/>
              <a:buFont typeface="Myriad Pro" charset="0"/>
              <a:buChar char="•"/>
            </a:pPr>
            <a:r>
              <a:rPr lang="en-US" sz="1900" dirty="0">
                <a:solidFill>
                  <a:srgbClr val="002060"/>
                </a:solidFill>
                <a:latin typeface="Helvetica" charset="0"/>
                <a:ea typeface="Helvetica" charset="0"/>
                <a:cs typeface="Helvetica" charset="0"/>
                <a:sym typeface="Helvetica" charset="0"/>
              </a:rPr>
              <a:t>Standardized classification and labeling</a:t>
            </a:r>
          </a:p>
          <a:p>
            <a:pPr marL="276810" indent="-276810" defTabSz="914145">
              <a:spcBef>
                <a:spcPts val="422"/>
              </a:spcBef>
              <a:buClr>
                <a:srgbClr val="C00000"/>
              </a:buClr>
              <a:buSzPct val="150000"/>
              <a:buFont typeface="Myriad Pro" charset="0"/>
              <a:buChar char="•"/>
            </a:pPr>
            <a:r>
              <a:rPr lang="en-US" sz="1900" dirty="0">
                <a:solidFill>
                  <a:srgbClr val="002060"/>
                </a:solidFill>
                <a:latin typeface="Helvetica" charset="0"/>
                <a:ea typeface="Helvetica" charset="0"/>
                <a:cs typeface="Helvetica" charset="0"/>
                <a:sym typeface="Helvetica" charset="0"/>
              </a:rPr>
              <a:t>European Union Regulation requires all companies manufacturing or importing /exporting chemical substances to/from the European Union in quantities of  &gt; 1 t/a  to register at European Chemicals Agency (ECHA)</a:t>
            </a:r>
          </a:p>
          <a:p>
            <a:pPr marL="276810" indent="-276810" defTabSz="914145">
              <a:spcBef>
                <a:spcPts val="422"/>
              </a:spcBef>
              <a:buClr>
                <a:srgbClr val="C00000"/>
              </a:buClr>
              <a:buSzPct val="150000"/>
              <a:buFont typeface="Myriad Pro" charset="0"/>
              <a:buChar char="•"/>
            </a:pPr>
            <a:r>
              <a:rPr lang="en-US" sz="1900" b="1" dirty="0" err="1">
                <a:solidFill>
                  <a:srgbClr val="002060"/>
                </a:solidFill>
                <a:latin typeface="Helvetica" charset="0"/>
                <a:ea typeface="Helvetica" charset="0"/>
                <a:cs typeface="Helvetica" charset="0"/>
                <a:sym typeface="Helvetica" charset="0"/>
              </a:rPr>
              <a:t>SpringerMaterials</a:t>
            </a:r>
            <a:r>
              <a:rPr lang="en-US" sz="1900" b="1" dirty="0">
                <a:solidFill>
                  <a:srgbClr val="002060"/>
                </a:solidFill>
                <a:latin typeface="Helvetica" charset="0"/>
                <a:ea typeface="Helvetica" charset="0"/>
                <a:cs typeface="Helvetica" charset="0"/>
                <a:sym typeface="Helvetica" charset="0"/>
              </a:rPr>
              <a:t> has been official identified as a REACH compliant</a:t>
            </a:r>
            <a:r>
              <a:rPr lang="en-US" sz="1900" dirty="0">
                <a:solidFill>
                  <a:srgbClr val="002060"/>
                </a:solidFill>
                <a:latin typeface="Helvetica" charset="0"/>
                <a:ea typeface="Helvetica" charset="0"/>
                <a:cs typeface="Helvetica" charset="0"/>
                <a:sym typeface="Helvetica" charset="0"/>
              </a:rPr>
              <a:t> provider by the European Chemicals Agency (ECHA)</a:t>
            </a:r>
          </a:p>
          <a:p>
            <a:pPr marL="276810" indent="-276810" defTabSz="914145">
              <a:spcBef>
                <a:spcPts val="422"/>
              </a:spcBef>
              <a:buClr>
                <a:srgbClr val="C00000"/>
              </a:buClr>
              <a:buSzPct val="150000"/>
              <a:buFont typeface="Myriad Pro" charset="0"/>
              <a:buChar char="•"/>
            </a:pPr>
            <a:r>
              <a:rPr lang="en-US" sz="1900" dirty="0">
                <a:solidFill>
                  <a:srgbClr val="002060"/>
                </a:solidFill>
                <a:latin typeface="Helvetica" charset="0"/>
                <a:ea typeface="Helvetica" charset="0"/>
                <a:cs typeface="Helvetica" charset="0"/>
                <a:sym typeface="Helvetica" charset="0"/>
              </a:rPr>
              <a:t>Information instantly available under one source – one-stop shopping</a:t>
            </a:r>
            <a:endParaRPr lang="en-US" dirty="0"/>
          </a:p>
        </p:txBody>
      </p:sp>
      <p:grpSp>
        <p:nvGrpSpPr>
          <p:cNvPr id="2" name="Group 9"/>
          <p:cNvGrpSpPr>
            <a:grpSpLocks/>
          </p:cNvGrpSpPr>
          <p:nvPr/>
        </p:nvGrpSpPr>
        <p:grpSpPr bwMode="auto">
          <a:xfrm>
            <a:off x="575965" y="5156895"/>
            <a:ext cx="1439912" cy="1439912"/>
            <a:chOff x="0" y="0"/>
            <a:chExt cx="162" cy="162"/>
          </a:xfrm>
        </p:grpSpPr>
        <p:pic>
          <p:nvPicPr>
            <p:cNvPr id="18442" name="Picture 10" descr="GHS02.png"/>
            <p:cNvPicPr>
              <a:picLocks noChangeAspect="1"/>
            </p:cNvPicPr>
            <p:nvPr/>
          </p:nvPicPr>
          <p:blipFill>
            <a:blip r:embed="rId3" cstate="print"/>
            <a:srcRect/>
            <a:stretch>
              <a:fillRect/>
            </a:stretch>
          </p:blipFill>
          <p:spPr bwMode="auto">
            <a:xfrm>
              <a:off x="42" y="0"/>
              <a:ext cx="77" cy="77"/>
            </a:xfrm>
            <a:prstGeom prst="rect">
              <a:avLst/>
            </a:prstGeom>
            <a:noFill/>
            <a:ln w="12700" cap="flat" cmpd="sng">
              <a:noFill/>
              <a:prstDash val="solid"/>
              <a:miter lim="0"/>
              <a:headEnd type="none" w="med" len="med"/>
              <a:tailEnd type="none" w="med" len="med"/>
            </a:ln>
            <a:effectLst/>
          </p:spPr>
        </p:pic>
        <p:pic>
          <p:nvPicPr>
            <p:cNvPr id="18443" name="Picture 11" descr="GHS08.png"/>
            <p:cNvPicPr>
              <a:picLocks noChangeAspect="1"/>
            </p:cNvPicPr>
            <p:nvPr/>
          </p:nvPicPr>
          <p:blipFill>
            <a:blip r:embed="rId4" cstate="print"/>
            <a:srcRect/>
            <a:stretch>
              <a:fillRect/>
            </a:stretch>
          </p:blipFill>
          <p:spPr bwMode="auto">
            <a:xfrm>
              <a:off x="84" y="42"/>
              <a:ext cx="78" cy="77"/>
            </a:xfrm>
            <a:prstGeom prst="rect">
              <a:avLst/>
            </a:prstGeom>
            <a:noFill/>
            <a:ln w="12700" cap="flat" cmpd="sng">
              <a:noFill/>
              <a:prstDash val="solid"/>
              <a:miter lim="0"/>
              <a:headEnd type="none" w="med" len="med"/>
              <a:tailEnd type="none" w="med" len="med"/>
            </a:ln>
            <a:effectLst/>
          </p:spPr>
        </p:pic>
        <p:pic>
          <p:nvPicPr>
            <p:cNvPr id="18444" name="Picture 12" descr="GHS09.png"/>
            <p:cNvPicPr>
              <a:picLocks noChangeAspect="1"/>
            </p:cNvPicPr>
            <p:nvPr/>
          </p:nvPicPr>
          <p:blipFill>
            <a:blip r:embed="rId5" cstate="print"/>
            <a:srcRect/>
            <a:stretch>
              <a:fillRect/>
            </a:stretch>
          </p:blipFill>
          <p:spPr bwMode="auto">
            <a:xfrm>
              <a:off x="0" y="42"/>
              <a:ext cx="77" cy="77"/>
            </a:xfrm>
            <a:prstGeom prst="rect">
              <a:avLst/>
            </a:prstGeom>
            <a:noFill/>
            <a:ln w="12700" cap="flat" cmpd="sng">
              <a:noFill/>
              <a:prstDash val="solid"/>
              <a:miter lim="0"/>
              <a:headEnd type="none" w="med" len="med"/>
              <a:tailEnd type="none" w="med" len="med"/>
            </a:ln>
            <a:effectLst/>
          </p:spPr>
        </p:pic>
        <p:pic>
          <p:nvPicPr>
            <p:cNvPr id="18445" name="Picture 13" descr="GHS06.png"/>
            <p:cNvPicPr>
              <a:picLocks noChangeAspect="1"/>
            </p:cNvPicPr>
            <p:nvPr/>
          </p:nvPicPr>
          <p:blipFill>
            <a:blip r:embed="rId6" cstate="print"/>
            <a:srcRect/>
            <a:stretch>
              <a:fillRect/>
            </a:stretch>
          </p:blipFill>
          <p:spPr bwMode="auto">
            <a:xfrm>
              <a:off x="42" y="84"/>
              <a:ext cx="77" cy="78"/>
            </a:xfrm>
            <a:prstGeom prst="rect">
              <a:avLst/>
            </a:prstGeom>
            <a:noFill/>
            <a:ln w="12700" cap="flat" cmpd="sng">
              <a:noFill/>
              <a:prstDash val="solid"/>
              <a:miter lim="0"/>
              <a:headEnd type="none" w="med" len="med"/>
              <a:tailEnd type="none" w="med" len="med"/>
            </a:ln>
            <a:effectLst/>
          </p:spPr>
        </p:pic>
      </p:gr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19458"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19459"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19460"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19461"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19462"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17</a:t>
            </a:r>
          </a:p>
          <a:p>
            <a:pPr algn="l" defTabSz="914145"/>
            <a:endParaRPr lang="en-US" sz="1000" dirty="0">
              <a:solidFill>
                <a:srgbClr val="000066"/>
              </a:solidFill>
              <a:latin typeface="Arial" pitchFamily="34" charset="0"/>
              <a:cs typeface="Arial" pitchFamily="34" charset="0"/>
              <a:sym typeface="Arial" pitchFamily="34" charset="0"/>
            </a:endParaRPr>
          </a:p>
        </p:txBody>
      </p:sp>
      <p:grpSp>
        <p:nvGrpSpPr>
          <p:cNvPr id="2" name="Group 7"/>
          <p:cNvGrpSpPr>
            <a:grpSpLocks/>
          </p:cNvGrpSpPr>
          <p:nvPr/>
        </p:nvGrpSpPr>
        <p:grpSpPr bwMode="auto">
          <a:xfrm>
            <a:off x="0" y="0"/>
            <a:ext cx="9142884" cy="6858000"/>
            <a:chOff x="0" y="0"/>
            <a:chExt cx="1024" cy="768"/>
          </a:xfrm>
        </p:grpSpPr>
        <p:sp>
          <p:nvSpPr>
            <p:cNvPr id="19464" name="Rectangle 8"/>
            <p:cNvSpPr>
              <a:spLocks/>
            </p:cNvSpPr>
            <p:nvPr/>
          </p:nvSpPr>
          <p:spPr bwMode="auto">
            <a:xfrm>
              <a:off x="640" y="0"/>
              <a:ext cx="384" cy="768"/>
            </a:xfrm>
            <a:prstGeom prst="rect">
              <a:avLst/>
            </a:prstGeom>
            <a:solidFill>
              <a:srgbClr val="FFFFFF"/>
            </a:solidFill>
            <a:ln w="13546" cap="flat" cmpd="sng">
              <a:solidFill>
                <a:srgbClr val="000000"/>
              </a:solidFill>
              <a:prstDash val="solid"/>
              <a:round/>
              <a:headEnd/>
              <a:tailEnd/>
            </a:ln>
            <a:effectLst/>
          </p:spPr>
          <p:txBody>
            <a:bodyPr lIns="0" tIns="0" rIns="0" bIns="0" anchor="ctr"/>
            <a:lstStyle/>
            <a:p>
              <a:endParaRPr lang="en-US"/>
            </a:p>
          </p:txBody>
        </p:sp>
        <p:pic>
          <p:nvPicPr>
            <p:cNvPr id="19465" name="Picture 9" descr="SM-Safety-Document.png"/>
            <p:cNvPicPr>
              <a:picLocks noChangeAspect="1"/>
            </p:cNvPicPr>
            <p:nvPr/>
          </p:nvPicPr>
          <p:blipFill>
            <a:blip r:embed="rId3" cstate="print"/>
            <a:srcRect/>
            <a:stretch>
              <a:fillRect/>
            </a:stretch>
          </p:blipFill>
          <p:spPr bwMode="auto">
            <a:xfrm>
              <a:off x="0" y="0"/>
              <a:ext cx="671" cy="768"/>
            </a:xfrm>
            <a:prstGeom prst="rect">
              <a:avLst/>
            </a:prstGeom>
            <a:noFill/>
            <a:ln w="12700" cap="flat" cmpd="sng">
              <a:noFill/>
              <a:prstDash val="solid"/>
              <a:miter lim="0"/>
              <a:headEnd type="none" w="med" len="med"/>
              <a:tailEnd type="none" w="med" len="med"/>
            </a:ln>
            <a:effectLst/>
          </p:spPr>
        </p:pic>
        <p:grpSp>
          <p:nvGrpSpPr>
            <p:cNvPr id="3" name="Group 10"/>
            <p:cNvGrpSpPr>
              <a:grpSpLocks/>
            </p:cNvGrpSpPr>
            <p:nvPr/>
          </p:nvGrpSpPr>
          <p:grpSpPr bwMode="auto">
            <a:xfrm>
              <a:off x="628" y="359"/>
              <a:ext cx="329" cy="86"/>
              <a:chOff x="0" y="0"/>
              <a:chExt cx="329" cy="85"/>
            </a:xfrm>
          </p:grpSpPr>
          <p:sp>
            <p:nvSpPr>
              <p:cNvPr id="19467" name="Rectangle 11"/>
              <p:cNvSpPr>
                <a:spLocks/>
              </p:cNvSpPr>
              <p:nvPr/>
            </p:nvSpPr>
            <p:spPr bwMode="auto">
              <a:xfrm>
                <a:off x="0" y="0"/>
                <a:ext cx="329" cy="85"/>
              </a:xfrm>
              <a:prstGeom prst="rect">
                <a:avLst/>
              </a:prstGeom>
              <a:solidFill>
                <a:srgbClr val="FFFFFF"/>
              </a:solidFill>
              <a:ln w="40640" cap="flat" cmpd="sng">
                <a:solidFill>
                  <a:srgbClr val="AB1505"/>
                </a:solidFill>
                <a:prstDash val="solid"/>
                <a:round/>
                <a:headEnd/>
                <a:tailEnd/>
              </a:ln>
              <a:effectLst/>
            </p:spPr>
            <p:txBody>
              <a:bodyPr lIns="0" tIns="0" rIns="0" bIns="0" anchor="ctr"/>
              <a:lstStyle/>
              <a:p>
                <a:endParaRPr lang="en-US"/>
              </a:p>
            </p:txBody>
          </p:sp>
          <p:sp>
            <p:nvSpPr>
              <p:cNvPr id="19468" name="Rectangle 12"/>
              <p:cNvSpPr>
                <a:spLocks/>
              </p:cNvSpPr>
              <p:nvPr/>
            </p:nvSpPr>
            <p:spPr bwMode="auto">
              <a:xfrm>
                <a:off x="0" y="19"/>
                <a:ext cx="328" cy="47"/>
              </a:xfrm>
              <a:prstGeom prst="rect">
                <a:avLst/>
              </a:prstGeom>
              <a:noFill/>
              <a:ln w="12700" cap="flat" cmpd="sng">
                <a:noFill/>
                <a:prstDash val="solid"/>
                <a:miter lim="0"/>
                <a:headEnd/>
                <a:tailEnd/>
              </a:ln>
              <a:effectLst/>
            </p:spPr>
            <p:txBody>
              <a:bodyPr lIns="126435" tIns="72248" rIns="126435" bIns="72248" anchor="ctr"/>
              <a:lstStyle/>
              <a:p>
                <a:pPr defTabSz="914145"/>
                <a:r>
                  <a:rPr lang="en-US" sz="2000" dirty="0">
                    <a:solidFill>
                      <a:srgbClr val="002060"/>
                    </a:solidFill>
                    <a:latin typeface="Helvetica" charset="0"/>
                    <a:ea typeface="Helvetica" charset="0"/>
                    <a:cs typeface="Helvetica" charset="0"/>
                    <a:sym typeface="Helvetica" charset="0"/>
                  </a:rPr>
                  <a:t>Actual Safety Document</a:t>
                </a:r>
                <a:endParaRPr lang="en-US" dirty="0"/>
              </a:p>
            </p:txBody>
          </p:sp>
        </p:grpSp>
      </p:grpSp>
    </p:spTree>
  </p:cSld>
  <p:clrMapOvr>
    <a:masterClrMapping/>
  </p:clrMapOvr>
  <p:transition spd="slow">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47106"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47107"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47108"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47109"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47110"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43</a:t>
            </a:r>
          </a:p>
          <a:p>
            <a:pPr algn="l" defTabSz="914145"/>
            <a:endParaRPr lang="en-US" sz="1000" dirty="0">
              <a:solidFill>
                <a:srgbClr val="000066"/>
              </a:solidFill>
              <a:latin typeface="Arial" pitchFamily="34" charset="0"/>
              <a:cs typeface="Arial" pitchFamily="34" charset="0"/>
              <a:sym typeface="Arial" pitchFamily="34" charset="0"/>
            </a:endParaRPr>
          </a:p>
        </p:txBody>
      </p:sp>
      <p:pic>
        <p:nvPicPr>
          <p:cNvPr id="47111" name="Picture 7" descr="SM-PPSearch-0.png"/>
          <p:cNvPicPr>
            <a:picLocks noChangeAspect="1"/>
          </p:cNvPicPr>
          <p:nvPr/>
        </p:nvPicPr>
        <p:blipFill>
          <a:blip r:embed="rId3" cstate="print"/>
          <a:srcRect/>
          <a:stretch>
            <a:fillRect/>
          </a:stretch>
        </p:blipFill>
        <p:spPr bwMode="auto">
          <a:xfrm>
            <a:off x="0" y="0"/>
            <a:ext cx="9144000" cy="6760890"/>
          </a:xfrm>
          <a:prstGeom prst="rect">
            <a:avLst/>
          </a:prstGeom>
          <a:noFill/>
          <a:ln w="12700" cap="flat" cmpd="sng">
            <a:noFill/>
            <a:prstDash val="solid"/>
            <a:miter lim="0"/>
            <a:headEnd type="none" w="med" len="med"/>
            <a:tailEnd type="none" w="med" len="med"/>
          </a:ln>
          <a:effectLst/>
        </p:spPr>
      </p:pic>
      <p:sp>
        <p:nvSpPr>
          <p:cNvPr id="47112" name="AutoShape 8"/>
          <p:cNvSpPr>
            <a:spLocks/>
          </p:cNvSpPr>
          <p:nvPr/>
        </p:nvSpPr>
        <p:spPr bwMode="auto">
          <a:xfrm>
            <a:off x="2927822" y="2071688"/>
            <a:ext cx="4458146" cy="1366242"/>
          </a:xfrm>
          <a:custGeom>
            <a:avLst/>
            <a:gdLst/>
            <a:ahLst/>
            <a:cxnLst/>
            <a:rect l="0" t="0" r="r" b="b"/>
            <a:pathLst>
              <a:path w="21600" h="21600">
                <a:moveTo>
                  <a:pt x="10800" y="0"/>
                </a:moveTo>
                <a:cubicBezTo>
                  <a:pt x="4835" y="0"/>
                  <a:pt x="0" y="4835"/>
                  <a:pt x="0" y="10799"/>
                </a:cubicBezTo>
                <a:lnTo>
                  <a:pt x="0" y="10800"/>
                </a:ln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solidFill>
            <a:srgbClr val="000000">
              <a:alpha val="0"/>
            </a:srgbClr>
          </a:solidFill>
          <a:ln w="40640" cap="flat" cmpd="sng">
            <a:solidFill>
              <a:srgbClr val="AB1505"/>
            </a:solidFill>
            <a:prstDash val="solid"/>
            <a:round/>
            <a:headEnd/>
            <a:tailEnd/>
          </a:ln>
          <a:effectLst/>
        </p:spPr>
        <p:txBody>
          <a:bodyPr lIns="0" tIns="0" rIns="0" bIns="0" anchor="ctr"/>
          <a:lstStyle/>
          <a:p>
            <a:endParaRPr lang="en-US"/>
          </a:p>
        </p:txBody>
      </p:sp>
      <p:grpSp>
        <p:nvGrpSpPr>
          <p:cNvPr id="2" name="Group 9"/>
          <p:cNvGrpSpPr>
            <a:grpSpLocks/>
          </p:cNvGrpSpPr>
          <p:nvPr/>
        </p:nvGrpSpPr>
        <p:grpSpPr bwMode="auto">
          <a:xfrm>
            <a:off x="35719" y="1571625"/>
            <a:ext cx="5679281" cy="5072063"/>
            <a:chOff x="0" y="0"/>
            <a:chExt cx="636" cy="568"/>
          </a:xfrm>
        </p:grpSpPr>
        <p:sp>
          <p:nvSpPr>
            <p:cNvPr id="47114" name="Line 10"/>
            <p:cNvSpPr>
              <a:spLocks noChangeShapeType="1"/>
            </p:cNvSpPr>
            <p:nvPr/>
          </p:nvSpPr>
          <p:spPr bwMode="auto">
            <a:xfrm flipH="1" flipV="1">
              <a:off x="155" y="359"/>
              <a:ext cx="185" cy="105"/>
            </a:xfrm>
            <a:prstGeom prst="line">
              <a:avLst/>
            </a:prstGeom>
            <a:noFill/>
            <a:ln w="40640" cap="flat" cmpd="sng">
              <a:solidFill>
                <a:srgbClr val="C00000"/>
              </a:solidFill>
              <a:prstDash val="solid"/>
              <a:round/>
              <a:headEnd/>
              <a:tailEnd type="triangle" w="lg" len="lg"/>
            </a:ln>
            <a:effectLst/>
          </p:spPr>
          <p:txBody>
            <a:bodyPr/>
            <a:lstStyle/>
            <a:p>
              <a:endParaRPr lang="en-US"/>
            </a:p>
          </p:txBody>
        </p:sp>
        <p:grpSp>
          <p:nvGrpSpPr>
            <p:cNvPr id="3" name="Group 11"/>
            <p:cNvGrpSpPr>
              <a:grpSpLocks/>
            </p:cNvGrpSpPr>
            <p:nvPr/>
          </p:nvGrpSpPr>
          <p:grpSpPr bwMode="auto">
            <a:xfrm>
              <a:off x="313" y="463"/>
              <a:ext cx="323" cy="90"/>
              <a:chOff x="0" y="0"/>
              <a:chExt cx="323" cy="89"/>
            </a:xfrm>
          </p:grpSpPr>
          <p:sp>
            <p:nvSpPr>
              <p:cNvPr id="47116" name="Rectangle 12"/>
              <p:cNvSpPr>
                <a:spLocks/>
              </p:cNvSpPr>
              <p:nvPr/>
            </p:nvSpPr>
            <p:spPr bwMode="auto">
              <a:xfrm>
                <a:off x="0" y="0"/>
                <a:ext cx="323" cy="89"/>
              </a:xfrm>
              <a:prstGeom prst="rect">
                <a:avLst/>
              </a:prstGeom>
              <a:solidFill>
                <a:srgbClr val="000000">
                  <a:alpha val="0"/>
                </a:srgbClr>
              </a:solidFill>
              <a:ln w="40640" cap="flat" cmpd="sng">
                <a:solidFill>
                  <a:srgbClr val="C00000"/>
                </a:solidFill>
                <a:prstDash val="solid"/>
                <a:round/>
                <a:headEnd/>
                <a:tailEnd/>
              </a:ln>
              <a:effectLst/>
            </p:spPr>
            <p:txBody>
              <a:bodyPr lIns="0" tIns="0" rIns="0" bIns="0" anchor="ctr"/>
              <a:lstStyle/>
              <a:p>
                <a:endParaRPr lang="en-US"/>
              </a:p>
            </p:txBody>
          </p:sp>
          <p:sp>
            <p:nvSpPr>
              <p:cNvPr id="47117" name="Rectangle 13"/>
              <p:cNvSpPr>
                <a:spLocks/>
              </p:cNvSpPr>
              <p:nvPr/>
            </p:nvSpPr>
            <p:spPr bwMode="auto">
              <a:xfrm>
                <a:off x="35" y="21"/>
                <a:ext cx="253" cy="47"/>
              </a:xfrm>
              <a:prstGeom prst="rect">
                <a:avLst/>
              </a:prstGeom>
              <a:noFill/>
              <a:ln w="12700" cap="flat" cmpd="sng">
                <a:noFill/>
                <a:prstDash val="solid"/>
                <a:miter lim="0"/>
                <a:headEnd/>
                <a:tailEnd/>
              </a:ln>
              <a:effectLst/>
            </p:spPr>
            <p:txBody>
              <a:bodyPr lIns="126435" tIns="72248" rIns="126435" bIns="72248" anchor="ctr"/>
              <a:lstStyle/>
              <a:p>
                <a:pPr defTabSz="914145"/>
                <a:r>
                  <a:rPr lang="en-US" sz="2000" dirty="0">
                    <a:solidFill>
                      <a:srgbClr val="002060"/>
                    </a:solidFill>
                    <a:latin typeface="Helvetica" charset="0"/>
                    <a:ea typeface="Helvetica" charset="0"/>
                    <a:cs typeface="Helvetica" charset="0"/>
                    <a:sym typeface="Helvetica" charset="0"/>
                  </a:rPr>
                  <a:t>Available  Content</a:t>
                </a:r>
                <a:endParaRPr lang="en-US" dirty="0"/>
              </a:p>
            </p:txBody>
          </p:sp>
        </p:grpSp>
        <p:sp>
          <p:nvSpPr>
            <p:cNvPr id="47118" name="AutoShape 14"/>
            <p:cNvSpPr>
              <a:spLocks/>
            </p:cNvSpPr>
            <p:nvPr/>
          </p:nvSpPr>
          <p:spPr bwMode="auto">
            <a:xfrm>
              <a:off x="0" y="0"/>
              <a:ext cx="156" cy="568"/>
            </a:xfrm>
            <a:prstGeom prst="roundRect">
              <a:avLst>
                <a:gd name="adj" fmla="val 5894"/>
              </a:avLst>
            </a:prstGeom>
            <a:solidFill>
              <a:srgbClr val="000000">
                <a:alpha val="0"/>
              </a:srgbClr>
            </a:solidFill>
            <a:ln w="40640" cap="flat" cmpd="sng">
              <a:solidFill>
                <a:srgbClr val="C00000"/>
              </a:solidFill>
              <a:prstDash val="solid"/>
              <a:round/>
              <a:headEnd/>
              <a:tailEnd/>
            </a:ln>
            <a:effectLst/>
          </p:spPr>
          <p:txBody>
            <a:bodyPr lIns="0" tIns="0" rIns="0" bIns="0" anchor="ctr"/>
            <a:lstStyle/>
            <a:p>
              <a:endParaRPr lang="en-US"/>
            </a:p>
          </p:txBody>
        </p:sp>
      </p:grpSp>
      <p:grpSp>
        <p:nvGrpSpPr>
          <p:cNvPr id="4" name="Group 15"/>
          <p:cNvGrpSpPr>
            <a:grpSpLocks/>
          </p:cNvGrpSpPr>
          <p:nvPr/>
        </p:nvGrpSpPr>
        <p:grpSpPr bwMode="auto">
          <a:xfrm>
            <a:off x="423045" y="-93761"/>
            <a:ext cx="5162475" cy="2579564"/>
            <a:chOff x="0" y="0"/>
            <a:chExt cx="579" cy="289"/>
          </a:xfrm>
        </p:grpSpPr>
        <p:sp>
          <p:nvSpPr>
            <p:cNvPr id="47120" name="AutoShape 16"/>
            <p:cNvSpPr>
              <a:spLocks/>
            </p:cNvSpPr>
            <p:nvPr/>
          </p:nvSpPr>
          <p:spPr bwMode="auto">
            <a:xfrm rot="782439" flipH="1">
              <a:off x="11" y="60"/>
              <a:ext cx="556" cy="169"/>
            </a:xfrm>
            <a:custGeom>
              <a:avLst/>
              <a:gdLst/>
              <a:ahLst/>
              <a:cxnLst/>
              <a:rect l="0" t="0" r="r" b="b"/>
              <a:pathLst>
                <a:path w="21600" h="21600">
                  <a:moveTo>
                    <a:pt x="0" y="21599"/>
                  </a:moveTo>
                  <a:lnTo>
                    <a:pt x="0" y="21599"/>
                  </a:lnTo>
                  <a:cubicBezTo>
                    <a:pt x="0" y="9670"/>
                    <a:pt x="3981" y="0"/>
                    <a:pt x="8892" y="0"/>
                  </a:cubicBezTo>
                  <a:cubicBezTo>
                    <a:pt x="8893" y="0"/>
                    <a:pt x="8893" y="0"/>
                    <a:pt x="8893" y="0"/>
                  </a:cubicBezTo>
                  <a:lnTo>
                    <a:pt x="10754" y="0"/>
                  </a:lnTo>
                  <a:cubicBezTo>
                    <a:pt x="14126" y="0"/>
                    <a:pt x="17208" y="4633"/>
                    <a:pt x="18713" y="11963"/>
                  </a:cubicBezTo>
                  <a:lnTo>
                    <a:pt x="21600" y="11962"/>
                  </a:lnTo>
                  <a:lnTo>
                    <a:pt x="18716" y="21599"/>
                  </a:lnTo>
                  <a:lnTo>
                    <a:pt x="13965" y="11962"/>
                  </a:lnTo>
                  <a:lnTo>
                    <a:pt x="16851" y="11963"/>
                  </a:lnTo>
                  <a:cubicBezTo>
                    <a:pt x="15496" y="5358"/>
                    <a:pt x="12845" y="891"/>
                    <a:pt x="9824" y="118"/>
                  </a:cubicBezTo>
                  <a:cubicBezTo>
                    <a:pt x="5297" y="1274"/>
                    <a:pt x="1861" y="10545"/>
                    <a:pt x="1861" y="21600"/>
                  </a:cubicBezTo>
                  <a:close/>
                </a:path>
              </a:pathLst>
            </a:custGeom>
            <a:solidFill>
              <a:srgbClr val="E6E6D9"/>
            </a:solidFill>
            <a:ln w="31608" cap="flat" cmpd="sng">
              <a:solidFill>
                <a:srgbClr val="AB1505"/>
              </a:solidFill>
              <a:prstDash val="solid"/>
              <a:round/>
              <a:headEnd/>
              <a:tailEnd/>
            </a:ln>
            <a:effectLst/>
          </p:spPr>
          <p:txBody>
            <a:bodyPr lIns="72248" tIns="72248" rIns="72248" bIns="72248" anchor="ctr"/>
            <a:lstStyle/>
            <a:p>
              <a:endParaRPr lang="en-US"/>
            </a:p>
          </p:txBody>
        </p:sp>
        <p:sp>
          <p:nvSpPr>
            <p:cNvPr id="47121" name="AutoShape 17"/>
            <p:cNvSpPr>
              <a:spLocks/>
            </p:cNvSpPr>
            <p:nvPr/>
          </p:nvSpPr>
          <p:spPr bwMode="auto">
            <a:xfrm rot="782439" flipH="1">
              <a:off x="310" y="94"/>
              <a:ext cx="253" cy="169"/>
            </a:xfrm>
            <a:custGeom>
              <a:avLst/>
              <a:gdLst/>
              <a:ahLst/>
              <a:cxnLst/>
              <a:rect l="0" t="0" r="r" b="b"/>
              <a:pathLst>
                <a:path w="21600" h="21600">
                  <a:moveTo>
                    <a:pt x="0" y="21599"/>
                  </a:moveTo>
                  <a:lnTo>
                    <a:pt x="0" y="21599"/>
                  </a:lnTo>
                  <a:cubicBezTo>
                    <a:pt x="0" y="9670"/>
                    <a:pt x="8754" y="0"/>
                    <a:pt x="19552" y="0"/>
                  </a:cubicBezTo>
                  <a:cubicBezTo>
                    <a:pt x="20236" y="0"/>
                    <a:pt x="20919" y="39"/>
                    <a:pt x="21599" y="118"/>
                  </a:cubicBezTo>
                  <a:cubicBezTo>
                    <a:pt x="11647" y="1274"/>
                    <a:pt x="4091" y="10545"/>
                    <a:pt x="4091" y="21600"/>
                  </a:cubicBezTo>
                  <a:close/>
                </a:path>
              </a:pathLst>
            </a:custGeom>
            <a:solidFill>
              <a:srgbClr val="B8B8AE"/>
            </a:solidFill>
            <a:ln w="22225" cap="flat" cmpd="sng">
              <a:noFill/>
              <a:prstDash val="solid"/>
              <a:round/>
              <a:headEnd/>
              <a:tailEnd/>
            </a:ln>
            <a:effectLst/>
          </p:spPr>
          <p:txBody>
            <a:bodyPr lIns="72248" tIns="72248" rIns="72248" bIns="72248" anchor="ctr"/>
            <a:lstStyle/>
            <a:p>
              <a:endParaRPr lang="en-US"/>
            </a:p>
          </p:txBody>
        </p:sp>
        <p:sp>
          <p:nvSpPr>
            <p:cNvPr id="47122" name="AutoShape 18"/>
            <p:cNvSpPr>
              <a:spLocks/>
            </p:cNvSpPr>
            <p:nvPr/>
          </p:nvSpPr>
          <p:spPr bwMode="auto">
            <a:xfrm rot="782439" flipH="1">
              <a:off x="332" y="70"/>
              <a:ext cx="24" cy="2"/>
            </a:xfrm>
            <a:custGeom>
              <a:avLst/>
              <a:gdLst/>
              <a:ahLst/>
              <a:cxnLst/>
              <a:rect l="0" t="0" r="r" b="b"/>
              <a:pathLst>
                <a:path w="21600" h="21600">
                  <a:moveTo>
                    <a:pt x="0" y="0"/>
                  </a:moveTo>
                  <a:lnTo>
                    <a:pt x="0" y="0"/>
                  </a:lnTo>
                  <a:cubicBezTo>
                    <a:pt x="7214" y="7"/>
                    <a:pt x="14424" y="7217"/>
                    <a:pt x="21600" y="21600"/>
                  </a:cubicBezTo>
                </a:path>
              </a:pathLst>
            </a:custGeom>
            <a:solidFill>
              <a:srgbClr val="000000">
                <a:alpha val="0"/>
              </a:srgbClr>
            </a:solidFill>
            <a:ln w="31608" cap="flat" cmpd="sng">
              <a:solidFill>
                <a:srgbClr val="AB1505"/>
              </a:solidFill>
              <a:prstDash val="solid"/>
              <a:round/>
              <a:headEnd/>
              <a:tailEnd/>
            </a:ln>
            <a:effectLst/>
          </p:spPr>
          <p:txBody>
            <a:bodyPr lIns="72248" tIns="72248" rIns="72248" bIns="72248" anchor="ctr"/>
            <a:lstStyle/>
            <a:p>
              <a:endParaRPr lang="en-US"/>
            </a:p>
          </p:txBody>
        </p:sp>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56322"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56323"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56324"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56325"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56326"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52</a:t>
            </a:r>
          </a:p>
          <a:p>
            <a:pPr algn="l" defTabSz="914145"/>
            <a:endParaRPr lang="en-US" sz="1000" dirty="0">
              <a:solidFill>
                <a:srgbClr val="000066"/>
              </a:solidFill>
              <a:latin typeface="Arial" pitchFamily="34" charset="0"/>
              <a:cs typeface="Arial" pitchFamily="34" charset="0"/>
              <a:sym typeface="Arial" pitchFamily="34" charset="0"/>
            </a:endParaRPr>
          </a:p>
        </p:txBody>
      </p:sp>
      <p:pic>
        <p:nvPicPr>
          <p:cNvPr id="56327" name="Picture 7" descr="Solar_cell.png"/>
          <p:cNvPicPr>
            <a:picLocks noChangeAspect="1"/>
          </p:cNvPicPr>
          <p:nvPr/>
        </p:nvPicPr>
        <p:blipFill>
          <a:blip r:embed="rId3" cstate="print"/>
          <a:srcRect/>
          <a:stretch>
            <a:fillRect/>
          </a:stretch>
        </p:blipFill>
        <p:spPr bwMode="auto">
          <a:xfrm>
            <a:off x="2271490" y="521271"/>
            <a:ext cx="1436563" cy="1285875"/>
          </a:xfrm>
          <a:prstGeom prst="rect">
            <a:avLst/>
          </a:prstGeom>
          <a:noFill/>
          <a:ln w="12700" cap="flat" cmpd="sng">
            <a:noFill/>
            <a:prstDash val="solid"/>
            <a:miter lim="0"/>
            <a:headEnd type="none" w="med" len="med"/>
            <a:tailEnd type="none" w="med" len="med"/>
          </a:ln>
          <a:effectLst/>
        </p:spPr>
      </p:pic>
      <p:pic>
        <p:nvPicPr>
          <p:cNvPr id="56328" name="Picture 8" descr="photovoltaic parking-meter.jpg"/>
          <p:cNvPicPr>
            <a:picLocks noChangeAspect="1"/>
          </p:cNvPicPr>
          <p:nvPr/>
        </p:nvPicPr>
        <p:blipFill>
          <a:blip r:embed="rId4" cstate="print"/>
          <a:srcRect/>
          <a:stretch>
            <a:fillRect/>
          </a:stretch>
        </p:blipFill>
        <p:spPr bwMode="auto">
          <a:xfrm>
            <a:off x="215429" y="1557114"/>
            <a:ext cx="1146348" cy="2643188"/>
          </a:xfrm>
          <a:prstGeom prst="rect">
            <a:avLst/>
          </a:prstGeom>
          <a:noFill/>
          <a:ln w="12700" cap="flat" cmpd="sng">
            <a:noFill/>
            <a:prstDash val="solid"/>
            <a:miter lim="0"/>
            <a:headEnd type="none" w="med" len="med"/>
            <a:tailEnd type="none" w="med" len="med"/>
          </a:ln>
          <a:effectLst/>
        </p:spPr>
      </p:pic>
      <p:grpSp>
        <p:nvGrpSpPr>
          <p:cNvPr id="2" name="Group 9"/>
          <p:cNvGrpSpPr>
            <a:grpSpLocks/>
          </p:cNvGrpSpPr>
          <p:nvPr/>
        </p:nvGrpSpPr>
        <p:grpSpPr bwMode="auto">
          <a:xfrm>
            <a:off x="6010796" y="2913004"/>
            <a:ext cx="2629793" cy="2606287"/>
            <a:chOff x="0" y="39"/>
            <a:chExt cx="295" cy="292"/>
          </a:xfrm>
        </p:grpSpPr>
        <p:sp>
          <p:nvSpPr>
            <p:cNvPr id="56330" name="Rectangle 10"/>
            <p:cNvSpPr>
              <a:spLocks/>
            </p:cNvSpPr>
            <p:nvPr/>
          </p:nvSpPr>
          <p:spPr bwMode="auto">
            <a:xfrm>
              <a:off x="0" y="39"/>
              <a:ext cx="295" cy="198"/>
            </a:xfrm>
            <a:prstGeom prst="rect">
              <a:avLst/>
            </a:prstGeom>
            <a:solidFill>
              <a:srgbClr val="F2F2F2"/>
            </a:solidFill>
            <a:ln w="13546" cap="flat" cmpd="sng">
              <a:solidFill>
                <a:srgbClr val="000000"/>
              </a:solidFill>
              <a:prstDash val="solid"/>
              <a:round/>
              <a:headEnd/>
              <a:tailEnd/>
            </a:ln>
            <a:effectLst/>
          </p:spPr>
          <p:txBody>
            <a:bodyPr lIns="72248" tIns="72248" rIns="72248" bIns="72248" anchor="ctr"/>
            <a:lstStyle/>
            <a:p>
              <a:endParaRPr lang="en-US"/>
            </a:p>
          </p:txBody>
        </p:sp>
        <p:sp>
          <p:nvSpPr>
            <p:cNvPr id="56331" name="Rectangle 11"/>
            <p:cNvSpPr>
              <a:spLocks/>
            </p:cNvSpPr>
            <p:nvPr/>
          </p:nvSpPr>
          <p:spPr bwMode="auto">
            <a:xfrm>
              <a:off x="0" y="55"/>
              <a:ext cx="295" cy="276"/>
            </a:xfrm>
            <a:prstGeom prst="rect">
              <a:avLst/>
            </a:prstGeom>
            <a:noFill/>
            <a:ln w="12700" cap="flat" cmpd="sng">
              <a:noFill/>
              <a:prstDash val="solid"/>
              <a:miter lim="0"/>
              <a:headEnd/>
              <a:tailEnd/>
            </a:ln>
            <a:effectLst/>
          </p:spPr>
          <p:txBody>
            <a:bodyPr lIns="198684" tIns="162560" rIns="126435" bIns="162560" anchor="ctr"/>
            <a:lstStyle/>
            <a:p>
              <a:pPr marL="303599" indent="-303599" algn="l" defTabSz="914145">
                <a:buClr>
                  <a:srgbClr val="000000"/>
                </a:buClr>
                <a:buSzPct val="100000"/>
                <a:buFontTx/>
                <a:buAutoNum type="arabicPeriod"/>
              </a:pPr>
              <a:r>
                <a:rPr lang="en-US" sz="1800" dirty="0">
                  <a:latin typeface="Helvetica" charset="0"/>
                  <a:ea typeface="Helvetica" charset="0"/>
                  <a:cs typeface="Helvetica" charset="0"/>
                  <a:sym typeface="Helvetica" charset="0"/>
                </a:rPr>
                <a:t>Search for the carrier mobility of CuGaSe2</a:t>
              </a:r>
            </a:p>
            <a:p>
              <a:pPr marL="303599" indent="-303599" algn="l" defTabSz="914145"/>
              <a:endParaRPr lang="en-US" sz="1800" dirty="0">
                <a:latin typeface="Helvetica" charset="0"/>
                <a:ea typeface="Helvetica" charset="0"/>
                <a:cs typeface="Helvetica" charset="0"/>
                <a:sym typeface="Helvetica" charset="0"/>
              </a:endParaRPr>
            </a:p>
            <a:p>
              <a:pPr marL="303599" indent="-303599" algn="l" defTabSz="914145">
                <a:buClr>
                  <a:srgbClr val="000000"/>
                </a:buClr>
                <a:buSzPct val="100000"/>
                <a:buFontTx/>
                <a:buAutoNum type="arabicPeriod" startAt="2"/>
              </a:pPr>
              <a:r>
                <a:rPr lang="en-US" sz="1800" dirty="0">
                  <a:latin typeface="Helvetica" charset="0"/>
                  <a:ea typeface="Helvetica" charset="0"/>
                  <a:cs typeface="Helvetica" charset="0"/>
                  <a:sym typeface="Helvetica" charset="0"/>
                </a:rPr>
                <a:t>Get an overview of the climate conditions in the area of interest</a:t>
              </a:r>
              <a:endParaRPr lang="en-US" dirty="0"/>
            </a:p>
          </p:txBody>
        </p:sp>
      </p:grpSp>
      <p:pic>
        <p:nvPicPr>
          <p:cNvPr id="56332" name="Picture 12" descr="solar panel house roof.jpg"/>
          <p:cNvPicPr>
            <a:picLocks noChangeAspect="1"/>
          </p:cNvPicPr>
          <p:nvPr/>
        </p:nvPicPr>
        <p:blipFill>
          <a:blip r:embed="rId5" cstate="print"/>
          <a:srcRect/>
          <a:stretch>
            <a:fillRect/>
          </a:stretch>
        </p:blipFill>
        <p:spPr bwMode="auto">
          <a:xfrm>
            <a:off x="3786188" y="141759"/>
            <a:ext cx="2000250" cy="1438796"/>
          </a:xfrm>
          <a:prstGeom prst="rect">
            <a:avLst/>
          </a:prstGeom>
          <a:noFill/>
          <a:ln w="12700" cap="flat" cmpd="sng">
            <a:noFill/>
            <a:prstDash val="solid"/>
            <a:miter lim="0"/>
            <a:headEnd type="none" w="med" len="med"/>
            <a:tailEnd type="none" w="med" len="med"/>
          </a:ln>
          <a:effectLst/>
        </p:spPr>
      </p:pic>
      <p:grpSp>
        <p:nvGrpSpPr>
          <p:cNvPr id="3" name="Group 13"/>
          <p:cNvGrpSpPr>
            <a:grpSpLocks/>
          </p:cNvGrpSpPr>
          <p:nvPr/>
        </p:nvGrpSpPr>
        <p:grpSpPr bwMode="auto">
          <a:xfrm>
            <a:off x="252264" y="189756"/>
            <a:ext cx="2212330" cy="1071563"/>
            <a:chOff x="0" y="0"/>
            <a:chExt cx="248" cy="120"/>
          </a:xfrm>
        </p:grpSpPr>
        <p:sp>
          <p:nvSpPr>
            <p:cNvPr id="56334" name="AutoShape 14"/>
            <p:cNvSpPr>
              <a:spLocks/>
            </p:cNvSpPr>
            <p:nvPr/>
          </p:nvSpPr>
          <p:spPr bwMode="auto">
            <a:xfrm>
              <a:off x="0" y="0"/>
              <a:ext cx="216" cy="120"/>
            </a:xfrm>
            <a:custGeom>
              <a:avLst/>
              <a:gdLst/>
              <a:ahLst/>
              <a:cxnLst/>
              <a:rect l="0" t="0" r="r" b="b"/>
              <a:pathLst>
                <a:path w="21600" h="21600">
                  <a:moveTo>
                    <a:pt x="1500" y="0"/>
                  </a:moveTo>
                  <a:cubicBezTo>
                    <a:pt x="671" y="0"/>
                    <a:pt x="0" y="1208"/>
                    <a:pt x="0" y="2699"/>
                  </a:cubicBezTo>
                  <a:lnTo>
                    <a:pt x="0" y="18900"/>
                  </a:lnTo>
                  <a:cubicBezTo>
                    <a:pt x="0" y="20391"/>
                    <a:pt x="671" y="21600"/>
                    <a:pt x="1499" y="21600"/>
                  </a:cubicBezTo>
                  <a:cubicBezTo>
                    <a:pt x="1499" y="21600"/>
                    <a:pt x="1499" y="21600"/>
                    <a:pt x="1500" y="21600"/>
                  </a:cubicBezTo>
                  <a:lnTo>
                    <a:pt x="20100" y="21600"/>
                  </a:lnTo>
                  <a:cubicBezTo>
                    <a:pt x="20928" y="21600"/>
                    <a:pt x="21600" y="20391"/>
                    <a:pt x="21600" y="18900"/>
                  </a:cubicBezTo>
                  <a:lnTo>
                    <a:pt x="21600" y="2700"/>
                  </a:lnTo>
                  <a:cubicBezTo>
                    <a:pt x="21600" y="1208"/>
                    <a:pt x="20928" y="0"/>
                    <a:pt x="20100" y="0"/>
                  </a:cubicBezTo>
                  <a:close/>
                </a:path>
              </a:pathLst>
            </a:custGeom>
            <a:solidFill>
              <a:srgbClr val="F2F2F2"/>
            </a:solidFill>
            <a:ln w="13546" cap="flat" cmpd="sng">
              <a:solidFill>
                <a:srgbClr val="000000"/>
              </a:solidFill>
              <a:prstDash val="solid"/>
              <a:round/>
              <a:headEnd/>
              <a:tailEnd/>
            </a:ln>
            <a:effectLst/>
          </p:spPr>
          <p:txBody>
            <a:bodyPr lIns="0" tIns="0" rIns="0" bIns="0" anchor="ctr"/>
            <a:lstStyle/>
            <a:p>
              <a:endParaRPr lang="en-US"/>
            </a:p>
          </p:txBody>
        </p:sp>
        <p:sp>
          <p:nvSpPr>
            <p:cNvPr id="56335" name="Rectangle 15"/>
            <p:cNvSpPr>
              <a:spLocks/>
            </p:cNvSpPr>
            <p:nvPr/>
          </p:nvSpPr>
          <p:spPr bwMode="auto">
            <a:xfrm>
              <a:off x="4" y="23"/>
              <a:ext cx="244" cy="74"/>
            </a:xfrm>
            <a:prstGeom prst="rect">
              <a:avLst/>
            </a:prstGeom>
            <a:noFill/>
            <a:ln w="12700" cap="flat" cmpd="sng">
              <a:noFill/>
              <a:prstDash val="solid"/>
              <a:miter lim="0"/>
              <a:headEnd/>
              <a:tailEnd/>
            </a:ln>
            <a:effectLst/>
          </p:spPr>
          <p:txBody>
            <a:bodyPr lIns="126435" tIns="72248" rIns="126435" bIns="72248" anchor="ctr"/>
            <a:lstStyle/>
            <a:p>
              <a:pPr algn="l" defTabSz="914145"/>
              <a:r>
                <a:rPr lang="en-US" sz="1800" dirty="0">
                  <a:latin typeface="Helvetica" charset="0"/>
                  <a:ea typeface="Helvetica" charset="0"/>
                  <a:cs typeface="Helvetica" charset="0"/>
                  <a:sym typeface="Helvetica" charset="0"/>
                </a:rPr>
                <a:t>Engineer develops</a:t>
              </a:r>
            </a:p>
            <a:p>
              <a:pPr algn="l" defTabSz="914145"/>
              <a:r>
                <a:rPr lang="en-US" sz="1800" dirty="0">
                  <a:latin typeface="Helvetica" charset="0"/>
                  <a:ea typeface="Helvetica" charset="0"/>
                  <a:cs typeface="Helvetica" charset="0"/>
                  <a:sym typeface="Helvetica" charset="0"/>
                </a:rPr>
                <a:t>improved solar cell</a:t>
              </a:r>
              <a:endParaRPr lang="en-US" dirty="0"/>
            </a:p>
          </p:txBody>
        </p:sp>
      </p:grpSp>
      <p:sp>
        <p:nvSpPr>
          <p:cNvPr id="56336" name="Line 16"/>
          <p:cNvSpPr>
            <a:spLocks noChangeShapeType="1"/>
          </p:cNvSpPr>
          <p:nvPr/>
        </p:nvSpPr>
        <p:spPr bwMode="auto">
          <a:xfrm>
            <a:off x="1928812" y="571500"/>
            <a:ext cx="928688" cy="500063"/>
          </a:xfrm>
          <a:prstGeom prst="line">
            <a:avLst/>
          </a:prstGeom>
          <a:noFill/>
          <a:ln w="40640" cap="flat" cmpd="sng">
            <a:solidFill>
              <a:srgbClr val="FFC000"/>
            </a:solidFill>
            <a:prstDash val="solid"/>
            <a:round/>
            <a:headEnd/>
            <a:tailEnd type="stealth" w="med" len="med"/>
          </a:ln>
          <a:effectLst/>
        </p:spPr>
        <p:txBody>
          <a:bodyPr lIns="64291" tIns="32146" rIns="64291" bIns="32146"/>
          <a:lstStyle/>
          <a:p>
            <a:endParaRPr lang="en-US"/>
          </a:p>
        </p:txBody>
      </p:sp>
      <p:sp>
        <p:nvSpPr>
          <p:cNvPr id="56337" name="Line 17"/>
          <p:cNvSpPr>
            <a:spLocks noChangeShapeType="1"/>
          </p:cNvSpPr>
          <p:nvPr/>
        </p:nvSpPr>
        <p:spPr bwMode="auto">
          <a:xfrm flipH="1">
            <a:off x="927572" y="1285875"/>
            <a:ext cx="1773659" cy="428625"/>
          </a:xfrm>
          <a:prstGeom prst="line">
            <a:avLst/>
          </a:prstGeom>
          <a:noFill/>
          <a:ln w="40640" cap="flat" cmpd="sng">
            <a:solidFill>
              <a:srgbClr val="FFC000"/>
            </a:solidFill>
            <a:prstDash val="solid"/>
            <a:round/>
            <a:headEnd/>
            <a:tailEnd type="stealth" w="med" len="med"/>
          </a:ln>
          <a:effectLst/>
        </p:spPr>
        <p:txBody>
          <a:bodyPr lIns="64291" tIns="32146" rIns="64291" bIns="32146"/>
          <a:lstStyle/>
          <a:p>
            <a:endParaRPr lang="en-US"/>
          </a:p>
        </p:txBody>
      </p:sp>
      <p:sp>
        <p:nvSpPr>
          <p:cNvPr id="56338" name="Line 18"/>
          <p:cNvSpPr>
            <a:spLocks noChangeShapeType="1"/>
          </p:cNvSpPr>
          <p:nvPr/>
        </p:nvSpPr>
        <p:spPr bwMode="auto">
          <a:xfrm flipV="1">
            <a:off x="3132088" y="571500"/>
            <a:ext cx="1154162" cy="516806"/>
          </a:xfrm>
          <a:prstGeom prst="line">
            <a:avLst/>
          </a:prstGeom>
          <a:noFill/>
          <a:ln w="40640" cap="flat" cmpd="sng">
            <a:solidFill>
              <a:srgbClr val="FFC000"/>
            </a:solidFill>
            <a:prstDash val="solid"/>
            <a:round/>
            <a:headEnd/>
            <a:tailEnd type="stealth" w="med" len="med"/>
          </a:ln>
          <a:effectLst/>
        </p:spPr>
        <p:txBody>
          <a:bodyPr lIns="64291" tIns="32146" rIns="64291" bIns="32146"/>
          <a:lstStyle/>
          <a:p>
            <a:endParaRPr lang="en-US"/>
          </a:p>
        </p:txBody>
      </p:sp>
      <p:sp>
        <p:nvSpPr>
          <p:cNvPr id="56339" name="AutoShape 19"/>
          <p:cNvSpPr>
            <a:spLocks/>
          </p:cNvSpPr>
          <p:nvPr/>
        </p:nvSpPr>
        <p:spPr bwMode="auto">
          <a:xfrm>
            <a:off x="6084466" y="3645545"/>
            <a:ext cx="285750" cy="287982"/>
          </a:xfrm>
          <a:custGeom>
            <a:avLst/>
            <a:gdLst/>
            <a:ahLst/>
            <a:cxnLst/>
            <a:rect l="0" t="0" r="r" b="b"/>
            <a:pathLst>
              <a:path w="21600" h="21600">
                <a:moveTo>
                  <a:pt x="10800" y="0"/>
                </a:moveTo>
                <a:cubicBezTo>
                  <a:pt x="4835" y="0"/>
                  <a:pt x="0" y="4835"/>
                  <a:pt x="0" y="10800"/>
                </a:cubicBez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solidFill>
            <a:srgbClr val="000000">
              <a:alpha val="0"/>
            </a:srgbClr>
          </a:solidFill>
          <a:ln w="40640" cap="flat" cmpd="sng">
            <a:solidFill>
              <a:srgbClr val="AB1505"/>
            </a:solidFill>
            <a:prstDash val="solid"/>
            <a:round/>
            <a:headEnd/>
            <a:tailEnd/>
          </a:ln>
          <a:effectLst/>
        </p:spPr>
        <p:txBody>
          <a:bodyPr lIns="0" tIns="0" rIns="0" bIns="0" anchor="ctr"/>
          <a:lstStyle/>
          <a:p>
            <a:endParaRPr lang="en-US"/>
          </a:p>
        </p:txBody>
      </p:sp>
      <p:sp>
        <p:nvSpPr>
          <p:cNvPr id="56340" name="AutoShape 20"/>
          <p:cNvSpPr>
            <a:spLocks/>
          </p:cNvSpPr>
          <p:nvPr/>
        </p:nvSpPr>
        <p:spPr bwMode="auto">
          <a:xfrm>
            <a:off x="6084466" y="2997027"/>
            <a:ext cx="285750" cy="286866"/>
          </a:xfrm>
          <a:custGeom>
            <a:avLst/>
            <a:gdLst/>
            <a:ahLst/>
            <a:cxnLst/>
            <a:rect l="0" t="0" r="r" b="b"/>
            <a:pathLst>
              <a:path w="21600" h="21600">
                <a:moveTo>
                  <a:pt x="10800" y="0"/>
                </a:moveTo>
                <a:cubicBezTo>
                  <a:pt x="4835" y="0"/>
                  <a:pt x="0" y="4835"/>
                  <a:pt x="0" y="10800"/>
                </a:cubicBez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solidFill>
            <a:srgbClr val="000000">
              <a:alpha val="0"/>
            </a:srgbClr>
          </a:solidFill>
          <a:ln w="40640" cap="flat" cmpd="sng">
            <a:solidFill>
              <a:srgbClr val="AB1505"/>
            </a:solidFill>
            <a:prstDash val="solid"/>
            <a:round/>
            <a:headEnd/>
            <a:tailEnd/>
          </a:ln>
          <a:effectLst/>
        </p:spPr>
        <p:txBody>
          <a:bodyPr lIns="0" tIns="0" rIns="0" bIns="0" anchor="ctr"/>
          <a:lstStyle/>
          <a:p>
            <a:endParaRPr lang="en-US"/>
          </a:p>
        </p:txBody>
      </p:sp>
      <p:sp>
        <p:nvSpPr>
          <p:cNvPr id="56341" name="Line 21"/>
          <p:cNvSpPr>
            <a:spLocks noChangeShapeType="1"/>
          </p:cNvSpPr>
          <p:nvPr/>
        </p:nvSpPr>
        <p:spPr bwMode="auto">
          <a:xfrm flipH="1" flipV="1">
            <a:off x="3779490" y="2888754"/>
            <a:ext cx="2304976" cy="252264"/>
          </a:xfrm>
          <a:prstGeom prst="line">
            <a:avLst/>
          </a:prstGeom>
          <a:noFill/>
          <a:ln w="40640" cap="flat" cmpd="sng">
            <a:solidFill>
              <a:srgbClr val="AB1505"/>
            </a:solidFill>
            <a:prstDash val="solid"/>
            <a:round/>
            <a:headEnd/>
            <a:tailEnd type="stealth" w="lg" len="med"/>
          </a:ln>
          <a:effectLst/>
        </p:spPr>
        <p:txBody>
          <a:bodyPr lIns="64291" tIns="32146" rIns="64291" bIns="32146"/>
          <a:lstStyle/>
          <a:p>
            <a:endParaRPr lang="en-US"/>
          </a:p>
        </p:txBody>
      </p:sp>
      <p:sp>
        <p:nvSpPr>
          <p:cNvPr id="56342" name="Line 22"/>
          <p:cNvSpPr>
            <a:spLocks noChangeShapeType="1"/>
          </p:cNvSpPr>
          <p:nvPr/>
        </p:nvSpPr>
        <p:spPr bwMode="auto">
          <a:xfrm flipH="1">
            <a:off x="5866805" y="3859858"/>
            <a:ext cx="252264" cy="323701"/>
          </a:xfrm>
          <a:prstGeom prst="line">
            <a:avLst/>
          </a:prstGeom>
          <a:noFill/>
          <a:ln w="40640" cap="flat" cmpd="sng">
            <a:solidFill>
              <a:srgbClr val="AB1505"/>
            </a:solidFill>
            <a:prstDash val="solid"/>
            <a:round/>
            <a:headEnd/>
            <a:tailEnd type="stealth" w="lg" len="med"/>
          </a:ln>
          <a:effectLst/>
        </p:spPr>
        <p:txBody>
          <a:bodyPr lIns="64291" tIns="32146" rIns="64291" bIns="32146"/>
          <a:lstStyle/>
          <a:p>
            <a:endParaRPr lang="en-US"/>
          </a:p>
        </p:txBody>
      </p:sp>
      <p:pic>
        <p:nvPicPr>
          <p:cNvPr id="56343" name="Picture 23" descr="ClimateIrradiation.jpg"/>
          <p:cNvPicPr>
            <a:picLocks noChangeAspect="1"/>
          </p:cNvPicPr>
          <p:nvPr/>
        </p:nvPicPr>
        <p:blipFill>
          <a:blip r:embed="rId6" cstate="print"/>
          <a:srcRect/>
          <a:stretch>
            <a:fillRect/>
          </a:stretch>
        </p:blipFill>
        <p:spPr bwMode="auto">
          <a:xfrm>
            <a:off x="3369842" y="3212455"/>
            <a:ext cx="2425526" cy="3548435"/>
          </a:xfrm>
          <a:prstGeom prst="rect">
            <a:avLst/>
          </a:prstGeom>
          <a:noFill/>
          <a:ln w="28575" cap="flat" cmpd="sng">
            <a:solidFill>
              <a:srgbClr val="C00000"/>
            </a:solidFill>
            <a:prstDash val="solid"/>
            <a:round/>
            <a:headEnd type="none" w="med" len="med"/>
            <a:tailEnd type="none" w="med" len="med"/>
          </a:ln>
          <a:effectLst/>
        </p:spPr>
      </p:pic>
      <p:sp>
        <p:nvSpPr>
          <p:cNvPr id="56344" name="Rectangle 24"/>
          <p:cNvSpPr>
            <a:spLocks/>
          </p:cNvSpPr>
          <p:nvPr/>
        </p:nvSpPr>
        <p:spPr bwMode="auto">
          <a:xfrm>
            <a:off x="6130231" y="1156395"/>
            <a:ext cx="2651001" cy="1549138"/>
          </a:xfrm>
          <a:prstGeom prst="rect">
            <a:avLst/>
          </a:prstGeom>
          <a:noFill/>
          <a:ln w="12700" cap="flat" cmpd="sng">
            <a:noFill/>
            <a:prstDash val="solid"/>
            <a:miter lim="0"/>
            <a:headEnd/>
            <a:tailEnd/>
          </a:ln>
          <a:effectLst/>
        </p:spPr>
        <p:txBody>
          <a:bodyPr lIns="88896" tIns="50798" rIns="88896" bIns="50798">
            <a:spAutoFit/>
          </a:bodyPr>
          <a:lstStyle/>
          <a:p>
            <a:pPr algn="l" defTabSz="914145"/>
            <a:r>
              <a:rPr lang="en-US" sz="2400" dirty="0" err="1">
                <a:solidFill>
                  <a:srgbClr val="002060"/>
                </a:solidFill>
                <a:latin typeface="Helvetica" charset="0"/>
                <a:ea typeface="Helvetica" charset="0"/>
                <a:cs typeface="Helvetica" charset="0"/>
                <a:sym typeface="Helvetica" charset="0"/>
              </a:rPr>
              <a:t>SpringerMaterials</a:t>
            </a:r>
            <a:r>
              <a:rPr lang="en-US" sz="2400" dirty="0">
                <a:solidFill>
                  <a:srgbClr val="002060"/>
                </a:solidFill>
                <a:latin typeface="Helvetica" charset="0"/>
                <a:ea typeface="Helvetica" charset="0"/>
                <a:cs typeface="Helvetica" charset="0"/>
                <a:sym typeface="Helvetica" charset="0"/>
              </a:rPr>
              <a:t/>
            </a:r>
            <a:br>
              <a:rPr lang="en-US" sz="2400" dirty="0">
                <a:solidFill>
                  <a:srgbClr val="002060"/>
                </a:solidFill>
                <a:latin typeface="Helvetica" charset="0"/>
                <a:ea typeface="Helvetica" charset="0"/>
                <a:cs typeface="Helvetica" charset="0"/>
                <a:sym typeface="Helvetica" charset="0"/>
              </a:rPr>
            </a:br>
            <a:endParaRPr lang="en-US" sz="1000" dirty="0">
              <a:solidFill>
                <a:srgbClr val="002060"/>
              </a:solidFill>
              <a:latin typeface="Helvetica" charset="0"/>
              <a:ea typeface="Helvetica" charset="0"/>
              <a:cs typeface="Helvetica" charset="0"/>
              <a:sym typeface="Helvetica" charset="0"/>
            </a:endParaRPr>
          </a:p>
          <a:p>
            <a:pPr algn="l" defTabSz="914145"/>
            <a:r>
              <a:rPr lang="en-US" sz="2400" dirty="0">
                <a:solidFill>
                  <a:srgbClr val="002060"/>
                </a:solidFill>
                <a:latin typeface="Helvetica" charset="0"/>
                <a:ea typeface="Helvetica" charset="0"/>
                <a:cs typeface="Helvetica" charset="0"/>
                <a:sym typeface="Helvetica" charset="0"/>
              </a:rPr>
              <a:t>Typical Usage </a:t>
            </a:r>
            <a:br>
              <a:rPr lang="en-US" sz="2400" dirty="0">
                <a:solidFill>
                  <a:srgbClr val="002060"/>
                </a:solidFill>
                <a:latin typeface="Helvetica" charset="0"/>
                <a:ea typeface="Helvetica" charset="0"/>
                <a:cs typeface="Helvetica" charset="0"/>
                <a:sym typeface="Helvetica" charset="0"/>
              </a:rPr>
            </a:br>
            <a:r>
              <a:rPr lang="en-US" sz="2400" dirty="0">
                <a:solidFill>
                  <a:srgbClr val="002060"/>
                </a:solidFill>
                <a:latin typeface="Helvetica" charset="0"/>
                <a:ea typeface="Helvetica" charset="0"/>
                <a:cs typeface="Helvetica" charset="0"/>
                <a:sym typeface="Helvetica" charset="0"/>
              </a:rPr>
              <a:t>Situation</a:t>
            </a:r>
            <a:endParaRPr lang="en-US" dirty="0"/>
          </a:p>
        </p:txBody>
      </p:sp>
      <p:pic>
        <p:nvPicPr>
          <p:cNvPr id="56345" name="Picture 25" descr="CuGaSe2 carrier mobility.png"/>
          <p:cNvPicPr>
            <a:picLocks noChangeAspect="1"/>
          </p:cNvPicPr>
          <p:nvPr/>
        </p:nvPicPr>
        <p:blipFill>
          <a:blip r:embed="rId7" cstate="print"/>
          <a:srcRect/>
          <a:stretch>
            <a:fillRect/>
          </a:stretch>
        </p:blipFill>
        <p:spPr bwMode="auto">
          <a:xfrm>
            <a:off x="1599531" y="2275954"/>
            <a:ext cx="2143125" cy="2544961"/>
          </a:xfrm>
          <a:prstGeom prst="rect">
            <a:avLst/>
          </a:prstGeom>
          <a:noFill/>
          <a:ln w="28575" cap="flat" cmpd="sng">
            <a:solidFill>
              <a:srgbClr val="C00000"/>
            </a:solidFill>
            <a:prstDash val="solid"/>
            <a:round/>
            <a:headEnd type="none" w="med" len="med"/>
            <a:tailEnd type="none" w="med" len="med"/>
          </a:ln>
          <a:effectLst/>
        </p:spPr>
      </p:pic>
    </p:spTree>
  </p:cSld>
  <p:clrMapOvr>
    <a:masterClrMapping/>
  </p:clrMapOvr>
  <p:transition spd="slow">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Homepage consists of three parts</a:t>
            </a:r>
            <a:endParaRPr lang="en-US" dirty="0"/>
          </a:p>
        </p:txBody>
      </p:sp>
      <p:pic>
        <p:nvPicPr>
          <p:cNvPr id="4" name="Picture 2"/>
          <p:cNvPicPr>
            <a:picLocks noChangeAspect="1" noChangeArrowheads="1"/>
          </p:cNvPicPr>
          <p:nvPr/>
        </p:nvPicPr>
        <p:blipFill>
          <a:blip r:embed="rId3" cstate="print"/>
          <a:srcRect l="10040" t="14451" r="10226" b="21189"/>
          <a:stretch>
            <a:fillRect/>
          </a:stretch>
        </p:blipFill>
        <p:spPr bwMode="auto">
          <a:xfrm>
            <a:off x="600794" y="1491154"/>
            <a:ext cx="7571606" cy="4746158"/>
          </a:xfrm>
          <a:prstGeom prst="rect">
            <a:avLst/>
          </a:prstGeom>
          <a:noFill/>
          <a:ln w="9525">
            <a:noFill/>
            <a:miter lim="800000"/>
            <a:headEnd/>
            <a:tailEnd/>
          </a:ln>
        </p:spPr>
      </p:pic>
      <p:sp>
        <p:nvSpPr>
          <p:cNvPr id="5" name="Rectangle 4"/>
          <p:cNvSpPr/>
          <p:nvPr/>
        </p:nvSpPr>
        <p:spPr bwMode="auto">
          <a:xfrm>
            <a:off x="572902" y="1462065"/>
            <a:ext cx="7589520" cy="118872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6" name="Rectangle 5"/>
          <p:cNvSpPr/>
          <p:nvPr/>
        </p:nvSpPr>
        <p:spPr bwMode="auto">
          <a:xfrm>
            <a:off x="2661497" y="2704295"/>
            <a:ext cx="5486400" cy="32004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7" name="Rectangle 6"/>
          <p:cNvSpPr/>
          <p:nvPr/>
        </p:nvSpPr>
        <p:spPr bwMode="auto">
          <a:xfrm>
            <a:off x="585965" y="2708597"/>
            <a:ext cx="2011680" cy="32004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p:cNvSpPr>
          <p:nvPr/>
        </p:nvSpPr>
        <p:spPr bwMode="auto">
          <a:xfrm>
            <a:off x="0" y="0"/>
            <a:ext cx="9144000" cy="1042541"/>
          </a:xfrm>
          <a:prstGeom prst="rect">
            <a:avLst/>
          </a:prstGeom>
          <a:solidFill>
            <a:srgbClr val="B4C8DC"/>
          </a:solidFill>
          <a:ln w="9525" cap="flat" cmpd="sng">
            <a:noFill/>
            <a:prstDash val="solid"/>
            <a:round/>
            <a:headEnd/>
            <a:tailEnd/>
          </a:ln>
          <a:effectLst/>
        </p:spPr>
        <p:txBody>
          <a:bodyPr lIns="50798" tIns="50798" rIns="50798" bIns="50798" anchor="ctr"/>
          <a:lstStyle/>
          <a:p>
            <a:endParaRPr lang="en-US"/>
          </a:p>
        </p:txBody>
      </p:sp>
      <p:sp>
        <p:nvSpPr>
          <p:cNvPr id="57346" name="Rectangle 2"/>
          <p:cNvSpPr>
            <a:spLocks/>
          </p:cNvSpPr>
          <p:nvPr/>
        </p:nvSpPr>
        <p:spPr bwMode="auto">
          <a:xfrm>
            <a:off x="1" y="0"/>
            <a:ext cx="6261943" cy="1007939"/>
          </a:xfrm>
          <a:prstGeom prst="rect">
            <a:avLst/>
          </a:prstGeom>
          <a:solidFill>
            <a:srgbClr val="FFFFFF">
              <a:alpha val="50195"/>
            </a:srgbClr>
          </a:solidFill>
          <a:ln w="9525" cap="flat" cmpd="sng">
            <a:noFill/>
            <a:prstDash val="solid"/>
            <a:round/>
            <a:headEnd/>
            <a:tailEnd/>
          </a:ln>
          <a:effectLst/>
        </p:spPr>
        <p:txBody>
          <a:bodyPr lIns="50798" tIns="50798" rIns="50798" bIns="50798" anchor="ctr"/>
          <a:lstStyle/>
          <a:p>
            <a:endParaRPr lang="en-US"/>
          </a:p>
        </p:txBody>
      </p:sp>
      <p:sp>
        <p:nvSpPr>
          <p:cNvPr id="57347" name="Rectangle 3"/>
          <p:cNvSpPr>
            <a:spLocks/>
          </p:cNvSpPr>
          <p:nvPr/>
        </p:nvSpPr>
        <p:spPr bwMode="auto">
          <a:xfrm>
            <a:off x="6288733" y="6524253"/>
            <a:ext cx="2855268" cy="333747"/>
          </a:xfrm>
          <a:prstGeom prst="rect">
            <a:avLst/>
          </a:prstGeom>
          <a:solidFill>
            <a:srgbClr val="B4C8DC">
              <a:alpha val="50195"/>
            </a:srgbClr>
          </a:solidFill>
          <a:ln w="9525" cap="flat" cmpd="sng">
            <a:noFill/>
            <a:prstDash val="solid"/>
            <a:round/>
            <a:headEnd/>
            <a:tailEnd/>
          </a:ln>
          <a:effectLst/>
        </p:spPr>
        <p:txBody>
          <a:bodyPr lIns="50798" tIns="50798" rIns="50798" bIns="50798" anchor="ctr"/>
          <a:lstStyle/>
          <a:p>
            <a:endParaRPr lang="en-US"/>
          </a:p>
        </p:txBody>
      </p:sp>
      <p:sp>
        <p:nvSpPr>
          <p:cNvPr id="57348" name="Rectangle 4"/>
          <p:cNvSpPr>
            <a:spLocks/>
          </p:cNvSpPr>
          <p:nvPr/>
        </p:nvSpPr>
        <p:spPr bwMode="auto">
          <a:xfrm>
            <a:off x="6299895" y="0"/>
            <a:ext cx="2844105" cy="1007939"/>
          </a:xfrm>
          <a:prstGeom prst="rect">
            <a:avLst/>
          </a:prstGeom>
          <a:solidFill>
            <a:srgbClr val="FFFFFF"/>
          </a:solidFill>
          <a:ln w="9525" cap="flat" cmpd="sng">
            <a:noFill/>
            <a:prstDash val="solid"/>
            <a:round/>
            <a:headEnd/>
            <a:tailEnd/>
          </a:ln>
          <a:effectLst/>
        </p:spPr>
        <p:txBody>
          <a:bodyPr lIns="50798" tIns="50798" rIns="50798" bIns="50798" anchor="ctr"/>
          <a:lstStyle/>
          <a:p>
            <a:endParaRPr lang="en-US"/>
          </a:p>
        </p:txBody>
      </p:sp>
      <p:pic>
        <p:nvPicPr>
          <p:cNvPr id="57349" name="Picture 5" descr="image.png"/>
          <p:cNvPicPr>
            <a:picLocks noChangeAspect="1"/>
          </p:cNvPicPr>
          <p:nvPr/>
        </p:nvPicPr>
        <p:blipFill>
          <a:blip r:embed="rId2" cstate="print"/>
          <a:srcRect/>
          <a:stretch>
            <a:fillRect/>
          </a:stretch>
        </p:blipFill>
        <p:spPr bwMode="auto">
          <a:xfrm>
            <a:off x="6641455" y="214313"/>
            <a:ext cx="2224609" cy="610568"/>
          </a:xfrm>
          <a:prstGeom prst="rect">
            <a:avLst/>
          </a:prstGeom>
          <a:noFill/>
          <a:ln w="12700" cap="flat" cmpd="sng">
            <a:noFill/>
            <a:prstDash val="solid"/>
            <a:miter lim="0"/>
            <a:headEnd type="none" w="med" len="med"/>
            <a:tailEnd type="none" w="med" len="med"/>
          </a:ln>
          <a:effectLst/>
        </p:spPr>
      </p:pic>
      <p:sp>
        <p:nvSpPr>
          <p:cNvPr id="57350" name="Rectangle 6"/>
          <p:cNvSpPr>
            <a:spLocks/>
          </p:cNvSpPr>
          <p:nvPr/>
        </p:nvSpPr>
        <p:spPr bwMode="auto">
          <a:xfrm>
            <a:off x="5727279" y="6596807"/>
            <a:ext cx="433090" cy="384721"/>
          </a:xfrm>
          <a:prstGeom prst="rect">
            <a:avLst/>
          </a:prstGeom>
          <a:noFill/>
          <a:ln w="12700" cap="flat" cmpd="sng">
            <a:noFill/>
            <a:prstDash val="solid"/>
            <a:miter lim="0"/>
            <a:headEnd/>
            <a:tailEnd/>
          </a:ln>
          <a:effectLst/>
        </p:spPr>
        <p:txBody>
          <a:bodyPr lIns="0" tIns="0" rIns="0" bIns="0">
            <a:spAutoFit/>
          </a:bodyPr>
          <a:lstStyle/>
          <a:p>
            <a:pPr algn="r" defTabSz="914145"/>
            <a:r>
              <a:rPr lang="en-US" sz="1000" dirty="0">
                <a:solidFill>
                  <a:srgbClr val="000066"/>
                </a:solidFill>
                <a:latin typeface="Arial" pitchFamily="34" charset="0"/>
                <a:cs typeface="Arial" pitchFamily="34" charset="0"/>
                <a:sym typeface="Arial" pitchFamily="34" charset="0"/>
              </a:rPr>
              <a:t>53</a:t>
            </a:r>
          </a:p>
          <a:p>
            <a:pPr algn="l" defTabSz="914145"/>
            <a:endParaRPr lang="en-US" sz="1000" dirty="0">
              <a:solidFill>
                <a:srgbClr val="000066"/>
              </a:solidFill>
              <a:latin typeface="Arial" pitchFamily="34" charset="0"/>
              <a:cs typeface="Arial" pitchFamily="34" charset="0"/>
              <a:sym typeface="Arial" pitchFamily="34" charset="0"/>
            </a:endParaRPr>
          </a:p>
        </p:txBody>
      </p:sp>
      <p:pic>
        <p:nvPicPr>
          <p:cNvPr id="57351" name="Picture 7" descr="SM-PPSearch-0.png"/>
          <p:cNvPicPr>
            <a:picLocks noChangeAspect="1"/>
          </p:cNvPicPr>
          <p:nvPr/>
        </p:nvPicPr>
        <p:blipFill>
          <a:blip r:embed="rId3" cstate="print"/>
          <a:srcRect/>
          <a:stretch>
            <a:fillRect/>
          </a:stretch>
        </p:blipFill>
        <p:spPr bwMode="auto">
          <a:xfrm>
            <a:off x="241102" y="1741289"/>
            <a:ext cx="5759648" cy="4259461"/>
          </a:xfrm>
          <a:prstGeom prst="rect">
            <a:avLst/>
          </a:prstGeom>
          <a:noFill/>
          <a:ln w="12700" cap="flat" cmpd="sng">
            <a:noFill/>
            <a:prstDash val="solid"/>
            <a:miter lim="0"/>
            <a:headEnd type="none" w="med" len="med"/>
            <a:tailEnd type="none" w="med" len="med"/>
          </a:ln>
          <a:effectLst/>
        </p:spPr>
      </p:pic>
      <p:grpSp>
        <p:nvGrpSpPr>
          <p:cNvPr id="2" name="Group 8"/>
          <p:cNvGrpSpPr>
            <a:grpSpLocks/>
          </p:cNvGrpSpPr>
          <p:nvPr/>
        </p:nvGrpSpPr>
        <p:grpSpPr bwMode="auto">
          <a:xfrm>
            <a:off x="6623596" y="2831814"/>
            <a:ext cx="2377529" cy="2615284"/>
            <a:chOff x="0" y="3"/>
            <a:chExt cx="267" cy="293"/>
          </a:xfrm>
        </p:grpSpPr>
        <p:sp>
          <p:nvSpPr>
            <p:cNvPr id="57353" name="Rectangle 9"/>
            <p:cNvSpPr>
              <a:spLocks/>
            </p:cNvSpPr>
            <p:nvPr/>
          </p:nvSpPr>
          <p:spPr bwMode="auto">
            <a:xfrm>
              <a:off x="0" y="41"/>
              <a:ext cx="267" cy="211"/>
            </a:xfrm>
            <a:prstGeom prst="rect">
              <a:avLst/>
            </a:prstGeom>
            <a:solidFill>
              <a:srgbClr val="F2F2F2"/>
            </a:solidFill>
            <a:ln w="13546" cap="flat" cmpd="sng">
              <a:solidFill>
                <a:srgbClr val="000000"/>
              </a:solidFill>
              <a:prstDash val="solid"/>
              <a:round/>
              <a:headEnd/>
              <a:tailEnd/>
            </a:ln>
            <a:effectLst/>
          </p:spPr>
          <p:txBody>
            <a:bodyPr lIns="0" tIns="0" rIns="0" bIns="0" anchor="ctr"/>
            <a:lstStyle/>
            <a:p>
              <a:endParaRPr lang="en-US"/>
            </a:p>
          </p:txBody>
        </p:sp>
        <p:sp>
          <p:nvSpPr>
            <p:cNvPr id="57354" name="Rectangle 10"/>
            <p:cNvSpPr>
              <a:spLocks/>
            </p:cNvSpPr>
            <p:nvPr/>
          </p:nvSpPr>
          <p:spPr bwMode="auto">
            <a:xfrm>
              <a:off x="0" y="3"/>
              <a:ext cx="267" cy="293"/>
            </a:xfrm>
            <a:prstGeom prst="rect">
              <a:avLst/>
            </a:prstGeom>
            <a:noFill/>
            <a:ln w="12700" cap="flat" cmpd="sng">
              <a:noFill/>
              <a:prstDash val="solid"/>
              <a:miter lim="0"/>
              <a:headEnd/>
              <a:tailEnd/>
            </a:ln>
            <a:effectLst/>
          </p:spPr>
          <p:txBody>
            <a:bodyPr lIns="198684" tIns="72248" rIns="126435" bIns="72248" anchor="ctr"/>
            <a:lstStyle/>
            <a:p>
              <a:pPr algn="l" defTabSz="914145"/>
              <a:r>
                <a:rPr lang="en-US" sz="1800" dirty="0">
                  <a:latin typeface="Helvetica" charset="0"/>
                  <a:ea typeface="Helvetica" charset="0"/>
                  <a:cs typeface="Helvetica" charset="0"/>
                  <a:sym typeface="Helvetica" charset="0"/>
                </a:rPr>
                <a:t>1.   Selects components by clicking on elements in </a:t>
              </a:r>
              <a:br>
                <a:rPr lang="en-US" sz="1800" dirty="0">
                  <a:latin typeface="Helvetica" charset="0"/>
                  <a:ea typeface="Helvetica" charset="0"/>
                  <a:cs typeface="Helvetica" charset="0"/>
                  <a:sym typeface="Helvetica" charset="0"/>
                </a:rPr>
              </a:br>
              <a:r>
                <a:rPr lang="en-US" sz="1800" dirty="0">
                  <a:latin typeface="Helvetica" charset="0"/>
                  <a:ea typeface="Helvetica" charset="0"/>
                  <a:cs typeface="Helvetica" charset="0"/>
                  <a:sym typeface="Helvetica" charset="0"/>
                </a:rPr>
                <a:t>periodic table</a:t>
              </a:r>
              <a:br>
                <a:rPr lang="en-US" sz="1800" dirty="0">
                  <a:latin typeface="Helvetica" charset="0"/>
                  <a:ea typeface="Helvetica" charset="0"/>
                  <a:cs typeface="Helvetica" charset="0"/>
                  <a:sym typeface="Helvetica" charset="0"/>
                </a:rPr>
              </a:br>
              <a:endParaRPr lang="en-US" sz="1800" dirty="0">
                <a:latin typeface="Helvetica" charset="0"/>
                <a:ea typeface="Helvetica" charset="0"/>
                <a:cs typeface="Helvetica" charset="0"/>
                <a:sym typeface="Helvetica" charset="0"/>
              </a:endParaRPr>
            </a:p>
            <a:p>
              <a:pPr algn="l" defTabSz="914145"/>
              <a:r>
                <a:rPr lang="en-US" sz="1800" dirty="0">
                  <a:latin typeface="Helvetica" charset="0"/>
                  <a:ea typeface="Helvetica" charset="0"/>
                  <a:cs typeface="Helvetica" charset="0"/>
                  <a:sym typeface="Helvetica" charset="0"/>
                </a:rPr>
                <a:t>2.   Available content shown</a:t>
              </a:r>
              <a:br>
                <a:rPr lang="en-US" sz="1800" dirty="0">
                  <a:latin typeface="Helvetica" charset="0"/>
                  <a:ea typeface="Helvetica" charset="0"/>
                  <a:cs typeface="Helvetica" charset="0"/>
                  <a:sym typeface="Helvetica" charset="0"/>
                </a:rPr>
              </a:br>
              <a:endParaRPr lang="en-US" dirty="0"/>
            </a:p>
          </p:txBody>
        </p:sp>
      </p:grpSp>
      <p:grpSp>
        <p:nvGrpSpPr>
          <p:cNvPr id="3" name="Group 11"/>
          <p:cNvGrpSpPr>
            <a:grpSpLocks/>
          </p:cNvGrpSpPr>
          <p:nvPr/>
        </p:nvGrpSpPr>
        <p:grpSpPr bwMode="auto">
          <a:xfrm>
            <a:off x="1979712" y="3310806"/>
            <a:ext cx="4806404" cy="838274"/>
            <a:chOff x="0" y="0"/>
            <a:chExt cx="539" cy="94"/>
          </a:xfrm>
        </p:grpSpPr>
        <p:sp>
          <p:nvSpPr>
            <p:cNvPr id="57356" name="Rectangle 12"/>
            <p:cNvSpPr>
              <a:spLocks/>
            </p:cNvSpPr>
            <p:nvPr/>
          </p:nvSpPr>
          <p:spPr bwMode="auto">
            <a:xfrm>
              <a:off x="0" y="20"/>
              <a:ext cx="321" cy="74"/>
            </a:xfrm>
            <a:prstGeom prst="rect">
              <a:avLst/>
            </a:prstGeom>
            <a:solidFill>
              <a:srgbClr val="000000">
                <a:alpha val="0"/>
              </a:srgbClr>
            </a:solidFill>
            <a:ln w="40640" cap="flat" cmpd="sng">
              <a:solidFill>
                <a:srgbClr val="C00000"/>
              </a:solidFill>
              <a:prstDash val="solid"/>
              <a:round/>
              <a:headEnd/>
              <a:tailEnd/>
            </a:ln>
            <a:effectLst/>
          </p:spPr>
          <p:txBody>
            <a:bodyPr lIns="0" tIns="0" rIns="0" bIns="0" anchor="ctr"/>
            <a:lstStyle/>
            <a:p>
              <a:endParaRPr lang="en-US"/>
            </a:p>
          </p:txBody>
        </p:sp>
        <p:sp>
          <p:nvSpPr>
            <p:cNvPr id="57357" name="Line 13"/>
            <p:cNvSpPr>
              <a:spLocks noChangeShapeType="1"/>
            </p:cNvSpPr>
            <p:nvPr/>
          </p:nvSpPr>
          <p:spPr bwMode="auto">
            <a:xfrm flipH="1">
              <a:off x="320" y="24"/>
              <a:ext cx="190" cy="39"/>
            </a:xfrm>
            <a:prstGeom prst="line">
              <a:avLst/>
            </a:prstGeom>
            <a:noFill/>
            <a:ln w="40640" cap="flat" cmpd="sng">
              <a:solidFill>
                <a:srgbClr val="C00000"/>
              </a:solidFill>
              <a:prstDash val="solid"/>
              <a:round/>
              <a:headEnd/>
              <a:tailEnd type="triangle" w="lg" len="lg"/>
            </a:ln>
            <a:effectLst/>
          </p:spPr>
          <p:txBody>
            <a:bodyPr/>
            <a:lstStyle/>
            <a:p>
              <a:endParaRPr lang="en-US"/>
            </a:p>
          </p:txBody>
        </p:sp>
        <p:sp>
          <p:nvSpPr>
            <p:cNvPr id="57358" name="AutoShape 14"/>
            <p:cNvSpPr>
              <a:spLocks/>
            </p:cNvSpPr>
            <p:nvPr/>
          </p:nvSpPr>
          <p:spPr bwMode="auto">
            <a:xfrm>
              <a:off x="509" y="0"/>
              <a:ext cx="30" cy="33"/>
            </a:xfrm>
            <a:custGeom>
              <a:avLst/>
              <a:gdLst/>
              <a:ahLst/>
              <a:cxnLst/>
              <a:rect l="0" t="0" r="r" b="b"/>
              <a:pathLst>
                <a:path w="21600" h="21600">
                  <a:moveTo>
                    <a:pt x="10800" y="0"/>
                  </a:moveTo>
                  <a:cubicBezTo>
                    <a:pt x="4835" y="0"/>
                    <a:pt x="0" y="4835"/>
                    <a:pt x="0" y="10800"/>
                  </a:cubicBez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solidFill>
              <a:srgbClr val="000000">
                <a:alpha val="0"/>
              </a:srgbClr>
            </a:solidFill>
            <a:ln w="40640" cap="flat" cmpd="sng">
              <a:solidFill>
                <a:srgbClr val="C00000"/>
              </a:solidFill>
              <a:prstDash val="solid"/>
              <a:round/>
              <a:headEnd/>
              <a:tailEnd/>
            </a:ln>
            <a:effectLst/>
          </p:spPr>
          <p:txBody>
            <a:bodyPr lIns="0" tIns="0" rIns="0" bIns="0" anchor="ctr"/>
            <a:lstStyle/>
            <a:p>
              <a:endParaRPr lang="en-US"/>
            </a:p>
          </p:txBody>
        </p:sp>
      </p:grpSp>
      <p:grpSp>
        <p:nvGrpSpPr>
          <p:cNvPr id="4" name="Group 15"/>
          <p:cNvGrpSpPr>
            <a:grpSpLocks/>
          </p:cNvGrpSpPr>
          <p:nvPr/>
        </p:nvGrpSpPr>
        <p:grpSpPr bwMode="auto">
          <a:xfrm>
            <a:off x="250031" y="188640"/>
            <a:ext cx="4823148" cy="1309315"/>
            <a:chOff x="0" y="0"/>
            <a:chExt cx="541" cy="147"/>
          </a:xfrm>
        </p:grpSpPr>
        <p:pic>
          <p:nvPicPr>
            <p:cNvPr id="57360" name="Picture 16" descr="ShowImage.jpg"/>
            <p:cNvPicPr>
              <a:picLocks noChangeAspect="1"/>
            </p:cNvPicPr>
            <p:nvPr/>
          </p:nvPicPr>
          <p:blipFill>
            <a:blip r:embed="rId4" cstate="print"/>
            <a:srcRect l="26527" t="32210" r="18947" b="27609"/>
            <a:stretch>
              <a:fillRect/>
            </a:stretch>
          </p:blipFill>
          <p:spPr bwMode="auto">
            <a:xfrm>
              <a:off x="298" y="0"/>
              <a:ext cx="243" cy="147"/>
            </a:xfrm>
            <a:prstGeom prst="rect">
              <a:avLst/>
            </a:prstGeom>
            <a:noFill/>
            <a:ln w="12700" cap="flat" cmpd="sng">
              <a:noFill/>
              <a:prstDash val="solid"/>
              <a:miter lim="0"/>
              <a:headEnd type="none" w="med" len="med"/>
              <a:tailEnd type="none" w="med" len="med"/>
            </a:ln>
            <a:effectLst/>
          </p:spPr>
        </p:pic>
        <p:grpSp>
          <p:nvGrpSpPr>
            <p:cNvPr id="5" name="Group 17"/>
            <p:cNvGrpSpPr>
              <a:grpSpLocks/>
            </p:cNvGrpSpPr>
            <p:nvPr/>
          </p:nvGrpSpPr>
          <p:grpSpPr bwMode="auto">
            <a:xfrm>
              <a:off x="0" y="0"/>
              <a:ext cx="326" cy="146"/>
              <a:chOff x="0" y="0"/>
              <a:chExt cx="326" cy="146"/>
            </a:xfrm>
          </p:grpSpPr>
          <p:sp>
            <p:nvSpPr>
              <p:cNvPr id="57362" name="AutoShape 18"/>
              <p:cNvSpPr>
                <a:spLocks/>
              </p:cNvSpPr>
              <p:nvPr/>
            </p:nvSpPr>
            <p:spPr bwMode="auto">
              <a:xfrm>
                <a:off x="0" y="0"/>
                <a:ext cx="275" cy="146"/>
              </a:xfrm>
              <a:custGeom>
                <a:avLst/>
                <a:gdLst/>
                <a:ahLst/>
                <a:cxnLst/>
                <a:rect l="0" t="0" r="r" b="b"/>
                <a:pathLst>
                  <a:path w="21600" h="21600">
                    <a:moveTo>
                      <a:pt x="1430" y="0"/>
                    </a:moveTo>
                    <a:cubicBezTo>
                      <a:pt x="640" y="0"/>
                      <a:pt x="0" y="1208"/>
                      <a:pt x="0" y="2699"/>
                    </a:cubicBezTo>
                    <a:lnTo>
                      <a:pt x="0" y="18900"/>
                    </a:lnTo>
                    <a:cubicBezTo>
                      <a:pt x="0" y="20391"/>
                      <a:pt x="640" y="21600"/>
                      <a:pt x="1430" y="21600"/>
                    </a:cubicBezTo>
                    <a:cubicBezTo>
                      <a:pt x="1430" y="21600"/>
                      <a:pt x="1430" y="21600"/>
                      <a:pt x="1430" y="21600"/>
                    </a:cubicBezTo>
                    <a:lnTo>
                      <a:pt x="20169" y="21600"/>
                    </a:lnTo>
                    <a:cubicBezTo>
                      <a:pt x="20959" y="21600"/>
                      <a:pt x="21600" y="20391"/>
                      <a:pt x="21600" y="18900"/>
                    </a:cubicBezTo>
                    <a:lnTo>
                      <a:pt x="21600" y="2699"/>
                    </a:lnTo>
                    <a:cubicBezTo>
                      <a:pt x="21600" y="1208"/>
                      <a:pt x="20959" y="0"/>
                      <a:pt x="20169" y="0"/>
                    </a:cubicBezTo>
                    <a:close/>
                  </a:path>
                </a:pathLst>
              </a:custGeom>
              <a:solidFill>
                <a:srgbClr val="F2F2F2"/>
              </a:solidFill>
              <a:ln w="13546" cap="flat" cmpd="sng">
                <a:solidFill>
                  <a:srgbClr val="000000"/>
                </a:solidFill>
                <a:prstDash val="solid"/>
                <a:round/>
                <a:headEnd/>
                <a:tailEnd/>
              </a:ln>
              <a:effectLst/>
            </p:spPr>
            <p:txBody>
              <a:bodyPr lIns="0" tIns="0" rIns="0" bIns="0" anchor="ctr"/>
              <a:lstStyle/>
              <a:p>
                <a:endParaRPr lang="en-US"/>
              </a:p>
            </p:txBody>
          </p:sp>
          <p:sp>
            <p:nvSpPr>
              <p:cNvPr id="57363" name="Rectangle 19"/>
              <p:cNvSpPr>
                <a:spLocks/>
              </p:cNvSpPr>
              <p:nvPr/>
            </p:nvSpPr>
            <p:spPr bwMode="auto">
              <a:xfrm>
                <a:off x="5" y="4"/>
                <a:ext cx="321" cy="137"/>
              </a:xfrm>
              <a:prstGeom prst="rect">
                <a:avLst/>
              </a:prstGeom>
              <a:noFill/>
              <a:ln w="12700" cap="flat" cmpd="sng">
                <a:noFill/>
                <a:prstDash val="solid"/>
                <a:miter lim="0"/>
                <a:headEnd/>
                <a:tailEnd/>
              </a:ln>
              <a:effectLst/>
            </p:spPr>
            <p:txBody>
              <a:bodyPr lIns="126435" tIns="72248" rIns="126435" bIns="72248" anchor="ctr"/>
              <a:lstStyle/>
              <a:p>
                <a:pPr algn="l" defTabSz="914145"/>
                <a:r>
                  <a:rPr lang="en-US" sz="1800" dirty="0">
                    <a:latin typeface="Helvetica" charset="0"/>
                    <a:ea typeface="Helvetica" charset="0"/>
                    <a:cs typeface="Helvetica" charset="0"/>
                    <a:sym typeface="Helvetica" charset="0"/>
                  </a:rPr>
                  <a:t>Aircraft engineer needs</a:t>
                </a:r>
              </a:p>
              <a:p>
                <a:pPr algn="l" defTabSz="914145"/>
                <a:r>
                  <a:rPr lang="en-US" sz="1800" dirty="0">
                    <a:latin typeface="Helvetica" charset="0"/>
                    <a:ea typeface="Helvetica" charset="0"/>
                    <a:cs typeface="Helvetica" charset="0"/>
                    <a:sym typeface="Helvetica" charset="0"/>
                  </a:rPr>
                  <a:t>new alloy for construction</a:t>
                </a:r>
              </a:p>
              <a:p>
                <a:pPr algn="l" defTabSz="914145"/>
                <a:r>
                  <a:rPr lang="en-US" sz="1800" dirty="0">
                    <a:latin typeface="Helvetica" charset="0"/>
                    <a:ea typeface="Helvetica" charset="0"/>
                    <a:cs typeface="Helvetica" charset="0"/>
                    <a:sym typeface="Helvetica" charset="0"/>
                  </a:rPr>
                  <a:t>of stronger winglets: </a:t>
                </a:r>
              </a:p>
              <a:p>
                <a:pPr algn="l" defTabSz="914145"/>
                <a:r>
                  <a:rPr lang="en-US" sz="1800" dirty="0">
                    <a:latin typeface="Helvetica" charset="0"/>
                    <a:ea typeface="Helvetica" charset="0"/>
                    <a:cs typeface="Helvetica" charset="0"/>
                    <a:sym typeface="Helvetica" charset="0"/>
                  </a:rPr>
                  <a:t>e.g., Al-Fe-Ti</a:t>
                </a:r>
                <a:endParaRPr lang="en-US" dirty="0"/>
              </a:p>
            </p:txBody>
          </p:sp>
        </p:grpSp>
        <p:sp>
          <p:nvSpPr>
            <p:cNvPr id="57364" name="AutoShape 20"/>
            <p:cNvSpPr>
              <a:spLocks/>
            </p:cNvSpPr>
            <p:nvPr/>
          </p:nvSpPr>
          <p:spPr bwMode="auto">
            <a:xfrm>
              <a:off x="341" y="71"/>
              <a:ext cx="33" cy="33"/>
            </a:xfrm>
            <a:custGeom>
              <a:avLst/>
              <a:gdLst/>
              <a:ahLst/>
              <a:cxnLst/>
              <a:rect l="0" t="0" r="r" b="b"/>
              <a:pathLst>
                <a:path w="21600" h="21600">
                  <a:moveTo>
                    <a:pt x="10800" y="0"/>
                  </a:moveTo>
                  <a:cubicBezTo>
                    <a:pt x="4835" y="0"/>
                    <a:pt x="0" y="4835"/>
                    <a:pt x="0" y="10800"/>
                  </a:cubicBezTo>
                  <a:cubicBezTo>
                    <a:pt x="0" y="16764"/>
                    <a:pt x="4835" y="21600"/>
                    <a:pt x="10800" y="21600"/>
                  </a:cubicBezTo>
                  <a:cubicBezTo>
                    <a:pt x="10800" y="21600"/>
                    <a:pt x="10800" y="21600"/>
                    <a:pt x="10800" y="21600"/>
                  </a:cubicBezTo>
                  <a:cubicBezTo>
                    <a:pt x="16764" y="21600"/>
                    <a:pt x="21600" y="16764"/>
                    <a:pt x="21600" y="10800"/>
                  </a:cubicBezTo>
                  <a:cubicBezTo>
                    <a:pt x="21600" y="4835"/>
                    <a:pt x="16764" y="0"/>
                    <a:pt x="10800" y="0"/>
                  </a:cubicBezTo>
                  <a:close/>
                </a:path>
              </a:pathLst>
            </a:custGeom>
            <a:solidFill>
              <a:srgbClr val="000000">
                <a:alpha val="0"/>
              </a:srgbClr>
            </a:solidFill>
            <a:ln w="40640" cap="flat" cmpd="sng">
              <a:solidFill>
                <a:srgbClr val="FFC000"/>
              </a:solidFill>
              <a:prstDash val="solid"/>
              <a:round/>
              <a:headEnd/>
              <a:tailEnd/>
            </a:ln>
            <a:effectLst/>
          </p:spPr>
          <p:txBody>
            <a:bodyPr lIns="72248" tIns="72248" rIns="72248" bIns="72248" anchor="ctr"/>
            <a:lstStyle/>
            <a:p>
              <a:endParaRPr lang="en-US"/>
            </a:p>
          </p:txBody>
        </p:sp>
        <p:sp>
          <p:nvSpPr>
            <p:cNvPr id="57365" name="Line 21"/>
            <p:cNvSpPr>
              <a:spLocks noChangeShapeType="1"/>
            </p:cNvSpPr>
            <p:nvPr/>
          </p:nvSpPr>
          <p:spPr bwMode="auto">
            <a:xfrm>
              <a:off x="217" y="83"/>
              <a:ext cx="122" cy="6"/>
            </a:xfrm>
            <a:prstGeom prst="line">
              <a:avLst/>
            </a:prstGeom>
            <a:noFill/>
            <a:ln w="40640" cap="flat" cmpd="sng">
              <a:solidFill>
                <a:srgbClr val="FFC000"/>
              </a:solidFill>
              <a:prstDash val="solid"/>
              <a:round/>
              <a:headEnd/>
              <a:tailEnd type="stealth" w="med" len="med"/>
            </a:ln>
            <a:effectLst/>
          </p:spPr>
          <p:txBody>
            <a:bodyPr/>
            <a:lstStyle/>
            <a:p>
              <a:endParaRPr lang="en-US"/>
            </a:p>
          </p:txBody>
        </p:sp>
      </p:grpSp>
      <p:sp>
        <p:nvSpPr>
          <p:cNvPr id="57366" name="Rectangle 22"/>
          <p:cNvSpPr>
            <a:spLocks/>
          </p:cNvSpPr>
          <p:nvPr/>
        </p:nvSpPr>
        <p:spPr bwMode="auto">
          <a:xfrm>
            <a:off x="6130231" y="1156395"/>
            <a:ext cx="2651001" cy="1549138"/>
          </a:xfrm>
          <a:prstGeom prst="rect">
            <a:avLst/>
          </a:prstGeom>
          <a:noFill/>
          <a:ln w="12700" cap="flat" cmpd="sng">
            <a:noFill/>
            <a:prstDash val="solid"/>
            <a:miter lim="0"/>
            <a:headEnd/>
            <a:tailEnd/>
          </a:ln>
          <a:effectLst/>
        </p:spPr>
        <p:txBody>
          <a:bodyPr lIns="88896" tIns="50798" rIns="88896" bIns="50798">
            <a:spAutoFit/>
          </a:bodyPr>
          <a:lstStyle/>
          <a:p>
            <a:pPr algn="l" defTabSz="914145"/>
            <a:r>
              <a:rPr lang="en-US" sz="2400" dirty="0" err="1">
                <a:solidFill>
                  <a:srgbClr val="002060"/>
                </a:solidFill>
                <a:latin typeface="Helvetica" charset="0"/>
                <a:ea typeface="Helvetica" charset="0"/>
                <a:cs typeface="Helvetica" charset="0"/>
                <a:sym typeface="Helvetica" charset="0"/>
              </a:rPr>
              <a:t>SpringerMaterials</a:t>
            </a:r>
            <a:r>
              <a:rPr lang="en-US" sz="2400" dirty="0">
                <a:solidFill>
                  <a:srgbClr val="002060"/>
                </a:solidFill>
                <a:latin typeface="Helvetica" charset="0"/>
                <a:ea typeface="Helvetica" charset="0"/>
                <a:cs typeface="Helvetica" charset="0"/>
                <a:sym typeface="Helvetica" charset="0"/>
              </a:rPr>
              <a:t/>
            </a:r>
            <a:br>
              <a:rPr lang="en-US" sz="2400" dirty="0">
                <a:solidFill>
                  <a:srgbClr val="002060"/>
                </a:solidFill>
                <a:latin typeface="Helvetica" charset="0"/>
                <a:ea typeface="Helvetica" charset="0"/>
                <a:cs typeface="Helvetica" charset="0"/>
                <a:sym typeface="Helvetica" charset="0"/>
              </a:rPr>
            </a:br>
            <a:endParaRPr lang="en-US" sz="1000" dirty="0">
              <a:solidFill>
                <a:srgbClr val="002060"/>
              </a:solidFill>
              <a:latin typeface="Helvetica" charset="0"/>
              <a:ea typeface="Helvetica" charset="0"/>
              <a:cs typeface="Helvetica" charset="0"/>
              <a:sym typeface="Helvetica" charset="0"/>
            </a:endParaRPr>
          </a:p>
          <a:p>
            <a:pPr algn="l" defTabSz="914145"/>
            <a:r>
              <a:rPr lang="en-US" sz="2400" dirty="0">
                <a:solidFill>
                  <a:srgbClr val="002060"/>
                </a:solidFill>
                <a:latin typeface="Helvetica" charset="0"/>
                <a:ea typeface="Helvetica" charset="0"/>
                <a:cs typeface="Helvetica" charset="0"/>
                <a:sym typeface="Helvetica" charset="0"/>
              </a:rPr>
              <a:t>Typical Usage </a:t>
            </a:r>
            <a:br>
              <a:rPr lang="en-US" sz="2400" dirty="0">
                <a:solidFill>
                  <a:srgbClr val="002060"/>
                </a:solidFill>
                <a:latin typeface="Helvetica" charset="0"/>
                <a:ea typeface="Helvetica" charset="0"/>
                <a:cs typeface="Helvetica" charset="0"/>
                <a:sym typeface="Helvetica" charset="0"/>
              </a:rPr>
            </a:br>
            <a:r>
              <a:rPr lang="en-US" sz="2400" dirty="0">
                <a:solidFill>
                  <a:srgbClr val="002060"/>
                </a:solidFill>
                <a:latin typeface="Helvetica" charset="0"/>
                <a:ea typeface="Helvetica" charset="0"/>
                <a:cs typeface="Helvetica" charset="0"/>
                <a:sym typeface="Helvetica" charset="0"/>
              </a:rPr>
              <a:t>Situation</a:t>
            </a:r>
            <a:endParaRPr lang="en-US" dirty="0"/>
          </a:p>
        </p:txBody>
      </p:sp>
      <p:grpSp>
        <p:nvGrpSpPr>
          <p:cNvPr id="6" name="Group 23"/>
          <p:cNvGrpSpPr>
            <a:grpSpLocks/>
          </p:cNvGrpSpPr>
          <p:nvPr/>
        </p:nvGrpSpPr>
        <p:grpSpPr bwMode="auto">
          <a:xfrm>
            <a:off x="142875" y="2681139"/>
            <a:ext cx="6805538" cy="1791519"/>
            <a:chOff x="0" y="0"/>
            <a:chExt cx="763" cy="201"/>
          </a:xfrm>
        </p:grpSpPr>
        <p:grpSp>
          <p:nvGrpSpPr>
            <p:cNvPr id="7" name="Group 24"/>
            <p:cNvGrpSpPr>
              <a:grpSpLocks/>
            </p:cNvGrpSpPr>
            <p:nvPr/>
          </p:nvGrpSpPr>
          <p:grpSpPr bwMode="auto">
            <a:xfrm>
              <a:off x="0" y="0"/>
              <a:ext cx="738" cy="194"/>
              <a:chOff x="0" y="0"/>
              <a:chExt cx="738" cy="194"/>
            </a:xfrm>
          </p:grpSpPr>
          <p:sp>
            <p:nvSpPr>
              <p:cNvPr id="57369" name="Rectangle 25"/>
              <p:cNvSpPr>
                <a:spLocks/>
              </p:cNvSpPr>
              <p:nvPr/>
            </p:nvSpPr>
            <p:spPr bwMode="auto">
              <a:xfrm>
                <a:off x="0" y="0"/>
                <a:ext cx="104" cy="194"/>
              </a:xfrm>
              <a:prstGeom prst="rect">
                <a:avLst/>
              </a:prstGeom>
              <a:solidFill>
                <a:srgbClr val="000000">
                  <a:alpha val="0"/>
                </a:srgbClr>
              </a:solidFill>
              <a:ln w="40640" cap="flat" cmpd="sng">
                <a:solidFill>
                  <a:srgbClr val="C00000"/>
                </a:solidFill>
                <a:prstDash val="solid"/>
                <a:round/>
                <a:headEnd/>
                <a:tailEnd/>
              </a:ln>
              <a:effectLst/>
            </p:spPr>
            <p:txBody>
              <a:bodyPr lIns="0" tIns="0" rIns="0" bIns="0" anchor="ctr"/>
              <a:lstStyle/>
              <a:p>
                <a:endParaRPr lang="en-US"/>
              </a:p>
            </p:txBody>
          </p:sp>
          <p:sp>
            <p:nvSpPr>
              <p:cNvPr id="57370" name="Line 26"/>
              <p:cNvSpPr>
                <a:spLocks noChangeShapeType="1"/>
              </p:cNvSpPr>
              <p:nvPr/>
            </p:nvSpPr>
            <p:spPr bwMode="auto">
              <a:xfrm flipH="1" flipV="1">
                <a:off x="104" y="179"/>
                <a:ext cx="634" cy="10"/>
              </a:xfrm>
              <a:prstGeom prst="line">
                <a:avLst/>
              </a:prstGeom>
              <a:noFill/>
              <a:ln w="40640" cap="flat" cmpd="sng">
                <a:solidFill>
                  <a:srgbClr val="C00000"/>
                </a:solidFill>
                <a:prstDash val="solid"/>
                <a:round/>
                <a:headEnd/>
                <a:tailEnd type="triangle" w="lg" len="lg"/>
              </a:ln>
              <a:effectLst/>
            </p:spPr>
            <p:txBody>
              <a:bodyPr/>
              <a:lstStyle/>
              <a:p>
                <a:endParaRPr lang="en-US"/>
              </a:p>
            </p:txBody>
          </p:sp>
        </p:grpSp>
        <p:sp>
          <p:nvSpPr>
            <p:cNvPr id="57371" name="AutoShape 27"/>
            <p:cNvSpPr>
              <a:spLocks/>
            </p:cNvSpPr>
            <p:nvPr/>
          </p:nvSpPr>
          <p:spPr bwMode="auto">
            <a:xfrm>
              <a:off x="733" y="168"/>
              <a:ext cx="30" cy="33"/>
            </a:xfrm>
            <a:custGeom>
              <a:avLst/>
              <a:gdLst/>
              <a:ahLst/>
              <a:cxnLst/>
              <a:rect l="0" t="0" r="r" b="b"/>
              <a:pathLst>
                <a:path w="21600" h="21600">
                  <a:moveTo>
                    <a:pt x="10800" y="0"/>
                  </a:moveTo>
                  <a:cubicBezTo>
                    <a:pt x="4835" y="0"/>
                    <a:pt x="0" y="4835"/>
                    <a:pt x="0" y="10799"/>
                  </a:cubicBezTo>
                  <a:lnTo>
                    <a:pt x="0" y="10800"/>
                  </a:ln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solidFill>
              <a:srgbClr val="000000">
                <a:alpha val="0"/>
              </a:srgbClr>
            </a:solidFill>
            <a:ln w="40640" cap="flat" cmpd="sng">
              <a:solidFill>
                <a:srgbClr val="C00000"/>
              </a:solidFill>
              <a:prstDash val="solid"/>
              <a:round/>
              <a:headEnd/>
              <a:tailEnd/>
            </a:ln>
            <a:effectLst/>
          </p:spPr>
          <p:txBody>
            <a:bodyPr lIns="0" tIns="0" rIns="0" bIns="0" anchor="ctr"/>
            <a:lstStyle/>
            <a:p>
              <a:endParaRPr lang="en-US"/>
            </a:p>
          </p:txBody>
        </p:sp>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556792"/>
            <a:ext cx="9180512" cy="5301208"/>
          </a:xfrm>
          <a:prstGeom prst="rect">
            <a:avLst/>
          </a:prstGeom>
          <a:noFill/>
          <a:ln w="9525">
            <a:noFill/>
            <a:miter lim="800000"/>
            <a:headEnd/>
            <a:tailEnd/>
          </a:ln>
        </p:spPr>
      </p:pic>
      <p:sp>
        <p:nvSpPr>
          <p:cNvPr id="15" name="Title 14"/>
          <p:cNvSpPr>
            <a:spLocks noGrp="1"/>
          </p:cNvSpPr>
          <p:nvPr>
            <p:ph type="ctrTitle"/>
          </p:nvPr>
        </p:nvSpPr>
        <p:spPr>
          <a:xfrm>
            <a:off x="4216424" y="404664"/>
            <a:ext cx="7772400" cy="443198"/>
          </a:xfrm>
        </p:spPr>
        <p:txBody>
          <a:bodyPr/>
          <a:lstStyle/>
          <a:p>
            <a:r>
              <a:rPr lang="en-US" dirty="0" smtClean="0"/>
              <a:t>SpringerReference.com</a:t>
            </a:r>
            <a:endParaRPr lang="en-US" dirty="0"/>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755576" y="3501008"/>
            <a:ext cx="7772400" cy="443198"/>
          </a:xfrm>
        </p:spPr>
        <p:txBody>
          <a:bodyPr/>
          <a:lstStyle/>
          <a:p>
            <a:r>
              <a:rPr lang="en-US" dirty="0" smtClean="0"/>
              <a:t>www.zentralblatt-math.org/zbmath/</a:t>
            </a:r>
            <a:endParaRPr lang="en-US" dirty="0"/>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4939" y="0"/>
            <a:ext cx="9213876" cy="6857999"/>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1066800" y="2590800"/>
            <a:ext cx="7772400" cy="2714589"/>
          </a:xfrm>
        </p:spPr>
        <p:txBody>
          <a:bodyPr/>
          <a:lstStyle/>
          <a:p>
            <a:r>
              <a:rPr lang="en-US" sz="2800" dirty="0" smtClean="0"/>
              <a:t>Thank you for your time!</a:t>
            </a:r>
            <a:br>
              <a:rPr lang="en-US" sz="2800" dirty="0" smtClean="0"/>
            </a:br>
            <a:r>
              <a:rPr lang="en-US" sz="2800" dirty="0" smtClean="0"/>
              <a:t/>
            </a:r>
            <a:br>
              <a:rPr lang="en-US" sz="2800" dirty="0" smtClean="0"/>
            </a:br>
            <a:r>
              <a:rPr lang="de-DE" sz="2800" dirty="0" smtClean="0"/>
              <a:t/>
            </a:r>
            <a:br>
              <a:rPr lang="de-DE" sz="2800" dirty="0" smtClean="0"/>
            </a:br>
            <a:r>
              <a:rPr lang="en-US" sz="2800" dirty="0" smtClean="0"/>
              <a:t>Any questions?</a:t>
            </a:r>
            <a:br>
              <a:rPr lang="en-US" sz="2800" dirty="0" smtClean="0"/>
            </a:br>
            <a:r>
              <a:rPr lang="en-US" sz="2800" dirty="0" smtClean="0"/>
              <a:t/>
            </a:r>
            <a:br>
              <a:rPr lang="en-US" sz="2800" dirty="0" smtClean="0"/>
            </a:br>
            <a:r>
              <a:rPr lang="en-US" sz="2800" dirty="0" smtClean="0"/>
              <a:t>Ismael.touq@springer.com</a:t>
            </a:r>
            <a:br>
              <a:rPr lang="en-US" sz="2800" dirty="0" smtClean="0"/>
            </a:br>
            <a:endParaRPr lang="de-DE" sz="2800" dirty="0"/>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0040" t="14451" r="10226" b="18621"/>
          <a:stretch>
            <a:fillRect/>
          </a:stretch>
        </p:blipFill>
        <p:spPr bwMode="auto">
          <a:xfrm>
            <a:off x="425127" y="903470"/>
            <a:ext cx="6667153" cy="4345996"/>
          </a:xfrm>
          <a:prstGeom prst="rect">
            <a:avLst/>
          </a:prstGeom>
          <a:noFill/>
          <a:ln w="9525">
            <a:noFill/>
            <a:miter lim="800000"/>
            <a:headEnd/>
            <a:tailEnd/>
          </a:ln>
        </p:spPr>
      </p:pic>
      <p:sp>
        <p:nvSpPr>
          <p:cNvPr id="7" name="Rectangle 6"/>
          <p:cNvSpPr/>
          <p:nvPr/>
        </p:nvSpPr>
        <p:spPr bwMode="auto">
          <a:xfrm>
            <a:off x="5393116" y="1355844"/>
            <a:ext cx="1554480" cy="64008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11" name="Rectangle 10"/>
          <p:cNvSpPr/>
          <p:nvPr/>
        </p:nvSpPr>
        <p:spPr bwMode="auto">
          <a:xfrm>
            <a:off x="407148" y="4824729"/>
            <a:ext cx="6675120" cy="4572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9" name="Rectangle 8"/>
          <p:cNvSpPr/>
          <p:nvPr/>
        </p:nvSpPr>
        <p:spPr bwMode="auto">
          <a:xfrm>
            <a:off x="5911686" y="850664"/>
            <a:ext cx="1005840" cy="228600"/>
          </a:xfrm>
          <a:prstGeom prst="rect">
            <a:avLst/>
          </a:prstGeom>
          <a:noFill/>
          <a:ln w="38100" cap="flat" cmpd="sng" algn="ctr">
            <a:solidFill>
              <a:srgbClr val="234EA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smtClean="0">
              <a:ln>
                <a:noFill/>
              </a:ln>
              <a:solidFill>
                <a:schemeClr val="tx2"/>
              </a:solidFill>
              <a:effectLst/>
              <a:latin typeface="Arial" charset="0"/>
            </a:endParaRPr>
          </a:p>
        </p:txBody>
      </p:sp>
      <p:sp>
        <p:nvSpPr>
          <p:cNvPr id="12" name="Content Placeholder 2"/>
          <p:cNvSpPr>
            <a:spLocks noGrp="1"/>
          </p:cNvSpPr>
          <p:nvPr>
            <p:ph idx="1"/>
          </p:nvPr>
        </p:nvSpPr>
        <p:spPr>
          <a:xfrm>
            <a:off x="7454140" y="838398"/>
            <a:ext cx="1510348" cy="3250121"/>
          </a:xfrm>
        </p:spPr>
        <p:txBody>
          <a:bodyPr/>
          <a:lstStyle/>
          <a:p>
            <a:pPr marL="0" indent="0">
              <a:lnSpc>
                <a:spcPct val="100000"/>
              </a:lnSpc>
              <a:spcBef>
                <a:spcPct val="30000"/>
              </a:spcBef>
              <a:buClrTx/>
              <a:buSzTx/>
              <a:buNone/>
              <a:defRPr/>
            </a:pPr>
            <a:r>
              <a:rPr lang="en-US" dirty="0" smtClean="0"/>
              <a:t>More language interfaces to be released.</a:t>
            </a:r>
          </a:p>
          <a:p>
            <a:pPr marL="0" indent="0">
              <a:lnSpc>
                <a:spcPct val="100000"/>
              </a:lnSpc>
              <a:spcBef>
                <a:spcPct val="30000"/>
              </a:spcBef>
              <a:buClrTx/>
              <a:buSzTx/>
              <a:buNone/>
              <a:defRPr/>
            </a:pPr>
            <a:r>
              <a:rPr lang="en-US" dirty="0" smtClean="0"/>
              <a:t>Institutional branding appears in the top right corner of every page. </a:t>
            </a:r>
          </a:p>
          <a:p>
            <a:pPr marL="0" indent="0">
              <a:lnSpc>
                <a:spcPct val="100000"/>
              </a:lnSpc>
              <a:spcBef>
                <a:spcPct val="30000"/>
              </a:spcBef>
              <a:buClrTx/>
              <a:buSzTx/>
              <a:buNone/>
              <a:defRPr/>
            </a:pPr>
            <a:r>
              <a:rPr lang="en-US" dirty="0" smtClean="0"/>
              <a:t>Administrators can upload their institutions’ logo.</a:t>
            </a:r>
          </a:p>
          <a:p>
            <a:endParaRPr lang="en-US" dirty="0" smtClean="0"/>
          </a:p>
        </p:txBody>
      </p:sp>
      <p:sp>
        <p:nvSpPr>
          <p:cNvPr id="13" name="Rectangle 12"/>
          <p:cNvSpPr/>
          <p:nvPr/>
        </p:nvSpPr>
        <p:spPr>
          <a:xfrm>
            <a:off x="7083312" y="764142"/>
            <a:ext cx="413896" cy="400110"/>
          </a:xfrm>
          <a:prstGeom prst="rect">
            <a:avLst/>
          </a:prstGeom>
        </p:spPr>
        <p:txBody>
          <a:bodyPr wrap="none">
            <a:spAutoFit/>
          </a:bodyPr>
          <a:lstStyle/>
          <a:p>
            <a:r>
              <a:rPr lang="en-US" sz="2000" b="0" dirty="0" smtClean="0">
                <a:solidFill>
                  <a:srgbClr val="234EAF"/>
                </a:solidFill>
                <a:sym typeface="Wingdings"/>
              </a:rPr>
              <a:t></a:t>
            </a:r>
            <a:endParaRPr lang="en-US" sz="2000" b="0" dirty="0">
              <a:solidFill>
                <a:srgbClr val="234EAF"/>
              </a:solidFill>
            </a:endParaRPr>
          </a:p>
        </p:txBody>
      </p:sp>
      <p:sp>
        <p:nvSpPr>
          <p:cNvPr id="14" name="Rectangle 13"/>
          <p:cNvSpPr/>
          <p:nvPr/>
        </p:nvSpPr>
        <p:spPr>
          <a:xfrm>
            <a:off x="7068798" y="1586382"/>
            <a:ext cx="413896" cy="400110"/>
          </a:xfrm>
          <a:prstGeom prst="rect">
            <a:avLst/>
          </a:prstGeom>
        </p:spPr>
        <p:txBody>
          <a:bodyPr wrap="none">
            <a:spAutoFit/>
          </a:bodyPr>
          <a:lstStyle/>
          <a:p>
            <a:r>
              <a:rPr lang="en-US" sz="2000" b="0" dirty="0" smtClean="0">
                <a:solidFill>
                  <a:srgbClr val="234EAF"/>
                </a:solidFill>
                <a:sym typeface="Wingdings"/>
              </a:rPr>
              <a:t></a:t>
            </a:r>
          </a:p>
        </p:txBody>
      </p:sp>
      <p:sp>
        <p:nvSpPr>
          <p:cNvPr id="15" name="Rectangle 14"/>
          <p:cNvSpPr/>
          <p:nvPr/>
        </p:nvSpPr>
        <p:spPr>
          <a:xfrm>
            <a:off x="7077766" y="4869160"/>
            <a:ext cx="367408" cy="400110"/>
          </a:xfrm>
          <a:prstGeom prst="rect">
            <a:avLst/>
          </a:prstGeom>
        </p:spPr>
        <p:txBody>
          <a:bodyPr wrap="square">
            <a:spAutoFit/>
          </a:bodyPr>
          <a:lstStyle/>
          <a:p>
            <a:r>
              <a:rPr lang="en-US" sz="2000" b="0" dirty="0" smtClean="0">
                <a:solidFill>
                  <a:srgbClr val="234EAF"/>
                </a:solidFill>
                <a:sym typeface="Wingdings"/>
              </a:rPr>
              <a:t></a:t>
            </a:r>
          </a:p>
        </p:txBody>
      </p:sp>
      <p:sp>
        <p:nvSpPr>
          <p:cNvPr id="16" name="TextBox 15"/>
          <p:cNvSpPr txBox="1"/>
          <p:nvPr/>
        </p:nvSpPr>
        <p:spPr>
          <a:xfrm>
            <a:off x="720294" y="5445224"/>
            <a:ext cx="7137854" cy="1077218"/>
          </a:xfrm>
          <a:prstGeom prst="rect">
            <a:avLst/>
          </a:prstGeom>
          <a:noFill/>
        </p:spPr>
        <p:txBody>
          <a:bodyPr wrap="square" rtlCol="0">
            <a:spAutoFit/>
          </a:bodyPr>
          <a:lstStyle/>
          <a:p>
            <a:pPr algn="l">
              <a:spcBef>
                <a:spcPts val="0"/>
              </a:spcBef>
            </a:pPr>
            <a:r>
              <a:rPr lang="en-US" b="0" dirty="0" smtClean="0"/>
              <a:t>In the grey bar, on every page, the user can see how he or she is being recognized and whether or not the user is logged in. </a:t>
            </a:r>
          </a:p>
          <a:p>
            <a:pPr algn="l">
              <a:spcBef>
                <a:spcPts val="0"/>
              </a:spcBef>
            </a:pPr>
            <a:r>
              <a:rPr lang="en-US" b="0" dirty="0" smtClean="0"/>
              <a:t>In case the user needs assistance from customer service, the  </a:t>
            </a:r>
            <a:r>
              <a:rPr lang="en-US" b="0" dirty="0" err="1" smtClean="0"/>
              <a:t>Metapress</a:t>
            </a:r>
            <a:r>
              <a:rPr lang="en-US" b="0" dirty="0" smtClean="0"/>
              <a:t> ID and the IP address can be found here as well.</a:t>
            </a:r>
            <a:endParaRPr lang="en-US" b="0" dirty="0"/>
          </a:p>
        </p:txBody>
      </p:sp>
      <p:sp>
        <p:nvSpPr>
          <p:cNvPr id="17" name="Rectangle 16"/>
          <p:cNvSpPr/>
          <p:nvPr/>
        </p:nvSpPr>
        <p:spPr>
          <a:xfrm>
            <a:off x="438516" y="5430710"/>
            <a:ext cx="367408" cy="400110"/>
          </a:xfrm>
          <a:prstGeom prst="rect">
            <a:avLst/>
          </a:prstGeom>
        </p:spPr>
        <p:txBody>
          <a:bodyPr wrap="square">
            <a:spAutoFit/>
          </a:bodyPr>
          <a:lstStyle/>
          <a:p>
            <a:r>
              <a:rPr lang="en-US" sz="2000" b="0" dirty="0" smtClean="0">
                <a:solidFill>
                  <a:srgbClr val="234EAF"/>
                </a:solidFill>
                <a:sym typeface="Wingdings"/>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PRINGER_ssbm_E">
  <a:themeElements>
    <a:clrScheme name="">
      <a:dk1>
        <a:srgbClr val="000000"/>
      </a:dk1>
      <a:lt1>
        <a:srgbClr val="FFFFFF"/>
      </a:lt1>
      <a:dk2>
        <a:srgbClr val="002143"/>
      </a:dk2>
      <a:lt2>
        <a:srgbClr val="E1E1E6"/>
      </a:lt2>
      <a:accent1>
        <a:srgbClr val="FEB07E"/>
      </a:accent1>
      <a:accent2>
        <a:srgbClr val="F76013"/>
      </a:accent2>
      <a:accent3>
        <a:srgbClr val="FFFFFF"/>
      </a:accent3>
      <a:accent4>
        <a:srgbClr val="000000"/>
      </a:accent4>
      <a:accent5>
        <a:srgbClr val="FED4C0"/>
      </a:accent5>
      <a:accent6>
        <a:srgbClr val="E05610"/>
      </a:accent6>
      <a:hlink>
        <a:srgbClr val="F6822D"/>
      </a:hlink>
      <a:folHlink>
        <a:srgbClr val="A4A4AA"/>
      </a:folHlink>
    </a:clrScheme>
    <a:fontScheme name="SPRINGER_ssbm_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1DDE9"/>
        </a:solidFill>
        <a:ln w="9525" cap="flat" cmpd="sng" algn="ctr">
          <a:solidFill>
            <a:schemeClr va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D1DDE9"/>
        </a:solidFill>
        <a:ln w="9525" cap="flat" cmpd="sng" algn="ctr">
          <a:solidFill>
            <a:schemeClr va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2"/>
            </a:solidFill>
            <a:effectLst/>
            <a:latin typeface="Arial" charset="0"/>
          </a:defRPr>
        </a:defPPr>
      </a:lstStyle>
    </a:lnDef>
  </a:objectDefaults>
  <a:extraClrSchemeLst>
    <a:extraClrScheme>
      <a:clrScheme name="SPRINGER_ssbm_E 1">
        <a:dk1>
          <a:srgbClr val="000000"/>
        </a:dk1>
        <a:lt1>
          <a:srgbClr val="FFFFFF"/>
        </a:lt1>
        <a:dk2>
          <a:srgbClr val="002143"/>
        </a:dk2>
        <a:lt2>
          <a:srgbClr val="CCCCD2"/>
        </a:lt2>
        <a:accent1>
          <a:srgbClr val="FF9A6E"/>
        </a:accent1>
        <a:accent2>
          <a:srgbClr val="F76013"/>
        </a:accent2>
        <a:accent3>
          <a:srgbClr val="FFFFFF"/>
        </a:accent3>
        <a:accent4>
          <a:srgbClr val="000000"/>
        </a:accent4>
        <a:accent5>
          <a:srgbClr val="FFCABA"/>
        </a:accent5>
        <a:accent6>
          <a:srgbClr val="E05610"/>
        </a:accent6>
        <a:hlink>
          <a:srgbClr val="FFCAB0"/>
        </a:hlink>
        <a:folHlink>
          <a:srgbClr val="A5A5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B5A6A8B7CBFA44847CE5CB5389AAF0" ma:contentTypeVersion="5" ma:contentTypeDescription="Create a new document." ma:contentTypeScope="" ma:versionID="c1816204c58c33c36664ccef8104cb3c">
  <xsd:schema xmlns:xsd="http://www.w3.org/2001/XMLSchema" xmlns:p="http://schemas.microsoft.com/office/2006/metadata/properties" targetNamespace="http://schemas.microsoft.com/office/2006/metadata/properties" ma:root="true" ma:fieldsID="3499b950577a2016a70f6249b5d50e6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77E0160-9096-4FBC-907C-249AF454C8A6}">
  <ds:schemaRefs>
    <ds:schemaRef ds:uri="http://schemas.microsoft.com/sharepoint/v3/contenttype/forms"/>
  </ds:schemaRefs>
</ds:datastoreItem>
</file>

<file path=customXml/itemProps2.xml><?xml version="1.0" encoding="utf-8"?>
<ds:datastoreItem xmlns:ds="http://schemas.openxmlformats.org/officeDocument/2006/customXml" ds:itemID="{E4E99132-4C8D-4E3D-BCDD-6FEA38679239}">
  <ds:schemaRefs>
    <ds:schemaRef ds:uri="http://schemas.microsoft.com/office/2006/metadata/properties"/>
  </ds:schemaRefs>
</ds:datastoreItem>
</file>

<file path=customXml/itemProps3.xml><?xml version="1.0" encoding="utf-8"?>
<ds:datastoreItem xmlns:ds="http://schemas.openxmlformats.org/officeDocument/2006/customXml" ds:itemID="{6BF93303-C034-4C8F-96C9-A250035B3B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SPRINGER_ssbm_E</Template>
  <TotalTime>4840</TotalTime>
  <Words>4128</Words>
  <Application>Microsoft Office PowerPoint</Application>
  <PresentationFormat>On-screen Show (4:3)</PresentationFormat>
  <Paragraphs>566</Paragraphs>
  <Slides>84</Slides>
  <Notes>62</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SPRINGER_ssbm_E</vt:lpstr>
      <vt:lpstr>Springer </vt:lpstr>
      <vt:lpstr>Introduction:  How To Access Springer Databases</vt:lpstr>
      <vt:lpstr>Slide 3</vt:lpstr>
      <vt:lpstr>Slide 4</vt:lpstr>
      <vt:lpstr>Slide 5</vt:lpstr>
      <vt:lpstr>1. SpringerLink.com  2. SpringerProtocols.com  3. SpringerImages.com*  4. SpringerMaterials.com*  5. SpringerReferences.com  6. Z MATH</vt:lpstr>
      <vt:lpstr>1. SpringerLink.com  - Homepage and Search Functions  - Other Search  / Browse Options  - The Search Results  - The  new ‘Look Inside’ functionality  - Personalization and Other Functionalities</vt:lpstr>
      <vt:lpstr>Homepage consists of three parts</vt:lpstr>
      <vt:lpstr>Slide 9</vt:lpstr>
      <vt:lpstr>There are 4 different ways to search or browse content</vt:lpstr>
      <vt:lpstr>Quick Search on SpringerLink</vt:lpstr>
      <vt:lpstr>Advanced Search on SpringerLink</vt:lpstr>
      <vt:lpstr>Advanced Search by Keywords, without “”</vt:lpstr>
      <vt:lpstr>Search Results</vt:lpstr>
      <vt:lpstr>Access Indicators can be switched off or on (default is ‘on’)</vt:lpstr>
      <vt:lpstr>SpringerLink.com  Other Search  / Browse Options</vt:lpstr>
      <vt:lpstr>Browse by Subject Collection</vt:lpstr>
      <vt:lpstr>Browse by Title - Browse Alphabetically</vt:lpstr>
      <vt:lpstr>.. Then by Keyword, Collection or Alphabetical order</vt:lpstr>
      <vt:lpstr>SpringerLink.com  The Search Results</vt:lpstr>
      <vt:lpstr>New Search</vt:lpstr>
      <vt:lpstr>Slide 22</vt:lpstr>
      <vt:lpstr>Slide 23</vt:lpstr>
      <vt:lpstr>Flexible Filters</vt:lpstr>
      <vt:lpstr>Contents vs Look Inside</vt:lpstr>
      <vt:lpstr>Related Documents on the abstract page</vt:lpstr>
      <vt:lpstr>Related Documents</vt:lpstr>
      <vt:lpstr>More options on the Abstract page</vt:lpstr>
      <vt:lpstr>References</vt:lpstr>
      <vt:lpstr>Cited By</vt:lpstr>
      <vt:lpstr>Export Citation</vt:lpstr>
      <vt:lpstr>SpringerLink.com  The  new ‘Look Inside’ functionality</vt:lpstr>
      <vt:lpstr>Look Inside</vt:lpstr>
      <vt:lpstr>Look Inside - Navigation</vt:lpstr>
      <vt:lpstr>Options in ‘Look Inside’</vt:lpstr>
      <vt:lpstr>View Details or Download the PDF</vt:lpstr>
      <vt:lpstr>SpringerLink.com  Personalization and Other Functionalities</vt:lpstr>
      <vt:lpstr>Users can log in to their own account</vt:lpstr>
      <vt:lpstr>Save a search</vt:lpstr>
      <vt:lpstr>Saved Searches</vt:lpstr>
      <vt:lpstr>Other options are RSS Feeds and Print view</vt:lpstr>
      <vt:lpstr>Sharing Results </vt:lpstr>
      <vt:lpstr>Frequently Asked Questions under Help  in the Menu bar</vt:lpstr>
      <vt:lpstr>2. SpringerProtocols</vt:lpstr>
      <vt:lpstr>What are protocols?</vt:lpstr>
      <vt:lpstr>Slide 46</vt:lpstr>
      <vt:lpstr>PLATFORM   SpringerProtocols.com</vt:lpstr>
      <vt:lpstr>Slide 48</vt:lpstr>
      <vt:lpstr>Slide 49</vt:lpstr>
      <vt:lpstr>Slide 50</vt:lpstr>
      <vt:lpstr>Example of the actual Protocol / PDF File</vt:lpstr>
      <vt:lpstr>3. SpringerImages </vt:lpstr>
      <vt:lpstr>About SpringerImages</vt:lpstr>
      <vt:lpstr>Personalization of SpringerImages</vt:lpstr>
      <vt:lpstr>Image sets – Drag and Drop</vt:lpstr>
      <vt:lpstr>Slide 56</vt:lpstr>
      <vt:lpstr>Slide 57</vt:lpstr>
      <vt:lpstr>Slide 58</vt:lpstr>
      <vt:lpstr>Slide 59</vt:lpstr>
      <vt:lpstr>Slide 60</vt:lpstr>
      <vt:lpstr>Slide 61</vt:lpstr>
      <vt:lpstr>Slide 62</vt:lpstr>
      <vt:lpstr>What is Landolt-Börnstein?</vt:lpstr>
      <vt:lpstr>Slide 64</vt:lpstr>
      <vt:lpstr>What does “critically evaluated” mean?</vt:lpstr>
      <vt:lpstr>Slide 66</vt:lpstr>
      <vt:lpstr>Slide 67</vt:lpstr>
      <vt:lpstr>Slide 68</vt:lpstr>
      <vt:lpstr>Slide 69</vt:lpstr>
      <vt:lpstr>Slide 70</vt:lpstr>
      <vt:lpstr>Slide 71</vt:lpstr>
      <vt:lpstr>Slide 72</vt:lpstr>
      <vt:lpstr>Slide 73</vt:lpstr>
      <vt:lpstr>Slide 74</vt:lpstr>
      <vt:lpstr>Slide 75</vt:lpstr>
      <vt:lpstr>Chemical Safety Data</vt:lpstr>
      <vt:lpstr>Slide 77</vt:lpstr>
      <vt:lpstr>Slide 78</vt:lpstr>
      <vt:lpstr>Slide 79</vt:lpstr>
      <vt:lpstr>Slide 80</vt:lpstr>
      <vt:lpstr>SpringerReference.com</vt:lpstr>
      <vt:lpstr>www.zentralblatt-math.org/zbmath/</vt:lpstr>
      <vt:lpstr>Slide 83</vt:lpstr>
      <vt:lpstr>Thank you for your time!   Any questions?  Ismael.touq@springer.com </vt:lpstr>
    </vt:vector>
  </TitlesOfParts>
  <Company>Springer SBM</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All New SpringerLink: A Trainer's Guide</dc:title>
  <dc:subject>SpringerLink Training September 2010</dc:subject>
  <dc:creator>Miguel Toribio-Mateas</dc:creator>
  <cp:lastModifiedBy>Vaio</cp:lastModifiedBy>
  <cp:revision>412</cp:revision>
  <cp:lastPrinted>2005-10-12T14:17:50Z</cp:lastPrinted>
  <dcterms:created xsi:type="dcterms:W3CDTF">2007-12-12T12:38:44Z</dcterms:created>
  <dcterms:modified xsi:type="dcterms:W3CDTF">2011-12-12T10:06:47Z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0x010100AFB5A6A8B7CBFA44847CE5CB5389AAF0</vt:lpwstr>
  </property>
</Properties>
</file>