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339" r:id="rId2"/>
    <p:sldId id="257" r:id="rId3"/>
    <p:sldId id="336" r:id="rId4"/>
    <p:sldId id="355" r:id="rId5"/>
    <p:sldId id="337" r:id="rId6"/>
    <p:sldId id="300" r:id="rId7"/>
    <p:sldId id="275" r:id="rId8"/>
    <p:sldId id="316" r:id="rId9"/>
    <p:sldId id="332" r:id="rId10"/>
    <p:sldId id="268" r:id="rId11"/>
    <p:sldId id="260" r:id="rId12"/>
    <p:sldId id="305" r:id="rId13"/>
    <p:sldId id="309" r:id="rId14"/>
    <p:sldId id="311" r:id="rId15"/>
    <p:sldId id="313" r:id="rId16"/>
    <p:sldId id="317" r:id="rId17"/>
    <p:sldId id="354" r:id="rId18"/>
    <p:sldId id="314" r:id="rId19"/>
    <p:sldId id="287" r:id="rId20"/>
    <p:sldId id="343" r:id="rId21"/>
    <p:sldId id="344" r:id="rId22"/>
    <p:sldId id="345" r:id="rId23"/>
    <p:sldId id="346" r:id="rId24"/>
    <p:sldId id="347" r:id="rId25"/>
    <p:sldId id="348" r:id="rId26"/>
    <p:sldId id="349" r:id="rId27"/>
    <p:sldId id="350" r:id="rId28"/>
    <p:sldId id="325" r:id="rId29"/>
    <p:sldId id="319" r:id="rId30"/>
    <p:sldId id="340" r:id="rId31"/>
    <p:sldId id="322" r:id="rId32"/>
    <p:sldId id="323" r:id="rId33"/>
    <p:sldId id="327" r:id="rId34"/>
    <p:sldId id="328" r:id="rId35"/>
    <p:sldId id="351" r:id="rId36"/>
    <p:sldId id="341" r:id="rId37"/>
    <p:sldId id="26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03" autoAdjust="0"/>
  </p:normalViewPr>
  <p:slideViewPr>
    <p:cSldViewPr>
      <p:cViewPr>
        <p:scale>
          <a:sx n="40" d="100"/>
          <a:sy n="40" d="100"/>
        </p:scale>
        <p:origin x="-2256" y="-684"/>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F8B425-1ABC-409E-BE00-46253A5855E4}" type="datetimeFigureOut">
              <a:rPr lang="en-US" smtClean="0"/>
              <a:pPr/>
              <a:t>3/2/2013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398972-B018-4B36-BE65-FB88E79A0EDC}" type="slidenum">
              <a:rPr lang="en-GB" smtClean="0"/>
              <a:pPr/>
              <a:t>‹#›</a:t>
            </a:fld>
            <a:endParaRPr lang="en-GB"/>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83476-0DFC-4758-823F-56BB708AA91D}" type="datetimeFigureOut">
              <a:rPr lang="en-US" smtClean="0"/>
              <a:pPr/>
              <a:t>3/2/2013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8FD480-681D-4E2A-8F7C-A88912616FAE}"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43000" y="685800"/>
            <a:ext cx="4572000" cy="3429000"/>
          </a:xfrm>
          <a:ln/>
        </p:spPr>
      </p:sp>
      <p:sp>
        <p:nvSpPr>
          <p:cNvPr id="32771"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Where nerve impulses convert to neurotransmitters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Transmission of impulses</a:t>
            </a:r>
            <a:r>
              <a:rPr lang="en-GB" baseline="0" dirty="0" smtClean="0"/>
              <a:t>               </a:t>
            </a:r>
            <a:r>
              <a:rPr lang="en-GB" dirty="0" smtClean="0"/>
              <a:t>Inhibition of impulses</a:t>
            </a:r>
            <a:r>
              <a:rPr lang="en-GB" baseline="0" dirty="0" smtClean="0"/>
              <a:t>             </a:t>
            </a:r>
            <a:r>
              <a:rPr lang="en-GB" dirty="0" smtClean="0"/>
              <a:t>Integration of impulses</a:t>
            </a:r>
            <a:r>
              <a:rPr lang="en-GB" baseline="0" dirty="0" smtClean="0"/>
              <a:t>               </a:t>
            </a:r>
            <a:r>
              <a:rPr lang="en-GB" dirty="0" smtClean="0"/>
              <a:t>Modification of impulses</a:t>
            </a:r>
            <a:r>
              <a:rPr lang="en-GB" baseline="0" dirty="0" smtClean="0"/>
              <a:t>               </a:t>
            </a:r>
            <a:r>
              <a:rPr lang="en-GB" dirty="0" smtClean="0"/>
              <a:t>Learning and memory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90000"/>
              </a:lnSpc>
            </a:pPr>
            <a:r>
              <a:rPr lang="en-US" dirty="0" smtClean="0"/>
              <a:t>Often branch sparsely, forming </a:t>
            </a:r>
            <a:r>
              <a:rPr lang="en-US" dirty="0" smtClean="0">
                <a:solidFill>
                  <a:srgbClr val="FFFF00"/>
                </a:solidFill>
              </a:rPr>
              <a:t>collaterals</a:t>
            </a:r>
            <a:r>
              <a:rPr lang="en-US" dirty="0" smtClean="0"/>
              <a:t>.</a:t>
            </a:r>
          </a:p>
          <a:p>
            <a:pPr>
              <a:lnSpc>
                <a:spcPct val="90000"/>
              </a:lnSpc>
            </a:pPr>
            <a:r>
              <a:rPr lang="en-US" dirty="0" smtClean="0"/>
              <a:t>Each collateral may split into </a:t>
            </a:r>
            <a:r>
              <a:rPr lang="en-US" dirty="0" err="1" smtClean="0">
                <a:solidFill>
                  <a:srgbClr val="FFFF00"/>
                </a:solidFill>
              </a:rPr>
              <a:t>telodendria</a:t>
            </a:r>
            <a:r>
              <a:rPr lang="en-US" dirty="0" smtClean="0"/>
              <a:t> which end in a </a:t>
            </a:r>
            <a:r>
              <a:rPr lang="en-US" dirty="0" smtClean="0">
                <a:solidFill>
                  <a:srgbClr val="FFFF00"/>
                </a:solidFill>
              </a:rPr>
              <a:t>synaptic knob</a:t>
            </a:r>
            <a:r>
              <a:rPr lang="en-US" dirty="0" smtClean="0"/>
              <a:t>, which contains </a:t>
            </a:r>
            <a:r>
              <a:rPr lang="en-US" dirty="0" smtClean="0">
                <a:solidFill>
                  <a:srgbClr val="FFFF00"/>
                </a:solidFill>
              </a:rPr>
              <a:t>synaptic vesicles</a:t>
            </a:r>
            <a:r>
              <a:rPr lang="en-US" dirty="0" smtClean="0"/>
              <a:t> – membranous bags of NTs</a:t>
            </a:r>
          </a:p>
          <a:p>
            <a:pPr>
              <a:lnSpc>
                <a:spcPct val="90000"/>
              </a:lnSpc>
            </a:pPr>
            <a:r>
              <a:rPr lang="en-US" sz="1200" dirty="0" smtClean="0"/>
              <a:t>refer to the end points of an axon responsible for releasing chemicals to communicate with other neurons</a:t>
            </a:r>
          </a:p>
          <a:p>
            <a:pPr>
              <a:lnSpc>
                <a:spcPct val="90000"/>
              </a:lnSpc>
            </a:pPr>
            <a:r>
              <a:rPr lang="en-US" sz="2400" dirty="0" smtClean="0"/>
              <a:t>Surrounded by a </a:t>
            </a:r>
            <a:r>
              <a:rPr lang="en-US" sz="2400" dirty="0" smtClean="0">
                <a:solidFill>
                  <a:srgbClr val="FFFF00"/>
                </a:solidFill>
              </a:rPr>
              <a:t>myelin                                               sheath</a:t>
            </a:r>
            <a:r>
              <a:rPr lang="en-US" sz="2400" dirty="0" smtClean="0"/>
              <a:t>, a wrapping of lipid                                                which:</a:t>
            </a:r>
          </a:p>
          <a:p>
            <a:pPr lvl="1">
              <a:lnSpc>
                <a:spcPct val="90000"/>
              </a:lnSpc>
            </a:pPr>
            <a:r>
              <a:rPr lang="en-US" sz="2000" dirty="0" smtClean="0"/>
              <a:t>Protects the axon and electrically isolates it</a:t>
            </a:r>
          </a:p>
          <a:p>
            <a:pPr lvl="1">
              <a:lnSpc>
                <a:spcPct val="90000"/>
              </a:lnSpc>
            </a:pPr>
            <a:r>
              <a:rPr lang="en-US" sz="2000" dirty="0" smtClean="0"/>
              <a:t>Increases the rate of AP transmission</a:t>
            </a:r>
          </a:p>
          <a:p>
            <a:pPr>
              <a:lnSpc>
                <a:spcPct val="90000"/>
              </a:lnSpc>
            </a:pPr>
            <a:r>
              <a:rPr lang="en-US" sz="2400" dirty="0" smtClean="0"/>
              <a:t>The myelin sheath is made by ________ in the CNS and by _________ in the PNS.</a:t>
            </a:r>
          </a:p>
          <a:p>
            <a:pPr>
              <a:lnSpc>
                <a:spcPct val="90000"/>
              </a:lnSpc>
            </a:pPr>
            <a:r>
              <a:rPr lang="en-US" sz="2400" dirty="0" smtClean="0"/>
              <a:t>This wrapping is never complete.  Interspersed along the axon are gaps where there is no myelin – these are </a:t>
            </a:r>
            <a:r>
              <a:rPr lang="en-US" sz="2400" dirty="0" smtClean="0">
                <a:solidFill>
                  <a:srgbClr val="FFFF00"/>
                </a:solidFill>
              </a:rPr>
              <a:t>nodes of </a:t>
            </a:r>
            <a:r>
              <a:rPr lang="en-US" sz="2400" dirty="0" err="1" smtClean="0">
                <a:solidFill>
                  <a:srgbClr val="FFFF00"/>
                </a:solidFill>
              </a:rPr>
              <a:t>Ranvier</a:t>
            </a:r>
            <a:r>
              <a:rPr lang="en-US" sz="2400" dirty="0" smtClean="0"/>
              <a:t>.</a:t>
            </a:r>
          </a:p>
          <a:p>
            <a:pPr>
              <a:lnSpc>
                <a:spcPct val="90000"/>
              </a:lnSpc>
            </a:pPr>
            <a:r>
              <a:rPr lang="en-US" sz="2400" dirty="0" smtClean="0"/>
              <a:t>In the PNS, the exterior of the Schwann cell surrounding an axon is the </a:t>
            </a:r>
            <a:r>
              <a:rPr lang="en-US" sz="2400" dirty="0" err="1" smtClean="0">
                <a:solidFill>
                  <a:srgbClr val="FFFF00"/>
                </a:solidFill>
              </a:rPr>
              <a:t>neurilemma</a:t>
            </a:r>
            <a:endParaRPr lang="en-US" sz="2400" dirty="0" smtClean="0">
              <a:solidFill>
                <a:srgbClr val="FFFF00"/>
              </a:solidFill>
            </a:endParaRPr>
          </a:p>
          <a:p>
            <a:pPr>
              <a:spcBef>
                <a:spcPct val="50000"/>
              </a:spcBef>
              <a:defRPr/>
            </a:pPr>
            <a:r>
              <a:rPr lang="en-US" sz="2400" dirty="0" smtClean="0"/>
              <a:t>In life: soft, elastic, homogeneous (jelly)</a:t>
            </a:r>
          </a:p>
          <a:p>
            <a:pPr>
              <a:spcBef>
                <a:spcPct val="50000"/>
              </a:spcBef>
              <a:defRPr/>
            </a:pPr>
            <a:r>
              <a:rPr lang="en-US" sz="2400" dirty="0" smtClean="0"/>
              <a:t>		Unspecialized cytoplasm (</a:t>
            </a:r>
            <a:r>
              <a:rPr lang="en-US" sz="2400" dirty="0" err="1" smtClean="0"/>
              <a:t>neuroplasm</a:t>
            </a:r>
            <a:r>
              <a:rPr lang="en-US" sz="2400" dirty="0" smtClean="0"/>
              <a:t>) = 		</a:t>
            </a:r>
            <a:r>
              <a:rPr lang="en-US" sz="2400" b="1" dirty="0" err="1" smtClean="0">
                <a:solidFill>
                  <a:srgbClr val="FF0000"/>
                </a:solidFill>
                <a:effectLst>
                  <a:outerShdw blurRad="38100" dist="38100" dir="2700000" algn="tl">
                    <a:srgbClr val="C0C0C0"/>
                  </a:outerShdw>
                </a:effectLst>
              </a:rPr>
              <a:t>axoplasm</a:t>
            </a:r>
            <a:endParaRPr lang="en-US" sz="2400" b="1" dirty="0" smtClean="0">
              <a:solidFill>
                <a:srgbClr val="FF0000"/>
              </a:solidFill>
              <a:effectLst>
                <a:outerShdw blurRad="38100" dist="38100" dir="2700000" algn="tl">
                  <a:srgbClr val="C0C0C0"/>
                </a:outerShdw>
              </a:effectLst>
            </a:endParaRPr>
          </a:p>
          <a:p>
            <a:pPr>
              <a:lnSpc>
                <a:spcPct val="90000"/>
              </a:lnSpc>
            </a:pPr>
            <a:endParaRPr lang="en-US" sz="2400" dirty="0" smtClean="0">
              <a:solidFill>
                <a:srgbClr val="FFFF00"/>
              </a:solidFill>
            </a:endParaRPr>
          </a:p>
          <a:p>
            <a:pPr>
              <a:lnSpc>
                <a:spcPct val="90000"/>
              </a:lnSpc>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r>
              <a:rPr lang="en-US" dirty="0" smtClean="0">
                <a:solidFill>
                  <a:schemeClr val="accent3">
                    <a:lumMod val="60000"/>
                    <a:lumOff val="40000"/>
                  </a:schemeClr>
                </a:solidFill>
              </a:rPr>
              <a:t>1. CLINICAL</a:t>
            </a:r>
            <a:endParaRPr lang="en-US" dirty="0" smtClean="0"/>
          </a:p>
          <a:p>
            <a:pPr marL="514350" indent="-514350" algn="ctr">
              <a:lnSpc>
                <a:spcPct val="200000"/>
              </a:lnSpc>
              <a:buNone/>
            </a:pPr>
            <a:r>
              <a:rPr lang="en-US" dirty="0" smtClean="0"/>
              <a:t>SUPERFICAL REFLEX</a:t>
            </a:r>
          </a:p>
          <a:p>
            <a:pPr marL="514350" indent="-514350" algn="ctr">
              <a:lnSpc>
                <a:spcPct val="200000"/>
              </a:lnSpc>
              <a:buNone/>
            </a:pPr>
            <a:r>
              <a:rPr lang="en-US" dirty="0" smtClean="0"/>
              <a:t>2. DEEP REFLEX</a:t>
            </a:r>
          </a:p>
          <a:p>
            <a:pPr marL="514350" indent="-514350" algn="ctr">
              <a:lnSpc>
                <a:spcPct val="200000"/>
              </a:lnSpc>
              <a:buNone/>
            </a:pPr>
            <a:r>
              <a:rPr lang="en-US" dirty="0" smtClean="0"/>
              <a:t>3. VISERAL REFLEX</a:t>
            </a:r>
          </a:p>
          <a:p>
            <a:pPr marL="514350" indent="-514350" algn="ctr">
              <a:lnSpc>
                <a:spcPct val="200000"/>
              </a:lnSpc>
              <a:buNone/>
            </a:pPr>
            <a:r>
              <a:rPr lang="en-US" dirty="0" smtClean="0"/>
              <a:t>4. </a:t>
            </a:r>
            <a:r>
              <a:rPr lang="en-US" sz="1100" dirty="0" smtClean="0"/>
              <a:t>PATHOLOGICAL REFLEX</a:t>
            </a:r>
          </a:p>
          <a:p>
            <a:r>
              <a:rPr lang="en-US" sz="1100" dirty="0" smtClean="0">
                <a:solidFill>
                  <a:schemeClr val="accent3">
                    <a:lumMod val="60000"/>
                    <a:lumOff val="40000"/>
                  </a:schemeClr>
                </a:solidFill>
              </a:rPr>
              <a:t>2.PHYSIOLOGICAL</a:t>
            </a:r>
            <a:br>
              <a:rPr lang="en-US" sz="1100" dirty="0" smtClean="0">
                <a:solidFill>
                  <a:schemeClr val="accent3">
                    <a:lumMod val="60000"/>
                    <a:lumOff val="40000"/>
                  </a:schemeClr>
                </a:solidFill>
              </a:rPr>
            </a:br>
            <a:endParaRPr lang="en-US" sz="1100" dirty="0" smtClean="0">
              <a:solidFill>
                <a:schemeClr val="accent3">
                  <a:lumMod val="60000"/>
                  <a:lumOff val="40000"/>
                </a:schemeClr>
              </a:solidFill>
            </a:endParaRPr>
          </a:p>
          <a:p>
            <a:pPr marL="514350" indent="-514350" algn="ctr">
              <a:buNone/>
            </a:pPr>
            <a:r>
              <a:rPr lang="en-US" sz="1100" dirty="0" smtClean="0"/>
              <a:t>1. FLEXORS REFLEXES</a:t>
            </a:r>
          </a:p>
          <a:p>
            <a:pPr marL="514350" indent="-514350" algn="ctr">
              <a:buNone/>
            </a:pPr>
            <a:r>
              <a:rPr lang="en-US" sz="1100" dirty="0" smtClean="0"/>
              <a:t>2. EXTENSORS REFLEXES</a:t>
            </a:r>
          </a:p>
          <a:p>
            <a:r>
              <a:rPr lang="en-US" sz="3600" b="1" dirty="0" smtClean="0">
                <a:solidFill>
                  <a:schemeClr val="accent3">
                    <a:lumMod val="60000"/>
                    <a:lumOff val="40000"/>
                  </a:schemeClr>
                </a:solidFill>
              </a:rPr>
              <a:t>3.ANATOMICAL/ACCORDING TO DESTINATION OF INTERNEURON IN THE SPINAL CORD</a:t>
            </a:r>
            <a:r>
              <a:rPr lang="en-US" sz="3600" dirty="0" smtClean="0">
                <a:solidFill>
                  <a:srgbClr val="FF0000"/>
                </a:solidFill>
              </a:rPr>
              <a:t/>
            </a:r>
            <a:br>
              <a:rPr lang="en-US" sz="3600" dirty="0" smtClean="0">
                <a:solidFill>
                  <a:srgbClr val="FF0000"/>
                </a:solidFill>
              </a:rPr>
            </a:br>
            <a:endParaRPr lang="en-US" sz="3600" dirty="0" smtClean="0">
              <a:solidFill>
                <a:srgbClr val="FF0000"/>
              </a:solidFill>
            </a:endParaRPr>
          </a:p>
          <a:p>
            <a:pPr marL="907542" lvl="1" indent="-514350">
              <a:lnSpc>
                <a:spcPct val="150000"/>
              </a:lnSpc>
              <a:buNone/>
            </a:pPr>
            <a:r>
              <a:rPr lang="en-US" sz="3200" dirty="0" smtClean="0">
                <a:solidFill>
                  <a:schemeClr val="tx2"/>
                </a:solidFill>
              </a:rPr>
              <a:t>1.segmental reflex</a:t>
            </a:r>
            <a:r>
              <a:rPr lang="en-US" sz="3200" dirty="0" smtClean="0"/>
              <a:t> </a:t>
            </a:r>
            <a:endParaRPr lang="en-US" sz="3200" dirty="0" smtClean="0">
              <a:solidFill>
                <a:schemeClr val="tx2"/>
              </a:solidFill>
            </a:endParaRPr>
          </a:p>
          <a:p>
            <a:pPr marL="907542" lvl="1" indent="-514350">
              <a:lnSpc>
                <a:spcPct val="150000"/>
              </a:lnSpc>
              <a:buNone/>
            </a:pPr>
            <a:r>
              <a:rPr lang="en-US" sz="3200" dirty="0" smtClean="0">
                <a:solidFill>
                  <a:schemeClr val="tx2"/>
                </a:solidFill>
              </a:rPr>
              <a:t>   2.Intrasegmental reflex</a:t>
            </a:r>
            <a:r>
              <a:rPr lang="en-US" sz="3200" dirty="0" smtClean="0"/>
              <a:t> -</a:t>
            </a:r>
          </a:p>
          <a:p>
            <a:pPr marL="907542" lvl="1" indent="-514350">
              <a:lnSpc>
                <a:spcPct val="150000"/>
              </a:lnSpc>
              <a:buNone/>
            </a:pPr>
            <a:r>
              <a:rPr lang="en-US" sz="3200" dirty="0" smtClean="0">
                <a:solidFill>
                  <a:schemeClr val="tx2"/>
                </a:solidFill>
              </a:rPr>
              <a:t>    3.Intersegmental reflex</a:t>
            </a:r>
            <a:r>
              <a:rPr lang="en-US" sz="3200" dirty="0" smtClean="0"/>
              <a:t>-</a:t>
            </a:r>
          </a:p>
          <a:p>
            <a:pPr marL="907542" lvl="1" indent="-514350">
              <a:lnSpc>
                <a:spcPct val="150000"/>
              </a:lnSpc>
              <a:buNone/>
            </a:pPr>
            <a:r>
              <a:rPr lang="en-US" sz="3200" dirty="0" smtClean="0"/>
              <a:t>   4.</a:t>
            </a:r>
            <a:r>
              <a:rPr lang="en-US" sz="3200" dirty="0" smtClean="0">
                <a:solidFill>
                  <a:schemeClr val="tx2"/>
                </a:solidFill>
              </a:rPr>
              <a:t> Supra-segmental reflex</a:t>
            </a:r>
            <a:r>
              <a:rPr lang="en-US" sz="3200" dirty="0" smtClean="0"/>
              <a:t> </a:t>
            </a:r>
          </a:p>
          <a:p>
            <a:pPr marL="514350" indent="-514350">
              <a:lnSpc>
                <a:spcPct val="150000"/>
              </a:lnSpc>
              <a:buNone/>
            </a:pPr>
            <a:endParaRPr lang="en-US" sz="3200" dirty="0" smtClean="0"/>
          </a:p>
          <a:p>
            <a:r>
              <a:rPr lang="en-US" sz="1800" dirty="0" smtClean="0">
                <a:solidFill>
                  <a:schemeClr val="accent3">
                    <a:lumMod val="60000"/>
                    <a:lumOff val="40000"/>
                  </a:schemeClr>
                </a:solidFill>
                <a:latin typeface="Times New Roman" pitchFamily="18" charset="0"/>
                <a:cs typeface="Times New Roman" pitchFamily="18" charset="0"/>
              </a:rPr>
              <a:t>According to the Location of the Receptor</a:t>
            </a:r>
            <a:r>
              <a:rPr lang="en-US" sz="1800" dirty="0" smtClean="0">
                <a:solidFill>
                  <a:srgbClr val="FFFF00"/>
                </a:solidFill>
                <a:latin typeface="Times New Roman" pitchFamily="18" charset="0"/>
                <a:cs typeface="Times New Roman" pitchFamily="18" charset="0"/>
              </a:rPr>
              <a:t>    </a:t>
            </a:r>
          </a:p>
          <a:p>
            <a:pPr algn="l" rtl="0">
              <a:lnSpc>
                <a:spcPct val="90000"/>
              </a:lnSpc>
              <a:buFont typeface="Wingdings" pitchFamily="2" charset="2"/>
              <a:buNone/>
            </a:pPr>
            <a:r>
              <a:rPr lang="en-US" sz="1200" b="1" dirty="0" smtClean="0">
                <a:effectLst/>
              </a:rPr>
              <a:t>(1) Superficial Reflexes </a:t>
            </a:r>
            <a:r>
              <a:rPr lang="en-US" sz="1200" b="1" u="sng" dirty="0" smtClean="0">
                <a:effectLst/>
              </a:rPr>
              <a:t>:</a:t>
            </a:r>
            <a:endParaRPr lang="en-US" sz="1100" dirty="0" smtClean="0"/>
          </a:p>
          <a:p>
            <a:pPr algn="l" rtl="0">
              <a:lnSpc>
                <a:spcPct val="90000"/>
              </a:lnSpc>
              <a:buFont typeface="Wingdings" pitchFamily="2" charset="2"/>
              <a:buNone/>
            </a:pPr>
            <a:r>
              <a:rPr lang="en-US" sz="1100" dirty="0" smtClean="0"/>
              <a:t>            The receptor is in the skin ( </a:t>
            </a:r>
            <a:r>
              <a:rPr lang="en-US" sz="1100" dirty="0" err="1" smtClean="0"/>
              <a:t>cutaneous</a:t>
            </a:r>
            <a:r>
              <a:rPr lang="en-US" sz="1100" dirty="0" smtClean="0"/>
              <a:t> receptor) </a:t>
            </a:r>
            <a:endParaRPr lang="en-US" sz="1200" b="1" dirty="0" smtClean="0"/>
          </a:p>
          <a:p>
            <a:pPr algn="l" rtl="0">
              <a:lnSpc>
                <a:spcPct val="90000"/>
              </a:lnSpc>
              <a:buFont typeface="Wingdings" pitchFamily="2" charset="2"/>
              <a:buNone/>
            </a:pPr>
            <a:r>
              <a:rPr lang="en-US" sz="1200" b="1" dirty="0" smtClean="0">
                <a:effectLst/>
              </a:rPr>
              <a:t>(2) Deep reflexes </a:t>
            </a:r>
            <a:r>
              <a:rPr lang="en-US" sz="1200" dirty="0" smtClean="0">
                <a:solidFill>
                  <a:srgbClr val="FFFF99"/>
                </a:solidFill>
                <a:effectLst/>
              </a:rPr>
              <a:t>:</a:t>
            </a:r>
            <a:r>
              <a:rPr lang="en-US" sz="1100" i="1" dirty="0" smtClean="0">
                <a:solidFill>
                  <a:srgbClr val="FF00FF"/>
                </a:solidFill>
              </a:rPr>
              <a:t> </a:t>
            </a:r>
            <a:r>
              <a:rPr lang="en-US" sz="1100" dirty="0" smtClean="0"/>
              <a:t>The receptor is located in muscle or tendon</a:t>
            </a:r>
          </a:p>
          <a:p>
            <a:pPr algn="l" rtl="0">
              <a:lnSpc>
                <a:spcPct val="90000"/>
              </a:lnSpc>
              <a:buFont typeface="Wingdings" pitchFamily="2" charset="2"/>
              <a:buNone/>
            </a:pPr>
            <a:r>
              <a:rPr lang="en-US" sz="1100" dirty="0" smtClean="0"/>
              <a:t>                 </a:t>
            </a:r>
            <a:r>
              <a:rPr lang="en-US" sz="1100" dirty="0" smtClean="0">
                <a:solidFill>
                  <a:srgbClr val="FFFF00"/>
                </a:solidFill>
              </a:rPr>
              <a:t>  </a:t>
            </a:r>
            <a:r>
              <a:rPr lang="en-US" sz="1100" dirty="0" smtClean="0"/>
              <a:t>a) Stretch Reflexes (Tendon jerks) </a:t>
            </a:r>
          </a:p>
          <a:p>
            <a:pPr algn="l" rtl="0">
              <a:lnSpc>
                <a:spcPct val="90000"/>
              </a:lnSpc>
              <a:buFont typeface="Wingdings" pitchFamily="2" charset="2"/>
              <a:buNone/>
            </a:pPr>
            <a:r>
              <a:rPr lang="en-US" sz="1100" dirty="0" smtClean="0"/>
              <a:t>		      b) Inverse Stretch Reflex ( Golgi Tendon Organ)</a:t>
            </a:r>
          </a:p>
          <a:p>
            <a:r>
              <a:rPr lang="en-US" sz="1800" dirty="0" smtClean="0">
                <a:solidFill>
                  <a:schemeClr val="accent3">
                    <a:lumMod val="60000"/>
                    <a:lumOff val="40000"/>
                  </a:schemeClr>
                </a:solidFill>
              </a:rPr>
              <a:t>5.NUMBER OF SYNAPSES     </a:t>
            </a:r>
            <a:r>
              <a:rPr lang="en-US" dirty="0" smtClean="0"/>
              <a:t>1.MONOSYNAPTIC      QUICKER        </a:t>
            </a:r>
          </a:p>
          <a:p>
            <a:pPr algn="ctr"/>
            <a:endParaRPr lang="en-US" dirty="0" smtClean="0"/>
          </a:p>
          <a:p>
            <a:pPr algn="ctr"/>
            <a:r>
              <a:rPr lang="en-US" dirty="0" smtClean="0"/>
              <a:t>2 .POLYSYNAPTIC   SLOWER</a:t>
            </a:r>
          </a:p>
          <a:p>
            <a:pPr algn="ctr"/>
            <a:r>
              <a:rPr lang="en-US" dirty="0" smtClean="0"/>
              <a:t>3.  A SYNAPTIC  REFLEX   </a:t>
            </a:r>
          </a:p>
          <a:p>
            <a:pPr algn="ctr"/>
            <a:r>
              <a:rPr lang="en-US" dirty="0" smtClean="0"/>
              <a:t>       ( AXON REFLEX)</a:t>
            </a:r>
          </a:p>
          <a:p>
            <a:pPr algn="l"/>
            <a:r>
              <a:rPr lang="en-US" dirty="0" smtClean="0">
                <a:solidFill>
                  <a:schemeClr val="accent3">
                    <a:lumMod val="60000"/>
                    <a:lumOff val="40000"/>
                  </a:schemeClr>
                </a:solidFill>
              </a:rPr>
              <a:t>6.DEVELOPMENT</a:t>
            </a:r>
          </a:p>
          <a:p>
            <a:pPr marL="457200" indent="-457200">
              <a:buAutoNum type="arabicPeriod"/>
            </a:pPr>
            <a:r>
              <a:rPr lang="en-US" sz="1200" dirty="0" smtClean="0"/>
              <a:t>INBORN (INTRINSIC) REFLEX – </a:t>
            </a:r>
          </a:p>
          <a:p>
            <a:pPr marL="457200" indent="-457200">
              <a:buNone/>
            </a:pPr>
            <a:r>
              <a:rPr lang="en-US" sz="1200" dirty="0" smtClean="0"/>
              <a:t>                       unlearned, unpremeditated, and involuntary; </a:t>
            </a:r>
          </a:p>
          <a:p>
            <a:pPr marL="457200" indent="-457200">
              <a:buAutoNum type="arabicPeriod" startAt="2"/>
            </a:pPr>
            <a:r>
              <a:rPr lang="en-US" sz="1200" dirty="0" smtClean="0"/>
              <a:t>LEARNED (ACQUIRED) REFLEX – </a:t>
            </a:r>
          </a:p>
          <a:p>
            <a:pPr algn="ctr"/>
            <a:r>
              <a:rPr lang="en-US" sz="1800" dirty="0" smtClean="0">
                <a:solidFill>
                  <a:schemeClr val="accent3">
                    <a:lumMod val="60000"/>
                    <a:lumOff val="40000"/>
                  </a:schemeClr>
                </a:solidFill>
              </a:rPr>
              <a:t>7.FUNCTIONAL</a:t>
            </a:r>
            <a:br>
              <a:rPr lang="en-US" sz="1800" dirty="0" smtClean="0">
                <a:solidFill>
                  <a:schemeClr val="accent3">
                    <a:lumMod val="60000"/>
                    <a:lumOff val="40000"/>
                  </a:schemeClr>
                </a:solidFill>
              </a:rPr>
            </a:br>
            <a:endParaRPr lang="en-US" dirty="0" smtClean="0">
              <a:solidFill>
                <a:schemeClr val="accent3">
                  <a:lumMod val="60000"/>
                  <a:lumOff val="40000"/>
                </a:schemeClr>
              </a:solidFill>
            </a:endParaRPr>
          </a:p>
          <a:p>
            <a:pPr marL="514350" indent="-514350" algn="ctr">
              <a:lnSpc>
                <a:spcPct val="200000"/>
              </a:lnSpc>
              <a:buNone/>
            </a:pPr>
            <a:r>
              <a:rPr lang="en-US" dirty="0" smtClean="0"/>
              <a:t>. Motor reflexes</a:t>
            </a:r>
          </a:p>
          <a:p>
            <a:pPr marL="514350" indent="-514350" algn="ctr">
              <a:lnSpc>
                <a:spcPct val="200000"/>
              </a:lnSpc>
              <a:buNone/>
            </a:pPr>
            <a:endParaRPr lang="en-US" dirty="0" smtClean="0"/>
          </a:p>
          <a:p>
            <a:pPr marL="514350" indent="-514350" algn="ctr">
              <a:lnSpc>
                <a:spcPct val="200000"/>
              </a:lnSpc>
              <a:buNone/>
            </a:pPr>
            <a:r>
              <a:rPr lang="en-US" dirty="0" smtClean="0"/>
              <a:t>2. Sensory reflexes</a:t>
            </a:r>
          </a:p>
          <a:p>
            <a:pPr algn="l"/>
            <a:r>
              <a:rPr lang="en-US" sz="2000" dirty="0" smtClean="0">
                <a:solidFill>
                  <a:schemeClr val="accent3">
                    <a:lumMod val="60000"/>
                    <a:lumOff val="40000"/>
                  </a:schemeClr>
                </a:solidFill>
              </a:rPr>
              <a:t>8.ON PURPOSES</a:t>
            </a:r>
            <a:endParaRPr lang="en-US" dirty="0" smtClean="0">
              <a:solidFill>
                <a:schemeClr val="accent3">
                  <a:lumMod val="60000"/>
                  <a:lumOff val="40000"/>
                </a:schemeClr>
              </a:solidFill>
            </a:endParaRPr>
          </a:p>
          <a:p>
            <a:pPr marL="514350" indent="-514350" algn="ctr">
              <a:lnSpc>
                <a:spcPct val="150000"/>
              </a:lnSpc>
              <a:buNone/>
            </a:pPr>
            <a:r>
              <a:rPr lang="en-US" dirty="0" smtClean="0"/>
              <a:t>PROTECTIVE OR FLEXOR REFLEXES</a:t>
            </a:r>
          </a:p>
          <a:p>
            <a:pPr marL="514350" indent="-514350" algn="ctr">
              <a:lnSpc>
                <a:spcPct val="150000"/>
              </a:lnSpc>
              <a:buNone/>
            </a:pPr>
            <a:r>
              <a:rPr lang="en-US" dirty="0" smtClean="0"/>
              <a:t>2.ANTIGRAVITY REFLEXES</a:t>
            </a:r>
          </a:p>
          <a:p>
            <a:pPr marL="514350" indent="-514350" algn="ctr">
              <a:lnSpc>
                <a:spcPct val="150000"/>
              </a:lnSpc>
              <a:buNone/>
            </a:pPr>
            <a:r>
              <a:rPr lang="en-US" dirty="0" smtClean="0"/>
              <a:t>3. RIGHTENING REFLEXES</a:t>
            </a:r>
          </a:p>
          <a:p>
            <a:pPr marL="514350" indent="-514350" algn="ctr">
              <a:lnSpc>
                <a:spcPct val="150000"/>
              </a:lnSpc>
              <a:buNone/>
            </a:pPr>
            <a:r>
              <a:rPr lang="en-US" dirty="0" smtClean="0"/>
              <a:t>4. CONDITIONAL REFLEXES</a:t>
            </a:r>
          </a:p>
          <a:p>
            <a:pPr marL="514350" indent="-514350" algn="ctr">
              <a:lnSpc>
                <a:spcPct val="150000"/>
              </a:lnSpc>
              <a:buNone/>
            </a:pPr>
            <a:r>
              <a:rPr lang="en-US" dirty="0" smtClean="0"/>
              <a:t>5. LOCOMOTOR REFLEXES</a:t>
            </a:r>
          </a:p>
          <a:p>
            <a:pPr marL="514350" indent="-514350" algn="ctr">
              <a:lnSpc>
                <a:spcPct val="150000"/>
              </a:lnSpc>
              <a:buNone/>
            </a:pPr>
            <a:endParaRPr lang="en-US" dirty="0" smtClean="0"/>
          </a:p>
          <a:p>
            <a:pPr algn="l"/>
            <a:r>
              <a:rPr lang="en-US" sz="1800" dirty="0" smtClean="0">
                <a:solidFill>
                  <a:schemeClr val="accent3">
                    <a:lumMod val="60000"/>
                    <a:lumOff val="40000"/>
                  </a:schemeClr>
                </a:solidFill>
              </a:rPr>
              <a:t>9.RESPONSE IS CONFINE</a:t>
            </a:r>
            <a:r>
              <a:rPr lang="en-US" sz="2000" dirty="0" smtClean="0">
                <a:solidFill>
                  <a:schemeClr val="accent3">
                    <a:lumMod val="60000"/>
                    <a:lumOff val="40000"/>
                  </a:schemeClr>
                </a:solidFill>
              </a:rPr>
              <a:t>D TO ONE MUSCLE R MORE</a:t>
            </a:r>
            <a:endParaRPr lang="en-US" dirty="0" smtClean="0">
              <a:solidFill>
                <a:srgbClr val="FF0000"/>
              </a:solidFill>
            </a:endParaRPr>
          </a:p>
          <a:p>
            <a:pPr marL="514350" indent="-514350" algn="ctr">
              <a:lnSpc>
                <a:spcPct val="200000"/>
              </a:lnSpc>
              <a:buNone/>
            </a:pPr>
            <a:r>
              <a:rPr lang="en-US" dirty="0" smtClean="0"/>
              <a:t>1.SIMPLE RFEFLEXES</a:t>
            </a:r>
          </a:p>
          <a:p>
            <a:pPr marL="514350" indent="-514350" algn="ctr">
              <a:lnSpc>
                <a:spcPct val="200000"/>
              </a:lnSpc>
              <a:buNone/>
            </a:pPr>
            <a:r>
              <a:rPr lang="en-US" dirty="0" smtClean="0"/>
              <a:t>2. CO-ORDINATEDE REFLEXES</a:t>
            </a:r>
          </a:p>
          <a:p>
            <a:pPr marL="514350" indent="-514350" algn="ctr">
              <a:lnSpc>
                <a:spcPct val="200000"/>
              </a:lnSpc>
              <a:buNone/>
            </a:pPr>
            <a:r>
              <a:rPr lang="en-US" dirty="0" smtClean="0"/>
              <a:t>3. CONVULSIVE REFLEXES</a:t>
            </a:r>
          </a:p>
          <a:p>
            <a:r>
              <a:rPr lang="en-US" sz="1600" dirty="0" smtClean="0">
                <a:solidFill>
                  <a:schemeClr val="accent3">
                    <a:lumMod val="60000"/>
                    <a:lumOff val="40000"/>
                  </a:schemeClr>
                </a:solidFill>
              </a:rPr>
              <a:t>10.DEPENDING ON SITE OF PROCESSING SITE</a:t>
            </a:r>
            <a:br>
              <a:rPr lang="en-US" sz="1600" dirty="0" smtClean="0">
                <a:solidFill>
                  <a:schemeClr val="accent3">
                    <a:lumMod val="60000"/>
                    <a:lumOff val="40000"/>
                  </a:schemeClr>
                </a:solidFill>
              </a:rPr>
            </a:br>
            <a:endParaRPr lang="en-US" sz="1600" dirty="0" smtClean="0">
              <a:solidFill>
                <a:schemeClr val="accent3">
                  <a:lumMod val="60000"/>
                  <a:lumOff val="40000"/>
                </a:schemeClr>
              </a:solidFill>
            </a:endParaRPr>
          </a:p>
          <a:p>
            <a:pPr marL="514350" indent="-514350" algn="ctr">
              <a:lnSpc>
                <a:spcPct val="150000"/>
              </a:lnSpc>
              <a:buNone/>
            </a:pPr>
            <a:r>
              <a:rPr lang="en-US" dirty="0" smtClean="0"/>
              <a:t>SPINAL REFLEXES</a:t>
            </a:r>
          </a:p>
          <a:p>
            <a:pPr marL="514350" indent="-514350" algn="ctr">
              <a:lnSpc>
                <a:spcPct val="150000"/>
              </a:lnSpc>
              <a:buNone/>
            </a:pPr>
            <a:r>
              <a:rPr lang="en-US" dirty="0" smtClean="0"/>
              <a:t>2. BIULBAR REFLEXES</a:t>
            </a:r>
          </a:p>
          <a:p>
            <a:pPr marL="514350" indent="-514350" algn="ctr">
              <a:lnSpc>
                <a:spcPct val="150000"/>
              </a:lnSpc>
              <a:buNone/>
            </a:pPr>
            <a:r>
              <a:rPr lang="en-US" dirty="0" smtClean="0"/>
              <a:t>3. CORTICAL REFLEXES</a:t>
            </a:r>
          </a:p>
          <a:p>
            <a:pPr marL="514350" indent="-514350" algn="ctr">
              <a:lnSpc>
                <a:spcPct val="150000"/>
              </a:lnSpc>
              <a:buNone/>
            </a:pPr>
            <a:r>
              <a:rPr lang="en-US" dirty="0" smtClean="0"/>
              <a:t>4. MESENCEPHALIC REFLEXES</a:t>
            </a:r>
          </a:p>
          <a:p>
            <a:pPr marL="514350" indent="-514350" algn="ctr">
              <a:lnSpc>
                <a:spcPct val="150000"/>
              </a:lnSpc>
              <a:buAutoNum type="arabicPeriod" startAt="5"/>
            </a:pPr>
            <a:r>
              <a:rPr lang="en-US" dirty="0" smtClean="0"/>
              <a:t>DI-ENCEPHALIC REFLEXES</a:t>
            </a:r>
          </a:p>
          <a:p>
            <a:pPr marL="514350" indent="-514350" algn="ctr">
              <a:lnSpc>
                <a:spcPct val="150000"/>
              </a:lnSpc>
              <a:buAutoNum type="arabicPeriod" startAt="5"/>
            </a:pPr>
            <a:endParaRPr lang="en-US" dirty="0" smtClean="0"/>
          </a:p>
          <a:p>
            <a:pPr algn="l"/>
            <a:r>
              <a:rPr lang="en-US" sz="1600" dirty="0" smtClean="0">
                <a:solidFill>
                  <a:schemeClr val="accent3">
                    <a:lumMod val="60000"/>
                    <a:lumOff val="40000"/>
                  </a:schemeClr>
                </a:solidFill>
              </a:rPr>
              <a:t>11.CHARACTER OF THE RESPONSE</a:t>
            </a:r>
            <a:r>
              <a:rPr lang="en-US" sz="1600" dirty="0" smtClean="0">
                <a:solidFill>
                  <a:srgbClr val="FF0000"/>
                </a:solidFill>
              </a:rPr>
              <a:t/>
            </a:r>
            <a:br>
              <a:rPr lang="en-US" sz="1600" dirty="0" smtClean="0">
                <a:solidFill>
                  <a:srgbClr val="FF0000"/>
                </a:solidFill>
              </a:rPr>
            </a:br>
            <a:endParaRPr lang="en-US" dirty="0" smtClean="0">
              <a:solidFill>
                <a:srgbClr val="FF0000"/>
              </a:solidFill>
            </a:endParaRPr>
          </a:p>
          <a:p>
            <a:pPr marL="514350" indent="-514350" algn="ctr">
              <a:lnSpc>
                <a:spcPct val="200000"/>
              </a:lnSpc>
              <a:buNone/>
            </a:pPr>
            <a:r>
              <a:rPr lang="en-US" dirty="0" smtClean="0"/>
              <a:t>1.MOTOR   REFLEXES</a:t>
            </a:r>
          </a:p>
          <a:p>
            <a:pPr marL="514350" indent="-514350" algn="ctr">
              <a:lnSpc>
                <a:spcPct val="200000"/>
              </a:lnSpc>
              <a:buNone/>
            </a:pPr>
            <a:endParaRPr lang="en-US" dirty="0" smtClean="0"/>
          </a:p>
          <a:p>
            <a:pPr marL="514350" indent="-514350" algn="ctr">
              <a:lnSpc>
                <a:spcPct val="200000"/>
              </a:lnSpc>
              <a:buNone/>
            </a:pPr>
            <a:r>
              <a:rPr lang="en-US" dirty="0" smtClean="0"/>
              <a:t>2. SECERTORY REFLEXES</a:t>
            </a:r>
          </a:p>
          <a:p>
            <a:pPr marL="514350" indent="-514350" algn="ctr">
              <a:lnSpc>
                <a:spcPct val="200000"/>
              </a:lnSpc>
              <a:buNone/>
            </a:pPr>
            <a:endParaRPr lang="en-US" dirty="0" smtClean="0"/>
          </a:p>
          <a:p>
            <a:pPr marL="514350" indent="-514350" algn="ctr">
              <a:lnSpc>
                <a:spcPct val="200000"/>
              </a:lnSpc>
              <a:buNone/>
            </a:pPr>
            <a:r>
              <a:rPr lang="en-US" dirty="0" smtClean="0"/>
              <a:t>3.VASOMOTOR REFLEXES</a:t>
            </a:r>
          </a:p>
          <a:p>
            <a:pPr algn="l"/>
            <a:r>
              <a:rPr lang="en-US" sz="2000" dirty="0" smtClean="0">
                <a:solidFill>
                  <a:schemeClr val="accent3">
                    <a:lumMod val="60000"/>
                    <a:lumOff val="40000"/>
                  </a:schemeClr>
                </a:solidFill>
              </a:rPr>
              <a:t>PRESENTATION REFLEXES</a:t>
            </a:r>
          </a:p>
          <a:p>
            <a:pPr marL="514350" indent="-514350" algn="ctr">
              <a:lnSpc>
                <a:spcPct val="220000"/>
              </a:lnSpc>
              <a:buFont typeface="+mj-lt"/>
              <a:buAutoNum type="arabicPeriod"/>
            </a:pPr>
            <a:r>
              <a:rPr lang="en-US" dirty="0" smtClean="0"/>
              <a:t>CROSSED FLEXION REFLEXES</a:t>
            </a:r>
          </a:p>
          <a:p>
            <a:pPr marL="514350" indent="-514350" algn="ctr">
              <a:lnSpc>
                <a:spcPct val="220000"/>
              </a:lnSpc>
              <a:buFont typeface="Wingdings 2"/>
              <a:buAutoNum type="arabicPeriod"/>
            </a:pPr>
            <a:r>
              <a:rPr lang="en-US" dirty="0" smtClean="0"/>
              <a:t>CROSSED EXTENSION  REFLEXES</a:t>
            </a:r>
          </a:p>
          <a:p>
            <a:pPr marL="514350" indent="-514350" algn="ctr">
              <a:lnSpc>
                <a:spcPct val="220000"/>
              </a:lnSpc>
              <a:buAutoNum type="arabicPeriod"/>
            </a:pPr>
            <a:r>
              <a:rPr lang="en-US" dirty="0" smtClean="0"/>
              <a:t>WALKING REFLEXES</a:t>
            </a:r>
          </a:p>
          <a:p>
            <a:pPr marL="514350" indent="-514350" algn="ctr">
              <a:lnSpc>
                <a:spcPct val="220000"/>
              </a:lnSpc>
              <a:buAutoNum type="arabicPeriod"/>
            </a:pPr>
            <a:r>
              <a:rPr lang="en-US" dirty="0" smtClean="0"/>
              <a:t> HOPPING REFLEXES</a:t>
            </a:r>
          </a:p>
          <a:p>
            <a:pPr marL="514350" indent="-514350" algn="ctr">
              <a:lnSpc>
                <a:spcPct val="220000"/>
              </a:lnSpc>
              <a:buAutoNum type="arabicPeriod"/>
            </a:pPr>
            <a:r>
              <a:rPr lang="en-US" dirty="0" smtClean="0"/>
              <a:t>GALLOPING REFLEXES.</a:t>
            </a:r>
          </a:p>
          <a:p>
            <a:pPr marL="514350" indent="-514350" algn="ctr">
              <a:lnSpc>
                <a:spcPct val="200000"/>
              </a:lnSpc>
              <a:buNone/>
            </a:pPr>
            <a:endParaRPr lang="en-US" dirty="0" smtClean="0"/>
          </a:p>
          <a:p>
            <a:pPr marL="514350" indent="-514350" algn="ctr">
              <a:lnSpc>
                <a:spcPct val="200000"/>
              </a:lnSpc>
              <a:buNone/>
            </a:pPr>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lnSpc>
                <a:spcPct val="200000"/>
              </a:lnSpc>
              <a:buAutoNum type="alphaLcPeriod"/>
            </a:pPr>
            <a:r>
              <a:rPr lang="en-US" sz="1200" dirty="0" smtClean="0"/>
              <a:t>Reflexes maintain </a:t>
            </a:r>
            <a:r>
              <a:rPr lang="en-US" sz="1200" dirty="0" err="1" smtClean="0"/>
              <a:t>homeotasis</a:t>
            </a:r>
            <a:r>
              <a:rPr lang="en-US" sz="1200" dirty="0" smtClean="0"/>
              <a:t>– </a:t>
            </a:r>
          </a:p>
          <a:p>
            <a:pPr marL="514350" indent="-514350">
              <a:lnSpc>
                <a:spcPct val="200000"/>
              </a:lnSpc>
            </a:pPr>
            <a:r>
              <a:rPr lang="en-US" sz="1200" dirty="0" smtClean="0"/>
              <a:t>	heart rate, breathing rate, </a:t>
            </a:r>
            <a:r>
              <a:rPr lang="en-US" sz="1200" dirty="0" err="1" smtClean="0"/>
              <a:t>bp</a:t>
            </a:r>
            <a:r>
              <a:rPr lang="en-US" sz="1200" dirty="0" smtClean="0"/>
              <a:t>, digestion.</a:t>
            </a:r>
          </a:p>
          <a:p>
            <a:pPr marL="514350" indent="-514350">
              <a:lnSpc>
                <a:spcPct val="200000"/>
              </a:lnSpc>
              <a:buAutoNum type="alphaLcPeriod"/>
            </a:pPr>
            <a:endParaRPr lang="en-US" sz="1200" dirty="0" smtClean="0"/>
          </a:p>
          <a:p>
            <a:pPr marL="514350" indent="-514350">
              <a:lnSpc>
                <a:spcPct val="200000"/>
              </a:lnSpc>
            </a:pPr>
            <a:r>
              <a:rPr lang="en-US" sz="1200" dirty="0" smtClean="0"/>
              <a:t>b.  Reflexes also carry out the automatic actions of </a:t>
            </a:r>
          </a:p>
          <a:p>
            <a:pPr marL="514350" indent="-514350">
              <a:lnSpc>
                <a:spcPct val="200000"/>
              </a:lnSpc>
            </a:pPr>
            <a:r>
              <a:rPr lang="en-US" sz="1200" dirty="0" smtClean="0"/>
              <a:t>	swallowing, sneezing, coughing, vomiting.</a:t>
            </a:r>
          </a:p>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t>The ANS is one of the most sophisticated control systems known to man.  It is primarily involved in maintaining the homeostatic state of the organism while allowing adaptation to changes in conditions, sometimes even severe changes.</a:t>
            </a:r>
          </a:p>
          <a:p>
            <a:endParaRPr lang="en-US"/>
          </a:p>
          <a:p>
            <a:r>
              <a:rPr lang="en-US"/>
              <a:t>Contrary to the somatic division of the CNS is it a totally unconscious activity.  It also involves a sophisticated interplay of chemical and neural signals (see previous lecture).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45000"/>
              </a:lnSpc>
            </a:pPr>
            <a:r>
              <a:rPr lang="en-US" b="1" dirty="0" smtClean="0"/>
              <a:t> Spinal Nerve</a:t>
            </a:r>
          </a:p>
          <a:p>
            <a:pPr lvl="1">
              <a:lnSpc>
                <a:spcPct val="145000"/>
              </a:lnSpc>
            </a:pPr>
            <a:r>
              <a:rPr lang="en-US" dirty="0" smtClean="0"/>
              <a:t>Each side of spine Dorsal and </a:t>
            </a:r>
            <a:r>
              <a:rPr lang="en-US" dirty="0" smtClean="0">
                <a:solidFill>
                  <a:schemeClr val="bg2"/>
                </a:solidFill>
              </a:rPr>
              <a:t>ventral roots join</a:t>
            </a:r>
          </a:p>
          <a:p>
            <a:pPr lvl="1">
              <a:lnSpc>
                <a:spcPct val="145000"/>
              </a:lnSpc>
            </a:pPr>
            <a:r>
              <a:rPr lang="en-US" dirty="0" smtClean="0"/>
              <a:t>                   To form a spinal nerve</a:t>
            </a:r>
          </a:p>
          <a:p>
            <a:pPr lvl="2">
              <a:lnSpc>
                <a:spcPct val="145000"/>
              </a:lnSpc>
            </a:pPr>
            <a:r>
              <a:rPr lang="en-US" dirty="0" smtClean="0"/>
              <a:t> </a:t>
            </a:r>
          </a:p>
          <a:p>
            <a:pPr lvl="1">
              <a:lnSpc>
                <a:spcPct val="145000"/>
              </a:lnSpc>
            </a:pPr>
            <a:r>
              <a:rPr lang="en-US" b="1" dirty="0" smtClean="0"/>
              <a:t>Mixed Nerves</a:t>
            </a:r>
          </a:p>
          <a:p>
            <a:pPr lvl="1">
              <a:lnSpc>
                <a:spcPct val="145000"/>
              </a:lnSpc>
            </a:pPr>
            <a:r>
              <a:rPr lang="en-US" dirty="0" smtClean="0"/>
              <a:t>Carry both afferent (sensory) </a:t>
            </a:r>
          </a:p>
          <a:p>
            <a:pPr lvl="1">
              <a:lnSpc>
                <a:spcPct val="145000"/>
              </a:lnSpc>
            </a:pPr>
            <a:r>
              <a:rPr lang="en-US" dirty="0" smtClean="0"/>
              <a:t>and efferent (motor) fibers</a:t>
            </a:r>
          </a:p>
          <a:p>
            <a:pPr lvl="2">
              <a:lnSpc>
                <a:spcPct val="145000"/>
              </a:lnSpc>
            </a:pPr>
            <a:endParaRPr lang="en-US" dirty="0" smtClean="0"/>
          </a:p>
          <a:p>
            <a:pPr marL="954088" lvl="1" indent="-457200">
              <a:lnSpc>
                <a:spcPct val="125000"/>
              </a:lnSpc>
            </a:pPr>
            <a:r>
              <a:rPr lang="en-US" dirty="0" smtClean="0"/>
              <a:t>Two branches of spinal nerves</a:t>
            </a:r>
          </a:p>
          <a:p>
            <a:pPr marL="1374775" lvl="2" indent="-419100">
              <a:lnSpc>
                <a:spcPct val="125000"/>
              </a:lnSpc>
              <a:buFont typeface="Times" charset="0"/>
              <a:buAutoNum type="arabicPeriod"/>
            </a:pPr>
            <a:r>
              <a:rPr lang="en-US" b="1" dirty="0" smtClean="0"/>
              <a:t>Ventral root</a:t>
            </a:r>
          </a:p>
          <a:p>
            <a:pPr marL="1795463" lvl="3" indent="-419100">
              <a:lnSpc>
                <a:spcPct val="125000"/>
              </a:lnSpc>
            </a:pPr>
            <a:r>
              <a:rPr lang="en-US" dirty="0" smtClean="0"/>
              <a:t>Contains axons of motor ne</a:t>
            </a:r>
            <a:r>
              <a:rPr lang="en-US" dirty="0" smtClean="0">
                <a:solidFill>
                  <a:schemeClr val="bg2"/>
                </a:solidFill>
              </a:rPr>
              <a:t>uron</a:t>
            </a:r>
            <a:r>
              <a:rPr lang="en-US" dirty="0" smtClean="0"/>
              <a:t>s</a:t>
            </a:r>
          </a:p>
          <a:p>
            <a:pPr marL="1374775" lvl="2" indent="-419100">
              <a:lnSpc>
                <a:spcPct val="125000"/>
              </a:lnSpc>
              <a:buFont typeface="Times" charset="0"/>
              <a:buAutoNum type="arabicPeriod"/>
            </a:pPr>
            <a:r>
              <a:rPr lang="en-US" b="1" dirty="0" smtClean="0"/>
              <a:t>Dorsal root</a:t>
            </a:r>
          </a:p>
          <a:p>
            <a:pPr marL="1795463" lvl="3" indent="-419100">
              <a:lnSpc>
                <a:spcPct val="125000"/>
              </a:lnSpc>
            </a:pPr>
            <a:r>
              <a:rPr lang="en-US" dirty="0" smtClean="0"/>
              <a:t>1. Contains axons of </a:t>
            </a:r>
            <a:r>
              <a:rPr lang="en-US" dirty="0" smtClean="0">
                <a:solidFill>
                  <a:schemeClr val="bg2"/>
                </a:solidFill>
              </a:rPr>
              <a:t>sensory neurons</a:t>
            </a:r>
          </a:p>
          <a:p>
            <a:pPr marL="954088" lvl="1" indent="-457200">
              <a:lnSpc>
                <a:spcPct val="125000"/>
              </a:lnSpc>
            </a:pPr>
            <a:r>
              <a:rPr lang="en-US" b="1" dirty="0" smtClean="0"/>
              <a:t>              2. </a:t>
            </a:r>
            <a:r>
              <a:rPr lang="en-US" dirty="0" smtClean="0"/>
              <a:t>Dorsal root ganglia</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solidFill>
            <a:srgbClr val="FFFFFF"/>
          </a:solidFill>
          <a:ln/>
        </p:spPr>
      </p:sp>
      <p:sp>
        <p:nvSpPr>
          <p:cNvPr id="172035"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dirty="0" smtClean="0"/>
              <a:t>• Spinal nerve are the path of communication between the spinal cord and the specific region of the body </a:t>
            </a:r>
          </a:p>
          <a:p>
            <a:pPr>
              <a:buNone/>
            </a:pPr>
            <a:r>
              <a:rPr lang="en-US" dirty="0" smtClean="0"/>
              <a:t> Cervical and thoracic spinal nerves arise and leave at corresponding vertebra .• Because the spinal cord are shorter than vertebra column, nerve that arise from lumbar, sacral and coccyx region of spinal cord do not leave the vertebra column at the same level where they exit the cord.• The root of these spinal nerves angle inferiorly in the vertebral canal from the end of spinal cord like wisps of hair. </a:t>
            </a:r>
          </a:p>
          <a:p>
            <a:endParaRPr lang="en-US" dirty="0" smtClean="0"/>
          </a:p>
          <a:p>
            <a:endParaRPr lang="en-US" smtClean="0"/>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algn="l" eaLnBrk="1" hangingPunct="1"/>
            <a:r>
              <a:rPr lang="ar-SA" smtClean="0">
                <a:latin typeface="Arial" charset="0"/>
                <a:cs typeface="Arial" charset="0"/>
              </a:rPr>
              <a:t>. </a:t>
            </a:r>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2 neuron usually relays through a ganglia</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solidFill>
            <a:srgbClr val="FFFFFF"/>
          </a:solidFill>
          <a:ln/>
        </p:spPr>
      </p:sp>
      <p:sp>
        <p:nvSpPr>
          <p:cNvPr id="141315"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buClr>
                <a:schemeClr val="tx1"/>
              </a:buClr>
            </a:pPr>
            <a:r>
              <a:rPr lang="en-US" sz="1800" dirty="0" smtClean="0"/>
              <a:t>Terminal branches (</a:t>
            </a:r>
            <a:r>
              <a:rPr lang="en-US" sz="1800" dirty="0" err="1" smtClean="0"/>
              <a:t>telodendria</a:t>
            </a:r>
            <a:r>
              <a:rPr lang="en-US" sz="1800" dirty="0" smtClean="0"/>
              <a:t>)</a:t>
            </a:r>
          </a:p>
          <a:p>
            <a:pPr lvl="3">
              <a:buClr>
                <a:schemeClr val="tx1"/>
              </a:buClr>
            </a:pPr>
            <a:r>
              <a:rPr lang="en-US" sz="1800" dirty="0" smtClean="0"/>
              <a:t>End in knobs called axon terminals (aka s</a:t>
            </a:r>
            <a:r>
              <a:rPr lang="en-US" sz="1800" i="1" dirty="0" smtClean="0"/>
              <a:t>ynaptic terminals, end bulbs, </a:t>
            </a:r>
            <a:r>
              <a:rPr lang="en-US" sz="1800" i="1" dirty="0" err="1" smtClean="0"/>
              <a:t>boutons</a:t>
            </a:r>
            <a:r>
              <a:rPr lang="en-US" sz="1800" i="1" dirty="0" smtClean="0"/>
              <a:t>, </a:t>
            </a:r>
            <a:r>
              <a:rPr lang="en-US" sz="1800" dirty="0" smtClean="0"/>
              <a:t>synaptic knobs)	</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13E62A6A-9A60-40F2-A3E7-02BB809D3C75}" type="datetimeFigureOut">
              <a:rPr lang="en-US" smtClean="0"/>
              <a:pPr/>
              <a:t>3/2/2013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5230850A-8B6F-498B-A2B2-D740D9F5260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3E62A6A-9A60-40F2-A3E7-02BB809D3C75}" type="datetimeFigureOut">
              <a:rPr lang="en-US" smtClean="0"/>
              <a:pPr/>
              <a:t>3/2/2013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5230850A-8B6F-498B-A2B2-D740D9F5260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3E62A6A-9A60-40F2-A3E7-02BB809D3C75}" type="datetimeFigureOut">
              <a:rPr lang="en-US" smtClean="0"/>
              <a:pPr/>
              <a:t>3/2/2013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5230850A-8B6F-498B-A2B2-D740D9F5260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76A747A-2189-4442-9AB3-FE93421BF6E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accent1">
                    <a:lumMod val="60000"/>
                    <a:lumOff val="4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3E62A6A-9A60-40F2-A3E7-02BB809D3C75}" type="datetimeFigureOut">
              <a:rPr lang="en-US" smtClean="0"/>
              <a:pPr/>
              <a:t>3/2/2013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5230850A-8B6F-498B-A2B2-D740D9F5260A}"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3E62A6A-9A60-40F2-A3E7-02BB809D3C75}" type="datetimeFigureOut">
              <a:rPr lang="en-US" smtClean="0"/>
              <a:pPr/>
              <a:t>3/2/2013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5230850A-8B6F-498B-A2B2-D740D9F5260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3E62A6A-9A60-40F2-A3E7-02BB809D3C75}" type="datetimeFigureOut">
              <a:rPr lang="en-US" smtClean="0"/>
              <a:pPr/>
              <a:t>3/2/2013</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5230850A-8B6F-498B-A2B2-D740D9F5260A}"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3E62A6A-9A60-40F2-A3E7-02BB809D3C75}" type="datetimeFigureOut">
              <a:rPr lang="en-US" smtClean="0"/>
              <a:pPr/>
              <a:t>3/2/2013</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5230850A-8B6F-498B-A2B2-D740D9F5260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3E62A6A-9A60-40F2-A3E7-02BB809D3C75}" type="datetimeFigureOut">
              <a:rPr lang="en-US" smtClean="0"/>
              <a:pPr/>
              <a:t>3/2/2013</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5230850A-8B6F-498B-A2B2-D740D9F5260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3E62A6A-9A60-40F2-A3E7-02BB809D3C75}" type="datetimeFigureOut">
              <a:rPr lang="en-US" smtClean="0"/>
              <a:pPr/>
              <a:t>3/2/2013</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5230850A-8B6F-498B-A2B2-D740D9F5260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3E62A6A-9A60-40F2-A3E7-02BB809D3C75}" type="datetimeFigureOut">
              <a:rPr lang="en-US" smtClean="0"/>
              <a:pPr/>
              <a:t>3/2/2013</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5230850A-8B6F-498B-A2B2-D740D9F5260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3E62A6A-9A60-40F2-A3E7-02BB809D3C75}" type="datetimeFigureOut">
              <a:rPr lang="en-US" smtClean="0"/>
              <a:pPr/>
              <a:t>3/2/2013</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5230850A-8B6F-498B-A2B2-D740D9F5260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2">
                <a:gamma/>
                <a:shade val="69804"/>
                <a:invGamma/>
              </a:schemeClr>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34" charset="0"/>
              </a:defRPr>
            </a:lvl1pPr>
          </a:lstStyle>
          <a:p>
            <a:fld id="{13E62A6A-9A60-40F2-A3E7-02BB809D3C75}" type="datetimeFigureOut">
              <a:rPr lang="en-US" smtClean="0"/>
              <a:pPr/>
              <a:t>3/2/2013</a:t>
            </a:fld>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34" charset="0"/>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itchFamily="34" charset="0"/>
              </a:defRPr>
            </a:lvl1pPr>
          </a:lstStyle>
          <a:p>
            <a:fld id="{5230850A-8B6F-498B-A2B2-D740D9F5260A}" type="slidenum">
              <a:rPr lang="en-GB" smtClean="0"/>
              <a:pPr/>
              <a:t>‹#›</a:t>
            </a:fld>
            <a:endParaRPr lang="en-GB"/>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2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anim calcmode="lin" valueType="num">
                                      <p:cBhvr additive="base">
                                        <p:cTn id="11" dur="2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2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 calcmode="lin" valueType="num">
                                      <p:cBhvr additive="base">
                                        <p:cTn id="15" dur="2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02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anim calcmode="lin" valueType="num">
                                      <p:cBhvr additive="base">
                                        <p:cTn id="19" dur="2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02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 calcmode="lin" valueType="num">
                                      <p:cBhvr additive="base">
                                        <p:cTn id="23" dur="2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0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2" presetClass="entr" presetSubtype="4"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2000" fill="hold"/>
                        <p:tgtEl>
                          <p:spTgt spid="1027"/>
                        </p:tgtEl>
                        <p:attrNameLst>
                          <p:attrName>ppt_x</p:attrName>
                        </p:attrNameLst>
                      </p:cBhvr>
                      <p:tavLst>
                        <p:tav tm="0">
                          <p:val>
                            <p:strVal val="#ppt_x"/>
                          </p:val>
                        </p:tav>
                        <p:tav tm="100000">
                          <p:val>
                            <p:strVal val="#ppt_x"/>
                          </p:val>
                        </p:tav>
                      </p:tavLst>
                    </p:anim>
                    <p:anim calcmode="lin" valueType="num">
                      <p:cBhvr additive="base">
                        <p:cTn dur="2000" fill="hold"/>
                        <p:tgtEl>
                          <p:spTgt spid="102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2000" fill="hold"/>
                        <p:tgtEl>
                          <p:spTgt spid="1027"/>
                        </p:tgtEl>
                        <p:attrNameLst>
                          <p:attrName>ppt_x</p:attrName>
                        </p:attrNameLst>
                      </p:cBhvr>
                      <p:tavLst>
                        <p:tav tm="0">
                          <p:val>
                            <p:strVal val="#ppt_x"/>
                          </p:val>
                        </p:tav>
                        <p:tav tm="100000">
                          <p:val>
                            <p:strVal val="#ppt_x"/>
                          </p:val>
                        </p:tav>
                      </p:tavLst>
                    </p:anim>
                    <p:anim calcmode="lin" valueType="num">
                      <p:cBhvr additive="base">
                        <p:cTn dur="2000" fill="hold"/>
                        <p:tgtEl>
                          <p:spTgt spid="102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2000" fill="hold"/>
                        <p:tgtEl>
                          <p:spTgt spid="1027"/>
                        </p:tgtEl>
                        <p:attrNameLst>
                          <p:attrName>ppt_x</p:attrName>
                        </p:attrNameLst>
                      </p:cBhvr>
                      <p:tavLst>
                        <p:tav tm="0">
                          <p:val>
                            <p:strVal val="#ppt_x"/>
                          </p:val>
                        </p:tav>
                        <p:tav tm="100000">
                          <p:val>
                            <p:strVal val="#ppt_x"/>
                          </p:val>
                        </p:tav>
                      </p:tavLst>
                    </p:anim>
                    <p:anim calcmode="lin" valueType="num">
                      <p:cBhvr additive="base">
                        <p:cTn dur="2000" fill="hold"/>
                        <p:tgtEl>
                          <p:spTgt spid="102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2000" fill="hold"/>
                        <p:tgtEl>
                          <p:spTgt spid="1027"/>
                        </p:tgtEl>
                        <p:attrNameLst>
                          <p:attrName>ppt_x</p:attrName>
                        </p:attrNameLst>
                      </p:cBhvr>
                      <p:tavLst>
                        <p:tav tm="0">
                          <p:val>
                            <p:strVal val="#ppt_x"/>
                          </p:val>
                        </p:tav>
                        <p:tav tm="100000">
                          <p:val>
                            <p:strVal val="#ppt_x"/>
                          </p:val>
                        </p:tav>
                      </p:tavLst>
                    </p:anim>
                    <p:anim calcmode="lin" valueType="num">
                      <p:cBhvr additive="base">
                        <p:cTn dur="2000" fill="hold"/>
                        <p:tgtEl>
                          <p:spTgt spid="102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2000" fill="hold"/>
                        <p:tgtEl>
                          <p:spTgt spid="1027"/>
                        </p:tgtEl>
                        <p:attrNameLst>
                          <p:attrName>ppt_x</p:attrName>
                        </p:attrNameLst>
                      </p:cBhvr>
                      <p:tavLst>
                        <p:tav tm="0">
                          <p:val>
                            <p:strVal val="#ppt_x"/>
                          </p:val>
                        </p:tav>
                        <p:tav tm="100000">
                          <p:val>
                            <p:strVal val="#ppt_x"/>
                          </p:val>
                        </p:tav>
                      </p:tavLst>
                    </p:anim>
                    <p:anim calcmode="lin" valueType="num">
                      <p:cBhvr additive="base">
                        <p:cTn dur="2000" fill="hold"/>
                        <p:tgtEl>
                          <p:spTgt spid="1027"/>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457200" indent="-457200" algn="l" rtl="0" eaLnBrk="1" fontAlgn="base" hangingPunct="1">
        <a:spcBef>
          <a:spcPct val="20000"/>
        </a:spcBef>
        <a:spcAft>
          <a:spcPct val="0"/>
        </a:spcAft>
        <a:buClr>
          <a:schemeClr val="tx1"/>
        </a:buClr>
        <a:buSzPct val="106000"/>
        <a:buFont typeface="+mj-lt"/>
        <a:buAutoNum type="arabicPeriod"/>
        <a:defRPr sz="2400">
          <a:solidFill>
            <a:schemeClr val="tx1"/>
          </a:solidFill>
          <a:effectLst/>
          <a:latin typeface="Arial" pitchFamily="34" charset="0"/>
          <a:ea typeface="+mn-ea"/>
          <a:cs typeface="Arial" pitchFamily="34" charset="0"/>
        </a:defRPr>
      </a:lvl1pPr>
      <a:lvl2pPr marL="914400" indent="-457200" algn="l" rtl="0" eaLnBrk="1" fontAlgn="base" hangingPunct="1">
        <a:spcBef>
          <a:spcPct val="20000"/>
        </a:spcBef>
        <a:spcAft>
          <a:spcPct val="0"/>
        </a:spcAft>
        <a:buClr>
          <a:schemeClr val="tx1"/>
        </a:buClr>
        <a:buSzPct val="106000"/>
        <a:buFont typeface="+mj-lt"/>
        <a:buAutoNum type="arabicPeriod"/>
        <a:defRPr sz="2400">
          <a:solidFill>
            <a:schemeClr val="tx1"/>
          </a:solidFill>
          <a:effectLst/>
          <a:latin typeface="Arial" pitchFamily="34" charset="0"/>
          <a:cs typeface="Arial" pitchFamily="34" charset="0"/>
        </a:defRPr>
      </a:lvl2pPr>
      <a:lvl3pPr marL="1371600" indent="-457200" algn="l" rtl="0" eaLnBrk="1" fontAlgn="base" hangingPunct="1">
        <a:spcBef>
          <a:spcPct val="20000"/>
        </a:spcBef>
        <a:spcAft>
          <a:spcPct val="0"/>
        </a:spcAft>
        <a:buClr>
          <a:schemeClr val="tx1"/>
        </a:buClr>
        <a:buSzPct val="106000"/>
        <a:buFont typeface="+mj-lt"/>
        <a:buAutoNum type="arabicPeriod"/>
        <a:defRPr sz="2400">
          <a:solidFill>
            <a:schemeClr val="tx1"/>
          </a:solidFill>
          <a:effectLst/>
          <a:latin typeface="Arial" pitchFamily="34" charset="0"/>
          <a:cs typeface="Arial" pitchFamily="34" charset="0"/>
        </a:defRPr>
      </a:lvl3pPr>
      <a:lvl4pPr marL="1828800" indent="-457200" algn="l" rtl="0" eaLnBrk="1" fontAlgn="base" hangingPunct="1">
        <a:spcBef>
          <a:spcPct val="20000"/>
        </a:spcBef>
        <a:spcAft>
          <a:spcPct val="0"/>
        </a:spcAft>
        <a:buClr>
          <a:schemeClr val="tx1"/>
        </a:buClr>
        <a:buSzPct val="106000"/>
        <a:buFont typeface="+mj-lt"/>
        <a:buAutoNum type="arabicPeriod"/>
        <a:defRPr sz="2400">
          <a:solidFill>
            <a:schemeClr val="tx1"/>
          </a:solidFill>
          <a:effectLst/>
          <a:latin typeface="Arial" pitchFamily="34" charset="0"/>
          <a:cs typeface="Arial" pitchFamily="34" charset="0"/>
        </a:defRPr>
      </a:lvl4pPr>
      <a:lvl5pPr marL="2286000" indent="-457200" algn="l" rtl="0" eaLnBrk="1" fontAlgn="base" hangingPunct="1">
        <a:spcBef>
          <a:spcPct val="20000"/>
        </a:spcBef>
        <a:spcAft>
          <a:spcPct val="0"/>
        </a:spcAft>
        <a:buClr>
          <a:schemeClr val="tx1"/>
        </a:buClr>
        <a:buSzPct val="106000"/>
        <a:buFont typeface="+mj-lt"/>
        <a:buAutoNum type="arabicPeriod"/>
        <a:defRPr sz="2400">
          <a:solidFill>
            <a:schemeClr val="tx1"/>
          </a:solidFill>
          <a:effectLst/>
          <a:latin typeface="Arial" pitchFamily="34" charset="0"/>
          <a:cs typeface="Arial" pitchFamily="34" charset="0"/>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d/d2/Spinal_nerve.sv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3"/>
          <p:cNvPicPr>
            <a:picLocks noChangeAspect="1" noChangeArrowheads="1"/>
          </p:cNvPicPr>
          <p:nvPr/>
        </p:nvPicPr>
        <p:blipFill>
          <a:blip r:embed="rId3" cstate="print"/>
          <a:srcRect/>
          <a:stretch>
            <a:fillRect/>
          </a:stretch>
        </p:blipFill>
        <p:spPr bwMode="auto">
          <a:xfrm>
            <a:off x="0" y="0"/>
            <a:ext cx="9144000" cy="7500918"/>
          </a:xfrm>
          <a:prstGeom prst="rect">
            <a:avLst/>
          </a:prstGeom>
          <a:noFill/>
          <a:ln w="9525">
            <a:noFill/>
            <a:miter lim="800000"/>
            <a:headEnd/>
            <a:tailEnd/>
          </a:ln>
        </p:spPr>
      </p:pic>
      <p:sp>
        <p:nvSpPr>
          <p:cNvPr id="4" name="Rectangle 3"/>
          <p:cNvSpPr/>
          <p:nvPr/>
        </p:nvSpPr>
        <p:spPr>
          <a:xfrm>
            <a:off x="-2500362" y="1779687"/>
            <a:ext cx="13787534" cy="5078313"/>
          </a:xfrm>
          <a:prstGeom prst="rect">
            <a:avLst/>
          </a:prstGeom>
        </p:spPr>
        <p:txBody>
          <a:bodyPr wrap="square">
            <a:spAutoFit/>
          </a:bodyPr>
          <a:lstStyle/>
          <a:p>
            <a:pPr algn="ctr"/>
            <a:r>
              <a:rPr lang="en-US" sz="3600" b="1" dirty="0" smtClean="0">
                <a:effectLst>
                  <a:outerShdw blurRad="38100" dist="38100" dir="2700000" algn="tl">
                    <a:srgbClr val="000000">
                      <a:alpha val="43137"/>
                    </a:srgbClr>
                  </a:outerShdw>
                </a:effectLst>
                <a:latin typeface="Arial" pitchFamily="34" charset="0"/>
                <a:cs typeface="Arial" pitchFamily="34" charset="0"/>
              </a:rPr>
              <a:t>Organization of </a:t>
            </a:r>
            <a:br>
              <a:rPr lang="en-US" sz="3600" b="1" dirty="0" smtClean="0">
                <a:effectLst>
                  <a:outerShdw blurRad="38100" dist="38100" dir="2700000" algn="tl">
                    <a:srgbClr val="000000">
                      <a:alpha val="43137"/>
                    </a:srgbClr>
                  </a:outerShdw>
                </a:effectLst>
                <a:latin typeface="Arial" pitchFamily="34" charset="0"/>
                <a:cs typeface="Arial" pitchFamily="34" charset="0"/>
              </a:rPr>
            </a:br>
            <a:r>
              <a:rPr lang="en-US" sz="3600" b="1" dirty="0" smtClean="0">
                <a:effectLst>
                  <a:outerShdw blurRad="38100" dist="38100" dir="2700000" algn="tl">
                    <a:srgbClr val="000000">
                      <a:alpha val="43137"/>
                    </a:srgbClr>
                  </a:outerShdw>
                </a:effectLst>
                <a:latin typeface="Arial" pitchFamily="34" charset="0"/>
                <a:cs typeface="Arial" pitchFamily="34" charset="0"/>
              </a:rPr>
              <a:t>Somatic Nervous system </a:t>
            </a:r>
            <a:br>
              <a:rPr lang="en-US" sz="3600" b="1" dirty="0" smtClean="0">
                <a:effectLst>
                  <a:outerShdw blurRad="38100" dist="38100" dir="2700000" algn="tl">
                    <a:srgbClr val="000000">
                      <a:alpha val="43137"/>
                    </a:srgbClr>
                  </a:outerShdw>
                </a:effectLst>
                <a:latin typeface="Arial" pitchFamily="34" charset="0"/>
                <a:cs typeface="Arial" pitchFamily="34" charset="0"/>
              </a:rPr>
            </a:br>
            <a:r>
              <a:rPr lang="en-US" sz="3600" b="1" dirty="0" smtClean="0">
                <a:effectLst>
                  <a:outerShdw blurRad="38100" dist="38100" dir="2700000" algn="tl">
                    <a:srgbClr val="000000">
                      <a:alpha val="43137"/>
                    </a:srgbClr>
                  </a:outerShdw>
                </a:effectLst>
                <a:latin typeface="Arial" pitchFamily="34" charset="0"/>
                <a:cs typeface="Arial" pitchFamily="34" charset="0"/>
              </a:rPr>
              <a:t>Spinal nerve and Reflex arc</a:t>
            </a:r>
            <a:br>
              <a:rPr lang="en-US" sz="3600" b="1" dirty="0" smtClean="0">
                <a:effectLst>
                  <a:outerShdw blurRad="38100" dist="38100" dir="2700000" algn="tl">
                    <a:srgbClr val="000000">
                      <a:alpha val="43137"/>
                    </a:srgbClr>
                  </a:outerShdw>
                </a:effectLst>
                <a:latin typeface="Arial" pitchFamily="34" charset="0"/>
                <a:cs typeface="Arial" pitchFamily="34" charset="0"/>
              </a:rPr>
            </a:br>
            <a:r>
              <a:rPr lang="en-US" sz="3600" b="1" dirty="0" smtClean="0">
                <a:effectLst>
                  <a:outerShdw blurRad="38100" dist="38100" dir="2700000" algn="tl">
                    <a:srgbClr val="000000">
                      <a:alpha val="43137"/>
                    </a:srgbClr>
                  </a:outerShdw>
                </a:effectLst>
                <a:latin typeface="Arial" pitchFamily="34" charset="0"/>
                <a:cs typeface="Arial" pitchFamily="34" charset="0"/>
              </a:rPr>
              <a:t/>
            </a:r>
            <a:br>
              <a:rPr lang="en-US" sz="3600" b="1" dirty="0" smtClean="0">
                <a:effectLst>
                  <a:outerShdw blurRad="38100" dist="38100" dir="2700000" algn="tl">
                    <a:srgbClr val="000000">
                      <a:alpha val="43137"/>
                    </a:srgbClr>
                  </a:outerShdw>
                </a:effectLst>
                <a:latin typeface="Arial" pitchFamily="34" charset="0"/>
                <a:cs typeface="Arial" pitchFamily="34" charset="0"/>
              </a:rPr>
            </a:br>
            <a:r>
              <a:rPr lang="en-US" sz="3600" b="1" dirty="0" smtClean="0">
                <a:effectLst>
                  <a:outerShdw blurRad="38100" dist="38100" dir="2700000" algn="tl">
                    <a:srgbClr val="000000">
                      <a:alpha val="43137"/>
                    </a:srgbClr>
                  </a:outerShdw>
                </a:effectLst>
                <a:latin typeface="Arial" pitchFamily="34" charset="0"/>
                <a:cs typeface="Arial" pitchFamily="34" charset="0"/>
              </a:rPr>
              <a:t>                        </a:t>
            </a:r>
            <a:br>
              <a:rPr lang="en-US" sz="3600" b="1" dirty="0" smtClean="0">
                <a:effectLst>
                  <a:outerShdw blurRad="38100" dist="38100" dir="2700000" algn="tl">
                    <a:srgbClr val="000000">
                      <a:alpha val="43137"/>
                    </a:srgbClr>
                  </a:outerShdw>
                </a:effectLst>
                <a:latin typeface="Arial" pitchFamily="34" charset="0"/>
                <a:cs typeface="Arial" pitchFamily="34" charset="0"/>
              </a:rPr>
            </a:br>
            <a:r>
              <a:rPr lang="en-US" sz="3600" b="1" dirty="0" smtClean="0">
                <a:effectLst>
                  <a:outerShdw blurRad="38100" dist="38100" dir="2700000" algn="tl">
                    <a:srgbClr val="000000">
                      <a:alpha val="43137"/>
                    </a:srgbClr>
                  </a:outerShdw>
                </a:effectLst>
                <a:latin typeface="Arial" pitchFamily="34" charset="0"/>
                <a:cs typeface="Arial" pitchFamily="34" charset="0"/>
              </a:rPr>
              <a:t/>
            </a:r>
            <a:br>
              <a:rPr lang="en-US" sz="3600" b="1" dirty="0" smtClean="0">
                <a:effectLst>
                  <a:outerShdw blurRad="38100" dist="38100" dir="2700000" algn="tl">
                    <a:srgbClr val="000000">
                      <a:alpha val="43137"/>
                    </a:srgbClr>
                  </a:outerShdw>
                </a:effectLst>
                <a:latin typeface="Arial" pitchFamily="34" charset="0"/>
                <a:cs typeface="Arial" pitchFamily="34" charset="0"/>
              </a:rPr>
            </a:br>
            <a:r>
              <a:rPr lang="en-US" sz="3600" b="1" dirty="0" smtClean="0">
                <a:effectLst>
                  <a:outerShdw blurRad="38100" dist="38100" dir="2700000" algn="tl">
                    <a:srgbClr val="000000">
                      <a:alpha val="43137"/>
                    </a:srgbClr>
                  </a:outerShdw>
                </a:effectLst>
                <a:latin typeface="Arial" pitchFamily="34" charset="0"/>
                <a:cs typeface="Arial" pitchFamily="34" charset="0"/>
              </a:rPr>
              <a:t>			     Dr. </a:t>
            </a:r>
            <a:r>
              <a:rPr lang="en-US" sz="3600" b="1" dirty="0" err="1" smtClean="0">
                <a:effectLst>
                  <a:outerShdw blurRad="38100" dist="38100" dir="2700000" algn="tl">
                    <a:srgbClr val="000000">
                      <a:alpha val="43137"/>
                    </a:srgbClr>
                  </a:outerShdw>
                </a:effectLst>
                <a:latin typeface="Arial" pitchFamily="34" charset="0"/>
                <a:cs typeface="Arial" pitchFamily="34" charset="0"/>
              </a:rPr>
              <a:t>Qazi</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Imtiaz</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Rasool</a:t>
            </a:r>
            <a:r>
              <a:rPr lang="en-GB" sz="3600" dirty="0" smtClean="0">
                <a:effectLst>
                  <a:outerShdw blurRad="38100" dist="38100" dir="2700000" algn="tl">
                    <a:srgbClr val="000000">
                      <a:alpha val="43137"/>
                    </a:srgbClr>
                  </a:outerShdw>
                </a:effectLst>
                <a:latin typeface="Arial" pitchFamily="34" charset="0"/>
                <a:cs typeface="Arial" pitchFamily="34" charset="0"/>
              </a:rPr>
              <a:t/>
            </a:r>
            <a:br>
              <a:rPr lang="en-GB" sz="3600" dirty="0" smtClean="0">
                <a:effectLst>
                  <a:outerShdw blurRad="38100" dist="38100" dir="2700000" algn="tl">
                    <a:srgbClr val="000000">
                      <a:alpha val="43137"/>
                    </a:srgbClr>
                  </a:outerShdw>
                </a:effectLst>
                <a:latin typeface="Arial" pitchFamily="34" charset="0"/>
                <a:cs typeface="Arial" pitchFamily="34" charset="0"/>
              </a:rPr>
            </a:br>
            <a:r>
              <a:rPr lang="en-GB" sz="3600" dirty="0" smtClean="0">
                <a:latin typeface="Arial" pitchFamily="34" charset="0"/>
                <a:cs typeface="Arial" pitchFamily="34" charset="0"/>
              </a:rPr>
              <a:t/>
            </a:r>
            <a:br>
              <a:rPr lang="en-GB" sz="3600" dirty="0" smtClean="0">
                <a:latin typeface="Arial" pitchFamily="34" charset="0"/>
                <a:cs typeface="Arial" pitchFamily="34" charset="0"/>
              </a:rPr>
            </a:br>
            <a:endParaRPr lang="en-GB" sz="3600" dirty="0"/>
          </a:p>
        </p:txBody>
      </p:sp>
      <p:pic>
        <p:nvPicPr>
          <p:cNvPr id="2" name="Picture 2" descr="C:\Users\q.rasool\Pictures\bism-blue.gif"/>
          <p:cNvPicPr>
            <a:picLocks noChangeAspect="1" noChangeArrowheads="1"/>
          </p:cNvPicPr>
          <p:nvPr/>
        </p:nvPicPr>
        <p:blipFill>
          <a:blip r:embed="rId4" cstate="print"/>
          <a:srcRect/>
          <a:stretch>
            <a:fillRect/>
          </a:stretch>
        </p:blipFill>
        <p:spPr bwMode="auto">
          <a:xfrm>
            <a:off x="1331640" y="0"/>
            <a:ext cx="5760640" cy="148478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620688"/>
            <a:ext cx="9144000" cy="1371600"/>
          </a:xfrm>
        </p:spPr>
        <p:txBody>
          <a:bodyPr/>
          <a:lstStyle/>
          <a:p>
            <a:pPr>
              <a:lnSpc>
                <a:spcPct val="150000"/>
              </a:lnSpc>
            </a:pPr>
            <a:r>
              <a:rPr lang="en-US" sz="3200" b="1" dirty="0" smtClean="0">
                <a:effectLst>
                  <a:outerShdw blurRad="38100" dist="38100" dir="2700000" algn="tl">
                    <a:srgbClr val="000000">
                      <a:alpha val="43137"/>
                    </a:srgbClr>
                  </a:outerShdw>
                </a:effectLst>
                <a:latin typeface="Arial" pitchFamily="34" charset="0"/>
                <a:cs typeface="Arial" pitchFamily="34" charset="0"/>
              </a:rPr>
              <a:t>Spinal  Nerves</a:t>
            </a:r>
            <a:r>
              <a:rPr lang="en-US" sz="2400" b="1" dirty="0" smtClean="0">
                <a:solidFill>
                  <a:schemeClr val="tx1"/>
                </a:solidFill>
                <a:effectLst/>
                <a:latin typeface="Arial" pitchFamily="34" charset="0"/>
                <a:cs typeface="Arial" pitchFamily="34" charset="0"/>
              </a:rPr>
              <a:t/>
            </a:r>
            <a:br>
              <a:rPr lang="en-US" sz="2400" b="1" dirty="0" smtClean="0">
                <a:solidFill>
                  <a:schemeClr val="tx1"/>
                </a:solidFill>
                <a:effectLst/>
                <a:latin typeface="Arial" pitchFamily="34" charset="0"/>
                <a:cs typeface="Arial" pitchFamily="34" charset="0"/>
              </a:rPr>
            </a:br>
            <a:endParaRPr lang="en-US" sz="2400" dirty="0" smtClean="0">
              <a:effectLst/>
              <a:latin typeface="Arial" pitchFamily="34" charset="0"/>
              <a:cs typeface="Arial" pitchFamily="34" charset="0"/>
            </a:endParaRPr>
          </a:p>
        </p:txBody>
      </p:sp>
      <p:sp>
        <p:nvSpPr>
          <p:cNvPr id="18435" name="Rectangle 3"/>
          <p:cNvSpPr>
            <a:spLocks noGrp="1" noChangeArrowheads="1"/>
          </p:cNvSpPr>
          <p:nvPr>
            <p:ph type="body" idx="1"/>
          </p:nvPr>
        </p:nvSpPr>
        <p:spPr>
          <a:xfrm>
            <a:off x="-409612" y="1357298"/>
            <a:ext cx="9553612" cy="4754563"/>
          </a:xfrm>
        </p:spPr>
        <p:txBody>
          <a:bodyPr/>
          <a:lstStyle/>
          <a:p>
            <a:pPr lvl="0">
              <a:lnSpc>
                <a:spcPct val="120000"/>
              </a:lnSpc>
              <a:buNone/>
              <a:defRPr/>
            </a:pPr>
            <a:r>
              <a:rPr lang="en-US" sz="2400" dirty="0" smtClean="0">
                <a:effectLst/>
              </a:rPr>
              <a:t>.</a:t>
            </a:r>
          </a:p>
          <a:p>
            <a:pPr lvl="0">
              <a:lnSpc>
                <a:spcPct val="120000"/>
              </a:lnSpc>
              <a:buNone/>
              <a:defRPr/>
            </a:pPr>
            <a:endParaRPr lang="en-US" sz="2400" dirty="0" smtClean="0">
              <a:effectLst/>
            </a:endParaRPr>
          </a:p>
          <a:p>
            <a:pPr marL="971550" lvl="1" indent="-514350">
              <a:lnSpc>
                <a:spcPct val="120000"/>
              </a:lnSpc>
              <a:buClr>
                <a:schemeClr val="tx1"/>
              </a:buClr>
              <a:buSzPct val="106000"/>
              <a:buFont typeface="+mj-lt"/>
              <a:buAutoNum type="arabicPeriod"/>
              <a:defRPr/>
            </a:pPr>
            <a:r>
              <a:rPr lang="en-US" dirty="0" smtClean="0"/>
              <a:t>Based on vertebrae where spinal nerves originate </a:t>
            </a:r>
          </a:p>
          <a:p>
            <a:pPr marL="971550" lvl="1" indent="-514350">
              <a:lnSpc>
                <a:spcPct val="120000"/>
              </a:lnSpc>
              <a:buClr>
                <a:schemeClr val="tx1"/>
              </a:buClr>
              <a:buSzPct val="106000"/>
              <a:buFont typeface="+mj-lt"/>
              <a:buAutoNum type="arabicPeriod"/>
              <a:defRPr/>
            </a:pPr>
            <a:endParaRPr lang="en-US" dirty="0" smtClean="0"/>
          </a:p>
          <a:p>
            <a:pPr marL="971550" lvl="1" indent="-514350">
              <a:lnSpc>
                <a:spcPct val="120000"/>
              </a:lnSpc>
              <a:buClr>
                <a:schemeClr val="tx1"/>
              </a:buClr>
              <a:buSzPct val="106000"/>
              <a:buFont typeface="+mj-lt"/>
              <a:buAutoNum type="arabicPeriod"/>
              <a:defRPr/>
            </a:pPr>
            <a:r>
              <a:rPr lang="en-US" dirty="0" smtClean="0"/>
              <a:t>Positions of spinal segment and vertebrae change with age</a:t>
            </a:r>
          </a:p>
          <a:p>
            <a:pPr marL="1371600" lvl="2" indent="-457200">
              <a:lnSpc>
                <a:spcPct val="120000"/>
              </a:lnSpc>
              <a:buClr>
                <a:schemeClr val="tx1"/>
              </a:buClr>
              <a:buSzPct val="106000"/>
              <a:buFont typeface="+mj-lt"/>
              <a:buAutoNum type="arabicPeriod"/>
              <a:defRPr/>
            </a:pPr>
            <a:r>
              <a:rPr lang="en-US" dirty="0" smtClean="0"/>
              <a:t>Cervical nerves</a:t>
            </a:r>
          </a:p>
          <a:p>
            <a:pPr marL="1828800" lvl="3" indent="-457200">
              <a:lnSpc>
                <a:spcPct val="120000"/>
              </a:lnSpc>
              <a:buClr>
                <a:schemeClr val="tx1"/>
              </a:buClr>
              <a:buSzPct val="106000"/>
              <a:buNone/>
              <a:defRPr/>
            </a:pPr>
            <a:r>
              <a:rPr lang="en-US" dirty="0" smtClean="0"/>
              <a:t>			Are named for inferior vertebra </a:t>
            </a:r>
          </a:p>
          <a:p>
            <a:pPr marL="1371600" lvl="2" indent="-457200">
              <a:lnSpc>
                <a:spcPct val="120000"/>
              </a:lnSpc>
              <a:buClr>
                <a:schemeClr val="tx1"/>
              </a:buClr>
              <a:buSzPct val="106000"/>
              <a:buFont typeface="+mj-lt"/>
              <a:buAutoNum type="arabicPeriod"/>
              <a:defRPr/>
            </a:pPr>
            <a:r>
              <a:rPr lang="en-US" dirty="0" smtClean="0"/>
              <a:t>All other nerves</a:t>
            </a:r>
          </a:p>
          <a:p>
            <a:pPr marL="1828800" lvl="3" indent="-457200">
              <a:lnSpc>
                <a:spcPct val="120000"/>
              </a:lnSpc>
              <a:buClr>
                <a:schemeClr val="tx1"/>
              </a:buClr>
              <a:buSzPct val="106000"/>
              <a:buNone/>
              <a:defRPr/>
            </a:pPr>
            <a:r>
              <a:rPr lang="en-US" dirty="0" smtClean="0"/>
              <a:t>			Are named for superior vertebra</a:t>
            </a:r>
          </a:p>
          <a:p>
            <a:pPr lvl="2">
              <a:lnSpc>
                <a:spcPct val="145000"/>
              </a:lnSpc>
            </a:pPr>
            <a:endParaRPr lang="en-US" dirty="0" smtClean="0"/>
          </a:p>
          <a:p>
            <a:pPr lvl="2">
              <a:lnSpc>
                <a:spcPct val="145000"/>
              </a:lnSpc>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4" end="4"/>
                                            </p:txEl>
                                          </p:spTgt>
                                        </p:tgtEl>
                                        <p:attrNameLst>
                                          <p:attrName>style.visibility</p:attrName>
                                        </p:attrNameLst>
                                      </p:cBhvr>
                                      <p:to>
                                        <p:strVal val="visible"/>
                                      </p:to>
                                    </p:set>
                                    <p:anim calcmode="lin" valueType="num">
                                      <p:cBhvr additive="base">
                                        <p:cTn id="7" dur="2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5" end="5"/>
                                            </p:txEl>
                                          </p:spTgt>
                                        </p:tgtEl>
                                        <p:attrNameLst>
                                          <p:attrName>style.visibility</p:attrName>
                                        </p:attrNameLst>
                                      </p:cBhvr>
                                      <p:to>
                                        <p:strVal val="visible"/>
                                      </p:to>
                                    </p:set>
                                    <p:anim calcmode="lin" valueType="num">
                                      <p:cBhvr additive="base">
                                        <p:cTn id="13" dur="20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8435">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435">
                                            <p:txEl>
                                              <p:pRg st="6" end="6"/>
                                            </p:txEl>
                                          </p:spTgt>
                                        </p:tgtEl>
                                        <p:attrNameLst>
                                          <p:attrName>style.visibility</p:attrName>
                                        </p:attrNameLst>
                                      </p:cBhvr>
                                      <p:to>
                                        <p:strVal val="visible"/>
                                      </p:to>
                                    </p:set>
                                    <p:anim calcmode="lin" valueType="num">
                                      <p:cBhvr additive="base">
                                        <p:cTn id="17" dur="20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435">
                                            <p:txEl>
                                              <p:pRg st="7" end="7"/>
                                            </p:txEl>
                                          </p:spTgt>
                                        </p:tgtEl>
                                        <p:attrNameLst>
                                          <p:attrName>style.visibility</p:attrName>
                                        </p:attrNameLst>
                                      </p:cBhvr>
                                      <p:to>
                                        <p:strVal val="visible"/>
                                      </p:to>
                                    </p:set>
                                    <p:anim calcmode="lin" valueType="num">
                                      <p:cBhvr additive="base">
                                        <p:cTn id="23" dur="20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8435">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435">
                                            <p:txEl>
                                              <p:pRg st="8" end="8"/>
                                            </p:txEl>
                                          </p:spTgt>
                                        </p:tgtEl>
                                        <p:attrNameLst>
                                          <p:attrName>style.visibility</p:attrName>
                                        </p:attrNameLst>
                                      </p:cBhvr>
                                      <p:to>
                                        <p:strVal val="visible"/>
                                      </p:to>
                                    </p:set>
                                    <p:anim calcmode="lin" valueType="num">
                                      <p:cBhvr additive="base">
                                        <p:cTn id="27" dur="20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84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304800"/>
            <a:ext cx="7772400" cy="609600"/>
          </a:xfrm>
          <a:noFill/>
          <a:ln/>
        </p:spPr>
        <p:txBody>
          <a:bodyPr/>
          <a:lstStyle/>
          <a:p>
            <a:r>
              <a:rPr lang="en-US" sz="4000" dirty="0">
                <a:effectLst/>
                <a:latin typeface="Arial" pitchFamily="34" charset="0"/>
                <a:cs typeface="Arial" pitchFamily="34" charset="0"/>
              </a:rPr>
              <a:t>Peripheral Nerves</a:t>
            </a:r>
          </a:p>
        </p:txBody>
      </p:sp>
      <p:sp>
        <p:nvSpPr>
          <p:cNvPr id="32771" name="Rectangle 3"/>
          <p:cNvSpPr>
            <a:spLocks noChangeArrowheads="1"/>
          </p:cNvSpPr>
          <p:nvPr/>
        </p:nvSpPr>
        <p:spPr bwMode="auto">
          <a:xfrm>
            <a:off x="0" y="1571612"/>
            <a:ext cx="9220200" cy="3970318"/>
          </a:xfrm>
          <a:prstGeom prst="rect">
            <a:avLst/>
          </a:prstGeom>
          <a:noFill/>
          <a:ln w="12700">
            <a:noFill/>
            <a:miter lim="800000"/>
            <a:headEnd/>
            <a:tailEnd/>
          </a:ln>
          <a:effectLst/>
        </p:spPr>
        <p:txBody>
          <a:bodyPr anchor="ctr">
            <a:spAutoFit/>
          </a:bodyPr>
          <a:lstStyle/>
          <a:p>
            <a:pPr indent="457200">
              <a:spcBef>
                <a:spcPct val="85000"/>
              </a:spcBef>
            </a:pPr>
            <a:endParaRPr lang="en-US" sz="2800" b="0" dirty="0"/>
          </a:p>
          <a:p>
            <a:pPr indent="457200">
              <a:spcBef>
                <a:spcPct val="30000"/>
              </a:spcBef>
              <a:buFont typeface="+mj-lt"/>
              <a:buAutoNum type="arabicPeriod"/>
            </a:pPr>
            <a:r>
              <a:rPr lang="en-US" sz="2800" dirty="0" err="1">
                <a:solidFill>
                  <a:schemeClr val="accent1">
                    <a:lumMod val="60000"/>
                    <a:lumOff val="40000"/>
                  </a:schemeClr>
                </a:solidFill>
              </a:rPr>
              <a:t>Epineurium</a:t>
            </a:r>
            <a:r>
              <a:rPr lang="en-US" sz="2800" b="0" dirty="0"/>
              <a:t>  						 	wraps entire nerve </a:t>
            </a:r>
          </a:p>
          <a:p>
            <a:pPr indent="457200">
              <a:spcBef>
                <a:spcPct val="85000"/>
              </a:spcBef>
              <a:buFont typeface="+mj-lt"/>
              <a:buAutoNum type="arabicPeriod"/>
            </a:pPr>
            <a:r>
              <a:rPr lang="en-US" sz="2800" dirty="0" err="1">
                <a:solidFill>
                  <a:schemeClr val="accent1">
                    <a:lumMod val="60000"/>
                    <a:lumOff val="40000"/>
                  </a:schemeClr>
                </a:solidFill>
              </a:rPr>
              <a:t>Perineurium</a:t>
            </a:r>
            <a:r>
              <a:rPr lang="en-US" sz="2800" b="0" dirty="0"/>
              <a:t> 						 	wraps fascicles of tracts</a:t>
            </a:r>
          </a:p>
          <a:p>
            <a:pPr indent="457200">
              <a:spcBef>
                <a:spcPct val="85000"/>
              </a:spcBef>
              <a:buFont typeface="+mj-lt"/>
              <a:buAutoNum type="arabicPeriod"/>
            </a:pPr>
            <a:r>
              <a:rPr lang="en-US" sz="2800" dirty="0" err="1">
                <a:solidFill>
                  <a:schemeClr val="accent1">
                    <a:lumMod val="60000"/>
                    <a:lumOff val="40000"/>
                  </a:schemeClr>
                </a:solidFill>
              </a:rPr>
              <a:t>Endoneurium</a:t>
            </a:r>
            <a:r>
              <a:rPr lang="en-US" sz="2800" dirty="0">
                <a:solidFill>
                  <a:schemeClr val="accent1">
                    <a:lumMod val="60000"/>
                    <a:lumOff val="40000"/>
                  </a:schemeClr>
                </a:solidFill>
              </a:rPr>
              <a:t> </a:t>
            </a:r>
            <a:r>
              <a:rPr lang="en-US" sz="2800" b="0" dirty="0">
                <a:solidFill>
                  <a:schemeClr val="accent1">
                    <a:lumMod val="60000"/>
                    <a:lumOff val="40000"/>
                  </a:schemeClr>
                </a:solidFill>
              </a:rPr>
              <a:t> </a:t>
            </a:r>
            <a:r>
              <a:rPr lang="en-US" sz="2800" b="0" dirty="0"/>
              <a:t> 					       	wraps individual axons</a:t>
            </a:r>
          </a:p>
        </p:txBody>
      </p:sp>
      <p:pic>
        <p:nvPicPr>
          <p:cNvPr id="32772" name="Picture 4" descr="FG14_06b"/>
          <p:cNvPicPr>
            <a:picLocks noGrp="1" noChangeAspect="1" noChangeArrowheads="1"/>
          </p:cNvPicPr>
          <p:nvPr>
            <p:ph idx="1"/>
          </p:nvPr>
        </p:nvPicPr>
        <p:blipFill>
          <a:blip r:embed="rId2" cstate="print"/>
          <a:srcRect l="10001" r="6000"/>
          <a:stretch>
            <a:fillRect/>
          </a:stretch>
        </p:blipFill>
        <p:spPr>
          <a:xfrm>
            <a:off x="4876800" y="1142984"/>
            <a:ext cx="4267200" cy="5562616"/>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 calcmode="lin" valueType="num">
                                      <p:cBhvr additive="base">
                                        <p:cTn id="7" dur="2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 calcmode="lin" valueType="num">
                                      <p:cBhvr additive="base">
                                        <p:cTn id="13" dur="2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anim calcmode="lin" valueType="num">
                                      <p:cBhvr additive="base">
                                        <p:cTn id="19" dur="2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457200" y="0"/>
            <a:ext cx="8229600" cy="762000"/>
          </a:xfrm>
        </p:spPr>
        <p:txBody>
          <a:bodyPr/>
          <a:lstStyle/>
          <a:p>
            <a:pPr eaLnBrk="1" hangingPunct="1">
              <a:defRPr/>
            </a:pPr>
            <a:r>
              <a:rPr lang="en-US" smtClean="0">
                <a:solidFill>
                  <a:schemeClr val="hlink"/>
                </a:solidFill>
              </a:rPr>
              <a:t>Nerve structure</a:t>
            </a:r>
          </a:p>
        </p:txBody>
      </p:sp>
      <p:sp>
        <p:nvSpPr>
          <p:cNvPr id="61443" name="Rectangle 3"/>
          <p:cNvSpPr>
            <a:spLocks noGrp="1" noChangeArrowheads="1"/>
          </p:cNvSpPr>
          <p:nvPr>
            <p:ph type="body" idx="1"/>
          </p:nvPr>
        </p:nvSpPr>
        <p:spPr>
          <a:xfrm>
            <a:off x="0" y="1143000"/>
            <a:ext cx="9644098" cy="5715000"/>
          </a:xfrm>
        </p:spPr>
        <p:txBody>
          <a:bodyPr/>
          <a:lstStyle/>
          <a:p>
            <a:pPr eaLnBrk="1" hangingPunct="1">
              <a:defRPr/>
            </a:pPr>
            <a:r>
              <a:rPr lang="en-US" dirty="0" smtClean="0"/>
              <a:t>Nerves are only in the periphery</a:t>
            </a:r>
          </a:p>
          <a:p>
            <a:pPr eaLnBrk="1" hangingPunct="1">
              <a:defRPr/>
            </a:pPr>
            <a:endParaRPr lang="en-US" dirty="0" smtClean="0"/>
          </a:p>
          <a:p>
            <a:pPr eaLnBrk="1" hangingPunct="1">
              <a:defRPr/>
            </a:pPr>
            <a:r>
              <a:rPr lang="en-US" dirty="0" smtClean="0"/>
              <a:t>Cable-like organs in PNS = cranial and spinal nerves</a:t>
            </a:r>
          </a:p>
          <a:p>
            <a:pPr eaLnBrk="1" hangingPunct="1">
              <a:defRPr/>
            </a:pPr>
            <a:endParaRPr lang="en-US" dirty="0" smtClean="0"/>
          </a:p>
          <a:p>
            <a:pPr>
              <a:defRPr/>
            </a:pPr>
            <a:r>
              <a:rPr lang="en-US" dirty="0" smtClean="0"/>
              <a:t>Consists of 100-100,000 of </a:t>
            </a:r>
            <a:r>
              <a:rPr lang="en-US" dirty="0" err="1" smtClean="0"/>
              <a:t>myelinated</a:t>
            </a:r>
            <a:r>
              <a:rPr lang="en-US" dirty="0" smtClean="0"/>
              <a:t> + </a:t>
            </a:r>
            <a:r>
              <a:rPr lang="en-US" dirty="0" err="1" smtClean="0"/>
              <a:t>unmyelinated</a:t>
            </a:r>
            <a:r>
              <a:rPr lang="en-US" dirty="0" smtClean="0"/>
              <a:t> axons (nerve fibers)+ connective tissue + blood vessels</a:t>
            </a:r>
          </a:p>
          <a:p>
            <a:pPr eaLnBrk="1" hangingPunct="1">
              <a:defRPr/>
            </a:pPr>
            <a:endParaRPr lang="en-US" dirty="0" smtClean="0"/>
          </a:p>
          <a:p>
            <a:pPr eaLnBrk="1" hangingPunct="1">
              <a:defRPr/>
            </a:pPr>
            <a:r>
              <a:rPr lang="en-US" dirty="0" smtClean="0">
                <a:effectLst/>
                <a:latin typeface="Arial" charset="0"/>
              </a:rPr>
              <a:t>Support Cells  of the PNS</a:t>
            </a:r>
          </a:p>
          <a:p>
            <a:pPr>
              <a:spcAft>
                <a:spcPct val="50000"/>
              </a:spcAft>
              <a:buClr>
                <a:srgbClr val="FF6600"/>
              </a:buClr>
              <a:buNone/>
            </a:pPr>
            <a:r>
              <a:rPr lang="en-US" dirty="0" smtClean="0">
                <a:latin typeface="Arial" charset="0"/>
              </a:rPr>
              <a:t>			Satellite cells  ---Protect neuron cell bodies</a:t>
            </a:r>
          </a:p>
          <a:p>
            <a:pPr>
              <a:spcAft>
                <a:spcPct val="50000"/>
              </a:spcAft>
              <a:buClr>
                <a:srgbClr val="FF6600"/>
              </a:buClr>
              <a:buNone/>
            </a:pPr>
            <a:r>
              <a:rPr lang="en-US" dirty="0" smtClean="0">
                <a:latin typeface="Arial" charset="0"/>
              </a:rPr>
              <a:t>			  Schwann cells---Form myelin sheath</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ltGray">
          <a:xfrm>
            <a:off x="2667000" y="304800"/>
            <a:ext cx="3445174" cy="461665"/>
          </a:xfrm>
          <a:prstGeom prst="rect">
            <a:avLst/>
          </a:prstGeom>
          <a:noFill/>
          <a:ln w="9525">
            <a:noFill/>
            <a:miter lim="800000"/>
            <a:headEnd/>
            <a:tailEnd/>
          </a:ln>
        </p:spPr>
        <p:txBody>
          <a:bodyPr wrap="none">
            <a:spAutoFit/>
          </a:bodyPr>
          <a:lstStyle/>
          <a:p>
            <a:r>
              <a:rPr lang="en-US" altLang="zh-CN" sz="2400" b="1" u="sng" dirty="0" smtClean="0">
                <a:solidFill>
                  <a:schemeClr val="accent1">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Morphology </a:t>
            </a:r>
            <a:r>
              <a:rPr lang="en-US" altLang="zh-CN" sz="2400" b="1" u="sng" dirty="0">
                <a:solidFill>
                  <a:schemeClr val="accent1">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of neuron</a:t>
            </a:r>
          </a:p>
        </p:txBody>
      </p:sp>
      <p:sp>
        <p:nvSpPr>
          <p:cNvPr id="30726" name="Text Box 6"/>
          <p:cNvSpPr txBox="1">
            <a:spLocks noChangeArrowheads="1"/>
          </p:cNvSpPr>
          <p:nvPr/>
        </p:nvSpPr>
        <p:spPr bwMode="ltGray">
          <a:xfrm>
            <a:off x="0" y="3214686"/>
            <a:ext cx="1614160" cy="461665"/>
          </a:xfrm>
          <a:prstGeom prst="rect">
            <a:avLst/>
          </a:prstGeom>
          <a:noFill/>
          <a:ln w="9525">
            <a:noFill/>
            <a:miter lim="800000"/>
            <a:headEnd/>
            <a:tailEnd/>
          </a:ln>
        </p:spPr>
        <p:txBody>
          <a:bodyPr wrap="none">
            <a:spAutoFit/>
          </a:bodyPr>
          <a:lstStyle/>
          <a:p>
            <a:r>
              <a:rPr lang="en-US" altLang="zh-CN" sz="2400" b="1" dirty="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Two parts</a:t>
            </a:r>
          </a:p>
        </p:txBody>
      </p:sp>
      <p:sp>
        <p:nvSpPr>
          <p:cNvPr id="30729" name="AutoShape 9"/>
          <p:cNvSpPr>
            <a:spLocks/>
          </p:cNvSpPr>
          <p:nvPr/>
        </p:nvSpPr>
        <p:spPr bwMode="ltGray">
          <a:xfrm>
            <a:off x="1571604" y="2571744"/>
            <a:ext cx="228600" cy="1828800"/>
          </a:xfrm>
          <a:prstGeom prst="leftBrace">
            <a:avLst>
              <a:gd name="adj1" fmla="val 66667"/>
              <a:gd name="adj2" fmla="val 50000"/>
            </a:avLst>
          </a:prstGeom>
          <a:noFill/>
          <a:ln w="9525">
            <a:solidFill>
              <a:schemeClr val="tx1"/>
            </a:solidFill>
            <a:round/>
            <a:headEnd/>
            <a:tailEnd/>
          </a:ln>
        </p:spPr>
        <p:txBody>
          <a:bodyPr wrap="none" anchor="ctr"/>
          <a:lstStyle/>
          <a:p>
            <a:endParaRPr lang="en-US" sz="2400" b="1">
              <a:solidFill>
                <a:schemeClr val="accent3">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0730" name="Text Box 10"/>
          <p:cNvSpPr txBox="1">
            <a:spLocks noChangeArrowheads="1"/>
          </p:cNvSpPr>
          <p:nvPr/>
        </p:nvSpPr>
        <p:spPr bwMode="ltGray">
          <a:xfrm>
            <a:off x="1785918" y="2357430"/>
            <a:ext cx="2662908" cy="461665"/>
          </a:xfrm>
          <a:prstGeom prst="rect">
            <a:avLst/>
          </a:prstGeom>
          <a:noFill/>
          <a:ln w="9525">
            <a:noFill/>
            <a:miter lim="800000"/>
            <a:headEnd/>
            <a:tailEnd/>
          </a:ln>
        </p:spPr>
        <p:txBody>
          <a:bodyPr wrap="none">
            <a:spAutoFit/>
          </a:bodyPr>
          <a:lstStyle/>
          <a:p>
            <a:r>
              <a:rPr lang="en-US" altLang="zh-CN" sz="2400" b="1" dirty="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Cell body (soma)</a:t>
            </a:r>
          </a:p>
        </p:txBody>
      </p:sp>
      <p:sp>
        <p:nvSpPr>
          <p:cNvPr id="30733" name="Line 13"/>
          <p:cNvSpPr>
            <a:spLocks noChangeShapeType="1"/>
          </p:cNvSpPr>
          <p:nvPr/>
        </p:nvSpPr>
        <p:spPr bwMode="ltGray">
          <a:xfrm>
            <a:off x="4419600" y="2514600"/>
            <a:ext cx="3124200" cy="0"/>
          </a:xfrm>
          <a:prstGeom prst="line">
            <a:avLst/>
          </a:prstGeom>
          <a:noFill/>
          <a:ln w="38100">
            <a:solidFill>
              <a:srgbClr val="FF0000"/>
            </a:solidFill>
            <a:round/>
            <a:headEnd/>
            <a:tailEnd type="triangle" w="med" len="med"/>
          </a:ln>
        </p:spPr>
        <p:txBody>
          <a:bodyPr wrap="none"/>
          <a:lstStyle/>
          <a:p>
            <a:endParaRPr lang="en-US" sz="2400" b="1">
              <a:solidFill>
                <a:schemeClr val="accent3">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0734" name="Text Box 14"/>
          <p:cNvSpPr txBox="1">
            <a:spLocks noChangeArrowheads="1"/>
          </p:cNvSpPr>
          <p:nvPr/>
        </p:nvSpPr>
        <p:spPr bwMode="ltGray">
          <a:xfrm>
            <a:off x="1857356" y="4286256"/>
            <a:ext cx="1726755" cy="461665"/>
          </a:xfrm>
          <a:prstGeom prst="rect">
            <a:avLst/>
          </a:prstGeom>
          <a:noFill/>
          <a:ln w="9525">
            <a:noFill/>
            <a:miter lim="800000"/>
            <a:headEnd/>
            <a:tailEnd/>
          </a:ln>
        </p:spPr>
        <p:txBody>
          <a:bodyPr wrap="none">
            <a:spAutoFit/>
          </a:bodyPr>
          <a:lstStyle/>
          <a:p>
            <a:r>
              <a:rPr lang="en-US" altLang="zh-CN" sz="2400" b="1" dirty="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Processes</a:t>
            </a:r>
          </a:p>
        </p:txBody>
      </p:sp>
      <p:sp>
        <p:nvSpPr>
          <p:cNvPr id="30736" name="AutoShape 16"/>
          <p:cNvSpPr>
            <a:spLocks/>
          </p:cNvSpPr>
          <p:nvPr/>
        </p:nvSpPr>
        <p:spPr bwMode="ltGray">
          <a:xfrm>
            <a:off x="3571868" y="3786190"/>
            <a:ext cx="76200" cy="838200"/>
          </a:xfrm>
          <a:prstGeom prst="leftBrace">
            <a:avLst>
              <a:gd name="adj1" fmla="val 91667"/>
              <a:gd name="adj2" fmla="val 50000"/>
            </a:avLst>
          </a:prstGeom>
          <a:noFill/>
          <a:ln w="9525">
            <a:solidFill>
              <a:schemeClr val="tx1"/>
            </a:solidFill>
            <a:round/>
            <a:headEnd/>
            <a:tailEnd/>
          </a:ln>
        </p:spPr>
        <p:txBody>
          <a:bodyPr wrap="none" anchor="ctr"/>
          <a:lstStyle/>
          <a:p>
            <a:endParaRPr lang="en-US" sz="2400" b="1">
              <a:solidFill>
                <a:schemeClr val="accent3">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0737" name="Text Box 17"/>
          <p:cNvSpPr txBox="1">
            <a:spLocks noChangeArrowheads="1"/>
          </p:cNvSpPr>
          <p:nvPr/>
        </p:nvSpPr>
        <p:spPr bwMode="ltGray">
          <a:xfrm>
            <a:off x="3643306" y="3643314"/>
            <a:ext cx="1604927" cy="461665"/>
          </a:xfrm>
          <a:prstGeom prst="rect">
            <a:avLst/>
          </a:prstGeom>
          <a:noFill/>
          <a:ln w="9525">
            <a:noFill/>
            <a:miter lim="800000"/>
            <a:headEnd/>
            <a:tailEnd/>
          </a:ln>
        </p:spPr>
        <p:txBody>
          <a:bodyPr wrap="none">
            <a:spAutoFit/>
          </a:bodyPr>
          <a:lstStyle/>
          <a:p>
            <a:r>
              <a:rPr lang="en-US" altLang="zh-CN" sz="2400" b="1" dirty="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Dendrites</a:t>
            </a:r>
          </a:p>
        </p:txBody>
      </p:sp>
      <p:sp>
        <p:nvSpPr>
          <p:cNvPr id="30738" name="Line 18"/>
          <p:cNvSpPr>
            <a:spLocks noChangeShapeType="1"/>
          </p:cNvSpPr>
          <p:nvPr/>
        </p:nvSpPr>
        <p:spPr bwMode="ltGray">
          <a:xfrm flipV="1">
            <a:off x="5500694" y="3657600"/>
            <a:ext cx="1204906" cy="200028"/>
          </a:xfrm>
          <a:prstGeom prst="line">
            <a:avLst/>
          </a:prstGeom>
          <a:noFill/>
          <a:ln w="38100">
            <a:solidFill>
              <a:srgbClr val="FF0000"/>
            </a:solidFill>
            <a:round/>
            <a:headEnd/>
            <a:tailEnd type="triangle" w="med" len="med"/>
          </a:ln>
        </p:spPr>
        <p:txBody>
          <a:bodyPr wrap="none"/>
          <a:lstStyle/>
          <a:p>
            <a:endParaRPr lang="en-US" sz="2400" b="1">
              <a:solidFill>
                <a:schemeClr val="accent3">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0739" name="Text Box 19"/>
          <p:cNvSpPr txBox="1">
            <a:spLocks noChangeArrowheads="1"/>
          </p:cNvSpPr>
          <p:nvPr/>
        </p:nvSpPr>
        <p:spPr bwMode="ltGray">
          <a:xfrm>
            <a:off x="3857620" y="4357694"/>
            <a:ext cx="954107" cy="461665"/>
          </a:xfrm>
          <a:prstGeom prst="rect">
            <a:avLst/>
          </a:prstGeom>
          <a:noFill/>
          <a:ln w="9525">
            <a:noFill/>
            <a:miter lim="800000"/>
            <a:headEnd/>
            <a:tailEnd/>
          </a:ln>
        </p:spPr>
        <p:txBody>
          <a:bodyPr wrap="none">
            <a:spAutoFit/>
          </a:bodyPr>
          <a:lstStyle/>
          <a:p>
            <a:r>
              <a:rPr lang="en-US" altLang="zh-CN" sz="2400" b="1" dirty="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Axon</a:t>
            </a:r>
          </a:p>
        </p:txBody>
      </p:sp>
      <p:sp>
        <p:nvSpPr>
          <p:cNvPr id="30740" name="Line 20"/>
          <p:cNvSpPr>
            <a:spLocks noChangeShapeType="1"/>
          </p:cNvSpPr>
          <p:nvPr/>
        </p:nvSpPr>
        <p:spPr bwMode="ltGray">
          <a:xfrm>
            <a:off x="5214942" y="4572008"/>
            <a:ext cx="3022596" cy="80955"/>
          </a:xfrm>
          <a:prstGeom prst="line">
            <a:avLst/>
          </a:prstGeom>
          <a:noFill/>
          <a:ln w="38100">
            <a:solidFill>
              <a:srgbClr val="FF0000"/>
            </a:solidFill>
            <a:round/>
            <a:headEnd/>
            <a:tailEnd type="triangle" w="med" len="med"/>
          </a:ln>
        </p:spPr>
        <p:txBody>
          <a:bodyPr wrap="none"/>
          <a:lstStyle/>
          <a:p>
            <a:endParaRPr lang="en-US" sz="2400" b="1">
              <a:solidFill>
                <a:schemeClr val="accent3">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0741" name="AutoShape 21"/>
          <p:cNvSpPr>
            <a:spLocks/>
          </p:cNvSpPr>
          <p:nvPr/>
        </p:nvSpPr>
        <p:spPr bwMode="ltGray">
          <a:xfrm>
            <a:off x="4267200" y="1981200"/>
            <a:ext cx="152400" cy="990600"/>
          </a:xfrm>
          <a:prstGeom prst="leftBrace">
            <a:avLst>
              <a:gd name="adj1" fmla="val 54167"/>
              <a:gd name="adj2" fmla="val 50000"/>
            </a:avLst>
          </a:prstGeom>
          <a:noFill/>
          <a:ln w="9525">
            <a:solidFill>
              <a:schemeClr val="tx1"/>
            </a:solidFill>
            <a:round/>
            <a:headEnd/>
            <a:tailEnd/>
          </a:ln>
        </p:spPr>
        <p:txBody>
          <a:bodyPr wrap="none" anchor="ctr"/>
          <a:lstStyle/>
          <a:p>
            <a:endParaRPr lang="en-US" sz="2400" b="1">
              <a:solidFill>
                <a:schemeClr val="accent3">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0742" name="Text Box 22"/>
          <p:cNvSpPr txBox="1">
            <a:spLocks noChangeArrowheads="1"/>
          </p:cNvSpPr>
          <p:nvPr/>
        </p:nvSpPr>
        <p:spPr bwMode="ltGray">
          <a:xfrm>
            <a:off x="4419600" y="1717675"/>
            <a:ext cx="1999265" cy="461665"/>
          </a:xfrm>
          <a:prstGeom prst="rect">
            <a:avLst/>
          </a:prstGeom>
          <a:noFill/>
          <a:ln w="9525">
            <a:noFill/>
            <a:miter lim="800000"/>
            <a:headEnd/>
            <a:tailEnd/>
          </a:ln>
        </p:spPr>
        <p:txBody>
          <a:bodyPr wrap="none">
            <a:spAutoFit/>
          </a:bodyPr>
          <a:lstStyle/>
          <a:p>
            <a:r>
              <a:rPr lang="en-US" altLang="zh-CN" sz="2400" b="1" dirty="0" smtClean="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1.membrane</a:t>
            </a:r>
            <a:endParaRPr lang="en-US" altLang="zh-CN" sz="2400" b="1" dirty="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endParaRPr>
          </a:p>
        </p:txBody>
      </p:sp>
      <p:sp>
        <p:nvSpPr>
          <p:cNvPr id="30745" name="Text Box 25"/>
          <p:cNvSpPr txBox="1">
            <a:spLocks noChangeArrowheads="1"/>
          </p:cNvSpPr>
          <p:nvPr/>
        </p:nvSpPr>
        <p:spPr bwMode="ltGray">
          <a:xfrm>
            <a:off x="4403725" y="2174875"/>
            <a:ext cx="2015295" cy="461665"/>
          </a:xfrm>
          <a:prstGeom prst="rect">
            <a:avLst/>
          </a:prstGeom>
          <a:noFill/>
          <a:ln w="9525">
            <a:noFill/>
            <a:miter lim="800000"/>
            <a:headEnd/>
            <a:tailEnd/>
          </a:ln>
        </p:spPr>
        <p:txBody>
          <a:bodyPr wrap="none">
            <a:spAutoFit/>
          </a:bodyPr>
          <a:lstStyle/>
          <a:p>
            <a:r>
              <a:rPr lang="en-US" altLang="zh-CN" sz="2400" b="1" dirty="0" smtClean="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2.perikaryon</a:t>
            </a:r>
            <a:endParaRPr lang="en-US" altLang="zh-CN" sz="2400" b="1" dirty="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endParaRPr>
          </a:p>
        </p:txBody>
      </p:sp>
      <p:sp>
        <p:nvSpPr>
          <p:cNvPr id="30749" name="Text Box 29"/>
          <p:cNvSpPr txBox="1">
            <a:spLocks noChangeArrowheads="1"/>
          </p:cNvSpPr>
          <p:nvPr/>
        </p:nvSpPr>
        <p:spPr bwMode="ltGray">
          <a:xfrm>
            <a:off x="4448175" y="2708275"/>
            <a:ext cx="1603324" cy="461665"/>
          </a:xfrm>
          <a:prstGeom prst="rect">
            <a:avLst/>
          </a:prstGeom>
          <a:noFill/>
          <a:ln w="9525">
            <a:noFill/>
            <a:miter lim="800000"/>
            <a:headEnd/>
            <a:tailEnd/>
          </a:ln>
        </p:spPr>
        <p:txBody>
          <a:bodyPr wrap="none">
            <a:spAutoFit/>
          </a:bodyPr>
          <a:lstStyle/>
          <a:p>
            <a:r>
              <a:rPr lang="en-US" altLang="zh-CN" sz="2400" b="1" dirty="0" smtClean="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3.nucleus</a:t>
            </a:r>
            <a:endParaRPr lang="en-US" altLang="zh-CN" sz="2400" b="1" dirty="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endParaRPr>
          </a:p>
        </p:txBody>
      </p:sp>
      <p:sp>
        <p:nvSpPr>
          <p:cNvPr id="19" name="Rectangle 18"/>
          <p:cNvSpPr/>
          <p:nvPr/>
        </p:nvSpPr>
        <p:spPr>
          <a:xfrm>
            <a:off x="1295400" y="5943600"/>
            <a:ext cx="4384534" cy="1200329"/>
          </a:xfrm>
          <a:prstGeom prst="rect">
            <a:avLst/>
          </a:prstGeom>
        </p:spPr>
        <p:txBody>
          <a:bodyPr wrap="none">
            <a:spAutoFit/>
          </a:bodyPr>
          <a:lstStyle/>
          <a:p>
            <a:pPr lvl="1"/>
            <a:r>
              <a:rPr lang="en-US" sz="2400" b="1" dirty="0" err="1" smtClean="0">
                <a:solidFill>
                  <a:schemeClr val="accent3">
                    <a:lumMod val="60000"/>
                    <a:lumOff val="40000"/>
                  </a:schemeClr>
                </a:solidFill>
                <a:effectLst>
                  <a:outerShdw blurRad="38100" dist="38100" dir="2700000" algn="tl">
                    <a:srgbClr val="000000">
                      <a:alpha val="43137"/>
                    </a:srgbClr>
                  </a:outerShdw>
                </a:effectLst>
                <a:latin typeface="Arial" pitchFamily="34" charset="0"/>
                <a:cs typeface="Arial" pitchFamily="34" charset="0"/>
              </a:rPr>
              <a:t>Presynaptic</a:t>
            </a:r>
            <a:r>
              <a:rPr lang="en-US" sz="2400" b="1" dirty="0" smtClean="0">
                <a:solidFill>
                  <a:schemeClr val="accent3">
                    <a:lumMod val="60000"/>
                    <a:lumOff val="40000"/>
                  </a:schemeClr>
                </a:solidFill>
                <a:effectLst>
                  <a:outerShdw blurRad="38100" dist="38100" dir="2700000" algn="tl">
                    <a:srgbClr val="000000">
                      <a:alpha val="43137"/>
                    </a:srgbClr>
                  </a:outerShdw>
                </a:effectLst>
                <a:latin typeface="Arial" pitchFamily="34" charset="0"/>
                <a:cs typeface="Arial" pitchFamily="34" charset="0"/>
              </a:rPr>
              <a:t> terminals.</a:t>
            </a:r>
          </a:p>
          <a:p>
            <a:pPr lvl="1"/>
            <a:r>
              <a:rPr lang="en-US" sz="2400" b="1" dirty="0" smtClean="0">
                <a:solidFill>
                  <a:schemeClr val="accent3">
                    <a:lumMod val="60000"/>
                    <a:lumOff val="40000"/>
                  </a:schemeClr>
                </a:solidFill>
                <a:effectLst>
                  <a:outerShdw blurRad="38100" dist="38100" dir="2700000" algn="tl">
                    <a:srgbClr val="000000">
                      <a:alpha val="43137"/>
                    </a:srgbClr>
                  </a:outerShdw>
                </a:effectLst>
                <a:latin typeface="Arial" pitchFamily="34" charset="0"/>
                <a:cs typeface="Arial" pitchFamily="34" charset="0"/>
              </a:rPr>
              <a:t>terminal (</a:t>
            </a:r>
            <a:r>
              <a:rPr lang="en-US" sz="2400" b="1" dirty="0" err="1" smtClean="0">
                <a:solidFill>
                  <a:schemeClr val="accent3">
                    <a:lumMod val="60000"/>
                    <a:lumOff val="40000"/>
                  </a:schemeClr>
                </a:solidFill>
                <a:effectLst>
                  <a:outerShdw blurRad="38100" dist="38100" dir="2700000" algn="tl">
                    <a:srgbClr val="000000">
                      <a:alpha val="43137"/>
                    </a:srgbClr>
                  </a:outerShdw>
                </a:effectLst>
                <a:latin typeface="Arial" pitchFamily="34" charset="0"/>
                <a:cs typeface="Arial" pitchFamily="34" charset="0"/>
              </a:rPr>
              <a:t>bouton</a:t>
            </a:r>
            <a:r>
              <a:rPr lang="en-US" sz="2400" b="1" dirty="0" smtClean="0">
                <a:solidFill>
                  <a:schemeClr val="accent3">
                    <a:lumMod val="60000"/>
                    <a:lumOff val="40000"/>
                  </a:schemeClr>
                </a:solidFill>
                <a:effectLst>
                  <a:outerShdw blurRad="38100" dist="38100" dir="2700000" algn="tl">
                    <a:srgbClr val="000000">
                      <a:alpha val="43137"/>
                    </a:srgbClr>
                  </a:outerShdw>
                </a:effectLst>
                <a:latin typeface="Arial" pitchFamily="34" charset="0"/>
                <a:cs typeface="Arial" pitchFamily="34" charset="0"/>
              </a:rPr>
              <a:t> / button)</a:t>
            </a:r>
          </a:p>
          <a:p>
            <a:pPr lvl="1"/>
            <a:endParaRPr lang="en-US" sz="2400" b="1" dirty="0" smtClean="0">
              <a:solidFill>
                <a:schemeClr val="accent3">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Line 20"/>
          <p:cNvSpPr>
            <a:spLocks noChangeShapeType="1"/>
          </p:cNvSpPr>
          <p:nvPr/>
        </p:nvSpPr>
        <p:spPr bwMode="ltGray">
          <a:xfrm flipV="1">
            <a:off x="6000760" y="6215081"/>
            <a:ext cx="2595554" cy="45719"/>
          </a:xfrm>
          <a:prstGeom prst="line">
            <a:avLst/>
          </a:prstGeom>
          <a:noFill/>
          <a:ln w="38100">
            <a:solidFill>
              <a:srgbClr val="FF0000"/>
            </a:solidFill>
            <a:round/>
            <a:headEnd/>
            <a:tailEnd type="triangle" w="med" len="med"/>
          </a:ln>
        </p:spPr>
        <p:txBody>
          <a:bodyPr wrap="none"/>
          <a:lstStyle/>
          <a:p>
            <a:endParaRPr lang="en-US" sz="2400" b="1">
              <a:solidFill>
                <a:schemeClr val="accent3">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2" name="Group 40"/>
          <p:cNvGrpSpPr>
            <a:grpSpLocks/>
          </p:cNvGrpSpPr>
          <p:nvPr/>
        </p:nvGrpSpPr>
        <p:grpSpPr bwMode="auto">
          <a:xfrm>
            <a:off x="6781800" y="381000"/>
            <a:ext cx="1981201" cy="5715000"/>
            <a:chOff x="656" y="1735"/>
            <a:chExt cx="2647" cy="1559"/>
          </a:xfrm>
        </p:grpSpPr>
        <p:sp>
          <p:nvSpPr>
            <p:cNvPr id="24" name="AutoShape 38"/>
            <p:cNvSpPr>
              <a:spLocks noChangeArrowheads="1"/>
            </p:cNvSpPr>
            <p:nvPr/>
          </p:nvSpPr>
          <p:spPr bwMode="auto">
            <a:xfrm rot="1542537">
              <a:off x="2020" y="2557"/>
              <a:ext cx="407" cy="102"/>
            </a:xfrm>
            <a:prstGeom prst="roundRect">
              <a:avLst>
                <a:gd name="adj" fmla="val 16667"/>
              </a:avLst>
            </a:prstGeom>
            <a:solidFill>
              <a:srgbClr val="E3DD71"/>
            </a:solidFill>
            <a:ln w="9525">
              <a:solidFill>
                <a:schemeClr val="tx1"/>
              </a:solidFill>
              <a:round/>
              <a:headEnd/>
              <a:tailEnd/>
            </a:ln>
            <a:effectLst/>
          </p:spPr>
          <p:txBody>
            <a:bodyPr wrap="none" anchor="ctr"/>
            <a:lstStyle/>
            <a:p>
              <a:endParaRPr lang="en-US" sz="2400">
                <a:latin typeface="Arial" pitchFamily="34" charset="0"/>
                <a:cs typeface="Arial" pitchFamily="34" charset="0"/>
              </a:endParaRPr>
            </a:p>
          </p:txBody>
        </p:sp>
        <p:sp>
          <p:nvSpPr>
            <p:cNvPr id="25" name="AutoShape 39"/>
            <p:cNvSpPr>
              <a:spLocks noChangeArrowheads="1"/>
            </p:cNvSpPr>
            <p:nvPr/>
          </p:nvSpPr>
          <p:spPr bwMode="auto">
            <a:xfrm rot="1724564">
              <a:off x="2404" y="2764"/>
              <a:ext cx="407" cy="102"/>
            </a:xfrm>
            <a:prstGeom prst="roundRect">
              <a:avLst>
                <a:gd name="adj" fmla="val 16667"/>
              </a:avLst>
            </a:prstGeom>
            <a:solidFill>
              <a:srgbClr val="E3DD71"/>
            </a:solidFill>
            <a:ln w="9525">
              <a:solidFill>
                <a:schemeClr val="tx1"/>
              </a:solidFill>
              <a:round/>
              <a:headEnd/>
              <a:tailEnd/>
            </a:ln>
            <a:effectLst/>
          </p:spPr>
          <p:txBody>
            <a:bodyPr wrap="none" anchor="ctr"/>
            <a:lstStyle/>
            <a:p>
              <a:endParaRPr lang="en-US" sz="2400">
                <a:latin typeface="Arial" pitchFamily="34" charset="0"/>
                <a:cs typeface="Arial" pitchFamily="34" charset="0"/>
              </a:endParaRPr>
            </a:p>
          </p:txBody>
        </p:sp>
        <p:grpSp>
          <p:nvGrpSpPr>
            <p:cNvPr id="3" name="Group 17"/>
            <p:cNvGrpSpPr>
              <a:grpSpLocks/>
            </p:cNvGrpSpPr>
            <p:nvPr/>
          </p:nvGrpSpPr>
          <p:grpSpPr bwMode="auto">
            <a:xfrm>
              <a:off x="656" y="1735"/>
              <a:ext cx="2647" cy="1559"/>
              <a:chOff x="2269" y="1776"/>
              <a:chExt cx="2647" cy="1559"/>
            </a:xfrm>
          </p:grpSpPr>
          <p:sp>
            <p:nvSpPr>
              <p:cNvPr id="27" name="Oval 10"/>
              <p:cNvSpPr>
                <a:spLocks noChangeArrowheads="1"/>
              </p:cNvSpPr>
              <p:nvPr/>
            </p:nvSpPr>
            <p:spPr bwMode="auto">
              <a:xfrm>
                <a:off x="2832" y="2160"/>
                <a:ext cx="768" cy="528"/>
              </a:xfrm>
              <a:prstGeom prst="ellipse">
                <a:avLst/>
              </a:prstGeom>
              <a:solidFill>
                <a:schemeClr val="accent1"/>
              </a:solidFill>
              <a:ln w="9525">
                <a:solidFill>
                  <a:schemeClr val="tx1"/>
                </a:solidFill>
                <a:round/>
                <a:headEnd/>
                <a:tailEnd/>
              </a:ln>
              <a:effectLst/>
            </p:spPr>
            <p:txBody>
              <a:bodyPr wrap="none" anchor="ctr"/>
              <a:lstStyle/>
              <a:p>
                <a:endParaRPr lang="en-US" sz="2400">
                  <a:latin typeface="Arial" pitchFamily="34" charset="0"/>
                  <a:cs typeface="Arial" pitchFamily="34" charset="0"/>
                </a:endParaRPr>
              </a:p>
            </p:txBody>
          </p:sp>
          <p:sp>
            <p:nvSpPr>
              <p:cNvPr id="28" name="Freeform 11"/>
              <p:cNvSpPr>
                <a:spLocks/>
              </p:cNvSpPr>
              <p:nvPr/>
            </p:nvSpPr>
            <p:spPr bwMode="auto">
              <a:xfrm>
                <a:off x="2521" y="1776"/>
                <a:ext cx="400" cy="480"/>
              </a:xfrm>
              <a:custGeom>
                <a:avLst/>
                <a:gdLst/>
                <a:ahLst/>
                <a:cxnLst>
                  <a:cxn ang="0">
                    <a:pos x="400" y="480"/>
                  </a:cxn>
                  <a:cxn ang="0">
                    <a:pos x="64" y="240"/>
                  </a:cxn>
                  <a:cxn ang="0">
                    <a:pos x="16" y="0"/>
                  </a:cxn>
                </a:cxnLst>
                <a:rect l="0" t="0" r="r" b="b"/>
                <a:pathLst>
                  <a:path w="400" h="480">
                    <a:moveTo>
                      <a:pt x="400" y="480"/>
                    </a:moveTo>
                    <a:cubicBezTo>
                      <a:pt x="264" y="400"/>
                      <a:pt x="128" y="320"/>
                      <a:pt x="64" y="240"/>
                    </a:cubicBezTo>
                    <a:cubicBezTo>
                      <a:pt x="0" y="160"/>
                      <a:pt x="8" y="80"/>
                      <a:pt x="16" y="0"/>
                    </a:cubicBezTo>
                  </a:path>
                </a:pathLst>
              </a:custGeom>
              <a:noFill/>
              <a:ln w="9525">
                <a:solidFill>
                  <a:schemeClr val="tx1"/>
                </a:solidFill>
                <a:round/>
                <a:headEnd/>
                <a:tailEnd/>
              </a:ln>
              <a:effectLst/>
            </p:spPr>
            <p:txBody>
              <a:bodyPr wrap="none" anchor="ctr"/>
              <a:lstStyle/>
              <a:p>
                <a:endParaRPr lang="en-US" sz="2400">
                  <a:latin typeface="Arial" pitchFamily="34" charset="0"/>
                  <a:cs typeface="Arial" pitchFamily="34" charset="0"/>
                </a:endParaRPr>
              </a:p>
            </p:txBody>
          </p:sp>
          <p:sp>
            <p:nvSpPr>
              <p:cNvPr id="29" name="Freeform 12"/>
              <p:cNvSpPr>
                <a:spLocks/>
              </p:cNvSpPr>
              <p:nvPr/>
            </p:nvSpPr>
            <p:spPr bwMode="auto">
              <a:xfrm>
                <a:off x="2269" y="2064"/>
                <a:ext cx="432" cy="48"/>
              </a:xfrm>
              <a:custGeom>
                <a:avLst/>
                <a:gdLst/>
                <a:ahLst/>
                <a:cxnLst>
                  <a:cxn ang="0">
                    <a:pos x="432" y="48"/>
                  </a:cxn>
                  <a:cxn ang="0">
                    <a:pos x="192" y="0"/>
                  </a:cxn>
                  <a:cxn ang="0">
                    <a:pos x="0" y="48"/>
                  </a:cxn>
                </a:cxnLst>
                <a:rect l="0" t="0" r="r" b="b"/>
                <a:pathLst>
                  <a:path w="432" h="48">
                    <a:moveTo>
                      <a:pt x="432" y="48"/>
                    </a:moveTo>
                    <a:cubicBezTo>
                      <a:pt x="348" y="24"/>
                      <a:pt x="264" y="0"/>
                      <a:pt x="192" y="0"/>
                    </a:cubicBezTo>
                    <a:cubicBezTo>
                      <a:pt x="120" y="0"/>
                      <a:pt x="32" y="40"/>
                      <a:pt x="0" y="48"/>
                    </a:cubicBezTo>
                  </a:path>
                </a:pathLst>
              </a:custGeom>
              <a:noFill/>
              <a:ln w="9525">
                <a:solidFill>
                  <a:schemeClr val="tx1"/>
                </a:solidFill>
                <a:round/>
                <a:headEnd/>
                <a:tailEnd/>
              </a:ln>
              <a:effectLst/>
            </p:spPr>
            <p:txBody>
              <a:bodyPr wrap="none" anchor="ctr"/>
              <a:lstStyle/>
              <a:p>
                <a:endParaRPr lang="en-US" sz="2400">
                  <a:latin typeface="Arial" pitchFamily="34" charset="0"/>
                  <a:cs typeface="Arial" pitchFamily="34" charset="0"/>
                </a:endParaRPr>
              </a:p>
            </p:txBody>
          </p:sp>
          <p:sp>
            <p:nvSpPr>
              <p:cNvPr id="30" name="Freeform 13"/>
              <p:cNvSpPr>
                <a:spLocks/>
              </p:cNvSpPr>
              <p:nvPr/>
            </p:nvSpPr>
            <p:spPr bwMode="auto">
              <a:xfrm>
                <a:off x="3573" y="2535"/>
                <a:ext cx="1159" cy="746"/>
              </a:xfrm>
              <a:custGeom>
                <a:avLst/>
                <a:gdLst/>
                <a:ahLst/>
                <a:cxnLst>
                  <a:cxn ang="0">
                    <a:pos x="0" y="0"/>
                  </a:cxn>
                  <a:cxn ang="0">
                    <a:pos x="929" y="482"/>
                  </a:cxn>
                  <a:cxn ang="0">
                    <a:pos x="1159" y="746"/>
                  </a:cxn>
                </a:cxnLst>
                <a:rect l="0" t="0" r="r" b="b"/>
                <a:pathLst>
                  <a:path w="1159" h="746">
                    <a:moveTo>
                      <a:pt x="0" y="0"/>
                    </a:moveTo>
                    <a:cubicBezTo>
                      <a:pt x="368" y="179"/>
                      <a:pt x="736" y="358"/>
                      <a:pt x="929" y="482"/>
                    </a:cubicBezTo>
                    <a:cubicBezTo>
                      <a:pt x="1122" y="606"/>
                      <a:pt x="1140" y="676"/>
                      <a:pt x="1159" y="746"/>
                    </a:cubicBezTo>
                  </a:path>
                </a:pathLst>
              </a:custGeom>
              <a:noFill/>
              <a:ln w="9525">
                <a:solidFill>
                  <a:schemeClr val="tx1"/>
                </a:solidFill>
                <a:round/>
                <a:headEnd/>
                <a:tailEnd/>
              </a:ln>
              <a:effectLst/>
            </p:spPr>
            <p:txBody>
              <a:bodyPr wrap="none" anchor="ctr"/>
              <a:lstStyle/>
              <a:p>
                <a:endParaRPr lang="en-US" sz="2400">
                  <a:latin typeface="Arial" pitchFamily="34" charset="0"/>
                  <a:cs typeface="Arial" pitchFamily="34" charset="0"/>
                </a:endParaRPr>
              </a:p>
            </p:txBody>
          </p:sp>
          <p:sp>
            <p:nvSpPr>
              <p:cNvPr id="31" name="Freeform 14"/>
              <p:cNvSpPr>
                <a:spLocks/>
              </p:cNvSpPr>
              <p:nvPr/>
            </p:nvSpPr>
            <p:spPr bwMode="auto">
              <a:xfrm>
                <a:off x="4671" y="3159"/>
                <a:ext cx="162" cy="20"/>
              </a:xfrm>
              <a:custGeom>
                <a:avLst/>
                <a:gdLst/>
                <a:ahLst/>
                <a:cxnLst>
                  <a:cxn ang="0">
                    <a:pos x="0" y="0"/>
                  </a:cxn>
                  <a:cxn ang="0">
                    <a:pos x="108" y="20"/>
                  </a:cxn>
                  <a:cxn ang="0">
                    <a:pos x="162" y="0"/>
                  </a:cxn>
                </a:cxnLst>
                <a:rect l="0" t="0" r="r" b="b"/>
                <a:pathLst>
                  <a:path w="162" h="20">
                    <a:moveTo>
                      <a:pt x="0" y="0"/>
                    </a:moveTo>
                    <a:cubicBezTo>
                      <a:pt x="40" y="10"/>
                      <a:pt x="81" y="20"/>
                      <a:pt x="108" y="20"/>
                    </a:cubicBezTo>
                    <a:cubicBezTo>
                      <a:pt x="135" y="20"/>
                      <a:pt x="153" y="3"/>
                      <a:pt x="162" y="0"/>
                    </a:cubicBezTo>
                  </a:path>
                </a:pathLst>
              </a:custGeom>
              <a:noFill/>
              <a:ln w="9525">
                <a:solidFill>
                  <a:schemeClr val="tx1"/>
                </a:solidFill>
                <a:round/>
                <a:headEnd/>
                <a:tailEnd/>
              </a:ln>
              <a:effectLst/>
            </p:spPr>
            <p:txBody>
              <a:bodyPr wrap="none" anchor="ctr"/>
              <a:lstStyle/>
              <a:p>
                <a:endParaRPr lang="en-US" sz="2400">
                  <a:latin typeface="Arial" pitchFamily="34" charset="0"/>
                  <a:cs typeface="Arial" pitchFamily="34" charset="0"/>
                </a:endParaRPr>
              </a:p>
            </p:txBody>
          </p:sp>
          <p:sp>
            <p:nvSpPr>
              <p:cNvPr id="32" name="Freeform 15"/>
              <p:cNvSpPr>
                <a:spLocks/>
              </p:cNvSpPr>
              <p:nvPr/>
            </p:nvSpPr>
            <p:spPr bwMode="auto">
              <a:xfrm>
                <a:off x="4664" y="3268"/>
                <a:ext cx="149" cy="67"/>
              </a:xfrm>
              <a:custGeom>
                <a:avLst/>
                <a:gdLst/>
                <a:ahLst/>
                <a:cxnLst>
                  <a:cxn ang="0">
                    <a:pos x="55" y="0"/>
                  </a:cxn>
                  <a:cxn ang="0">
                    <a:pos x="0" y="67"/>
                  </a:cxn>
                  <a:cxn ang="0">
                    <a:pos x="149" y="13"/>
                  </a:cxn>
                  <a:cxn ang="0">
                    <a:pos x="55" y="0"/>
                  </a:cxn>
                </a:cxnLst>
                <a:rect l="0" t="0" r="r" b="b"/>
                <a:pathLst>
                  <a:path w="149" h="67">
                    <a:moveTo>
                      <a:pt x="55" y="0"/>
                    </a:moveTo>
                    <a:lnTo>
                      <a:pt x="0" y="67"/>
                    </a:lnTo>
                    <a:lnTo>
                      <a:pt x="149" y="13"/>
                    </a:lnTo>
                    <a:lnTo>
                      <a:pt x="55" y="0"/>
                    </a:lnTo>
                    <a:close/>
                  </a:path>
                </a:pathLst>
              </a:custGeom>
              <a:solidFill>
                <a:schemeClr val="accent1"/>
              </a:solidFill>
              <a:ln w="9525">
                <a:solidFill>
                  <a:schemeClr val="tx1"/>
                </a:solidFill>
                <a:round/>
                <a:headEnd/>
                <a:tailEnd/>
              </a:ln>
              <a:effectLst/>
            </p:spPr>
            <p:txBody>
              <a:bodyPr wrap="none" anchor="ctr"/>
              <a:lstStyle/>
              <a:p>
                <a:endParaRPr lang="en-US" sz="2400">
                  <a:latin typeface="Arial" pitchFamily="34" charset="0"/>
                  <a:cs typeface="Arial" pitchFamily="34" charset="0"/>
                </a:endParaRPr>
              </a:p>
            </p:txBody>
          </p:sp>
          <p:sp>
            <p:nvSpPr>
              <p:cNvPr id="33" name="Freeform 16"/>
              <p:cNvSpPr>
                <a:spLocks/>
              </p:cNvSpPr>
              <p:nvPr/>
            </p:nvSpPr>
            <p:spPr bwMode="auto">
              <a:xfrm rot="35089065">
                <a:off x="4767" y="3084"/>
                <a:ext cx="149" cy="67"/>
              </a:xfrm>
              <a:custGeom>
                <a:avLst/>
                <a:gdLst/>
                <a:ahLst/>
                <a:cxnLst>
                  <a:cxn ang="0">
                    <a:pos x="55" y="0"/>
                  </a:cxn>
                  <a:cxn ang="0">
                    <a:pos x="0" y="67"/>
                  </a:cxn>
                  <a:cxn ang="0">
                    <a:pos x="149" y="13"/>
                  </a:cxn>
                  <a:cxn ang="0">
                    <a:pos x="55" y="0"/>
                  </a:cxn>
                </a:cxnLst>
                <a:rect l="0" t="0" r="r" b="b"/>
                <a:pathLst>
                  <a:path w="149" h="67">
                    <a:moveTo>
                      <a:pt x="55" y="0"/>
                    </a:moveTo>
                    <a:lnTo>
                      <a:pt x="0" y="67"/>
                    </a:lnTo>
                    <a:lnTo>
                      <a:pt x="149" y="13"/>
                    </a:lnTo>
                    <a:lnTo>
                      <a:pt x="55" y="0"/>
                    </a:lnTo>
                    <a:close/>
                  </a:path>
                </a:pathLst>
              </a:custGeom>
              <a:solidFill>
                <a:schemeClr val="accent1"/>
              </a:solidFill>
              <a:ln w="9525">
                <a:solidFill>
                  <a:schemeClr val="tx1"/>
                </a:solidFill>
                <a:round/>
                <a:headEnd/>
                <a:tailEnd/>
              </a:ln>
              <a:effectLst/>
            </p:spPr>
            <p:txBody>
              <a:bodyPr wrap="none" anchor="ctr"/>
              <a:lstStyle/>
              <a:p>
                <a:endParaRPr lang="en-US" sz="2400">
                  <a:latin typeface="Arial" pitchFamily="34" charset="0"/>
                  <a:cs typeface="Arial" pitchFamily="34" charset="0"/>
                </a:endParaRPr>
              </a:p>
            </p:txBody>
          </p:sp>
        </p:grpSp>
      </p:grpSp>
      <p:sp>
        <p:nvSpPr>
          <p:cNvPr id="34" name="Freeform 33"/>
          <p:cNvSpPr/>
          <p:nvPr/>
        </p:nvSpPr>
        <p:spPr>
          <a:xfrm>
            <a:off x="6768353" y="3406588"/>
            <a:ext cx="475129" cy="667871"/>
          </a:xfrm>
          <a:custGeom>
            <a:avLst/>
            <a:gdLst>
              <a:gd name="connsiteX0" fmla="*/ 475129 w 475129"/>
              <a:gd name="connsiteY0" fmla="*/ 0 h 667871"/>
              <a:gd name="connsiteX1" fmla="*/ 107576 w 475129"/>
              <a:gd name="connsiteY1" fmla="*/ 654424 h 667871"/>
              <a:gd name="connsiteX2" fmla="*/ 8965 w 475129"/>
              <a:gd name="connsiteY2" fmla="*/ 80683 h 667871"/>
              <a:gd name="connsiteX3" fmla="*/ 53788 w 475129"/>
              <a:gd name="connsiteY3" fmla="*/ 510988 h 667871"/>
              <a:gd name="connsiteX4" fmla="*/ 62753 w 475129"/>
              <a:gd name="connsiteY4" fmla="*/ 475130 h 667871"/>
              <a:gd name="connsiteX5" fmla="*/ 62753 w 475129"/>
              <a:gd name="connsiteY5" fmla="*/ 475130 h 667871"/>
              <a:gd name="connsiteX6" fmla="*/ 98612 w 475129"/>
              <a:gd name="connsiteY6" fmla="*/ 475130 h 667871"/>
              <a:gd name="connsiteX7" fmla="*/ 98612 w 475129"/>
              <a:gd name="connsiteY7" fmla="*/ 475130 h 66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129" h="667871">
                <a:moveTo>
                  <a:pt x="475129" y="0"/>
                </a:moveTo>
                <a:cubicBezTo>
                  <a:pt x="330199" y="320488"/>
                  <a:pt x="185270" y="640977"/>
                  <a:pt x="107576" y="654424"/>
                </a:cubicBezTo>
                <a:cubicBezTo>
                  <a:pt x="29882" y="667871"/>
                  <a:pt x="17930" y="104589"/>
                  <a:pt x="8965" y="80683"/>
                </a:cubicBezTo>
                <a:cubicBezTo>
                  <a:pt x="0" y="56777"/>
                  <a:pt x="44823" y="445247"/>
                  <a:pt x="53788" y="510988"/>
                </a:cubicBezTo>
                <a:cubicBezTo>
                  <a:pt x="62753" y="576729"/>
                  <a:pt x="62753" y="475130"/>
                  <a:pt x="62753" y="475130"/>
                </a:cubicBezTo>
                <a:lnTo>
                  <a:pt x="62753" y="475130"/>
                </a:lnTo>
                <a:lnTo>
                  <a:pt x="98612" y="475130"/>
                </a:lnTo>
                <a:lnTo>
                  <a:pt x="98612" y="47513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5" name="Arc 34"/>
          <p:cNvSpPr/>
          <p:nvPr/>
        </p:nvSpPr>
        <p:spPr>
          <a:xfrm>
            <a:off x="6858000" y="3429000"/>
            <a:ext cx="304800" cy="381000"/>
          </a:xfrm>
          <a:prstGeom prst="arc">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36" name="Arc 35"/>
          <p:cNvSpPr/>
          <p:nvPr/>
        </p:nvSpPr>
        <p:spPr>
          <a:xfrm>
            <a:off x="7010400" y="3581400"/>
            <a:ext cx="304800" cy="152400"/>
          </a:xfrm>
          <a:prstGeom prst="arc">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sz="240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blinds(horizontal)">
                                      <p:cBhvr>
                                        <p:cTn id="7" dur="500"/>
                                        <p:tgtEl>
                                          <p:spTgt spid="30726"/>
                                        </p:tgtEl>
                                      </p:cBhvr>
                                    </p:animEffect>
                                  </p:childTnLst>
                                </p:cTn>
                              </p:par>
                            </p:childTnLst>
                          </p:cTn>
                        </p:par>
                        <p:par>
                          <p:cTn id="8" fill="hold">
                            <p:stCondLst>
                              <p:cond delay="500"/>
                            </p:stCondLst>
                            <p:childTnLst>
                              <p:par>
                                <p:cTn id="9" presetID="16" presetClass="entr" presetSubtype="42" fill="hold" grpId="0" nodeType="afterEffect">
                                  <p:stCondLst>
                                    <p:cond delay="2000"/>
                                  </p:stCondLst>
                                  <p:childTnLst>
                                    <p:set>
                                      <p:cBhvr>
                                        <p:cTn id="10" dur="1" fill="hold">
                                          <p:stCondLst>
                                            <p:cond delay="0"/>
                                          </p:stCondLst>
                                        </p:cTn>
                                        <p:tgtEl>
                                          <p:spTgt spid="30729"/>
                                        </p:tgtEl>
                                        <p:attrNameLst>
                                          <p:attrName>style.visibility</p:attrName>
                                        </p:attrNameLst>
                                      </p:cBhvr>
                                      <p:to>
                                        <p:strVal val="visible"/>
                                      </p:to>
                                    </p:set>
                                    <p:animEffect transition="in" filter="barn(outHorizontal)">
                                      <p:cBhvr>
                                        <p:cTn id="11" dur="500"/>
                                        <p:tgtEl>
                                          <p:spTgt spid="3072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0730"/>
                                        </p:tgtEl>
                                        <p:attrNameLst>
                                          <p:attrName>style.visibility</p:attrName>
                                        </p:attrNameLst>
                                      </p:cBhvr>
                                      <p:to>
                                        <p:strVal val="visible"/>
                                      </p:to>
                                    </p:set>
                                    <p:animEffect transition="in" filter="blinds(horizontal)">
                                      <p:cBhvr>
                                        <p:cTn id="16" dur="500"/>
                                        <p:tgtEl>
                                          <p:spTgt spid="30730"/>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30733"/>
                                        </p:tgtEl>
                                        <p:attrNameLst>
                                          <p:attrName>style.visibility</p:attrName>
                                        </p:attrNameLst>
                                      </p:cBhvr>
                                      <p:to>
                                        <p:strVal val="visible"/>
                                      </p:to>
                                    </p:set>
                                    <p:animEffect transition="in" filter="strips(downRight)">
                                      <p:cBhvr>
                                        <p:cTn id="21" dur="3000"/>
                                        <p:tgtEl>
                                          <p:spTgt spid="30733"/>
                                        </p:tgtEl>
                                      </p:cBhvr>
                                    </p:animEffect>
                                  </p:childTnLst>
                                  <p:subTnLst>
                                    <p:set>
                                      <p:cBhvr override="childStyle">
                                        <p:cTn dur="1" fill="hold" display="0" masterRel="sameClick" afterEffect="1">
                                          <p:stCondLst>
                                            <p:cond evt="end" delay="0">
                                              <p:tn val="19"/>
                                            </p:cond>
                                          </p:stCondLst>
                                        </p:cTn>
                                        <p:tgtEl>
                                          <p:spTgt spid="30733"/>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0734"/>
                                        </p:tgtEl>
                                        <p:attrNameLst>
                                          <p:attrName>style.visibility</p:attrName>
                                        </p:attrNameLst>
                                      </p:cBhvr>
                                      <p:to>
                                        <p:strVal val="visible"/>
                                      </p:to>
                                    </p:set>
                                    <p:animEffect transition="in" filter="blinds(horizontal)">
                                      <p:cBhvr>
                                        <p:cTn id="26" dur="500"/>
                                        <p:tgtEl>
                                          <p:spTgt spid="30734"/>
                                        </p:tgtEl>
                                      </p:cBhvr>
                                    </p:animEffect>
                                  </p:childTnLst>
                                </p:cTn>
                              </p:par>
                            </p:childTnLst>
                          </p:cTn>
                        </p:par>
                        <p:par>
                          <p:cTn id="27" fill="hold">
                            <p:stCondLst>
                              <p:cond delay="500"/>
                            </p:stCondLst>
                            <p:childTnLst>
                              <p:par>
                                <p:cTn id="28" presetID="16" presetClass="entr" presetSubtype="42" fill="hold" grpId="0" nodeType="afterEffect">
                                  <p:stCondLst>
                                    <p:cond delay="2000"/>
                                  </p:stCondLst>
                                  <p:childTnLst>
                                    <p:set>
                                      <p:cBhvr>
                                        <p:cTn id="29" dur="1" fill="hold">
                                          <p:stCondLst>
                                            <p:cond delay="0"/>
                                          </p:stCondLst>
                                        </p:cTn>
                                        <p:tgtEl>
                                          <p:spTgt spid="30736"/>
                                        </p:tgtEl>
                                        <p:attrNameLst>
                                          <p:attrName>style.visibility</p:attrName>
                                        </p:attrNameLst>
                                      </p:cBhvr>
                                      <p:to>
                                        <p:strVal val="visible"/>
                                      </p:to>
                                    </p:set>
                                    <p:animEffect transition="in" filter="barn(outHorizontal)">
                                      <p:cBhvr>
                                        <p:cTn id="30" dur="500"/>
                                        <p:tgtEl>
                                          <p:spTgt spid="3073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0737"/>
                                        </p:tgtEl>
                                        <p:attrNameLst>
                                          <p:attrName>style.visibility</p:attrName>
                                        </p:attrNameLst>
                                      </p:cBhvr>
                                      <p:to>
                                        <p:strVal val="visible"/>
                                      </p:to>
                                    </p:set>
                                    <p:animEffect transition="in" filter="wipe(left)">
                                      <p:cBhvr>
                                        <p:cTn id="35" dur="500"/>
                                        <p:tgtEl>
                                          <p:spTgt spid="30737"/>
                                        </p:tgtEl>
                                      </p:cBhvr>
                                    </p:animEffect>
                                  </p:childTnLst>
                                </p:cTn>
                              </p:par>
                            </p:childTnLst>
                          </p:cTn>
                        </p:par>
                        <p:par>
                          <p:cTn id="36" fill="hold">
                            <p:stCondLst>
                              <p:cond delay="500"/>
                            </p:stCondLst>
                            <p:childTnLst>
                              <p:par>
                                <p:cTn id="37" presetID="18" presetClass="entr" presetSubtype="6" fill="hold" grpId="0" nodeType="afterEffect">
                                  <p:stCondLst>
                                    <p:cond delay="2000"/>
                                  </p:stCondLst>
                                  <p:childTnLst>
                                    <p:set>
                                      <p:cBhvr>
                                        <p:cTn id="38" dur="1" fill="hold">
                                          <p:stCondLst>
                                            <p:cond delay="0"/>
                                          </p:stCondLst>
                                        </p:cTn>
                                        <p:tgtEl>
                                          <p:spTgt spid="30738"/>
                                        </p:tgtEl>
                                        <p:attrNameLst>
                                          <p:attrName>style.visibility</p:attrName>
                                        </p:attrNameLst>
                                      </p:cBhvr>
                                      <p:to>
                                        <p:strVal val="visible"/>
                                      </p:to>
                                    </p:set>
                                    <p:animEffect transition="in" filter="strips(downRight)">
                                      <p:cBhvr>
                                        <p:cTn id="39" dur="3000"/>
                                        <p:tgtEl>
                                          <p:spTgt spid="3073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0739"/>
                                        </p:tgtEl>
                                        <p:attrNameLst>
                                          <p:attrName>style.visibility</p:attrName>
                                        </p:attrNameLst>
                                      </p:cBhvr>
                                      <p:to>
                                        <p:strVal val="visible"/>
                                      </p:to>
                                    </p:set>
                                    <p:animEffect transition="in" filter="blinds(horizontal)">
                                      <p:cBhvr>
                                        <p:cTn id="44" dur="500"/>
                                        <p:tgtEl>
                                          <p:spTgt spid="30739"/>
                                        </p:tgtEl>
                                      </p:cBhvr>
                                    </p:animEffect>
                                  </p:childTnLst>
                                </p:cTn>
                              </p:par>
                            </p:childTnLst>
                          </p:cTn>
                        </p:par>
                        <p:par>
                          <p:cTn id="45" fill="hold">
                            <p:stCondLst>
                              <p:cond delay="500"/>
                            </p:stCondLst>
                            <p:childTnLst>
                              <p:par>
                                <p:cTn id="46" presetID="18" presetClass="entr" presetSubtype="6" fill="hold" grpId="0" nodeType="afterEffect">
                                  <p:stCondLst>
                                    <p:cond delay="2000"/>
                                  </p:stCondLst>
                                  <p:childTnLst>
                                    <p:set>
                                      <p:cBhvr>
                                        <p:cTn id="47" dur="1" fill="hold">
                                          <p:stCondLst>
                                            <p:cond delay="0"/>
                                          </p:stCondLst>
                                        </p:cTn>
                                        <p:tgtEl>
                                          <p:spTgt spid="30740"/>
                                        </p:tgtEl>
                                        <p:attrNameLst>
                                          <p:attrName>style.visibility</p:attrName>
                                        </p:attrNameLst>
                                      </p:cBhvr>
                                      <p:to>
                                        <p:strVal val="visible"/>
                                      </p:to>
                                    </p:set>
                                    <p:animEffect transition="in" filter="strips(downRight)">
                                      <p:cBhvr>
                                        <p:cTn id="48" dur="3000"/>
                                        <p:tgtEl>
                                          <p:spTgt spid="3074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42" fill="hold" grpId="0" nodeType="clickEffect">
                                  <p:stCondLst>
                                    <p:cond delay="0"/>
                                  </p:stCondLst>
                                  <p:childTnLst>
                                    <p:set>
                                      <p:cBhvr>
                                        <p:cTn id="52" dur="1" fill="hold">
                                          <p:stCondLst>
                                            <p:cond delay="0"/>
                                          </p:stCondLst>
                                        </p:cTn>
                                        <p:tgtEl>
                                          <p:spTgt spid="30741"/>
                                        </p:tgtEl>
                                        <p:attrNameLst>
                                          <p:attrName>style.visibility</p:attrName>
                                        </p:attrNameLst>
                                      </p:cBhvr>
                                      <p:to>
                                        <p:strVal val="visible"/>
                                      </p:to>
                                    </p:set>
                                    <p:animEffect transition="in" filter="barn(outHorizontal)">
                                      <p:cBhvr>
                                        <p:cTn id="53" dur="500"/>
                                        <p:tgtEl>
                                          <p:spTgt spid="30741"/>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0742"/>
                                        </p:tgtEl>
                                        <p:attrNameLst>
                                          <p:attrName>style.visibility</p:attrName>
                                        </p:attrNameLst>
                                      </p:cBhvr>
                                      <p:to>
                                        <p:strVal val="visible"/>
                                      </p:to>
                                    </p:set>
                                    <p:animEffect transition="in" filter="blinds(horizontal)">
                                      <p:cBhvr>
                                        <p:cTn id="58" dur="500"/>
                                        <p:tgtEl>
                                          <p:spTgt spid="3074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0745"/>
                                        </p:tgtEl>
                                        <p:attrNameLst>
                                          <p:attrName>style.visibility</p:attrName>
                                        </p:attrNameLst>
                                      </p:cBhvr>
                                      <p:to>
                                        <p:strVal val="visible"/>
                                      </p:to>
                                    </p:set>
                                    <p:animEffect transition="in" filter="blinds(horizontal)">
                                      <p:cBhvr>
                                        <p:cTn id="63" dur="500"/>
                                        <p:tgtEl>
                                          <p:spTgt spid="30745"/>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30749"/>
                                        </p:tgtEl>
                                        <p:attrNameLst>
                                          <p:attrName>style.visibility</p:attrName>
                                        </p:attrNameLst>
                                      </p:cBhvr>
                                      <p:to>
                                        <p:strVal val="visible"/>
                                      </p:to>
                                    </p:set>
                                    <p:animEffect transition="in" filter="blinds(horizontal)">
                                      <p:cBhvr>
                                        <p:cTn id="68" dur="500"/>
                                        <p:tgtEl>
                                          <p:spTgt spid="30749"/>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9">
                                            <p:txEl>
                                              <p:pRg st="0" end="0"/>
                                            </p:txEl>
                                          </p:spTgt>
                                        </p:tgtEl>
                                        <p:attrNameLst>
                                          <p:attrName>style.visibility</p:attrName>
                                        </p:attrNameLst>
                                      </p:cBhvr>
                                      <p:to>
                                        <p:strVal val="visible"/>
                                      </p:to>
                                    </p:set>
                                    <p:anim calcmode="lin" valueType="num">
                                      <p:cBhvr additive="base">
                                        <p:cTn id="7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9">
                                            <p:txEl>
                                              <p:pRg st="1" end="1"/>
                                            </p:txEl>
                                          </p:spTgt>
                                        </p:tgtEl>
                                        <p:attrNameLst>
                                          <p:attrName>style.visibility</p:attrName>
                                        </p:attrNameLst>
                                      </p:cBhvr>
                                      <p:to>
                                        <p:strVal val="visible"/>
                                      </p:to>
                                    </p:set>
                                    <p:anim calcmode="lin" valueType="num">
                                      <p:cBhvr additive="base">
                                        <p:cTn id="7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8" presetClass="entr" presetSubtype="6"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strips(downRight)">
                                      <p:cBhvr>
                                        <p:cTn id="83"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utoUpdateAnimBg="0"/>
      <p:bldP spid="30729" grpId="0" animBg="1"/>
      <p:bldP spid="30730" grpId="0" autoUpdateAnimBg="0"/>
      <p:bldP spid="30733" grpId="0" animBg="1"/>
      <p:bldP spid="30734" grpId="0" autoUpdateAnimBg="0"/>
      <p:bldP spid="30736" grpId="0" animBg="1"/>
      <p:bldP spid="30737" grpId="0" autoUpdateAnimBg="0"/>
      <p:bldP spid="30738" grpId="0" animBg="1"/>
      <p:bldP spid="30739" grpId="0" autoUpdateAnimBg="0"/>
      <p:bldP spid="30740" grpId="0" animBg="1"/>
      <p:bldP spid="30741" grpId="0" animBg="1"/>
      <p:bldP spid="30742" grpId="0" autoUpdateAnimBg="0"/>
      <p:bldP spid="30745" grpId="0" autoUpdateAnimBg="0"/>
      <p:bldP spid="30749" grpId="0" autoUpdateAnimBg="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Text Box 6"/>
          <p:cNvSpPr txBox="1">
            <a:spLocks noChangeArrowheads="1"/>
          </p:cNvSpPr>
          <p:nvPr/>
        </p:nvSpPr>
        <p:spPr bwMode="ltGray">
          <a:xfrm rot="10800000" flipV="1">
            <a:off x="4286247" y="-61554"/>
            <a:ext cx="2000264" cy="584775"/>
          </a:xfrm>
          <a:prstGeom prst="rect">
            <a:avLst/>
          </a:prstGeom>
          <a:noFill/>
          <a:ln w="9525">
            <a:noFill/>
            <a:miter lim="800000"/>
            <a:headEnd/>
            <a:tailEnd/>
          </a:ln>
        </p:spPr>
        <p:txBody>
          <a:bodyPr wrap="square">
            <a:spAutoFit/>
          </a:bodyPr>
          <a:lstStyle/>
          <a:p>
            <a:r>
              <a:rPr lang="en-US" altLang="zh-CN" sz="3200" b="1" dirty="0" smtClean="0">
                <a:solidFill>
                  <a:schemeClr val="accent1">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AXON</a:t>
            </a:r>
            <a:endParaRPr lang="en-US" altLang="zh-CN" sz="3200" b="1" dirty="0">
              <a:solidFill>
                <a:schemeClr val="accent1">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endParaRPr>
          </a:p>
        </p:txBody>
      </p:sp>
      <p:sp>
        <p:nvSpPr>
          <p:cNvPr id="35847" name="AutoShape 7"/>
          <p:cNvSpPr>
            <a:spLocks/>
          </p:cNvSpPr>
          <p:nvPr/>
        </p:nvSpPr>
        <p:spPr bwMode="ltGray">
          <a:xfrm>
            <a:off x="3214678" y="1071546"/>
            <a:ext cx="228600" cy="4852987"/>
          </a:xfrm>
          <a:prstGeom prst="leftBrace">
            <a:avLst>
              <a:gd name="adj1" fmla="val 151851"/>
              <a:gd name="adj2" fmla="val 50000"/>
            </a:avLst>
          </a:prstGeom>
          <a:noFill/>
          <a:ln w="9525">
            <a:solidFill>
              <a:schemeClr val="tx1"/>
            </a:solidFill>
            <a:round/>
            <a:headEnd/>
            <a:tailEnd/>
          </a:ln>
        </p:spPr>
        <p:txBody>
          <a:bodyPr wrap="none" anchor="ctr"/>
          <a:lstStyle/>
          <a:p>
            <a:endParaRPr lang="en-US" sz="2400">
              <a:solidFill>
                <a:schemeClr val="accent3">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5848" name="Text Box 8"/>
          <p:cNvSpPr txBox="1">
            <a:spLocks noChangeArrowheads="1"/>
          </p:cNvSpPr>
          <p:nvPr/>
        </p:nvSpPr>
        <p:spPr bwMode="ltGray">
          <a:xfrm>
            <a:off x="3571868" y="857232"/>
            <a:ext cx="4062413" cy="461665"/>
          </a:xfrm>
          <a:prstGeom prst="rect">
            <a:avLst/>
          </a:prstGeom>
          <a:noFill/>
          <a:ln w="9525">
            <a:noFill/>
            <a:miter lim="800000"/>
            <a:headEnd/>
            <a:tailEnd/>
          </a:ln>
        </p:spPr>
        <p:txBody>
          <a:bodyPr>
            <a:spAutoFit/>
          </a:bodyPr>
          <a:lstStyle/>
          <a:p>
            <a:r>
              <a:rPr lang="en-US" altLang="zh-CN" sz="2400" dirty="0" smtClean="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1.Plasmalemma-</a:t>
            </a:r>
            <a:r>
              <a:rPr lang="en-US" altLang="zh-CN" sz="2400" dirty="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a:t>
            </a:r>
            <a:r>
              <a:rPr lang="en-US" altLang="zh-CN" sz="2400" dirty="0" err="1">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axolemma</a:t>
            </a:r>
            <a:endParaRPr lang="en-US" altLang="zh-CN" sz="2400" dirty="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endParaRPr>
          </a:p>
        </p:txBody>
      </p:sp>
      <p:sp>
        <p:nvSpPr>
          <p:cNvPr id="35849" name="Text Box 9"/>
          <p:cNvSpPr txBox="1">
            <a:spLocks noChangeArrowheads="1"/>
          </p:cNvSpPr>
          <p:nvPr/>
        </p:nvSpPr>
        <p:spPr bwMode="ltGray">
          <a:xfrm>
            <a:off x="3714744" y="1571612"/>
            <a:ext cx="3421129" cy="461665"/>
          </a:xfrm>
          <a:prstGeom prst="rect">
            <a:avLst/>
          </a:prstGeom>
          <a:noFill/>
          <a:ln w="9525">
            <a:noFill/>
            <a:miter lim="800000"/>
            <a:headEnd/>
            <a:tailEnd/>
          </a:ln>
        </p:spPr>
        <p:txBody>
          <a:bodyPr wrap="none">
            <a:spAutoFit/>
          </a:bodyPr>
          <a:lstStyle/>
          <a:p>
            <a:r>
              <a:rPr lang="en-US" altLang="zh-CN" sz="2400" dirty="0" smtClean="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2.Cytoplasm-</a:t>
            </a:r>
            <a:r>
              <a:rPr lang="en-US" altLang="zh-CN" sz="2400" dirty="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a:t>
            </a:r>
            <a:r>
              <a:rPr lang="en-US" altLang="zh-CN" sz="2400" dirty="0" err="1">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axoplasm</a:t>
            </a:r>
            <a:endParaRPr lang="en-US" altLang="zh-CN" sz="2400" dirty="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endParaRPr>
          </a:p>
        </p:txBody>
      </p:sp>
      <p:sp>
        <p:nvSpPr>
          <p:cNvPr id="35850" name="Text Box 10"/>
          <p:cNvSpPr txBox="1">
            <a:spLocks noChangeArrowheads="1"/>
          </p:cNvSpPr>
          <p:nvPr/>
        </p:nvSpPr>
        <p:spPr bwMode="ltGray">
          <a:xfrm>
            <a:off x="3643306" y="2928934"/>
            <a:ext cx="8643998" cy="1569660"/>
          </a:xfrm>
          <a:prstGeom prst="rect">
            <a:avLst/>
          </a:prstGeom>
          <a:noFill/>
          <a:ln w="9525">
            <a:noFill/>
            <a:miter lim="800000"/>
            <a:headEnd/>
            <a:tailEnd/>
          </a:ln>
        </p:spPr>
        <p:txBody>
          <a:bodyPr wrap="square">
            <a:spAutoFit/>
          </a:bodyPr>
          <a:lstStyle/>
          <a:p>
            <a:r>
              <a:rPr lang="en-US" altLang="zh-CN" sz="2400" dirty="0" smtClean="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3,  Axon </a:t>
            </a:r>
            <a:r>
              <a:rPr lang="en-US" altLang="zh-CN" sz="2400" dirty="0" err="1" smtClean="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hillock;</a:t>
            </a:r>
            <a:r>
              <a:rPr lang="en-US" sz="2400" dirty="0" err="1" smtClean="0">
                <a:solidFill>
                  <a:schemeClr val="accent3">
                    <a:lumMod val="60000"/>
                    <a:lumOff val="40000"/>
                  </a:schemeClr>
                </a:solidFill>
                <a:latin typeface="Arial" pitchFamily="34" charset="0"/>
                <a:cs typeface="Arial" pitchFamily="34" charset="0"/>
              </a:rPr>
              <a:t>Origin</a:t>
            </a:r>
            <a:r>
              <a:rPr lang="en-US" sz="2400" dirty="0" smtClean="0">
                <a:solidFill>
                  <a:schemeClr val="accent3">
                    <a:lumMod val="60000"/>
                    <a:lumOff val="40000"/>
                  </a:schemeClr>
                </a:solidFill>
                <a:latin typeface="Arial" pitchFamily="34" charset="0"/>
                <a:cs typeface="Arial" pitchFamily="34" charset="0"/>
              </a:rPr>
              <a:t> </a:t>
            </a:r>
          </a:p>
          <a:p>
            <a:endParaRPr lang="en-US" altLang="zh-CN" sz="2400" dirty="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endParaRPr>
          </a:p>
          <a:p>
            <a:r>
              <a:rPr lang="en-US" altLang="zh-CN" sz="2400" b="1" dirty="0">
                <a:solidFill>
                  <a:schemeClr val="accent3">
                    <a:lumMod val="60000"/>
                    <a:lumOff val="40000"/>
                  </a:schemeClr>
                </a:solidFill>
                <a:latin typeface="Arial" pitchFamily="34" charset="0"/>
                <a:ea typeface="宋体" charset="-122"/>
                <a:cs typeface="Arial" pitchFamily="34" charset="0"/>
              </a:rPr>
              <a:t> </a:t>
            </a:r>
            <a:r>
              <a:rPr lang="en-US" altLang="zh-CN" sz="2400" b="1" dirty="0" smtClean="0">
                <a:solidFill>
                  <a:schemeClr val="accent3">
                    <a:lumMod val="60000"/>
                    <a:lumOff val="40000"/>
                  </a:schemeClr>
                </a:solidFill>
                <a:latin typeface="Arial" pitchFamily="34" charset="0"/>
                <a:ea typeface="宋体" charset="-122"/>
                <a:cs typeface="Arial" pitchFamily="34" charset="0"/>
              </a:rPr>
              <a:t>4. </a:t>
            </a:r>
            <a:r>
              <a:rPr lang="en-US" sz="2400" dirty="0" smtClean="0">
                <a:solidFill>
                  <a:schemeClr val="accent3">
                    <a:lumMod val="60000"/>
                    <a:lumOff val="40000"/>
                  </a:schemeClr>
                </a:solidFill>
                <a:latin typeface="Arial" pitchFamily="34" charset="0"/>
                <a:cs typeface="Arial" pitchFamily="34" charset="0"/>
              </a:rPr>
              <a:t>No rough ER--</a:t>
            </a:r>
            <a:r>
              <a:rPr lang="en-US" sz="2400" dirty="0" smtClean="0">
                <a:solidFill>
                  <a:schemeClr val="accent3">
                    <a:lumMod val="60000"/>
                    <a:lumOff val="40000"/>
                  </a:schemeClr>
                </a:solidFill>
                <a:effectLst>
                  <a:outerShdw blurRad="38100" dist="38100" dir="2700000" algn="tl">
                    <a:srgbClr val="000000">
                      <a:alpha val="43137"/>
                    </a:srgbClr>
                  </a:outerShdw>
                </a:effectLst>
                <a:latin typeface="Arial" pitchFamily="34" charset="0"/>
                <a:cs typeface="Arial" pitchFamily="34" charset="0"/>
              </a:rPr>
              <a:t>No protein synthesis</a:t>
            </a:r>
          </a:p>
          <a:p>
            <a:endParaRPr lang="en-US" altLang="zh-CN" sz="2400" dirty="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endParaRPr>
          </a:p>
        </p:txBody>
      </p:sp>
      <p:sp>
        <p:nvSpPr>
          <p:cNvPr id="35851" name="Text Box 11">
            <a:hlinkClick r:id="" action="ppaction://noaction"/>
          </p:cNvPr>
          <p:cNvSpPr txBox="1">
            <a:spLocks noChangeArrowheads="1"/>
          </p:cNvSpPr>
          <p:nvPr/>
        </p:nvSpPr>
        <p:spPr bwMode="ltGray">
          <a:xfrm>
            <a:off x="3857620" y="4643446"/>
            <a:ext cx="2392643" cy="461665"/>
          </a:xfrm>
          <a:prstGeom prst="rect">
            <a:avLst/>
          </a:prstGeom>
          <a:noFill/>
          <a:ln w="9525">
            <a:noFill/>
            <a:miter lim="800000"/>
            <a:headEnd/>
            <a:tailEnd/>
          </a:ln>
        </p:spPr>
        <p:txBody>
          <a:bodyPr wrap="none">
            <a:spAutoFit/>
          </a:bodyPr>
          <a:lstStyle/>
          <a:p>
            <a:r>
              <a:rPr lang="en-US" altLang="zh-CN" sz="2400" dirty="0" smtClean="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5. Axon terminal</a:t>
            </a:r>
            <a:endParaRPr lang="en-US" altLang="zh-CN" sz="2400" dirty="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endParaRPr>
          </a:p>
        </p:txBody>
      </p:sp>
      <p:sp>
        <p:nvSpPr>
          <p:cNvPr id="35870" name="Text Box 30"/>
          <p:cNvSpPr txBox="1">
            <a:spLocks noChangeArrowheads="1"/>
          </p:cNvSpPr>
          <p:nvPr/>
        </p:nvSpPr>
        <p:spPr bwMode="ltGray">
          <a:xfrm>
            <a:off x="4857752" y="2000240"/>
            <a:ext cx="3292889" cy="769441"/>
          </a:xfrm>
          <a:prstGeom prst="rect">
            <a:avLst/>
          </a:prstGeom>
          <a:noFill/>
          <a:ln w="9525">
            <a:noFill/>
            <a:miter lim="800000"/>
            <a:headEnd/>
            <a:tailEnd/>
          </a:ln>
        </p:spPr>
        <p:txBody>
          <a:bodyPr wrap="none">
            <a:spAutoFit/>
          </a:bodyPr>
          <a:lstStyle/>
          <a:p>
            <a:r>
              <a:rPr lang="en-US" altLang="zh-CN" sz="2400" dirty="0" smtClean="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a:t>
            </a:r>
            <a:r>
              <a:rPr lang="en-US" altLang="zh-CN" sz="2000" dirty="0" err="1" smtClean="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mitochondria,microtubues</a:t>
            </a:r>
            <a:r>
              <a:rPr lang="en-US" altLang="zh-CN" sz="2000" dirty="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a:t>
            </a:r>
          </a:p>
          <a:p>
            <a:r>
              <a:rPr lang="en-US" altLang="zh-CN" sz="2000" dirty="0" err="1">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Neurofilaments</a:t>
            </a:r>
            <a:r>
              <a:rPr lang="en-US" altLang="zh-CN" sz="2000" dirty="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rPr>
              <a:t>,)</a:t>
            </a:r>
          </a:p>
        </p:txBody>
      </p:sp>
      <p:sp>
        <p:nvSpPr>
          <p:cNvPr id="35871" name="Text Box 31"/>
          <p:cNvSpPr txBox="1">
            <a:spLocks noChangeArrowheads="1"/>
          </p:cNvSpPr>
          <p:nvPr/>
        </p:nvSpPr>
        <p:spPr bwMode="ltGray">
          <a:xfrm>
            <a:off x="3714744" y="5143512"/>
            <a:ext cx="5111750" cy="2308324"/>
          </a:xfrm>
          <a:prstGeom prst="rect">
            <a:avLst/>
          </a:prstGeom>
          <a:noFill/>
          <a:ln w="9525">
            <a:noFill/>
            <a:miter lim="800000"/>
            <a:headEnd/>
            <a:tailEnd/>
          </a:ln>
        </p:spPr>
        <p:txBody>
          <a:bodyPr>
            <a:spAutoFit/>
          </a:bodyPr>
          <a:lstStyle/>
          <a:p>
            <a:endParaRPr lang="en-US" sz="2400" b="1" dirty="0" smtClean="0">
              <a:solidFill>
                <a:schemeClr val="accent3">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r>
              <a:rPr lang="en-US" sz="2400" b="1" dirty="0" smtClean="0">
                <a:solidFill>
                  <a:schemeClr val="accent3">
                    <a:lumMod val="60000"/>
                    <a:lumOff val="40000"/>
                  </a:schemeClr>
                </a:solidFill>
                <a:effectLst>
                  <a:outerShdw blurRad="38100" dist="38100" dir="2700000" algn="tl">
                    <a:srgbClr val="000000">
                      <a:alpha val="43137"/>
                    </a:srgbClr>
                  </a:outerShdw>
                </a:effectLst>
                <a:latin typeface="Arial" pitchFamily="34" charset="0"/>
                <a:cs typeface="Arial" pitchFamily="34" charset="0"/>
              </a:rPr>
              <a:t>6. </a:t>
            </a:r>
            <a:r>
              <a:rPr lang="en-US" sz="2400" b="1" dirty="0" err="1" smtClean="0">
                <a:solidFill>
                  <a:schemeClr val="accent3">
                    <a:lumMod val="60000"/>
                    <a:lumOff val="40000"/>
                  </a:schemeClr>
                </a:solidFill>
                <a:effectLst>
                  <a:outerShdw blurRad="38100" dist="38100" dir="2700000" algn="tl">
                    <a:srgbClr val="000000">
                      <a:alpha val="43137"/>
                    </a:srgbClr>
                  </a:outerShdw>
                </a:effectLst>
                <a:latin typeface="Arial" pitchFamily="34" charset="0"/>
                <a:cs typeface="Arial" pitchFamily="34" charset="0"/>
              </a:rPr>
              <a:t>Chromatophilic</a:t>
            </a:r>
            <a:r>
              <a:rPr lang="en-US" sz="2400" b="1" dirty="0" smtClean="0">
                <a:solidFill>
                  <a:schemeClr val="accent3">
                    <a:lumMod val="60000"/>
                    <a:lumOff val="40000"/>
                  </a:schemeClr>
                </a:solidFill>
                <a:effectLst>
                  <a:outerShdw blurRad="38100" dist="38100" dir="2700000" algn="tl">
                    <a:srgbClr val="000000">
                      <a:alpha val="43137"/>
                    </a:srgbClr>
                  </a:outerShdw>
                </a:effectLst>
                <a:latin typeface="Arial" pitchFamily="34" charset="0"/>
                <a:cs typeface="Arial" pitchFamily="34" charset="0"/>
              </a:rPr>
              <a:t>-----</a:t>
            </a:r>
          </a:p>
          <a:p>
            <a:endParaRPr lang="en-US" sz="2400" b="1" dirty="0" smtClean="0">
              <a:solidFill>
                <a:schemeClr val="accent3">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endParaRPr lang="en-US" altLang="zh-CN" sz="2400" dirty="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endParaRPr>
          </a:p>
          <a:p>
            <a:endParaRPr lang="en-US" altLang="zh-CN" sz="2400" dirty="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endParaRPr>
          </a:p>
          <a:p>
            <a:endParaRPr lang="en-US" altLang="zh-CN" sz="2400" dirty="0">
              <a:solidFill>
                <a:schemeClr val="accent3">
                  <a:lumMod val="60000"/>
                  <a:lumOff val="40000"/>
                </a:schemeClr>
              </a:solidFill>
              <a:effectLst>
                <a:outerShdw blurRad="38100" dist="38100" dir="2700000" algn="tl">
                  <a:srgbClr val="000000">
                    <a:alpha val="43137"/>
                  </a:srgbClr>
                </a:outerShdw>
              </a:effectLst>
              <a:latin typeface="Arial" pitchFamily="34" charset="0"/>
              <a:ea typeface="宋体" charset="-122"/>
              <a:cs typeface="Arial" pitchFamily="34" charset="0"/>
            </a:endParaRPr>
          </a:p>
        </p:txBody>
      </p:sp>
      <p:pic>
        <p:nvPicPr>
          <p:cNvPr id="16385" name="Picture 1"/>
          <p:cNvPicPr>
            <a:picLocks noChangeAspect="1" noChangeArrowheads="1"/>
          </p:cNvPicPr>
          <p:nvPr/>
        </p:nvPicPr>
        <p:blipFill>
          <a:blip r:embed="rId3" cstate="print"/>
          <a:srcRect/>
          <a:stretch>
            <a:fillRect/>
          </a:stretch>
        </p:blipFill>
        <p:spPr bwMode="auto">
          <a:xfrm>
            <a:off x="0" y="0"/>
            <a:ext cx="2357422" cy="6858000"/>
          </a:xfrm>
          <a:prstGeom prst="rect">
            <a:avLst/>
          </a:prstGeom>
          <a:noFill/>
          <a:ln w="9525">
            <a:noFill/>
            <a:miter lim="800000"/>
            <a:headEnd/>
            <a:tailEnd/>
          </a:ln>
          <a:effectLst/>
        </p:spPr>
      </p:pic>
      <p:sp>
        <p:nvSpPr>
          <p:cNvPr id="12" name="Rectangle 11"/>
          <p:cNvSpPr/>
          <p:nvPr/>
        </p:nvSpPr>
        <p:spPr>
          <a:xfrm>
            <a:off x="6786578" y="5500702"/>
            <a:ext cx="2034531" cy="461665"/>
          </a:xfrm>
          <a:prstGeom prst="rect">
            <a:avLst/>
          </a:prstGeom>
        </p:spPr>
        <p:txBody>
          <a:bodyPr wrap="none">
            <a:spAutoFit/>
          </a:bodyPr>
          <a:lstStyle/>
          <a:p>
            <a:r>
              <a:rPr lang="en-US" altLang="zh-CN" sz="2400" dirty="0" smtClean="0">
                <a:solidFill>
                  <a:srgbClr val="ACB3C1">
                    <a:lumMod val="60000"/>
                    <a:lumOff val="40000"/>
                  </a:srgbClr>
                </a:solidFill>
                <a:effectLst>
                  <a:outerShdw blurRad="38100" dist="38100" dir="2700000" algn="tl">
                    <a:srgbClr val="000000">
                      <a:alpha val="43137"/>
                    </a:srgbClr>
                  </a:outerShdw>
                </a:effectLst>
                <a:latin typeface="Arial" pitchFamily="34" charset="0"/>
                <a:ea typeface="宋体" charset="-122"/>
                <a:cs typeface="Arial" pitchFamily="34" charset="0"/>
              </a:rPr>
              <a:t>no </a:t>
            </a:r>
            <a:r>
              <a:rPr lang="en-US" altLang="zh-CN" sz="2400" dirty="0" err="1" smtClean="0">
                <a:solidFill>
                  <a:srgbClr val="ACB3C1">
                    <a:lumMod val="60000"/>
                    <a:lumOff val="40000"/>
                  </a:srgbClr>
                </a:solidFill>
                <a:effectLst>
                  <a:outerShdw blurRad="38100" dist="38100" dir="2700000" algn="tl">
                    <a:srgbClr val="000000">
                      <a:alpha val="43137"/>
                    </a:srgbClr>
                  </a:outerShdw>
                </a:effectLst>
                <a:latin typeface="Arial" pitchFamily="34" charset="0"/>
                <a:ea typeface="宋体" charset="-122"/>
                <a:cs typeface="Arial" pitchFamily="34" charset="0"/>
              </a:rPr>
              <a:t>Nissl</a:t>
            </a:r>
            <a:r>
              <a:rPr lang="en-US" altLang="zh-CN" sz="2400" dirty="0" smtClean="0">
                <a:solidFill>
                  <a:srgbClr val="ACB3C1">
                    <a:lumMod val="60000"/>
                    <a:lumOff val="40000"/>
                  </a:srgbClr>
                </a:solidFill>
                <a:effectLst>
                  <a:outerShdw blurRad="38100" dist="38100" dir="2700000" algn="tl">
                    <a:srgbClr val="000000">
                      <a:alpha val="43137"/>
                    </a:srgbClr>
                  </a:outerShdw>
                </a:effectLst>
                <a:latin typeface="Arial" pitchFamily="34" charset="0"/>
                <a:ea typeface="宋体" charset="-122"/>
                <a:cs typeface="Arial" pitchFamily="34" charset="0"/>
              </a:rPr>
              <a:t> body</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barn(outHorizontal)">
                                      <p:cBhvr>
                                        <p:cTn id="7" dur="500"/>
                                        <p:tgtEl>
                                          <p:spTgt spid="358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848"/>
                                        </p:tgtEl>
                                        <p:attrNameLst>
                                          <p:attrName>style.visibility</p:attrName>
                                        </p:attrNameLst>
                                      </p:cBhvr>
                                      <p:to>
                                        <p:strVal val="visible"/>
                                      </p:to>
                                    </p:set>
                                    <p:animEffect transition="in" filter="blinds(horizontal)">
                                      <p:cBhvr>
                                        <p:cTn id="12" dur="500"/>
                                        <p:tgtEl>
                                          <p:spTgt spid="358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849"/>
                                        </p:tgtEl>
                                        <p:attrNameLst>
                                          <p:attrName>style.visibility</p:attrName>
                                        </p:attrNameLst>
                                      </p:cBhvr>
                                      <p:to>
                                        <p:strVal val="visible"/>
                                      </p:to>
                                    </p:set>
                                    <p:animEffect transition="in" filter="blinds(horizontal)">
                                      <p:cBhvr>
                                        <p:cTn id="17" dur="500"/>
                                        <p:tgtEl>
                                          <p:spTgt spid="3584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5870"/>
                                        </p:tgtEl>
                                        <p:attrNameLst>
                                          <p:attrName>style.visibility</p:attrName>
                                        </p:attrNameLst>
                                      </p:cBhvr>
                                      <p:to>
                                        <p:strVal val="visible"/>
                                      </p:to>
                                    </p:set>
                                    <p:animEffect transition="in" filter="wipe(left)">
                                      <p:cBhvr>
                                        <p:cTn id="20" dur="2000"/>
                                        <p:tgtEl>
                                          <p:spTgt spid="3587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5850">
                                            <p:txEl>
                                              <p:pRg st="0" end="0"/>
                                            </p:txEl>
                                          </p:spTgt>
                                        </p:tgtEl>
                                        <p:attrNameLst>
                                          <p:attrName>style.visibility</p:attrName>
                                        </p:attrNameLst>
                                      </p:cBhvr>
                                      <p:to>
                                        <p:strVal val="visible"/>
                                      </p:to>
                                    </p:set>
                                    <p:animEffect transition="in" filter="blinds(horizontal)">
                                      <p:cBhvr>
                                        <p:cTn id="25" dur="500"/>
                                        <p:tgtEl>
                                          <p:spTgt spid="3585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5850">
                                            <p:txEl>
                                              <p:pRg st="2" end="2"/>
                                            </p:txEl>
                                          </p:spTgt>
                                        </p:tgtEl>
                                        <p:attrNameLst>
                                          <p:attrName>style.visibility</p:attrName>
                                        </p:attrNameLst>
                                      </p:cBhvr>
                                      <p:to>
                                        <p:strVal val="visible"/>
                                      </p:to>
                                    </p:set>
                                    <p:anim calcmode="lin" valueType="num">
                                      <p:cBhvr additive="base">
                                        <p:cTn id="30" dur="2000" fill="hold"/>
                                        <p:tgtEl>
                                          <p:spTgt spid="35850">
                                            <p:txEl>
                                              <p:pRg st="2" end="2"/>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58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5851">
                                            <p:txEl>
                                              <p:pRg st="0" end="0"/>
                                            </p:txEl>
                                          </p:spTgt>
                                        </p:tgtEl>
                                        <p:attrNameLst>
                                          <p:attrName>style.visibility</p:attrName>
                                        </p:attrNameLst>
                                      </p:cBhvr>
                                      <p:to>
                                        <p:strVal val="visible"/>
                                      </p:to>
                                    </p:set>
                                    <p:animEffect transition="in" filter="blinds(horizontal)">
                                      <p:cBhvr>
                                        <p:cTn id="36" dur="500"/>
                                        <p:tgtEl>
                                          <p:spTgt spid="3585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5871"/>
                                        </p:tgtEl>
                                        <p:attrNameLst>
                                          <p:attrName>style.visibility</p:attrName>
                                        </p:attrNameLst>
                                      </p:cBhvr>
                                      <p:to>
                                        <p:strVal val="visible"/>
                                      </p:to>
                                    </p:set>
                                    <p:animEffect transition="in" filter="wipe(up)">
                                      <p:cBhvr>
                                        <p:cTn id="41" dur="2000"/>
                                        <p:tgtEl>
                                          <p:spTgt spid="35871"/>
                                        </p:tgtEl>
                                      </p:cBhvr>
                                    </p:animEffect>
                                  </p:childTnLst>
                                </p:cTn>
                              </p:par>
                              <p:par>
                                <p:cTn id="42" presetID="2" presetClass="entr" presetSubtype="4" fill="hold" nodeType="with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 calcmode="lin" valueType="num">
                                      <p:cBhvr additive="base">
                                        <p:cTn id="44" dur="2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nimBg="1"/>
      <p:bldP spid="35848" grpId="0" autoUpdateAnimBg="0"/>
      <p:bldP spid="35849" grpId="0" autoUpdateAnimBg="0"/>
      <p:bldP spid="35850" grpId="0" uiExpand="1" build="allAtOnce" autoUpdateAnimBg="0"/>
      <p:bldP spid="35851" grpId="0" build="allAtOnce" autoUpdateAnimBg="0"/>
      <p:bldP spid="35870" grpId="0"/>
      <p:bldP spid="3587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srcRect/>
          <a:stretch>
            <a:fillRect/>
          </a:stretch>
        </p:blipFill>
        <p:spPr bwMode="auto">
          <a:xfrm>
            <a:off x="0" y="0"/>
            <a:ext cx="4357686" cy="6858000"/>
          </a:xfrm>
          <a:prstGeom prst="rect">
            <a:avLst/>
          </a:prstGeom>
          <a:noFill/>
          <a:ln w="9525">
            <a:noFill/>
            <a:miter lim="800000"/>
            <a:headEnd/>
            <a:tailEnd/>
          </a:ln>
          <a:effectLst/>
        </p:spPr>
      </p:pic>
      <p:sp>
        <p:nvSpPr>
          <p:cNvPr id="89090" name="Rectangle 2"/>
          <p:cNvSpPr>
            <a:spLocks noGrp="1" noChangeArrowheads="1"/>
          </p:cNvSpPr>
          <p:nvPr>
            <p:ph type="title"/>
          </p:nvPr>
        </p:nvSpPr>
        <p:spPr>
          <a:xfrm>
            <a:off x="2500298" y="0"/>
            <a:ext cx="8229600" cy="1371600"/>
          </a:xfrm>
        </p:spPr>
        <p:txBody>
          <a:bodyPr>
            <a:noAutofit/>
          </a:bodyPr>
          <a:lstStyle/>
          <a:p>
            <a:pPr algn="ctr"/>
            <a:r>
              <a:rPr lang="en-US" sz="2800" dirty="0" smtClean="0">
                <a:solidFill>
                  <a:schemeClr val="bg2"/>
                </a:solidFill>
                <a:latin typeface="Arial" pitchFamily="34" charset="0"/>
                <a:cs typeface="Arial" pitchFamily="34" charset="0"/>
              </a:rPr>
              <a:t>FU</a:t>
            </a:r>
            <a:r>
              <a:rPr lang="en-US" sz="2800" dirty="0" smtClean="0">
                <a:solidFill>
                  <a:schemeClr val="tx1"/>
                </a:solidFill>
                <a:latin typeface="Arial" pitchFamily="34" charset="0"/>
                <a:cs typeface="Arial" pitchFamily="34" charset="0"/>
              </a:rPr>
              <a:t>N</a:t>
            </a:r>
            <a:r>
              <a:rPr lang="en-US" sz="2800" dirty="0" smtClean="0">
                <a:latin typeface="Arial" pitchFamily="34" charset="0"/>
                <a:cs typeface="Arial" pitchFamily="34" charset="0"/>
              </a:rPr>
              <a:t>CTIONAL PARTS OF AXON</a:t>
            </a:r>
            <a:r>
              <a:rPr lang="en-US" sz="3200" dirty="0" smtClean="0"/>
              <a:t/>
            </a:r>
            <a:br>
              <a:rPr lang="en-US" sz="3200" dirty="0" smtClean="0"/>
            </a:br>
            <a:endParaRPr lang="en-US" sz="2800" dirty="0"/>
          </a:p>
        </p:txBody>
      </p:sp>
      <p:sp>
        <p:nvSpPr>
          <p:cNvPr id="89091" name="Rectangle 3"/>
          <p:cNvSpPr>
            <a:spLocks noGrp="1" noChangeArrowheads="1"/>
          </p:cNvSpPr>
          <p:nvPr>
            <p:ph idx="1"/>
          </p:nvPr>
        </p:nvSpPr>
        <p:spPr>
          <a:xfrm>
            <a:off x="1500166" y="785794"/>
            <a:ext cx="8001056" cy="6286520"/>
          </a:xfrm>
        </p:spPr>
        <p:txBody>
          <a:bodyPr>
            <a:normAutofit fontScale="92500" lnSpcReduction="10000"/>
          </a:bodyPr>
          <a:lstStyle/>
          <a:p>
            <a:pPr marL="850392" lvl="1" algn="r">
              <a:lnSpc>
                <a:spcPct val="90000"/>
              </a:lnSpc>
              <a:buNone/>
            </a:pPr>
            <a:r>
              <a:rPr lang="en-US" sz="2200" b="1" dirty="0" smtClean="0">
                <a:solidFill>
                  <a:srgbClr val="FF0000"/>
                </a:solidFill>
                <a:effectLst>
                  <a:outerShdw blurRad="38100" dist="38100" dir="2700000" algn="tl">
                    <a:srgbClr val="000000">
                      <a:alpha val="43137"/>
                    </a:srgbClr>
                  </a:outerShdw>
                </a:effectLst>
              </a:rPr>
              <a:t> 				</a:t>
            </a:r>
            <a:r>
              <a:rPr lang="en-US" sz="2200" b="1" u="sng" dirty="0" smtClean="0">
                <a:solidFill>
                  <a:schemeClr val="accent1">
                    <a:lumMod val="60000"/>
                    <a:lumOff val="40000"/>
                  </a:schemeClr>
                </a:solidFill>
                <a:effectLst>
                  <a:outerShdw blurRad="38100" dist="38100" dir="2700000" algn="tl">
                    <a:srgbClr val="000000">
                      <a:alpha val="43137"/>
                    </a:srgbClr>
                  </a:outerShdw>
                </a:effectLst>
              </a:rPr>
              <a:t>1. Processes</a:t>
            </a:r>
            <a:r>
              <a:rPr lang="en-US" sz="2200" b="1" dirty="0" smtClean="0">
                <a:solidFill>
                  <a:srgbClr val="FF0000"/>
                </a:solidFill>
                <a:effectLst>
                  <a:outerShdw blurRad="38100" dist="38100" dir="2700000" algn="tl">
                    <a:srgbClr val="000000">
                      <a:alpha val="43137"/>
                    </a:srgbClr>
                  </a:outerShdw>
                </a:effectLst>
              </a:rPr>
              <a:t>			</a:t>
            </a:r>
            <a:r>
              <a:rPr lang="en-US" sz="2200" b="1" u="sng" dirty="0" smtClean="0">
                <a:solidFill>
                  <a:srgbClr val="FF0000"/>
                </a:solidFill>
                <a:effectLst>
                  <a:outerShdw blurRad="38100" dist="38100" dir="2700000" algn="tl">
                    <a:srgbClr val="000000">
                      <a:alpha val="43137"/>
                    </a:srgbClr>
                  </a:outerShdw>
                </a:effectLst>
              </a:rPr>
              <a:t> </a:t>
            </a:r>
            <a:r>
              <a:rPr lang="en-US" sz="2200" b="1" dirty="0" smtClean="0">
                <a:solidFill>
                  <a:srgbClr val="FF0000"/>
                </a:solidFill>
                <a:effectLst>
                  <a:outerShdw blurRad="38100" dist="38100" dir="2700000" algn="tl">
                    <a:srgbClr val="000000">
                      <a:alpha val="43137"/>
                    </a:srgbClr>
                  </a:outerShdw>
                </a:effectLst>
              </a:rPr>
              <a:t>	</a:t>
            </a:r>
          </a:p>
          <a:p>
            <a:pPr marL="850392" lvl="1" indent="-457200">
              <a:lnSpc>
                <a:spcPct val="90000"/>
              </a:lnSpc>
              <a:buNone/>
            </a:pPr>
            <a:r>
              <a:rPr lang="en-US" sz="2200" b="1" dirty="0" smtClean="0">
                <a:solidFill>
                  <a:schemeClr val="accent3">
                    <a:lumMod val="60000"/>
                    <a:lumOff val="40000"/>
                  </a:schemeClr>
                </a:solidFill>
                <a:effectLst>
                  <a:outerShdw blurRad="38100" dist="38100" dir="2700000" algn="tl">
                    <a:srgbClr val="000000">
                      <a:alpha val="43137"/>
                    </a:srgbClr>
                  </a:outerShdw>
                </a:effectLst>
              </a:rPr>
              <a:t>					</a:t>
            </a:r>
            <a:r>
              <a:rPr lang="en-US" sz="2200" b="1" dirty="0" smtClean="0">
                <a:solidFill>
                  <a:srgbClr val="FFFF00"/>
                </a:solidFill>
                <a:effectLst>
                  <a:outerShdw blurRad="38100" dist="38100" dir="2700000" algn="tl">
                    <a:srgbClr val="000000">
                      <a:alpha val="43137"/>
                    </a:srgbClr>
                  </a:outerShdw>
                </a:effectLst>
              </a:rPr>
              <a:t>Integration zone</a:t>
            </a:r>
          </a:p>
          <a:p>
            <a:pPr marL="850392" lvl="1" indent="-457200">
              <a:lnSpc>
                <a:spcPct val="90000"/>
              </a:lnSpc>
              <a:buNone/>
            </a:pPr>
            <a:endParaRPr lang="en-US" sz="2200" b="1" dirty="0" smtClean="0">
              <a:solidFill>
                <a:srgbClr val="FFFF00"/>
              </a:solidFill>
              <a:effectLst>
                <a:outerShdw blurRad="38100" dist="38100" dir="2700000" algn="tl">
                  <a:srgbClr val="000000">
                    <a:alpha val="43137"/>
                  </a:srgbClr>
                </a:outerShdw>
              </a:effectLst>
            </a:endParaRPr>
          </a:p>
          <a:p>
            <a:pPr marL="850392" lvl="1" indent="-457200" algn="ctr">
              <a:lnSpc>
                <a:spcPct val="90000"/>
              </a:lnSpc>
              <a:buNone/>
            </a:pPr>
            <a:r>
              <a:rPr lang="en-US" sz="2200" b="1" u="sng" dirty="0" smtClean="0">
                <a:solidFill>
                  <a:schemeClr val="accent1">
                    <a:lumMod val="60000"/>
                    <a:lumOff val="40000"/>
                  </a:schemeClr>
                </a:solidFill>
                <a:effectLst>
                  <a:outerShdw blurRad="38100" dist="38100" dir="2700000" algn="tl">
                    <a:srgbClr val="000000">
                      <a:alpha val="43137"/>
                    </a:srgbClr>
                  </a:outerShdw>
                </a:effectLst>
              </a:rPr>
              <a:t>2.Axon hillock</a:t>
            </a:r>
          </a:p>
          <a:p>
            <a:pPr marL="1124712" lvl="2" indent="-457200">
              <a:lnSpc>
                <a:spcPct val="90000"/>
              </a:lnSpc>
              <a:buNone/>
            </a:pPr>
            <a:r>
              <a:rPr lang="en-US" sz="2000" b="1" dirty="0" smtClean="0">
                <a:solidFill>
                  <a:schemeClr val="accent3">
                    <a:lumMod val="60000"/>
                    <a:lumOff val="40000"/>
                  </a:schemeClr>
                </a:solidFill>
                <a:effectLst>
                  <a:outerShdw blurRad="38100" dist="38100" dir="2700000" algn="tl">
                    <a:srgbClr val="000000">
                      <a:alpha val="43137"/>
                    </a:srgbClr>
                  </a:outerShdw>
                </a:effectLst>
              </a:rPr>
              <a:t>        		  1</a:t>
            </a:r>
            <a:r>
              <a:rPr lang="en-US" sz="2000" b="1" baseline="30000" dirty="0" smtClean="0">
                <a:solidFill>
                  <a:schemeClr val="accent3">
                    <a:lumMod val="60000"/>
                    <a:lumOff val="40000"/>
                  </a:schemeClr>
                </a:solidFill>
                <a:effectLst>
                  <a:outerShdw blurRad="38100" dist="38100" dir="2700000" algn="tl">
                    <a:srgbClr val="000000">
                      <a:alpha val="43137"/>
                    </a:srgbClr>
                  </a:outerShdw>
                </a:effectLst>
              </a:rPr>
              <a:t>ST</a:t>
            </a:r>
            <a:r>
              <a:rPr lang="en-US" sz="2000" b="1" dirty="0" smtClean="0">
                <a:solidFill>
                  <a:schemeClr val="accent3">
                    <a:lumMod val="60000"/>
                    <a:lumOff val="40000"/>
                  </a:schemeClr>
                </a:solidFill>
                <a:effectLst>
                  <a:outerShdw blurRad="38100" dist="38100" dir="2700000" algn="tl">
                    <a:srgbClr val="000000">
                      <a:alpha val="43137"/>
                    </a:srgbClr>
                  </a:outerShdw>
                </a:effectLst>
              </a:rPr>
              <a:t> portion of the axon plus the region of 		the cell body  fro m which the axon leaves 			</a:t>
            </a:r>
          </a:p>
          <a:p>
            <a:pPr marL="1124712" lvl="2" indent="-457200">
              <a:lnSpc>
                <a:spcPct val="90000"/>
              </a:lnSpc>
              <a:buNone/>
            </a:pPr>
            <a:r>
              <a:rPr lang="en-US" sz="2000" b="1" dirty="0" smtClean="0">
                <a:solidFill>
                  <a:schemeClr val="accent3">
                    <a:lumMod val="60000"/>
                    <a:lumOff val="40000"/>
                  </a:schemeClr>
                </a:solidFill>
                <a:effectLst>
                  <a:outerShdw blurRad="38100" dist="38100" dir="2700000" algn="tl">
                    <a:srgbClr val="000000">
                      <a:alpha val="43137"/>
                    </a:srgbClr>
                  </a:outerShdw>
                </a:effectLst>
              </a:rPr>
              <a:t>				</a:t>
            </a:r>
            <a:r>
              <a:rPr lang="en-US" sz="2000" b="1" dirty="0" smtClean="0">
                <a:solidFill>
                  <a:srgbClr val="FFFF00"/>
                </a:solidFill>
                <a:effectLst>
                  <a:outerShdw blurRad="38100" dist="38100" dir="2700000" algn="tl">
                    <a:srgbClr val="000000">
                      <a:alpha val="43137"/>
                    </a:srgbClr>
                  </a:outerShdw>
                </a:effectLst>
              </a:rPr>
              <a:t>Neuron’s trigger zone</a:t>
            </a:r>
          </a:p>
          <a:p>
            <a:pPr marL="1124712" lvl="2" indent="-457200">
              <a:lnSpc>
                <a:spcPct val="90000"/>
              </a:lnSpc>
              <a:buNone/>
            </a:pPr>
            <a:r>
              <a:rPr lang="en-US" sz="2000" b="1" u="sng" dirty="0" smtClean="0">
                <a:solidFill>
                  <a:srgbClr val="FFFF00"/>
                </a:solidFill>
                <a:effectLst>
                  <a:outerShdw blurRad="38100" dist="38100" dir="2700000" algn="tl">
                    <a:srgbClr val="000000">
                      <a:alpha val="43137"/>
                    </a:srgbClr>
                  </a:outerShdw>
                </a:effectLst>
              </a:rPr>
              <a:t>	</a:t>
            </a:r>
            <a:r>
              <a:rPr lang="en-US" b="1" dirty="0" smtClean="0">
                <a:solidFill>
                  <a:srgbClr val="FF0000"/>
                </a:solidFill>
                <a:effectLst>
                  <a:outerShdw blurRad="38100" dist="38100" dir="2700000" algn="tl">
                    <a:srgbClr val="000000">
                      <a:alpha val="43137"/>
                    </a:srgbClr>
                  </a:outerShdw>
                </a:effectLst>
              </a:rPr>
              <a:t>		     </a:t>
            </a:r>
            <a:r>
              <a:rPr lang="en-US" b="1" u="sng" dirty="0" smtClean="0">
                <a:solidFill>
                  <a:schemeClr val="accent1">
                    <a:lumMod val="60000"/>
                    <a:lumOff val="40000"/>
                  </a:schemeClr>
                </a:solidFill>
                <a:effectLst>
                  <a:outerShdw blurRad="38100" dist="38100" dir="2700000" algn="tl">
                    <a:srgbClr val="000000">
                      <a:alpha val="43137"/>
                    </a:srgbClr>
                  </a:outerShdw>
                </a:effectLst>
              </a:rPr>
              <a:t>3.</a:t>
            </a:r>
            <a:r>
              <a:rPr lang="en-US" sz="1800" b="1" u="sng" dirty="0" smtClean="0">
                <a:solidFill>
                  <a:schemeClr val="accent1">
                    <a:lumMod val="60000"/>
                    <a:lumOff val="40000"/>
                  </a:schemeClr>
                </a:solidFill>
                <a:effectLst>
                  <a:outerShdw blurRad="38100" dist="38100" dir="2700000" algn="tl">
                    <a:srgbClr val="000000">
                      <a:alpha val="43137"/>
                    </a:srgbClr>
                  </a:outerShdw>
                </a:effectLst>
              </a:rPr>
              <a:t>Nerve </a:t>
            </a:r>
            <a:r>
              <a:rPr lang="en-US" sz="1800" b="1" u="sng" dirty="0">
                <a:solidFill>
                  <a:schemeClr val="accent1">
                    <a:lumMod val="60000"/>
                    <a:lumOff val="40000"/>
                  </a:schemeClr>
                </a:solidFill>
                <a:effectLst>
                  <a:outerShdw blurRad="38100" dist="38100" dir="2700000" algn="tl">
                    <a:srgbClr val="000000">
                      <a:alpha val="43137"/>
                    </a:srgbClr>
                  </a:outerShdw>
                </a:effectLst>
              </a:rPr>
              <a:t>fiber</a:t>
            </a:r>
            <a:endParaRPr lang="en-US" sz="1800" b="1" dirty="0">
              <a:solidFill>
                <a:schemeClr val="accent1">
                  <a:lumMod val="60000"/>
                  <a:lumOff val="40000"/>
                </a:schemeClr>
              </a:solidFill>
              <a:effectLst>
                <a:outerShdw blurRad="38100" dist="38100" dir="2700000" algn="tl">
                  <a:srgbClr val="000000">
                    <a:alpha val="43137"/>
                  </a:srgbClr>
                </a:outerShdw>
              </a:effectLst>
            </a:endParaRPr>
          </a:p>
          <a:p>
            <a:pPr marL="850392" lvl="1" indent="-457200" algn="r">
              <a:lnSpc>
                <a:spcPct val="90000"/>
              </a:lnSpc>
              <a:buNone/>
            </a:pPr>
            <a:r>
              <a:rPr lang="en-US" sz="2200" b="1" dirty="0" smtClean="0">
                <a:solidFill>
                  <a:schemeClr val="accent3">
                    <a:lumMod val="60000"/>
                    <a:lumOff val="40000"/>
                  </a:schemeClr>
                </a:solidFill>
                <a:effectLst>
                  <a:outerShdw blurRad="38100" dist="38100" dir="2700000" algn="tl">
                    <a:srgbClr val="000000">
                      <a:alpha val="43137"/>
                    </a:srgbClr>
                  </a:outerShdw>
                </a:effectLst>
              </a:rPr>
              <a:t>      			          Single, elongated tubular extension </a:t>
            </a:r>
          </a:p>
          <a:p>
            <a:pPr marL="850392" lvl="1" indent="-457200" algn="r">
              <a:lnSpc>
                <a:spcPct val="90000"/>
              </a:lnSpc>
              <a:buNone/>
            </a:pPr>
            <a:r>
              <a:rPr lang="en-US" sz="2200" b="1" dirty="0" smtClean="0">
                <a:solidFill>
                  <a:schemeClr val="accent3">
                    <a:lumMod val="60000"/>
                    <a:lumOff val="40000"/>
                  </a:schemeClr>
                </a:solidFill>
                <a:effectLst>
                  <a:outerShdw blurRad="38100" dist="38100" dir="2700000" algn="tl">
                    <a:srgbClr val="000000">
                      <a:alpha val="43137"/>
                    </a:srgbClr>
                  </a:outerShdw>
                </a:effectLst>
              </a:rPr>
              <a:t>    	that conducts AP away from the cell</a:t>
            </a:r>
          </a:p>
          <a:p>
            <a:pPr marL="1124712" lvl="2" indent="-457200" algn="ctr">
              <a:lnSpc>
                <a:spcPct val="90000"/>
              </a:lnSpc>
              <a:buNone/>
            </a:pPr>
            <a:r>
              <a:rPr lang="en-US" sz="1900" b="1" dirty="0" smtClean="0">
                <a:solidFill>
                  <a:srgbClr val="FFFF00"/>
                </a:solidFill>
                <a:effectLst>
                  <a:outerShdw blurRad="38100" dist="38100" dir="2700000" algn="tl">
                    <a:srgbClr val="000000">
                      <a:alpha val="43137"/>
                    </a:srgbClr>
                  </a:outerShdw>
                </a:effectLst>
              </a:rPr>
              <a:t>                            Conducting zone of the neuron</a:t>
            </a:r>
          </a:p>
          <a:p>
            <a:pPr marL="850392" lvl="1" indent="-457200">
              <a:lnSpc>
                <a:spcPct val="90000"/>
              </a:lnSpc>
              <a:buNone/>
            </a:pPr>
            <a:r>
              <a:rPr lang="en-US" sz="2200" b="1" dirty="0" smtClean="0">
                <a:solidFill>
                  <a:srgbClr val="FF0000"/>
                </a:solidFill>
                <a:effectLst>
                  <a:outerShdw blurRad="38100" dist="38100" dir="2700000" algn="tl">
                    <a:srgbClr val="000000">
                      <a:alpha val="43137"/>
                    </a:srgbClr>
                  </a:outerShdw>
                </a:effectLst>
              </a:rPr>
              <a:t>	</a:t>
            </a:r>
          </a:p>
          <a:p>
            <a:pPr marL="850392" lvl="1" indent="-457200">
              <a:lnSpc>
                <a:spcPct val="90000"/>
              </a:lnSpc>
              <a:buNone/>
            </a:pPr>
            <a:r>
              <a:rPr lang="en-US" sz="2200" b="1" dirty="0" smtClean="0">
                <a:solidFill>
                  <a:srgbClr val="FF0000"/>
                </a:solidFill>
                <a:effectLst>
                  <a:outerShdw blurRad="38100" dist="38100" dir="2700000" algn="tl">
                    <a:srgbClr val="000000">
                      <a:alpha val="43137"/>
                    </a:srgbClr>
                  </a:outerShdw>
                </a:effectLst>
              </a:rPr>
              <a:t>				     </a:t>
            </a:r>
            <a:r>
              <a:rPr lang="en-US" sz="2200" b="1" u="sng" dirty="0" smtClean="0">
                <a:solidFill>
                  <a:schemeClr val="accent1">
                    <a:lumMod val="60000"/>
                    <a:lumOff val="40000"/>
                  </a:schemeClr>
                </a:solidFill>
                <a:effectLst>
                  <a:outerShdw blurRad="38100" dist="38100" dir="2700000" algn="tl">
                    <a:srgbClr val="000000">
                      <a:alpha val="43137"/>
                    </a:srgbClr>
                  </a:outerShdw>
                </a:effectLst>
              </a:rPr>
              <a:t>4..Collaterals</a:t>
            </a:r>
            <a:r>
              <a:rPr lang="en-US" sz="2200" b="1" dirty="0" smtClean="0">
                <a:solidFill>
                  <a:schemeClr val="accent3">
                    <a:lumMod val="60000"/>
                    <a:lumOff val="40000"/>
                  </a:schemeClr>
                </a:solidFill>
                <a:effectLst>
                  <a:outerShdw blurRad="38100" dist="38100" dir="2700000" algn="tl">
                    <a:srgbClr val="000000">
                      <a:alpha val="43137"/>
                    </a:srgbClr>
                  </a:outerShdw>
                </a:effectLst>
              </a:rPr>
              <a:t> </a:t>
            </a:r>
            <a:endParaRPr lang="en-US" sz="2200" b="1" dirty="0">
              <a:solidFill>
                <a:schemeClr val="accent3">
                  <a:lumMod val="60000"/>
                  <a:lumOff val="40000"/>
                </a:schemeClr>
              </a:solidFill>
              <a:effectLst>
                <a:outerShdw blurRad="38100" dist="38100" dir="2700000" algn="tl">
                  <a:srgbClr val="000000">
                    <a:alpha val="43137"/>
                  </a:srgbClr>
                </a:outerShdw>
              </a:effectLst>
            </a:endParaRPr>
          </a:p>
          <a:p>
            <a:pPr marL="1399032" lvl="3" indent="-457200">
              <a:lnSpc>
                <a:spcPct val="90000"/>
              </a:lnSpc>
              <a:buNone/>
            </a:pPr>
            <a:r>
              <a:rPr lang="en-US" sz="1900" b="1" dirty="0" smtClean="0">
                <a:solidFill>
                  <a:schemeClr val="accent3">
                    <a:lumMod val="60000"/>
                    <a:lumOff val="40000"/>
                  </a:schemeClr>
                </a:solidFill>
                <a:effectLst>
                  <a:outerShdw blurRad="38100" dist="38100" dir="2700000" algn="tl">
                    <a:srgbClr val="000000">
                      <a:alpha val="43137"/>
                    </a:srgbClr>
                  </a:outerShdw>
                </a:effectLst>
              </a:rPr>
              <a:t>              		  </a:t>
            </a:r>
            <a:r>
              <a:rPr lang="en-US" sz="1900" b="1" dirty="0" smtClean="0">
                <a:solidFill>
                  <a:srgbClr val="FFFF00"/>
                </a:solidFill>
                <a:effectLst>
                  <a:outerShdw blurRad="38100" dist="38100" dir="2700000" algn="tl">
                    <a:srgbClr val="000000">
                      <a:alpha val="43137"/>
                    </a:srgbClr>
                  </a:outerShdw>
                </a:effectLst>
              </a:rPr>
              <a:t>Side </a:t>
            </a:r>
            <a:r>
              <a:rPr lang="en-US" sz="1900" b="1" dirty="0">
                <a:solidFill>
                  <a:srgbClr val="FFFF00"/>
                </a:solidFill>
                <a:effectLst>
                  <a:outerShdw blurRad="38100" dist="38100" dir="2700000" algn="tl">
                    <a:srgbClr val="000000">
                      <a:alpha val="43137"/>
                    </a:srgbClr>
                  </a:outerShdw>
                </a:effectLst>
              </a:rPr>
              <a:t>branches of axon</a:t>
            </a:r>
          </a:p>
          <a:p>
            <a:pPr marL="850392" lvl="1" indent="-457200">
              <a:lnSpc>
                <a:spcPct val="90000"/>
              </a:lnSpc>
              <a:buNone/>
            </a:pPr>
            <a:r>
              <a:rPr lang="en-US" sz="2200" b="1" dirty="0" smtClean="0">
                <a:solidFill>
                  <a:srgbClr val="FFFF00"/>
                </a:solidFill>
                <a:effectLst>
                  <a:outerShdw blurRad="38100" dist="38100" dir="2700000" algn="tl">
                    <a:srgbClr val="000000">
                      <a:alpha val="43137"/>
                    </a:srgbClr>
                  </a:outerShdw>
                </a:effectLst>
              </a:rPr>
              <a:t>	</a:t>
            </a:r>
          </a:p>
          <a:p>
            <a:pPr marL="850392" lvl="1" indent="-457200">
              <a:lnSpc>
                <a:spcPct val="90000"/>
              </a:lnSpc>
              <a:buNone/>
            </a:pPr>
            <a:r>
              <a:rPr lang="en-US" sz="2200" b="1" dirty="0" smtClean="0">
                <a:solidFill>
                  <a:srgbClr val="FF0000"/>
                </a:solidFill>
                <a:effectLst>
                  <a:outerShdw blurRad="38100" dist="38100" dir="2700000" algn="tl">
                    <a:srgbClr val="000000">
                      <a:alpha val="43137"/>
                    </a:srgbClr>
                  </a:outerShdw>
                </a:effectLst>
              </a:rPr>
              <a:t>				      </a:t>
            </a:r>
            <a:r>
              <a:rPr lang="en-US" sz="2200" b="1" u="sng" dirty="0" smtClean="0">
                <a:solidFill>
                  <a:schemeClr val="accent1">
                    <a:lumMod val="60000"/>
                    <a:lumOff val="40000"/>
                  </a:schemeClr>
                </a:solidFill>
                <a:effectLst>
                  <a:outerShdw blurRad="38100" dist="38100" dir="2700000" algn="tl">
                    <a:srgbClr val="000000">
                      <a:alpha val="43137"/>
                    </a:srgbClr>
                  </a:outerShdw>
                </a:effectLst>
              </a:rPr>
              <a:t>5.Axon </a:t>
            </a:r>
            <a:r>
              <a:rPr lang="en-US" sz="2200" b="1" u="sng" dirty="0">
                <a:solidFill>
                  <a:schemeClr val="accent1">
                    <a:lumMod val="60000"/>
                    <a:lumOff val="40000"/>
                  </a:schemeClr>
                </a:solidFill>
                <a:effectLst>
                  <a:outerShdw blurRad="38100" dist="38100" dir="2700000" algn="tl">
                    <a:srgbClr val="000000">
                      <a:alpha val="43137"/>
                    </a:srgbClr>
                  </a:outerShdw>
                </a:effectLst>
              </a:rPr>
              <a:t>terminals</a:t>
            </a:r>
          </a:p>
          <a:p>
            <a:pPr marL="1124712" lvl="2" indent="-457200">
              <a:lnSpc>
                <a:spcPct val="90000"/>
              </a:lnSpc>
              <a:buNone/>
            </a:pPr>
            <a:r>
              <a:rPr lang="en-US" sz="2000" b="1" dirty="0" smtClean="0">
                <a:solidFill>
                  <a:schemeClr val="accent3">
                    <a:lumMod val="60000"/>
                    <a:lumOff val="40000"/>
                  </a:schemeClr>
                </a:solidFill>
                <a:effectLst>
                  <a:outerShdw blurRad="38100" dist="38100" dir="2700000" algn="tl">
                    <a:srgbClr val="000000">
                      <a:alpha val="43137"/>
                    </a:srgbClr>
                  </a:outerShdw>
                </a:effectLst>
              </a:rPr>
              <a:t>                                 Release </a:t>
            </a:r>
            <a:r>
              <a:rPr lang="en-US" sz="2000" b="1" dirty="0">
                <a:solidFill>
                  <a:schemeClr val="accent3">
                    <a:lumMod val="60000"/>
                    <a:lumOff val="40000"/>
                  </a:schemeClr>
                </a:solidFill>
                <a:effectLst>
                  <a:outerShdw blurRad="38100" dist="38100" dir="2700000" algn="tl">
                    <a:srgbClr val="000000">
                      <a:alpha val="43137"/>
                    </a:srgbClr>
                  </a:outerShdw>
                </a:effectLst>
              </a:rPr>
              <a:t>chemical </a:t>
            </a:r>
            <a:r>
              <a:rPr lang="en-US" sz="2000" b="1" dirty="0" smtClean="0">
                <a:solidFill>
                  <a:schemeClr val="accent3">
                    <a:lumMod val="60000"/>
                    <a:lumOff val="40000"/>
                  </a:schemeClr>
                </a:solidFill>
                <a:effectLst>
                  <a:outerShdw blurRad="38100" dist="38100" dir="2700000" algn="tl">
                    <a:srgbClr val="000000">
                      <a:alpha val="43137"/>
                    </a:srgbClr>
                  </a:outerShdw>
                </a:effectLst>
              </a:rPr>
              <a:t>messengers other </a:t>
            </a:r>
            <a:r>
              <a:rPr lang="en-US" sz="2000" b="1" dirty="0">
                <a:solidFill>
                  <a:schemeClr val="accent3">
                    <a:lumMod val="60000"/>
                    <a:lumOff val="40000"/>
                  </a:schemeClr>
                </a:solidFill>
                <a:effectLst>
                  <a:outerShdw blurRad="38100" dist="38100" dir="2700000" algn="tl">
                    <a:srgbClr val="000000">
                      <a:alpha val="43137"/>
                    </a:srgbClr>
                  </a:outerShdw>
                </a:effectLst>
              </a:rPr>
              <a:t>cells </a:t>
            </a:r>
            <a:r>
              <a:rPr lang="en-US" sz="2000" b="1" dirty="0" smtClean="0">
                <a:solidFill>
                  <a:schemeClr val="accent3">
                    <a:lumMod val="60000"/>
                    <a:lumOff val="40000"/>
                  </a:schemeClr>
                </a:solidFill>
                <a:effectLst>
                  <a:outerShdw blurRad="38100" dist="38100" dir="2700000" algn="tl">
                    <a:srgbClr val="000000">
                      <a:alpha val="43137"/>
                    </a:srgbClr>
                  </a:outerShdw>
                </a:effectLst>
              </a:rPr>
              <a:t>		with </a:t>
            </a:r>
            <a:r>
              <a:rPr lang="en-US" sz="2000" b="1" dirty="0">
                <a:solidFill>
                  <a:schemeClr val="accent3">
                    <a:lumMod val="60000"/>
                    <a:lumOff val="40000"/>
                  </a:schemeClr>
                </a:solidFill>
                <a:effectLst>
                  <a:outerShdw blurRad="38100" dist="38100" dir="2700000" algn="tl">
                    <a:srgbClr val="000000">
                      <a:alpha val="43137"/>
                    </a:srgbClr>
                  </a:outerShdw>
                </a:effectLst>
              </a:rPr>
              <a:t>which they come into close </a:t>
            </a:r>
            <a:r>
              <a:rPr lang="en-US" sz="2000" b="1" dirty="0" smtClean="0">
                <a:solidFill>
                  <a:schemeClr val="accent3">
                    <a:lumMod val="60000"/>
                    <a:lumOff val="40000"/>
                  </a:schemeClr>
                </a:solidFill>
                <a:effectLst>
                  <a:outerShdw blurRad="38100" dist="38100" dir="2700000" algn="tl">
                    <a:srgbClr val="000000">
                      <a:alpha val="43137"/>
                    </a:srgbClr>
                  </a:outerShdw>
                </a:effectLst>
              </a:rPr>
              <a:t>	</a:t>
            </a:r>
            <a:endParaRPr lang="en-US" sz="2000" b="1" dirty="0">
              <a:solidFill>
                <a:schemeClr val="accent3">
                  <a:lumMod val="60000"/>
                  <a:lumOff val="40000"/>
                </a:schemeClr>
              </a:solidFill>
              <a:effectLst>
                <a:outerShdw blurRad="38100" dist="38100" dir="2700000" algn="tl">
                  <a:srgbClr val="000000">
                    <a:alpha val="43137"/>
                  </a:srgbClr>
                </a:outerShdw>
              </a:effectLst>
            </a:endParaRPr>
          </a:p>
          <a:p>
            <a:pPr marL="1124712" lvl="2" indent="-457200">
              <a:lnSpc>
                <a:spcPct val="90000"/>
              </a:lnSpc>
              <a:buNone/>
            </a:pPr>
            <a:r>
              <a:rPr lang="en-US" sz="2000" b="1" dirty="0" smtClean="0">
                <a:solidFill>
                  <a:srgbClr val="FFFF00"/>
                </a:solidFill>
                <a:effectLst>
                  <a:outerShdw blurRad="38100" dist="38100" dir="2700000" algn="tl">
                    <a:srgbClr val="000000">
                      <a:alpha val="43137"/>
                    </a:srgbClr>
                  </a:outerShdw>
                </a:effectLst>
              </a:rPr>
              <a:t>                                       </a:t>
            </a:r>
            <a:r>
              <a:rPr lang="en-US" sz="1700" b="1" dirty="0" smtClean="0">
                <a:solidFill>
                  <a:srgbClr val="FFFF00"/>
                </a:solidFill>
                <a:effectLst>
                  <a:outerShdw blurRad="38100" dist="38100" dir="2700000" algn="tl">
                    <a:srgbClr val="000000">
                      <a:alpha val="43137"/>
                    </a:srgbClr>
                  </a:outerShdw>
                </a:effectLst>
              </a:rPr>
              <a:t>Output </a:t>
            </a:r>
            <a:r>
              <a:rPr lang="en-US" sz="1700" b="1" dirty="0">
                <a:solidFill>
                  <a:srgbClr val="FFFF00"/>
                </a:solidFill>
                <a:effectLst>
                  <a:outerShdw blurRad="38100" dist="38100" dir="2700000" algn="tl">
                    <a:srgbClr val="000000">
                      <a:alpha val="43137"/>
                    </a:srgbClr>
                  </a:outerShdw>
                </a:effectLst>
              </a:rPr>
              <a:t>zone of the neuron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20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90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anim calcmode="lin" valueType="num">
                                      <p:cBhvr additive="base">
                                        <p:cTn id="11" dur="20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890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9091">
                                            <p:txEl>
                                              <p:pRg st="3" end="3"/>
                                            </p:txEl>
                                          </p:spTgt>
                                        </p:tgtEl>
                                        <p:attrNameLst>
                                          <p:attrName>style.visibility</p:attrName>
                                        </p:attrNameLst>
                                      </p:cBhvr>
                                      <p:to>
                                        <p:strVal val="visible"/>
                                      </p:to>
                                    </p:set>
                                    <p:anim calcmode="lin" valueType="num">
                                      <p:cBhvr additive="base">
                                        <p:cTn id="17" dur="20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89091">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9091">
                                            <p:txEl>
                                              <p:pRg st="4" end="4"/>
                                            </p:txEl>
                                          </p:spTgt>
                                        </p:tgtEl>
                                        <p:attrNameLst>
                                          <p:attrName>style.visibility</p:attrName>
                                        </p:attrNameLst>
                                      </p:cBhvr>
                                      <p:to>
                                        <p:strVal val="visible"/>
                                      </p:to>
                                    </p:set>
                                    <p:anim calcmode="lin" valueType="num">
                                      <p:cBhvr additive="base">
                                        <p:cTn id="21" dur="20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89091">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9091">
                                            <p:txEl>
                                              <p:pRg st="5" end="5"/>
                                            </p:txEl>
                                          </p:spTgt>
                                        </p:tgtEl>
                                        <p:attrNameLst>
                                          <p:attrName>style.visibility</p:attrName>
                                        </p:attrNameLst>
                                      </p:cBhvr>
                                      <p:to>
                                        <p:strVal val="visible"/>
                                      </p:to>
                                    </p:set>
                                    <p:anim calcmode="lin" valueType="num">
                                      <p:cBhvr additive="base">
                                        <p:cTn id="25" dur="2000" fill="hold"/>
                                        <p:tgtEl>
                                          <p:spTgt spid="89091">
                                            <p:txEl>
                                              <p:pRg st="5" end="5"/>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890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9091">
                                            <p:txEl>
                                              <p:pRg st="6" end="6"/>
                                            </p:txEl>
                                          </p:spTgt>
                                        </p:tgtEl>
                                        <p:attrNameLst>
                                          <p:attrName>style.visibility</p:attrName>
                                        </p:attrNameLst>
                                      </p:cBhvr>
                                      <p:to>
                                        <p:strVal val="visible"/>
                                      </p:to>
                                    </p:set>
                                    <p:anim calcmode="lin" valueType="num">
                                      <p:cBhvr additive="base">
                                        <p:cTn id="31" dur="2000" fill="hold"/>
                                        <p:tgtEl>
                                          <p:spTgt spid="89091">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89091">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9091">
                                            <p:txEl>
                                              <p:pRg st="7" end="7"/>
                                            </p:txEl>
                                          </p:spTgt>
                                        </p:tgtEl>
                                        <p:attrNameLst>
                                          <p:attrName>style.visibility</p:attrName>
                                        </p:attrNameLst>
                                      </p:cBhvr>
                                      <p:to>
                                        <p:strVal val="visible"/>
                                      </p:to>
                                    </p:set>
                                    <p:anim calcmode="lin" valueType="num">
                                      <p:cBhvr additive="base">
                                        <p:cTn id="35" dur="2000" fill="hold"/>
                                        <p:tgtEl>
                                          <p:spTgt spid="89091">
                                            <p:txEl>
                                              <p:pRg st="7" end="7"/>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89091">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9091">
                                            <p:txEl>
                                              <p:pRg st="8" end="8"/>
                                            </p:txEl>
                                          </p:spTgt>
                                        </p:tgtEl>
                                        <p:attrNameLst>
                                          <p:attrName>style.visibility</p:attrName>
                                        </p:attrNameLst>
                                      </p:cBhvr>
                                      <p:to>
                                        <p:strVal val="visible"/>
                                      </p:to>
                                    </p:set>
                                    <p:anim calcmode="lin" valueType="num">
                                      <p:cBhvr additive="base">
                                        <p:cTn id="39" dur="2000" fill="hold"/>
                                        <p:tgtEl>
                                          <p:spTgt spid="89091">
                                            <p:txEl>
                                              <p:pRg st="8" end="8"/>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89091">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9091">
                                            <p:txEl>
                                              <p:pRg st="9" end="9"/>
                                            </p:txEl>
                                          </p:spTgt>
                                        </p:tgtEl>
                                        <p:attrNameLst>
                                          <p:attrName>style.visibility</p:attrName>
                                        </p:attrNameLst>
                                      </p:cBhvr>
                                      <p:to>
                                        <p:strVal val="visible"/>
                                      </p:to>
                                    </p:set>
                                    <p:anim calcmode="lin" valueType="num">
                                      <p:cBhvr additive="base">
                                        <p:cTn id="43" dur="2000" fill="hold"/>
                                        <p:tgtEl>
                                          <p:spTgt spid="89091">
                                            <p:txEl>
                                              <p:pRg st="9" end="9"/>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89091">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9091">
                                            <p:txEl>
                                              <p:pRg st="10" end="10"/>
                                            </p:txEl>
                                          </p:spTgt>
                                        </p:tgtEl>
                                        <p:attrNameLst>
                                          <p:attrName>style.visibility</p:attrName>
                                        </p:attrNameLst>
                                      </p:cBhvr>
                                      <p:to>
                                        <p:strVal val="visible"/>
                                      </p:to>
                                    </p:set>
                                    <p:anim calcmode="lin" valueType="num">
                                      <p:cBhvr additive="base">
                                        <p:cTn id="47" dur="2000" fill="hold"/>
                                        <p:tgtEl>
                                          <p:spTgt spid="89091">
                                            <p:txEl>
                                              <p:pRg st="10" end="10"/>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8909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9091">
                                            <p:txEl>
                                              <p:pRg st="11" end="11"/>
                                            </p:txEl>
                                          </p:spTgt>
                                        </p:tgtEl>
                                        <p:attrNameLst>
                                          <p:attrName>style.visibility</p:attrName>
                                        </p:attrNameLst>
                                      </p:cBhvr>
                                      <p:to>
                                        <p:strVal val="visible"/>
                                      </p:to>
                                    </p:set>
                                    <p:anim calcmode="lin" valueType="num">
                                      <p:cBhvr additive="base">
                                        <p:cTn id="53" dur="2000" fill="hold"/>
                                        <p:tgtEl>
                                          <p:spTgt spid="89091">
                                            <p:txEl>
                                              <p:pRg st="11" end="11"/>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89091">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9091">
                                            <p:txEl>
                                              <p:pRg st="12" end="12"/>
                                            </p:txEl>
                                          </p:spTgt>
                                        </p:tgtEl>
                                        <p:attrNameLst>
                                          <p:attrName>style.visibility</p:attrName>
                                        </p:attrNameLst>
                                      </p:cBhvr>
                                      <p:to>
                                        <p:strVal val="visible"/>
                                      </p:to>
                                    </p:set>
                                    <p:anim calcmode="lin" valueType="num">
                                      <p:cBhvr additive="base">
                                        <p:cTn id="57" dur="2000" fill="hold"/>
                                        <p:tgtEl>
                                          <p:spTgt spid="89091">
                                            <p:txEl>
                                              <p:pRg st="12" end="12"/>
                                            </p:txEl>
                                          </p:spTgt>
                                        </p:tgtEl>
                                        <p:attrNameLst>
                                          <p:attrName>ppt_x</p:attrName>
                                        </p:attrNameLst>
                                      </p:cBhvr>
                                      <p:tavLst>
                                        <p:tav tm="0">
                                          <p:val>
                                            <p:strVal val="#ppt_x"/>
                                          </p:val>
                                        </p:tav>
                                        <p:tav tm="100000">
                                          <p:val>
                                            <p:strVal val="#ppt_x"/>
                                          </p:val>
                                        </p:tav>
                                      </p:tavLst>
                                    </p:anim>
                                    <p:anim calcmode="lin" valueType="num">
                                      <p:cBhvr additive="base">
                                        <p:cTn id="58" dur="2000" fill="hold"/>
                                        <p:tgtEl>
                                          <p:spTgt spid="89091">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89091">
                                            <p:txEl>
                                              <p:pRg st="13" end="13"/>
                                            </p:txEl>
                                          </p:spTgt>
                                        </p:tgtEl>
                                        <p:attrNameLst>
                                          <p:attrName>style.visibility</p:attrName>
                                        </p:attrNameLst>
                                      </p:cBhvr>
                                      <p:to>
                                        <p:strVal val="visible"/>
                                      </p:to>
                                    </p:set>
                                    <p:anim calcmode="lin" valueType="num">
                                      <p:cBhvr additive="base">
                                        <p:cTn id="61" dur="2000" fill="hold"/>
                                        <p:tgtEl>
                                          <p:spTgt spid="89091">
                                            <p:txEl>
                                              <p:pRg st="13" end="13"/>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89091">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9091">
                                            <p:txEl>
                                              <p:pRg st="14" end="14"/>
                                            </p:txEl>
                                          </p:spTgt>
                                        </p:tgtEl>
                                        <p:attrNameLst>
                                          <p:attrName>style.visibility</p:attrName>
                                        </p:attrNameLst>
                                      </p:cBhvr>
                                      <p:to>
                                        <p:strVal val="visible"/>
                                      </p:to>
                                    </p:set>
                                    <p:anim calcmode="lin" valueType="num">
                                      <p:cBhvr additive="base">
                                        <p:cTn id="67" dur="2000" fill="hold"/>
                                        <p:tgtEl>
                                          <p:spTgt spid="89091">
                                            <p:txEl>
                                              <p:pRg st="14" end="14"/>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89091">
                                            <p:txEl>
                                              <p:pRg st="14" end="14"/>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89091">
                                            <p:txEl>
                                              <p:pRg st="15" end="15"/>
                                            </p:txEl>
                                          </p:spTgt>
                                        </p:tgtEl>
                                        <p:attrNameLst>
                                          <p:attrName>style.visibility</p:attrName>
                                        </p:attrNameLst>
                                      </p:cBhvr>
                                      <p:to>
                                        <p:strVal val="visible"/>
                                      </p:to>
                                    </p:set>
                                    <p:anim calcmode="lin" valueType="num">
                                      <p:cBhvr additive="base">
                                        <p:cTn id="71" dur="2000" fill="hold"/>
                                        <p:tgtEl>
                                          <p:spTgt spid="89091">
                                            <p:txEl>
                                              <p:pRg st="15" end="15"/>
                                            </p:txEl>
                                          </p:spTgt>
                                        </p:tgtEl>
                                        <p:attrNameLst>
                                          <p:attrName>ppt_x</p:attrName>
                                        </p:attrNameLst>
                                      </p:cBhvr>
                                      <p:tavLst>
                                        <p:tav tm="0">
                                          <p:val>
                                            <p:strVal val="#ppt_x"/>
                                          </p:val>
                                        </p:tav>
                                        <p:tav tm="100000">
                                          <p:val>
                                            <p:strVal val="#ppt_x"/>
                                          </p:val>
                                        </p:tav>
                                      </p:tavLst>
                                    </p:anim>
                                    <p:anim calcmode="lin" valueType="num">
                                      <p:cBhvr additive="base">
                                        <p:cTn id="72" dur="2000" fill="hold"/>
                                        <p:tgtEl>
                                          <p:spTgt spid="89091">
                                            <p:txEl>
                                              <p:pRg st="15" end="15"/>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89091">
                                            <p:txEl>
                                              <p:pRg st="16" end="16"/>
                                            </p:txEl>
                                          </p:spTgt>
                                        </p:tgtEl>
                                        <p:attrNameLst>
                                          <p:attrName>style.visibility</p:attrName>
                                        </p:attrNameLst>
                                      </p:cBhvr>
                                      <p:to>
                                        <p:strVal val="visible"/>
                                      </p:to>
                                    </p:set>
                                    <p:anim calcmode="lin" valueType="num">
                                      <p:cBhvr additive="base">
                                        <p:cTn id="75" dur="2000" fill="hold"/>
                                        <p:tgtEl>
                                          <p:spTgt spid="89091">
                                            <p:txEl>
                                              <p:pRg st="16" end="16"/>
                                            </p:txEl>
                                          </p:spTgt>
                                        </p:tgtEl>
                                        <p:attrNameLst>
                                          <p:attrName>ppt_x</p:attrName>
                                        </p:attrNameLst>
                                      </p:cBhvr>
                                      <p:tavLst>
                                        <p:tav tm="0">
                                          <p:val>
                                            <p:strVal val="#ppt_x"/>
                                          </p:val>
                                        </p:tav>
                                        <p:tav tm="100000">
                                          <p:val>
                                            <p:strVal val="#ppt_x"/>
                                          </p:val>
                                        </p:tav>
                                      </p:tavLst>
                                    </p:anim>
                                    <p:anim calcmode="lin" valueType="num">
                                      <p:cBhvr additive="base">
                                        <p:cTn id="76" dur="2000" fill="hold"/>
                                        <p:tgtEl>
                                          <p:spTgt spid="89091">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REFLEX = reflection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marL="514350" indent="-514350" algn="ctr">
              <a:buNone/>
            </a:pPr>
            <a:r>
              <a:rPr lang="en-US" dirty="0" smtClean="0"/>
              <a:t>is an involuntary, immediate, automatic and</a:t>
            </a:r>
          </a:p>
          <a:p>
            <a:pPr marL="514350" indent="-514350">
              <a:buNone/>
            </a:pPr>
            <a:endParaRPr lang="en-US" dirty="0" smtClean="0"/>
          </a:p>
          <a:p>
            <a:pPr marL="514350" indent="-514350">
              <a:buNone/>
            </a:pPr>
            <a:endParaRPr lang="en-US" dirty="0" smtClean="0"/>
          </a:p>
          <a:p>
            <a:pPr marL="514350" indent="-514350">
              <a:buNone/>
            </a:pPr>
            <a:r>
              <a:rPr lang="en-US" dirty="0" smtClean="0"/>
              <a:t>stereotyped response to a specific sensory stimulation.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371600"/>
          </a:xfrm>
        </p:spPr>
        <p:txBody>
          <a:bodyPr/>
          <a:lstStyle/>
          <a:p>
            <a:pPr algn="ctr"/>
            <a:r>
              <a:rPr lang="en-US" b="1" dirty="0" smtClean="0">
                <a:effectLst>
                  <a:outerShdw blurRad="38100" dist="38100" dir="2700000" algn="tl">
                    <a:srgbClr val="000000">
                      <a:alpha val="43137"/>
                    </a:srgbClr>
                  </a:outerShdw>
                </a:effectLst>
              </a:rPr>
              <a:t>Classification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CLINICAL</a:t>
            </a:r>
          </a:p>
          <a:p>
            <a:pPr marL="514350" indent="-514350">
              <a:buFont typeface="+mj-lt"/>
              <a:buAutoNum type="arabicPeriod"/>
            </a:pPr>
            <a:r>
              <a:rPr lang="en-US" dirty="0" smtClean="0"/>
              <a:t>PHYSIOLOGICAL</a:t>
            </a:r>
          </a:p>
          <a:p>
            <a:pPr marL="514350" indent="-514350">
              <a:buFont typeface="+mj-lt"/>
              <a:buAutoNum type="arabicPeriod"/>
            </a:pPr>
            <a:r>
              <a:rPr lang="en-US" dirty="0" smtClean="0"/>
              <a:t>NUMBER OF SYNAPSES</a:t>
            </a:r>
          </a:p>
          <a:p>
            <a:pPr marL="514350" indent="-514350">
              <a:buFont typeface="+mj-lt"/>
              <a:buAutoNum type="arabicPeriod"/>
            </a:pPr>
            <a:r>
              <a:rPr lang="en-US" dirty="0" smtClean="0"/>
              <a:t>SITE</a:t>
            </a:r>
          </a:p>
          <a:p>
            <a:pPr marL="514350" indent="-514350">
              <a:buFont typeface="+mj-lt"/>
              <a:buAutoNum type="arabicPeriod"/>
            </a:pPr>
            <a:r>
              <a:rPr lang="en-US" dirty="0" smtClean="0"/>
              <a:t>ANATOMICAL</a:t>
            </a:r>
          </a:p>
          <a:p>
            <a:pPr marL="514350" indent="-514350">
              <a:buFont typeface="+mj-lt"/>
              <a:buAutoNum type="arabicPeriod"/>
            </a:pPr>
            <a:r>
              <a:rPr lang="en-US" dirty="0" smtClean="0"/>
              <a:t>DEVELOPMENT</a:t>
            </a:r>
          </a:p>
          <a:p>
            <a:pPr marL="514350" indent="-514350">
              <a:buFont typeface="+mj-lt"/>
              <a:buAutoNum type="arabicPeriod"/>
            </a:pPr>
            <a:r>
              <a:rPr lang="en-US" dirty="0" smtClean="0"/>
              <a:t>FUNCTIONAL</a:t>
            </a:r>
          </a:p>
          <a:p>
            <a:pPr marL="514350" indent="-514350">
              <a:buFont typeface="+mj-lt"/>
              <a:buAutoNum type="arabicPeriod"/>
            </a:pPr>
            <a:r>
              <a:rPr lang="en-US" dirty="0" smtClean="0"/>
              <a:t>ON PURPOSES</a:t>
            </a:r>
          </a:p>
          <a:p>
            <a:pPr marL="514350" indent="-514350">
              <a:buFont typeface="+mj-lt"/>
              <a:buAutoNum type="arabicPeriod"/>
            </a:pPr>
            <a:r>
              <a:rPr lang="en-US" dirty="0" smtClean="0"/>
              <a:t>RESPONSE IS CONFINED</a:t>
            </a:r>
          </a:p>
          <a:p>
            <a:pPr marL="514350" indent="-514350">
              <a:buFont typeface="+mj-lt"/>
              <a:buAutoNum type="arabicPeriod"/>
            </a:pPr>
            <a:r>
              <a:rPr lang="en-US" dirty="0" smtClean="0"/>
              <a:t>DEPENDING ON THE PART INVOLVED</a:t>
            </a:r>
          </a:p>
          <a:p>
            <a:pPr marL="514350" indent="-514350">
              <a:buFont typeface="+mj-lt"/>
              <a:buAutoNum type="arabicPeriod"/>
            </a:pPr>
            <a:r>
              <a:rPr lang="en-US" dirty="0" smtClean="0"/>
              <a:t>CHARACTER OF THE RESPONSE</a:t>
            </a:r>
          </a:p>
          <a:p>
            <a:pPr marL="514350" indent="-514350">
              <a:buFont typeface="+mj-lt"/>
              <a:buAutoNum type="arabicPeriod"/>
            </a:pPr>
            <a:r>
              <a:rPr lang="en-US" dirty="0" smtClean="0"/>
              <a:t>OTHER REFLEXES</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b="1" u="sng" dirty="0" smtClean="0"/>
              <a:t>SIGNIFICANCE   </a:t>
            </a:r>
            <a:r>
              <a:rPr lang="en-US" sz="3200" dirty="0" smtClean="0">
                <a:solidFill>
                  <a:srgbClr val="FF0000"/>
                </a:solidFill>
              </a:rPr>
              <a:t/>
            </a:r>
            <a:br>
              <a:rPr lang="en-US" sz="3200" dirty="0" smtClean="0">
                <a:solidFill>
                  <a:srgbClr val="FF0000"/>
                </a:solidFill>
              </a:rPr>
            </a:br>
            <a:r>
              <a:rPr lang="en-US" sz="3200" dirty="0" smtClean="0">
                <a:solidFill>
                  <a:srgbClr val="FF0000"/>
                </a:solidFill>
              </a:rPr>
              <a:t>  </a:t>
            </a:r>
            <a:r>
              <a:rPr lang="en-US" sz="3200" dirty="0" smtClean="0">
                <a:solidFill>
                  <a:schemeClr val="accent4">
                    <a:lumMod val="60000"/>
                    <a:lumOff val="40000"/>
                  </a:schemeClr>
                </a:solidFill>
              </a:rPr>
              <a:t>HOMEOSTASIS</a:t>
            </a:r>
            <a:r>
              <a:rPr lang="en-US" sz="3200" dirty="0" smtClean="0"/>
              <a:t> (autonomic reflexes) </a:t>
            </a:r>
            <a:endParaRPr lang="en-US" sz="3200" dirty="0">
              <a:solidFill>
                <a:srgbClr val="FF0000"/>
              </a:solidFill>
            </a:endParaRPr>
          </a:p>
        </p:txBody>
      </p:sp>
      <p:sp>
        <p:nvSpPr>
          <p:cNvPr id="3" name="Content Placeholder 2"/>
          <p:cNvSpPr>
            <a:spLocks noGrp="1"/>
          </p:cNvSpPr>
          <p:nvPr>
            <p:ph idx="1"/>
          </p:nvPr>
        </p:nvSpPr>
        <p:spPr>
          <a:xfrm>
            <a:off x="0" y="1066800"/>
            <a:ext cx="9906000" cy="6172200"/>
          </a:xfrm>
        </p:spPr>
        <p:txBody>
          <a:bodyPr>
            <a:normAutofit/>
          </a:bodyPr>
          <a:lstStyle/>
          <a:p>
            <a:pPr marL="514350" indent="-514350">
              <a:lnSpc>
                <a:spcPct val="150000"/>
              </a:lnSpc>
              <a:buFont typeface="+mj-lt"/>
              <a:buAutoNum type="arabicPeriod"/>
            </a:pPr>
            <a:r>
              <a:rPr lang="en-US" dirty="0" smtClean="0"/>
              <a:t>TONE  DURING RESTING STATE</a:t>
            </a:r>
          </a:p>
          <a:p>
            <a:pPr marL="514350" indent="-514350">
              <a:lnSpc>
                <a:spcPct val="150000"/>
              </a:lnSpc>
              <a:buFont typeface="+mj-lt"/>
              <a:buAutoNum type="arabicPeriod"/>
            </a:pPr>
            <a:r>
              <a:rPr lang="en-US" dirty="0" smtClean="0"/>
              <a:t>TONE  DURING TENSE MOTOR ACTIVITY</a:t>
            </a:r>
          </a:p>
          <a:p>
            <a:pPr marL="514350" indent="-514350">
              <a:lnSpc>
                <a:spcPct val="150000"/>
              </a:lnSpc>
              <a:buNone/>
            </a:pPr>
            <a:r>
              <a:rPr lang="en-US" dirty="0" smtClean="0"/>
              <a:t>3.    POSTURE</a:t>
            </a:r>
          </a:p>
          <a:p>
            <a:pPr marL="514350" indent="-514350">
              <a:lnSpc>
                <a:spcPct val="150000"/>
              </a:lnSpc>
              <a:buNone/>
            </a:pPr>
            <a:r>
              <a:rPr lang="en-US" dirty="0" smtClean="0"/>
              <a:t>4.    EQUILIBRIM</a:t>
            </a:r>
          </a:p>
          <a:p>
            <a:pPr marL="514350" indent="-514350">
              <a:lnSpc>
                <a:spcPct val="150000"/>
              </a:lnSpc>
              <a:buNone/>
            </a:pPr>
            <a:r>
              <a:rPr lang="en-US" dirty="0" smtClean="0"/>
              <a:t>5.    EXECUTION OF MOVEMENTS</a:t>
            </a:r>
          </a:p>
          <a:p>
            <a:pPr marL="514350" indent="-514350">
              <a:lnSpc>
                <a:spcPct val="150000"/>
              </a:lnSpc>
              <a:buNone/>
            </a:pPr>
            <a:r>
              <a:rPr lang="en-US" dirty="0" smtClean="0"/>
              <a:t>6.    SMOOTHNESS</a:t>
            </a:r>
          </a:p>
          <a:p>
            <a:pPr marL="514350" indent="-514350">
              <a:lnSpc>
                <a:spcPct val="150000"/>
              </a:lnSpc>
              <a:buNone/>
            </a:pPr>
            <a:r>
              <a:rPr lang="en-US" dirty="0" smtClean="0"/>
              <a:t>7.     DAMPNESS during resting , walking, running, states</a:t>
            </a:r>
          </a:p>
          <a:p>
            <a:pPr marL="514350" indent="-514350">
              <a:lnSpc>
                <a:spcPct val="150000"/>
              </a:lnSpc>
              <a:buNone/>
            </a:pPr>
            <a:r>
              <a:rPr lang="en-US" dirty="0" smtClean="0"/>
              <a:t>8.     ROLE  AS  PROPRIOCEPTOR( </a:t>
            </a:r>
            <a:r>
              <a:rPr lang="en-US" dirty="0" err="1" smtClean="0"/>
              <a:t>unconcouscious</a:t>
            </a:r>
            <a:r>
              <a:rPr lang="en-US" dirty="0" smtClean="0"/>
              <a:t>+ </a:t>
            </a:r>
            <a:r>
              <a:rPr lang="en-US" dirty="0" err="1" smtClean="0"/>
              <a:t>concious</a:t>
            </a:r>
            <a:r>
              <a:rPr lang="en-US" dirty="0" smtClean="0"/>
              <a:t> </a:t>
            </a:r>
            <a:r>
              <a:rPr lang="en-US" dirty="0" err="1" smtClean="0"/>
              <a:t>kinaesthetic</a:t>
            </a:r>
            <a:r>
              <a:rPr lang="en-US" dirty="0" smtClean="0"/>
              <a:t> sensations)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95400" y="152400"/>
            <a:ext cx="7772400" cy="990600"/>
          </a:xfrm>
        </p:spPr>
        <p:txBody>
          <a:bodyPr/>
          <a:lstStyle/>
          <a:p>
            <a:r>
              <a:rPr lang="en-US" u="sng" dirty="0">
                <a:solidFill>
                  <a:schemeClr val="accent1">
                    <a:lumMod val="60000"/>
                    <a:lumOff val="40000"/>
                  </a:schemeClr>
                </a:solidFill>
              </a:rPr>
              <a:t>R-SIM</a:t>
            </a:r>
            <a:r>
              <a:rPr lang="en-US" dirty="0">
                <a:solidFill>
                  <a:schemeClr val="accent1">
                    <a:lumMod val="60000"/>
                    <a:lumOff val="40000"/>
                  </a:schemeClr>
                </a:solidFill>
              </a:rPr>
              <a:t>  Reflex arc pathway</a:t>
            </a:r>
            <a:r>
              <a:rPr lang="en-US" dirty="0"/>
              <a:t> </a:t>
            </a:r>
          </a:p>
        </p:txBody>
      </p:sp>
      <p:sp>
        <p:nvSpPr>
          <p:cNvPr id="27651" name="Rectangle 3"/>
          <p:cNvSpPr>
            <a:spLocks noGrp="1" noChangeArrowheads="1"/>
          </p:cNvSpPr>
          <p:nvPr>
            <p:ph type="body" sz="half" idx="1"/>
          </p:nvPr>
        </p:nvSpPr>
        <p:spPr>
          <a:xfrm>
            <a:off x="228600" y="1066800"/>
            <a:ext cx="10558506" cy="5486400"/>
          </a:xfrm>
        </p:spPr>
        <p:txBody>
          <a:bodyPr/>
          <a:lstStyle/>
          <a:p>
            <a:r>
              <a:rPr lang="en-US" sz="2800" dirty="0" smtClean="0"/>
              <a:t>R</a:t>
            </a:r>
            <a:endParaRPr lang="en-US" sz="2800" dirty="0"/>
          </a:p>
          <a:p>
            <a:pPr>
              <a:buNone/>
            </a:pPr>
            <a:r>
              <a:rPr lang="en-US" sz="2800" dirty="0" smtClean="0"/>
              <a:t>		</a:t>
            </a:r>
            <a:r>
              <a:rPr lang="en-US" sz="2800" u="sng" dirty="0" smtClean="0"/>
              <a:t>r</a:t>
            </a:r>
            <a:r>
              <a:rPr lang="en-US" sz="2800" dirty="0" smtClean="0"/>
              <a:t>eceptor </a:t>
            </a:r>
            <a:r>
              <a:rPr lang="en-US" sz="2800" dirty="0"/>
              <a:t>neuron receives the </a:t>
            </a:r>
            <a:r>
              <a:rPr lang="en-US" sz="2800" dirty="0" smtClean="0"/>
              <a:t>stimuli</a:t>
            </a:r>
          </a:p>
          <a:p>
            <a:pPr>
              <a:buNone/>
            </a:pPr>
            <a:endParaRPr lang="en-US" sz="2800" dirty="0" smtClean="0"/>
          </a:p>
          <a:p>
            <a:pPr>
              <a:buNone/>
            </a:pPr>
            <a:r>
              <a:rPr lang="en-US" sz="2800" dirty="0" smtClean="0"/>
              <a:t>2.  S</a:t>
            </a:r>
            <a:endParaRPr lang="en-US" sz="2800" dirty="0"/>
          </a:p>
          <a:p>
            <a:pPr>
              <a:buNone/>
            </a:pPr>
            <a:r>
              <a:rPr lang="en-US" sz="2800" dirty="0" smtClean="0"/>
              <a:t>		</a:t>
            </a:r>
            <a:r>
              <a:rPr lang="en-US" sz="2800" u="sng" dirty="0" smtClean="0"/>
              <a:t>s</a:t>
            </a:r>
            <a:r>
              <a:rPr lang="en-US" sz="2800" dirty="0" smtClean="0"/>
              <a:t>ensory </a:t>
            </a:r>
            <a:r>
              <a:rPr lang="en-US" sz="2800" dirty="0"/>
              <a:t>neuron passes the impulse </a:t>
            </a:r>
            <a:r>
              <a:rPr lang="en-US" sz="2800" dirty="0" smtClean="0"/>
              <a:t>on</a:t>
            </a:r>
          </a:p>
          <a:p>
            <a:pPr>
              <a:buNone/>
            </a:pPr>
            <a:endParaRPr lang="en-US" sz="2800" dirty="0"/>
          </a:p>
          <a:p>
            <a:pPr>
              <a:buNone/>
            </a:pPr>
            <a:r>
              <a:rPr lang="en-US" sz="2800" dirty="0" smtClean="0"/>
              <a:t>3.    I</a:t>
            </a:r>
            <a:endParaRPr lang="en-US" sz="2800" dirty="0"/>
          </a:p>
          <a:p>
            <a:pPr>
              <a:buNone/>
            </a:pPr>
            <a:r>
              <a:rPr lang="en-US" sz="2800" dirty="0"/>
              <a:t>	</a:t>
            </a:r>
            <a:r>
              <a:rPr lang="en-US" sz="2800" dirty="0" smtClean="0"/>
              <a:t>	</a:t>
            </a:r>
            <a:r>
              <a:rPr lang="en-US" sz="2800" u="sng" dirty="0" smtClean="0"/>
              <a:t>i</a:t>
            </a:r>
            <a:r>
              <a:rPr lang="en-US" sz="2800" dirty="0" smtClean="0"/>
              <a:t>nterneuron </a:t>
            </a:r>
            <a:r>
              <a:rPr lang="en-US" sz="2800" dirty="0"/>
              <a:t>at the spinal cord </a:t>
            </a:r>
            <a:r>
              <a:rPr lang="en-US" sz="2800" dirty="0" smtClean="0"/>
              <a:t>processes</a:t>
            </a:r>
          </a:p>
          <a:p>
            <a:pPr>
              <a:buNone/>
            </a:pPr>
            <a:endParaRPr lang="en-US" sz="2800" dirty="0"/>
          </a:p>
          <a:p>
            <a:pPr>
              <a:buNone/>
            </a:pPr>
            <a:r>
              <a:rPr lang="en-US" sz="2800" dirty="0" smtClean="0"/>
              <a:t>4.  M</a:t>
            </a:r>
            <a:endParaRPr lang="en-US" sz="2800" dirty="0"/>
          </a:p>
          <a:p>
            <a:pPr>
              <a:buNone/>
            </a:pPr>
            <a:r>
              <a:rPr lang="en-US" sz="2800" dirty="0" smtClean="0"/>
              <a:t>		</a:t>
            </a:r>
            <a:r>
              <a:rPr lang="en-US" sz="2800" u="sng" dirty="0" smtClean="0"/>
              <a:t>m</a:t>
            </a:r>
            <a:r>
              <a:rPr lang="en-US" sz="2800" dirty="0" smtClean="0"/>
              <a:t>otor </a:t>
            </a:r>
            <a:r>
              <a:rPr lang="en-US" sz="2800" dirty="0"/>
              <a:t>neuron acts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ox(out)">
                                      <p:cBhvr>
                                        <p:cTn id="7" dur="500"/>
                                        <p:tgtEl>
                                          <p:spTgt spid="2765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ox(out)">
                                      <p:cBhvr>
                                        <p:cTn id="12" dur="500"/>
                                        <p:tgtEl>
                                          <p:spTgt spid="2765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box(out)">
                                      <p:cBhvr>
                                        <p:cTn id="17" dur="500"/>
                                        <p:tgtEl>
                                          <p:spTgt spid="27651">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animEffect transition="in" filter="box(out)">
                                      <p:cBhvr>
                                        <p:cTn id="22" dur="500"/>
                                        <p:tgtEl>
                                          <p:spTgt spid="27651">
                                            <p:txEl>
                                              <p:pRg st="4" end="4"/>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animEffect transition="in" filter="box(out)">
                                      <p:cBhvr>
                                        <p:cTn id="27" dur="500"/>
                                        <p:tgtEl>
                                          <p:spTgt spid="27651">
                                            <p:txEl>
                                              <p:pRg st="6" end="6"/>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7651">
                                            <p:txEl>
                                              <p:pRg st="7" end="7"/>
                                            </p:txEl>
                                          </p:spTgt>
                                        </p:tgtEl>
                                        <p:attrNameLst>
                                          <p:attrName>style.visibility</p:attrName>
                                        </p:attrNameLst>
                                      </p:cBhvr>
                                      <p:to>
                                        <p:strVal val="visible"/>
                                      </p:to>
                                    </p:set>
                                    <p:animEffect transition="in" filter="box(out)">
                                      <p:cBhvr>
                                        <p:cTn id="32" dur="500"/>
                                        <p:tgtEl>
                                          <p:spTgt spid="27651">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7651">
                                            <p:txEl>
                                              <p:pRg st="9" end="9"/>
                                            </p:txEl>
                                          </p:spTgt>
                                        </p:tgtEl>
                                        <p:attrNameLst>
                                          <p:attrName>style.visibility</p:attrName>
                                        </p:attrNameLst>
                                      </p:cBhvr>
                                      <p:to>
                                        <p:strVal val="visible"/>
                                      </p:to>
                                    </p:set>
                                    <p:animEffect transition="in" filter="box(out)">
                                      <p:cBhvr>
                                        <p:cTn id="37" dur="500"/>
                                        <p:tgtEl>
                                          <p:spTgt spid="27651">
                                            <p:txEl>
                                              <p:pRg st="9" end="9"/>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7651">
                                            <p:txEl>
                                              <p:pRg st="10" end="10"/>
                                            </p:txEl>
                                          </p:spTgt>
                                        </p:tgtEl>
                                        <p:attrNameLst>
                                          <p:attrName>style.visibility</p:attrName>
                                        </p:attrNameLst>
                                      </p:cBhvr>
                                      <p:to>
                                        <p:strVal val="visible"/>
                                      </p:to>
                                    </p:set>
                                    <p:animEffect transition="in" filter="box(out)">
                                      <p:cBhvr>
                                        <p:cTn id="42" dur="500"/>
                                        <p:tgtEl>
                                          <p:spTgt spid="27651">
                                            <p:txEl>
                                              <p:pRg st="10" end="1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normAutofit lnSpcReduction="10000"/>
          </a:bodyPr>
          <a:lstStyle/>
          <a:p>
            <a:pPr marL="514350" lvl="0" indent="-514350">
              <a:lnSpc>
                <a:spcPct val="150000"/>
              </a:lnSpc>
              <a:buFont typeface="+mj-lt"/>
              <a:buAutoNum type="arabicPeriod"/>
            </a:pPr>
            <a:r>
              <a:rPr lang="en-US" dirty="0" smtClean="0"/>
              <a:t>Recall </a:t>
            </a:r>
            <a:r>
              <a:rPr lang="en-US" dirty="0">
                <a:solidFill>
                  <a:srgbClr val="FFFF00"/>
                </a:solidFill>
                <a:effectLst/>
              </a:rPr>
              <a:t>various components </a:t>
            </a:r>
            <a:r>
              <a:rPr lang="en-US" dirty="0"/>
              <a:t>of somatic nervous system</a:t>
            </a:r>
            <a:r>
              <a:rPr lang="en-US" dirty="0" smtClean="0"/>
              <a:t>.</a:t>
            </a:r>
          </a:p>
          <a:p>
            <a:pPr marL="514350" lvl="0" indent="-514350">
              <a:lnSpc>
                <a:spcPct val="150000"/>
              </a:lnSpc>
              <a:buFont typeface="+mj-lt"/>
              <a:buAutoNum type="arabicPeriod"/>
            </a:pPr>
            <a:endParaRPr lang="en-GB" dirty="0"/>
          </a:p>
          <a:p>
            <a:pPr marL="514350" lvl="0" indent="-514350">
              <a:lnSpc>
                <a:spcPct val="150000"/>
              </a:lnSpc>
              <a:buFont typeface="+mj-lt"/>
              <a:buAutoNum type="arabicPeriod"/>
            </a:pPr>
            <a:r>
              <a:rPr lang="en-US" dirty="0"/>
              <a:t> Explain </a:t>
            </a:r>
            <a:r>
              <a:rPr lang="en-US" dirty="0">
                <a:solidFill>
                  <a:srgbClr val="FFFF00"/>
                </a:solidFill>
              </a:rPr>
              <a:t>structure</a:t>
            </a:r>
            <a:r>
              <a:rPr lang="en-US" dirty="0"/>
              <a:t> of typical spinal nerve</a:t>
            </a:r>
            <a:r>
              <a:rPr lang="en-US" dirty="0" smtClean="0"/>
              <a:t>.</a:t>
            </a:r>
          </a:p>
          <a:p>
            <a:pPr marL="514350" lvl="0" indent="-514350">
              <a:lnSpc>
                <a:spcPct val="150000"/>
              </a:lnSpc>
              <a:buFont typeface="+mj-lt"/>
              <a:buAutoNum type="arabicPeriod"/>
            </a:pPr>
            <a:endParaRPr lang="en-GB" dirty="0"/>
          </a:p>
          <a:p>
            <a:pPr marL="514350" lvl="0" indent="-514350">
              <a:lnSpc>
                <a:spcPct val="150000"/>
              </a:lnSpc>
              <a:buFont typeface="+mj-lt"/>
              <a:buAutoNum type="arabicPeriod"/>
            </a:pPr>
            <a:r>
              <a:rPr lang="en-US" dirty="0"/>
              <a:t>Describe </a:t>
            </a:r>
            <a:r>
              <a:rPr lang="en-US" dirty="0">
                <a:solidFill>
                  <a:srgbClr val="FFFF00"/>
                </a:solidFill>
              </a:rPr>
              <a:t>reflex arc</a:t>
            </a:r>
            <a:r>
              <a:rPr lang="en-US" dirty="0" smtClean="0"/>
              <a:t>.</a:t>
            </a:r>
          </a:p>
          <a:p>
            <a:pPr marL="514350" lvl="0" indent="-514350">
              <a:lnSpc>
                <a:spcPct val="150000"/>
              </a:lnSpc>
              <a:buFont typeface="+mj-lt"/>
              <a:buAutoNum type="arabicPeriod"/>
            </a:pPr>
            <a:endParaRPr lang="en-GB" dirty="0"/>
          </a:p>
          <a:p>
            <a:pPr marL="514350" lvl="0" indent="-514350">
              <a:lnSpc>
                <a:spcPct val="150000"/>
              </a:lnSpc>
              <a:buFont typeface="+mj-lt"/>
              <a:buAutoNum type="arabicPeriod"/>
            </a:pPr>
            <a:r>
              <a:rPr lang="en-US" dirty="0"/>
              <a:t>Identify </a:t>
            </a:r>
            <a:r>
              <a:rPr lang="en-US" dirty="0">
                <a:solidFill>
                  <a:srgbClr val="FFFF00"/>
                </a:solidFill>
              </a:rPr>
              <a:t>clinical</a:t>
            </a:r>
            <a:r>
              <a:rPr lang="en-US" dirty="0"/>
              <a:t> application.</a:t>
            </a:r>
            <a:endParaRPr lang="en-GB" dirty="0"/>
          </a:p>
          <a:p>
            <a:pPr marL="514350" indent="-514350">
              <a:buFont typeface="+mj-lt"/>
              <a:buAutoNum type="arabicPeriod"/>
            </a:pP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4"/>
          <p:cNvSpPr>
            <a:spLocks noGrp="1" noChangeArrowheads="1"/>
          </p:cNvSpPr>
          <p:nvPr>
            <p:ph type="title"/>
          </p:nvPr>
        </p:nvSpPr>
        <p:spPr/>
        <p:txBody>
          <a:bodyPr/>
          <a:lstStyle/>
          <a:p>
            <a:pPr algn="ctr"/>
            <a:r>
              <a:rPr lang="en-GB" dirty="0" smtClean="0">
                <a:solidFill>
                  <a:schemeClr val="accent1">
                    <a:lumMod val="60000"/>
                    <a:lumOff val="40000"/>
                  </a:schemeClr>
                </a:solidFill>
              </a:rPr>
              <a:t>Simplified reflex arc</a:t>
            </a:r>
            <a:endParaRPr lang="en-GB" dirty="0">
              <a:solidFill>
                <a:schemeClr val="accent1">
                  <a:lumMod val="60000"/>
                  <a:lumOff val="40000"/>
                </a:schemeClr>
              </a:solidFill>
            </a:endParaRPr>
          </a:p>
        </p:txBody>
      </p:sp>
      <p:sp>
        <p:nvSpPr>
          <p:cNvPr id="7173" name="Text Box 5"/>
          <p:cNvSpPr txBox="1">
            <a:spLocks noChangeArrowheads="1"/>
          </p:cNvSpPr>
          <p:nvPr/>
        </p:nvSpPr>
        <p:spPr bwMode="auto">
          <a:xfrm>
            <a:off x="827088" y="2492375"/>
            <a:ext cx="1152525" cy="366713"/>
          </a:xfrm>
          <a:prstGeom prst="rect">
            <a:avLst/>
          </a:prstGeom>
          <a:noFill/>
          <a:ln w="9525">
            <a:noFill/>
            <a:miter lim="800000"/>
            <a:headEnd/>
            <a:tailEnd/>
          </a:ln>
          <a:effectLst/>
        </p:spPr>
        <p:txBody>
          <a:bodyPr>
            <a:spAutoFit/>
          </a:bodyPr>
          <a:lstStyle/>
          <a:p>
            <a:pPr>
              <a:spcBef>
                <a:spcPct val="50000"/>
              </a:spcBef>
            </a:pPr>
            <a:r>
              <a:rPr lang="en-GB"/>
              <a:t>stimulus</a:t>
            </a:r>
          </a:p>
        </p:txBody>
      </p:sp>
      <p:sp>
        <p:nvSpPr>
          <p:cNvPr id="7174" name="Line 6"/>
          <p:cNvSpPr>
            <a:spLocks noChangeShapeType="1"/>
          </p:cNvSpPr>
          <p:nvPr/>
        </p:nvSpPr>
        <p:spPr bwMode="auto">
          <a:xfrm>
            <a:off x="1476375" y="2852738"/>
            <a:ext cx="287338" cy="288925"/>
          </a:xfrm>
          <a:prstGeom prst="line">
            <a:avLst/>
          </a:prstGeom>
          <a:noFill/>
          <a:ln w="76200">
            <a:solidFill>
              <a:schemeClr val="tx1"/>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827088" y="2492375"/>
            <a:ext cx="1152525" cy="366713"/>
          </a:xfrm>
          <a:prstGeom prst="rect">
            <a:avLst/>
          </a:prstGeom>
          <a:noFill/>
          <a:ln w="9525">
            <a:noFill/>
            <a:miter lim="800000"/>
            <a:headEnd/>
            <a:tailEnd/>
          </a:ln>
          <a:effectLst/>
        </p:spPr>
        <p:txBody>
          <a:bodyPr>
            <a:spAutoFit/>
          </a:bodyPr>
          <a:lstStyle/>
          <a:p>
            <a:pPr>
              <a:spcBef>
                <a:spcPct val="50000"/>
              </a:spcBef>
            </a:pPr>
            <a:r>
              <a:rPr lang="en-GB"/>
              <a:t>stimulus</a:t>
            </a:r>
          </a:p>
        </p:txBody>
      </p:sp>
      <p:sp>
        <p:nvSpPr>
          <p:cNvPr id="9220" name="Line 4"/>
          <p:cNvSpPr>
            <a:spLocks noChangeShapeType="1"/>
          </p:cNvSpPr>
          <p:nvPr/>
        </p:nvSpPr>
        <p:spPr bwMode="auto">
          <a:xfrm>
            <a:off x="1476375" y="2852738"/>
            <a:ext cx="287338" cy="288925"/>
          </a:xfrm>
          <a:prstGeom prst="line">
            <a:avLst/>
          </a:prstGeom>
          <a:noFill/>
          <a:ln w="76200">
            <a:solidFill>
              <a:schemeClr val="tx1"/>
            </a:solidFill>
            <a:round/>
            <a:headEnd/>
            <a:tailEnd type="triangle" w="med" len="med"/>
          </a:ln>
          <a:effectLst/>
        </p:spPr>
        <p:txBody>
          <a:bodyPr/>
          <a:lstStyle/>
          <a:p>
            <a:endParaRPr lang="en-US"/>
          </a:p>
        </p:txBody>
      </p:sp>
      <p:sp>
        <p:nvSpPr>
          <p:cNvPr id="9221" name="Rectangle 5"/>
          <p:cNvSpPr>
            <a:spLocks noChangeArrowheads="1"/>
          </p:cNvSpPr>
          <p:nvPr/>
        </p:nvSpPr>
        <p:spPr bwMode="auto">
          <a:xfrm>
            <a:off x="2339975" y="3500438"/>
            <a:ext cx="503238" cy="433387"/>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222" name="Text Box 6"/>
          <p:cNvSpPr txBox="1">
            <a:spLocks noChangeArrowheads="1"/>
          </p:cNvSpPr>
          <p:nvPr/>
        </p:nvSpPr>
        <p:spPr bwMode="auto">
          <a:xfrm>
            <a:off x="1692275" y="3141663"/>
            <a:ext cx="1223963" cy="366712"/>
          </a:xfrm>
          <a:prstGeom prst="rect">
            <a:avLst/>
          </a:prstGeom>
          <a:noFill/>
          <a:ln w="9525">
            <a:noFill/>
            <a:miter lim="800000"/>
            <a:headEnd/>
            <a:tailEnd/>
          </a:ln>
          <a:effectLst/>
        </p:spPr>
        <p:txBody>
          <a:bodyPr>
            <a:spAutoFit/>
          </a:bodyPr>
          <a:lstStyle/>
          <a:p>
            <a:pPr>
              <a:spcBef>
                <a:spcPct val="50000"/>
              </a:spcBef>
            </a:pPr>
            <a:r>
              <a:rPr lang="en-GB" b="0"/>
              <a:t>receptor</a:t>
            </a:r>
          </a:p>
        </p:txBody>
      </p:sp>
      <p:sp>
        <p:nvSpPr>
          <p:cNvPr id="9223" name="Line 7"/>
          <p:cNvSpPr>
            <a:spLocks noChangeShapeType="1"/>
          </p:cNvSpPr>
          <p:nvPr/>
        </p:nvSpPr>
        <p:spPr bwMode="auto">
          <a:xfrm>
            <a:off x="2843213" y="3716338"/>
            <a:ext cx="215900" cy="0"/>
          </a:xfrm>
          <a:prstGeom prst="line">
            <a:avLst/>
          </a:prstGeom>
          <a:noFill/>
          <a:ln w="9525">
            <a:solidFill>
              <a:schemeClr val="tx1"/>
            </a:solidFill>
            <a:round/>
            <a:headEnd/>
            <a:tailEnd/>
          </a:ln>
          <a:effectLst/>
        </p:spPr>
        <p:txBody>
          <a:bodyPr/>
          <a:lstStyle/>
          <a:p>
            <a:endParaRPr lang="en-US"/>
          </a:p>
        </p:txBody>
      </p:sp>
      <p:sp>
        <p:nvSpPr>
          <p:cNvPr id="9224" name="Line 8"/>
          <p:cNvSpPr>
            <a:spLocks noChangeShapeType="1"/>
          </p:cNvSpPr>
          <p:nvPr/>
        </p:nvSpPr>
        <p:spPr bwMode="auto">
          <a:xfrm flipV="1">
            <a:off x="3059113" y="3644900"/>
            <a:ext cx="73025" cy="71438"/>
          </a:xfrm>
          <a:prstGeom prst="line">
            <a:avLst/>
          </a:prstGeom>
          <a:noFill/>
          <a:ln w="9525">
            <a:solidFill>
              <a:schemeClr val="tx1"/>
            </a:solidFill>
            <a:round/>
            <a:headEnd/>
            <a:tailEnd/>
          </a:ln>
          <a:effectLst/>
        </p:spPr>
        <p:txBody>
          <a:bodyPr/>
          <a:lstStyle/>
          <a:p>
            <a:endParaRPr lang="en-US"/>
          </a:p>
        </p:txBody>
      </p:sp>
      <p:sp>
        <p:nvSpPr>
          <p:cNvPr id="9225" name="Line 9"/>
          <p:cNvSpPr>
            <a:spLocks noChangeShapeType="1"/>
          </p:cNvSpPr>
          <p:nvPr/>
        </p:nvSpPr>
        <p:spPr bwMode="auto">
          <a:xfrm>
            <a:off x="3059113" y="3716338"/>
            <a:ext cx="73025" cy="73025"/>
          </a:xfrm>
          <a:prstGeom prst="line">
            <a:avLst/>
          </a:prstGeom>
          <a:noFill/>
          <a:ln w="9525">
            <a:solidFill>
              <a:schemeClr val="tx1"/>
            </a:solidFill>
            <a:round/>
            <a:headEnd/>
            <a:tailEnd/>
          </a:ln>
          <a:effectLst/>
        </p:spPr>
        <p:txBody>
          <a:bodyPr/>
          <a:lstStyle/>
          <a:p>
            <a:endParaRPr lang="en-US"/>
          </a:p>
        </p:txBody>
      </p:sp>
      <p:sp>
        <p:nvSpPr>
          <p:cNvPr id="9" name="Title 8"/>
          <p:cNvSpPr>
            <a:spLocks noGrp="1"/>
          </p:cNvSpPr>
          <p:nvPr>
            <p:ph type="title"/>
          </p:nvPr>
        </p:nvSpPr>
        <p:spPr/>
        <p:txBody>
          <a:bodyPr/>
          <a:lstStyle/>
          <a:p>
            <a:r>
              <a:rPr lang="en-GB" dirty="0" smtClean="0">
                <a:solidFill>
                  <a:schemeClr val="accent1">
                    <a:lumMod val="60000"/>
                    <a:lumOff val="40000"/>
                  </a:schemeClr>
                </a:solidFill>
              </a:rPr>
              <a:t>Simplified reflex arc</a:t>
            </a:r>
            <a:endParaRPr lang="en-GB"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827088" y="2492375"/>
            <a:ext cx="1152525" cy="366713"/>
          </a:xfrm>
          <a:prstGeom prst="rect">
            <a:avLst/>
          </a:prstGeom>
          <a:noFill/>
          <a:ln w="9525">
            <a:noFill/>
            <a:miter lim="800000"/>
            <a:headEnd/>
            <a:tailEnd/>
          </a:ln>
          <a:effectLst/>
        </p:spPr>
        <p:txBody>
          <a:bodyPr>
            <a:spAutoFit/>
          </a:bodyPr>
          <a:lstStyle/>
          <a:p>
            <a:pPr>
              <a:spcBef>
                <a:spcPct val="50000"/>
              </a:spcBef>
            </a:pPr>
            <a:r>
              <a:rPr lang="en-GB"/>
              <a:t>stimulus</a:t>
            </a:r>
          </a:p>
        </p:txBody>
      </p:sp>
      <p:sp>
        <p:nvSpPr>
          <p:cNvPr id="10244" name="Line 4"/>
          <p:cNvSpPr>
            <a:spLocks noChangeShapeType="1"/>
          </p:cNvSpPr>
          <p:nvPr/>
        </p:nvSpPr>
        <p:spPr bwMode="auto">
          <a:xfrm>
            <a:off x="1476375" y="2852738"/>
            <a:ext cx="287338" cy="288925"/>
          </a:xfrm>
          <a:prstGeom prst="line">
            <a:avLst/>
          </a:prstGeom>
          <a:noFill/>
          <a:ln w="76200">
            <a:solidFill>
              <a:schemeClr val="tx1"/>
            </a:solidFill>
            <a:round/>
            <a:headEnd/>
            <a:tailEnd type="triangle" w="med" len="med"/>
          </a:ln>
          <a:effectLst/>
        </p:spPr>
        <p:txBody>
          <a:bodyPr/>
          <a:lstStyle/>
          <a:p>
            <a:endParaRPr lang="en-US"/>
          </a:p>
        </p:txBody>
      </p:sp>
      <p:sp>
        <p:nvSpPr>
          <p:cNvPr id="10245" name="Rectangle 5"/>
          <p:cNvSpPr>
            <a:spLocks noChangeArrowheads="1"/>
          </p:cNvSpPr>
          <p:nvPr/>
        </p:nvSpPr>
        <p:spPr bwMode="auto">
          <a:xfrm>
            <a:off x="2339975" y="3500438"/>
            <a:ext cx="503238" cy="433387"/>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246" name="Text Box 6"/>
          <p:cNvSpPr txBox="1">
            <a:spLocks noChangeArrowheads="1"/>
          </p:cNvSpPr>
          <p:nvPr/>
        </p:nvSpPr>
        <p:spPr bwMode="auto">
          <a:xfrm>
            <a:off x="1692275" y="3141663"/>
            <a:ext cx="1223963" cy="366712"/>
          </a:xfrm>
          <a:prstGeom prst="rect">
            <a:avLst/>
          </a:prstGeom>
          <a:noFill/>
          <a:ln w="9525">
            <a:noFill/>
            <a:miter lim="800000"/>
            <a:headEnd/>
            <a:tailEnd/>
          </a:ln>
          <a:effectLst/>
        </p:spPr>
        <p:txBody>
          <a:bodyPr>
            <a:spAutoFit/>
          </a:bodyPr>
          <a:lstStyle/>
          <a:p>
            <a:pPr>
              <a:spcBef>
                <a:spcPct val="50000"/>
              </a:spcBef>
            </a:pPr>
            <a:r>
              <a:rPr lang="en-GB" b="0"/>
              <a:t>receptor</a:t>
            </a:r>
          </a:p>
        </p:txBody>
      </p:sp>
      <p:sp>
        <p:nvSpPr>
          <p:cNvPr id="10247" name="Line 7"/>
          <p:cNvSpPr>
            <a:spLocks noChangeShapeType="1"/>
          </p:cNvSpPr>
          <p:nvPr/>
        </p:nvSpPr>
        <p:spPr bwMode="auto">
          <a:xfrm>
            <a:off x="2843213" y="3716338"/>
            <a:ext cx="215900" cy="0"/>
          </a:xfrm>
          <a:prstGeom prst="line">
            <a:avLst/>
          </a:prstGeom>
          <a:noFill/>
          <a:ln w="9525">
            <a:solidFill>
              <a:schemeClr val="tx1"/>
            </a:solidFill>
            <a:round/>
            <a:headEnd/>
            <a:tailEnd/>
          </a:ln>
          <a:effectLst/>
        </p:spPr>
        <p:txBody>
          <a:bodyPr/>
          <a:lstStyle/>
          <a:p>
            <a:endParaRPr lang="en-US"/>
          </a:p>
        </p:txBody>
      </p:sp>
      <p:sp>
        <p:nvSpPr>
          <p:cNvPr id="10248" name="Line 8"/>
          <p:cNvSpPr>
            <a:spLocks noChangeShapeType="1"/>
          </p:cNvSpPr>
          <p:nvPr/>
        </p:nvSpPr>
        <p:spPr bwMode="auto">
          <a:xfrm flipV="1">
            <a:off x="3059113" y="3644900"/>
            <a:ext cx="73025" cy="71438"/>
          </a:xfrm>
          <a:prstGeom prst="line">
            <a:avLst/>
          </a:prstGeom>
          <a:noFill/>
          <a:ln w="9525">
            <a:solidFill>
              <a:schemeClr val="tx1"/>
            </a:solidFill>
            <a:round/>
            <a:headEnd/>
            <a:tailEnd/>
          </a:ln>
          <a:effectLst/>
        </p:spPr>
        <p:txBody>
          <a:bodyPr/>
          <a:lstStyle/>
          <a:p>
            <a:endParaRPr lang="en-US"/>
          </a:p>
        </p:txBody>
      </p:sp>
      <p:sp>
        <p:nvSpPr>
          <p:cNvPr id="10249" name="Line 9"/>
          <p:cNvSpPr>
            <a:spLocks noChangeShapeType="1"/>
          </p:cNvSpPr>
          <p:nvPr/>
        </p:nvSpPr>
        <p:spPr bwMode="auto">
          <a:xfrm>
            <a:off x="3059113" y="3716338"/>
            <a:ext cx="73025" cy="73025"/>
          </a:xfrm>
          <a:prstGeom prst="line">
            <a:avLst/>
          </a:prstGeom>
          <a:noFill/>
          <a:ln w="9525">
            <a:solidFill>
              <a:schemeClr val="tx1"/>
            </a:solidFill>
            <a:round/>
            <a:headEnd/>
            <a:tailEnd/>
          </a:ln>
          <a:effectLst/>
        </p:spPr>
        <p:txBody>
          <a:bodyPr/>
          <a:lstStyle/>
          <a:p>
            <a:endParaRPr lang="en-US"/>
          </a:p>
        </p:txBody>
      </p:sp>
      <p:sp>
        <p:nvSpPr>
          <p:cNvPr id="10250" name="Line 10"/>
          <p:cNvSpPr>
            <a:spLocks noChangeShapeType="1"/>
          </p:cNvSpPr>
          <p:nvPr/>
        </p:nvSpPr>
        <p:spPr bwMode="auto">
          <a:xfrm>
            <a:off x="3276600" y="3716338"/>
            <a:ext cx="2374900" cy="0"/>
          </a:xfrm>
          <a:prstGeom prst="line">
            <a:avLst/>
          </a:prstGeom>
          <a:noFill/>
          <a:ln w="9525">
            <a:solidFill>
              <a:schemeClr val="tx1"/>
            </a:solidFill>
            <a:round/>
            <a:headEnd/>
            <a:tailEnd/>
          </a:ln>
          <a:effectLst/>
        </p:spPr>
        <p:txBody>
          <a:bodyPr/>
          <a:lstStyle/>
          <a:p>
            <a:endParaRPr lang="en-US"/>
          </a:p>
        </p:txBody>
      </p:sp>
      <p:sp>
        <p:nvSpPr>
          <p:cNvPr id="10251" name="Line 11"/>
          <p:cNvSpPr>
            <a:spLocks noChangeShapeType="1"/>
          </p:cNvSpPr>
          <p:nvPr/>
        </p:nvSpPr>
        <p:spPr bwMode="auto">
          <a:xfrm>
            <a:off x="3203575" y="3644900"/>
            <a:ext cx="73025" cy="71438"/>
          </a:xfrm>
          <a:prstGeom prst="line">
            <a:avLst/>
          </a:prstGeom>
          <a:noFill/>
          <a:ln w="9525">
            <a:solidFill>
              <a:schemeClr val="tx1"/>
            </a:solidFill>
            <a:round/>
            <a:headEnd/>
            <a:tailEnd/>
          </a:ln>
          <a:effectLst/>
        </p:spPr>
        <p:txBody>
          <a:bodyPr/>
          <a:lstStyle/>
          <a:p>
            <a:endParaRPr lang="en-US"/>
          </a:p>
        </p:txBody>
      </p:sp>
      <p:sp>
        <p:nvSpPr>
          <p:cNvPr id="10252" name="Line 12"/>
          <p:cNvSpPr>
            <a:spLocks noChangeShapeType="1"/>
          </p:cNvSpPr>
          <p:nvPr/>
        </p:nvSpPr>
        <p:spPr bwMode="auto">
          <a:xfrm flipH="1">
            <a:off x="3203575" y="3716338"/>
            <a:ext cx="73025" cy="73025"/>
          </a:xfrm>
          <a:prstGeom prst="line">
            <a:avLst/>
          </a:prstGeom>
          <a:noFill/>
          <a:ln w="9525">
            <a:solidFill>
              <a:schemeClr val="tx1"/>
            </a:solidFill>
            <a:round/>
            <a:headEnd/>
            <a:tailEnd/>
          </a:ln>
          <a:effectLst/>
        </p:spPr>
        <p:txBody>
          <a:bodyPr/>
          <a:lstStyle/>
          <a:p>
            <a:endParaRPr lang="en-US"/>
          </a:p>
        </p:txBody>
      </p:sp>
      <p:sp>
        <p:nvSpPr>
          <p:cNvPr id="10253" name="Oval 13"/>
          <p:cNvSpPr>
            <a:spLocks noChangeArrowheads="1"/>
          </p:cNvSpPr>
          <p:nvPr/>
        </p:nvSpPr>
        <p:spPr bwMode="auto">
          <a:xfrm>
            <a:off x="4859338" y="3500438"/>
            <a:ext cx="144462" cy="71437"/>
          </a:xfrm>
          <a:prstGeom prst="ellipse">
            <a:avLst/>
          </a:prstGeom>
          <a:noFill/>
          <a:ln w="9525">
            <a:solidFill>
              <a:schemeClr val="tx1"/>
            </a:solidFill>
            <a:round/>
            <a:headEnd/>
            <a:tailEnd/>
          </a:ln>
          <a:effectLst/>
        </p:spPr>
        <p:txBody>
          <a:bodyPr wrap="none" anchor="ctr"/>
          <a:lstStyle/>
          <a:p>
            <a:endParaRPr lang="en-US"/>
          </a:p>
        </p:txBody>
      </p:sp>
      <p:sp>
        <p:nvSpPr>
          <p:cNvPr id="10255" name="Line 15"/>
          <p:cNvSpPr>
            <a:spLocks noChangeShapeType="1"/>
          </p:cNvSpPr>
          <p:nvPr/>
        </p:nvSpPr>
        <p:spPr bwMode="auto">
          <a:xfrm>
            <a:off x="4932363" y="3573463"/>
            <a:ext cx="0" cy="142875"/>
          </a:xfrm>
          <a:prstGeom prst="line">
            <a:avLst/>
          </a:prstGeom>
          <a:noFill/>
          <a:ln w="9525">
            <a:solidFill>
              <a:schemeClr val="tx1"/>
            </a:solidFill>
            <a:round/>
            <a:headEnd/>
            <a:tailEnd/>
          </a:ln>
          <a:effectLst/>
        </p:spPr>
        <p:txBody>
          <a:bodyPr/>
          <a:lstStyle/>
          <a:p>
            <a:endParaRPr lang="en-US"/>
          </a:p>
        </p:txBody>
      </p:sp>
      <p:sp>
        <p:nvSpPr>
          <p:cNvPr id="10259" name="Text Box 19"/>
          <p:cNvSpPr txBox="1">
            <a:spLocks noChangeArrowheads="1"/>
          </p:cNvSpPr>
          <p:nvPr/>
        </p:nvSpPr>
        <p:spPr bwMode="auto">
          <a:xfrm>
            <a:off x="4114800" y="2209800"/>
            <a:ext cx="2663825" cy="366713"/>
          </a:xfrm>
          <a:prstGeom prst="rect">
            <a:avLst/>
          </a:prstGeom>
          <a:noFill/>
          <a:ln w="9525">
            <a:noFill/>
            <a:miter lim="800000"/>
            <a:headEnd/>
            <a:tailEnd/>
          </a:ln>
          <a:effectLst/>
        </p:spPr>
        <p:txBody>
          <a:bodyPr>
            <a:spAutoFit/>
          </a:bodyPr>
          <a:lstStyle/>
          <a:p>
            <a:pPr>
              <a:spcBef>
                <a:spcPct val="50000"/>
              </a:spcBef>
            </a:pPr>
            <a:r>
              <a:rPr lang="en-GB" b="0" dirty="0"/>
              <a:t>sensory neurone</a:t>
            </a:r>
          </a:p>
        </p:txBody>
      </p:sp>
      <p:sp>
        <p:nvSpPr>
          <p:cNvPr id="10260" name="Line 20"/>
          <p:cNvSpPr>
            <a:spLocks noChangeShapeType="1"/>
          </p:cNvSpPr>
          <p:nvPr/>
        </p:nvSpPr>
        <p:spPr bwMode="auto">
          <a:xfrm flipV="1">
            <a:off x="4038600" y="2895600"/>
            <a:ext cx="720725" cy="287338"/>
          </a:xfrm>
          <a:prstGeom prst="line">
            <a:avLst/>
          </a:prstGeom>
          <a:noFill/>
          <a:ln w="9525">
            <a:solidFill>
              <a:schemeClr val="tx1"/>
            </a:solidFill>
            <a:round/>
            <a:headEnd/>
            <a:tailEnd type="triangle" w="med" len="med"/>
          </a:ln>
          <a:effectLst/>
        </p:spPr>
        <p:txBody>
          <a:bodyPr/>
          <a:lstStyle/>
          <a:p>
            <a:endParaRPr lang="en-US"/>
          </a:p>
        </p:txBody>
      </p:sp>
      <p:sp>
        <p:nvSpPr>
          <p:cNvPr id="10261" name="Line 21"/>
          <p:cNvSpPr>
            <a:spLocks noChangeShapeType="1"/>
          </p:cNvSpPr>
          <p:nvPr/>
        </p:nvSpPr>
        <p:spPr bwMode="auto">
          <a:xfrm flipV="1">
            <a:off x="5651500" y="3644900"/>
            <a:ext cx="73025" cy="71438"/>
          </a:xfrm>
          <a:prstGeom prst="line">
            <a:avLst/>
          </a:prstGeom>
          <a:noFill/>
          <a:ln w="9525">
            <a:solidFill>
              <a:schemeClr val="tx1"/>
            </a:solidFill>
            <a:round/>
            <a:headEnd/>
            <a:tailEnd/>
          </a:ln>
          <a:effectLst/>
        </p:spPr>
        <p:txBody>
          <a:bodyPr/>
          <a:lstStyle/>
          <a:p>
            <a:endParaRPr lang="en-US"/>
          </a:p>
        </p:txBody>
      </p:sp>
      <p:sp>
        <p:nvSpPr>
          <p:cNvPr id="10262" name="Line 22"/>
          <p:cNvSpPr>
            <a:spLocks noChangeShapeType="1"/>
          </p:cNvSpPr>
          <p:nvPr/>
        </p:nvSpPr>
        <p:spPr bwMode="auto">
          <a:xfrm>
            <a:off x="5651500" y="3716338"/>
            <a:ext cx="73025" cy="73025"/>
          </a:xfrm>
          <a:prstGeom prst="line">
            <a:avLst/>
          </a:prstGeom>
          <a:noFill/>
          <a:ln w="9525">
            <a:solidFill>
              <a:schemeClr val="tx1"/>
            </a:solidFill>
            <a:round/>
            <a:headEnd/>
            <a:tailEnd/>
          </a:ln>
          <a:effectLst/>
        </p:spPr>
        <p:txBody>
          <a:bodyPr/>
          <a:lstStyle/>
          <a:p>
            <a:endParaRPr lang="en-US"/>
          </a:p>
        </p:txBody>
      </p:sp>
      <p:sp>
        <p:nvSpPr>
          <p:cNvPr id="18" name="Title 17"/>
          <p:cNvSpPr>
            <a:spLocks noGrp="1"/>
          </p:cNvSpPr>
          <p:nvPr>
            <p:ph type="title"/>
          </p:nvPr>
        </p:nvSpPr>
        <p:spPr/>
        <p:txBody>
          <a:bodyPr/>
          <a:lstStyle/>
          <a:p>
            <a:r>
              <a:rPr lang="en-GB" dirty="0" smtClean="0">
                <a:solidFill>
                  <a:schemeClr val="accent1">
                    <a:lumMod val="60000"/>
                    <a:lumOff val="40000"/>
                  </a:schemeClr>
                </a:solidFill>
              </a:rPr>
              <a:t>Simplified reflex arc</a:t>
            </a:r>
            <a:endParaRPr lang="en-GB"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34000" y="3352800"/>
            <a:ext cx="3455987" cy="2232025"/>
          </a:xfrm>
          <a:prstGeom prst="rect">
            <a:avLst/>
          </a:prstGeom>
          <a:solidFill>
            <a:schemeClr val="accent6">
              <a:lumMod val="60000"/>
              <a:lumOff val="40000"/>
            </a:schemeClr>
          </a:solidFill>
          <a:ln w="9525">
            <a:solidFill>
              <a:schemeClr val="accent1"/>
            </a:solidFill>
            <a:miter lim="800000"/>
            <a:headEnd/>
            <a:tailEnd/>
          </a:ln>
          <a:effectLst/>
        </p:spPr>
        <p:txBody>
          <a:bodyPr wrap="none" anchor="ctr"/>
          <a:lstStyle/>
          <a:p>
            <a:endParaRPr lang="en-US"/>
          </a:p>
        </p:txBody>
      </p:sp>
      <p:sp>
        <p:nvSpPr>
          <p:cNvPr id="11268" name="Text Box 4"/>
          <p:cNvSpPr txBox="1">
            <a:spLocks noChangeArrowheads="1"/>
          </p:cNvSpPr>
          <p:nvPr/>
        </p:nvSpPr>
        <p:spPr bwMode="auto">
          <a:xfrm>
            <a:off x="827088" y="2492375"/>
            <a:ext cx="1152525" cy="366713"/>
          </a:xfrm>
          <a:prstGeom prst="rect">
            <a:avLst/>
          </a:prstGeom>
          <a:noFill/>
          <a:ln w="9525">
            <a:noFill/>
            <a:miter lim="800000"/>
            <a:headEnd/>
            <a:tailEnd/>
          </a:ln>
          <a:effectLst/>
        </p:spPr>
        <p:txBody>
          <a:bodyPr>
            <a:spAutoFit/>
          </a:bodyPr>
          <a:lstStyle/>
          <a:p>
            <a:pPr>
              <a:spcBef>
                <a:spcPct val="50000"/>
              </a:spcBef>
            </a:pPr>
            <a:r>
              <a:rPr lang="en-GB"/>
              <a:t>stimulus</a:t>
            </a:r>
          </a:p>
        </p:txBody>
      </p:sp>
      <p:sp>
        <p:nvSpPr>
          <p:cNvPr id="11269" name="Line 5"/>
          <p:cNvSpPr>
            <a:spLocks noChangeShapeType="1"/>
          </p:cNvSpPr>
          <p:nvPr/>
        </p:nvSpPr>
        <p:spPr bwMode="auto">
          <a:xfrm>
            <a:off x="1476375" y="2852738"/>
            <a:ext cx="287338" cy="288925"/>
          </a:xfrm>
          <a:prstGeom prst="line">
            <a:avLst/>
          </a:prstGeom>
          <a:noFill/>
          <a:ln w="76200">
            <a:solidFill>
              <a:schemeClr val="tx1"/>
            </a:solidFill>
            <a:round/>
            <a:headEnd/>
            <a:tailEnd type="triangle" w="med" len="med"/>
          </a:ln>
          <a:effectLst/>
        </p:spPr>
        <p:txBody>
          <a:bodyPr/>
          <a:lstStyle/>
          <a:p>
            <a:endParaRPr lang="en-US"/>
          </a:p>
        </p:txBody>
      </p:sp>
      <p:sp>
        <p:nvSpPr>
          <p:cNvPr id="11270" name="Rectangle 6"/>
          <p:cNvSpPr>
            <a:spLocks noChangeArrowheads="1"/>
          </p:cNvSpPr>
          <p:nvPr/>
        </p:nvSpPr>
        <p:spPr bwMode="auto">
          <a:xfrm>
            <a:off x="2339975" y="3500438"/>
            <a:ext cx="503238" cy="433387"/>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endParaRPr lang="en-US"/>
          </a:p>
        </p:txBody>
      </p:sp>
      <p:sp>
        <p:nvSpPr>
          <p:cNvPr id="11271" name="Text Box 7"/>
          <p:cNvSpPr txBox="1">
            <a:spLocks noChangeArrowheads="1"/>
          </p:cNvSpPr>
          <p:nvPr/>
        </p:nvSpPr>
        <p:spPr bwMode="auto">
          <a:xfrm>
            <a:off x="1692275" y="3141663"/>
            <a:ext cx="1223963" cy="366712"/>
          </a:xfrm>
          <a:prstGeom prst="rect">
            <a:avLst/>
          </a:prstGeom>
          <a:noFill/>
          <a:ln w="9525">
            <a:noFill/>
            <a:miter lim="800000"/>
            <a:headEnd/>
            <a:tailEnd/>
          </a:ln>
          <a:effectLst/>
        </p:spPr>
        <p:txBody>
          <a:bodyPr>
            <a:spAutoFit/>
          </a:bodyPr>
          <a:lstStyle/>
          <a:p>
            <a:pPr>
              <a:spcBef>
                <a:spcPct val="50000"/>
              </a:spcBef>
            </a:pPr>
            <a:r>
              <a:rPr lang="en-GB" b="0"/>
              <a:t>receptor</a:t>
            </a:r>
          </a:p>
        </p:txBody>
      </p:sp>
      <p:sp>
        <p:nvSpPr>
          <p:cNvPr id="11272" name="Line 8"/>
          <p:cNvSpPr>
            <a:spLocks noChangeShapeType="1"/>
          </p:cNvSpPr>
          <p:nvPr/>
        </p:nvSpPr>
        <p:spPr bwMode="auto">
          <a:xfrm>
            <a:off x="2843213" y="3716338"/>
            <a:ext cx="215900" cy="0"/>
          </a:xfrm>
          <a:prstGeom prst="line">
            <a:avLst/>
          </a:prstGeom>
          <a:noFill/>
          <a:ln w="9525">
            <a:solidFill>
              <a:schemeClr val="tx1"/>
            </a:solidFill>
            <a:round/>
            <a:headEnd/>
            <a:tailEnd/>
          </a:ln>
          <a:effectLst/>
        </p:spPr>
        <p:txBody>
          <a:bodyPr/>
          <a:lstStyle/>
          <a:p>
            <a:endParaRPr lang="en-US"/>
          </a:p>
        </p:txBody>
      </p:sp>
      <p:sp>
        <p:nvSpPr>
          <p:cNvPr id="11273" name="Line 9"/>
          <p:cNvSpPr>
            <a:spLocks noChangeShapeType="1"/>
          </p:cNvSpPr>
          <p:nvPr/>
        </p:nvSpPr>
        <p:spPr bwMode="auto">
          <a:xfrm flipV="1">
            <a:off x="3059113" y="3644900"/>
            <a:ext cx="73025" cy="71438"/>
          </a:xfrm>
          <a:prstGeom prst="line">
            <a:avLst/>
          </a:prstGeom>
          <a:noFill/>
          <a:ln w="9525">
            <a:solidFill>
              <a:schemeClr val="tx1"/>
            </a:solidFill>
            <a:round/>
            <a:headEnd/>
            <a:tailEnd/>
          </a:ln>
          <a:effectLst/>
        </p:spPr>
        <p:txBody>
          <a:bodyPr/>
          <a:lstStyle/>
          <a:p>
            <a:endParaRPr lang="en-US"/>
          </a:p>
        </p:txBody>
      </p:sp>
      <p:sp>
        <p:nvSpPr>
          <p:cNvPr id="11274" name="Line 10"/>
          <p:cNvSpPr>
            <a:spLocks noChangeShapeType="1"/>
          </p:cNvSpPr>
          <p:nvPr/>
        </p:nvSpPr>
        <p:spPr bwMode="auto">
          <a:xfrm>
            <a:off x="3059113" y="3716338"/>
            <a:ext cx="73025" cy="73025"/>
          </a:xfrm>
          <a:prstGeom prst="line">
            <a:avLst/>
          </a:prstGeom>
          <a:noFill/>
          <a:ln w="9525">
            <a:solidFill>
              <a:schemeClr val="tx1"/>
            </a:solidFill>
            <a:round/>
            <a:headEnd/>
            <a:tailEnd/>
          </a:ln>
          <a:effectLst/>
        </p:spPr>
        <p:txBody>
          <a:bodyPr/>
          <a:lstStyle/>
          <a:p>
            <a:endParaRPr lang="en-US"/>
          </a:p>
        </p:txBody>
      </p:sp>
      <p:sp>
        <p:nvSpPr>
          <p:cNvPr id="11275" name="Line 11"/>
          <p:cNvSpPr>
            <a:spLocks noChangeShapeType="1"/>
          </p:cNvSpPr>
          <p:nvPr/>
        </p:nvSpPr>
        <p:spPr bwMode="auto">
          <a:xfrm>
            <a:off x="3276600" y="3716338"/>
            <a:ext cx="2374900" cy="0"/>
          </a:xfrm>
          <a:prstGeom prst="line">
            <a:avLst/>
          </a:prstGeom>
          <a:noFill/>
          <a:ln w="9525">
            <a:solidFill>
              <a:schemeClr val="tx1"/>
            </a:solidFill>
            <a:round/>
            <a:headEnd/>
            <a:tailEnd/>
          </a:ln>
          <a:effectLst/>
        </p:spPr>
        <p:txBody>
          <a:bodyPr/>
          <a:lstStyle/>
          <a:p>
            <a:endParaRPr lang="en-US"/>
          </a:p>
        </p:txBody>
      </p:sp>
      <p:sp>
        <p:nvSpPr>
          <p:cNvPr id="11276" name="Line 12"/>
          <p:cNvSpPr>
            <a:spLocks noChangeShapeType="1"/>
          </p:cNvSpPr>
          <p:nvPr/>
        </p:nvSpPr>
        <p:spPr bwMode="auto">
          <a:xfrm>
            <a:off x="3203575" y="3644900"/>
            <a:ext cx="73025" cy="71438"/>
          </a:xfrm>
          <a:prstGeom prst="line">
            <a:avLst/>
          </a:prstGeom>
          <a:noFill/>
          <a:ln w="9525">
            <a:solidFill>
              <a:schemeClr val="tx1"/>
            </a:solidFill>
            <a:round/>
            <a:headEnd/>
            <a:tailEnd/>
          </a:ln>
          <a:effectLst/>
        </p:spPr>
        <p:txBody>
          <a:bodyPr/>
          <a:lstStyle/>
          <a:p>
            <a:endParaRPr lang="en-US"/>
          </a:p>
        </p:txBody>
      </p:sp>
      <p:sp>
        <p:nvSpPr>
          <p:cNvPr id="11277" name="Line 13"/>
          <p:cNvSpPr>
            <a:spLocks noChangeShapeType="1"/>
          </p:cNvSpPr>
          <p:nvPr/>
        </p:nvSpPr>
        <p:spPr bwMode="auto">
          <a:xfrm flipH="1">
            <a:off x="3203575" y="3716338"/>
            <a:ext cx="73025" cy="73025"/>
          </a:xfrm>
          <a:prstGeom prst="line">
            <a:avLst/>
          </a:prstGeom>
          <a:noFill/>
          <a:ln w="9525">
            <a:solidFill>
              <a:schemeClr val="tx1"/>
            </a:solidFill>
            <a:round/>
            <a:headEnd/>
            <a:tailEnd/>
          </a:ln>
          <a:effectLst/>
        </p:spPr>
        <p:txBody>
          <a:bodyPr/>
          <a:lstStyle/>
          <a:p>
            <a:endParaRPr lang="en-US"/>
          </a:p>
        </p:txBody>
      </p:sp>
      <p:sp>
        <p:nvSpPr>
          <p:cNvPr id="11278" name="Oval 14"/>
          <p:cNvSpPr>
            <a:spLocks noChangeArrowheads="1"/>
          </p:cNvSpPr>
          <p:nvPr/>
        </p:nvSpPr>
        <p:spPr bwMode="auto">
          <a:xfrm>
            <a:off x="4859338" y="3500438"/>
            <a:ext cx="144462" cy="71437"/>
          </a:xfrm>
          <a:prstGeom prst="ellipse">
            <a:avLst/>
          </a:prstGeom>
          <a:noFill/>
          <a:ln w="9525">
            <a:solidFill>
              <a:schemeClr val="tx1"/>
            </a:solidFill>
            <a:round/>
            <a:headEnd/>
            <a:tailEnd/>
          </a:ln>
          <a:effectLst/>
        </p:spPr>
        <p:txBody>
          <a:bodyPr wrap="none" anchor="ctr"/>
          <a:lstStyle/>
          <a:p>
            <a:endParaRPr lang="en-US"/>
          </a:p>
        </p:txBody>
      </p:sp>
      <p:sp>
        <p:nvSpPr>
          <p:cNvPr id="11279" name="Line 15"/>
          <p:cNvSpPr>
            <a:spLocks noChangeShapeType="1"/>
          </p:cNvSpPr>
          <p:nvPr/>
        </p:nvSpPr>
        <p:spPr bwMode="auto">
          <a:xfrm>
            <a:off x="4932363" y="3573463"/>
            <a:ext cx="0" cy="142875"/>
          </a:xfrm>
          <a:prstGeom prst="line">
            <a:avLst/>
          </a:prstGeom>
          <a:noFill/>
          <a:ln w="9525">
            <a:solidFill>
              <a:schemeClr val="tx1"/>
            </a:solidFill>
            <a:round/>
            <a:headEnd/>
            <a:tailEnd/>
          </a:ln>
          <a:effectLst/>
        </p:spPr>
        <p:txBody>
          <a:bodyPr/>
          <a:lstStyle/>
          <a:p>
            <a:endParaRPr lang="en-US"/>
          </a:p>
        </p:txBody>
      </p:sp>
      <p:sp>
        <p:nvSpPr>
          <p:cNvPr id="11280" name="Text Box 16"/>
          <p:cNvSpPr txBox="1">
            <a:spLocks noChangeArrowheads="1"/>
          </p:cNvSpPr>
          <p:nvPr/>
        </p:nvSpPr>
        <p:spPr bwMode="auto">
          <a:xfrm>
            <a:off x="3492500" y="2781300"/>
            <a:ext cx="2663825" cy="366713"/>
          </a:xfrm>
          <a:prstGeom prst="rect">
            <a:avLst/>
          </a:prstGeom>
          <a:noFill/>
          <a:ln w="9525">
            <a:noFill/>
            <a:miter lim="800000"/>
            <a:headEnd/>
            <a:tailEnd/>
          </a:ln>
          <a:effectLst/>
        </p:spPr>
        <p:txBody>
          <a:bodyPr>
            <a:spAutoFit/>
          </a:bodyPr>
          <a:lstStyle/>
          <a:p>
            <a:pPr>
              <a:spcBef>
                <a:spcPct val="50000"/>
              </a:spcBef>
            </a:pPr>
            <a:r>
              <a:rPr lang="en-GB" b="0"/>
              <a:t>sensory neurone</a:t>
            </a:r>
          </a:p>
        </p:txBody>
      </p:sp>
      <p:sp>
        <p:nvSpPr>
          <p:cNvPr id="11281" name="Line 17"/>
          <p:cNvSpPr>
            <a:spLocks noChangeShapeType="1"/>
          </p:cNvSpPr>
          <p:nvPr/>
        </p:nvSpPr>
        <p:spPr bwMode="auto">
          <a:xfrm flipV="1">
            <a:off x="3657600" y="3200400"/>
            <a:ext cx="720725" cy="287338"/>
          </a:xfrm>
          <a:prstGeom prst="line">
            <a:avLst/>
          </a:prstGeom>
          <a:noFill/>
          <a:ln w="9525">
            <a:solidFill>
              <a:schemeClr val="tx1"/>
            </a:solidFill>
            <a:round/>
            <a:headEnd/>
            <a:tailEnd type="triangle" w="med" len="med"/>
          </a:ln>
          <a:effectLst/>
        </p:spPr>
        <p:txBody>
          <a:bodyPr/>
          <a:lstStyle/>
          <a:p>
            <a:endParaRPr lang="en-US"/>
          </a:p>
        </p:txBody>
      </p:sp>
      <p:sp>
        <p:nvSpPr>
          <p:cNvPr id="11282" name="Line 18"/>
          <p:cNvSpPr>
            <a:spLocks noChangeShapeType="1"/>
          </p:cNvSpPr>
          <p:nvPr/>
        </p:nvSpPr>
        <p:spPr bwMode="auto">
          <a:xfrm flipV="1">
            <a:off x="5651500" y="3644900"/>
            <a:ext cx="73025" cy="71438"/>
          </a:xfrm>
          <a:prstGeom prst="line">
            <a:avLst/>
          </a:prstGeom>
          <a:noFill/>
          <a:ln w="9525">
            <a:solidFill>
              <a:schemeClr val="tx1"/>
            </a:solidFill>
            <a:round/>
            <a:headEnd/>
            <a:tailEnd/>
          </a:ln>
          <a:effectLst/>
        </p:spPr>
        <p:txBody>
          <a:bodyPr/>
          <a:lstStyle/>
          <a:p>
            <a:endParaRPr lang="en-US"/>
          </a:p>
        </p:txBody>
      </p:sp>
      <p:sp>
        <p:nvSpPr>
          <p:cNvPr id="11283" name="Line 19"/>
          <p:cNvSpPr>
            <a:spLocks noChangeShapeType="1"/>
          </p:cNvSpPr>
          <p:nvPr/>
        </p:nvSpPr>
        <p:spPr bwMode="auto">
          <a:xfrm>
            <a:off x="5651500" y="3716338"/>
            <a:ext cx="73025" cy="73025"/>
          </a:xfrm>
          <a:prstGeom prst="line">
            <a:avLst/>
          </a:prstGeom>
          <a:noFill/>
          <a:ln w="9525">
            <a:solidFill>
              <a:schemeClr val="tx1"/>
            </a:solidFill>
            <a:round/>
            <a:headEnd/>
            <a:tailEnd/>
          </a:ln>
          <a:effectLst/>
        </p:spPr>
        <p:txBody>
          <a:bodyPr/>
          <a:lstStyle/>
          <a:p>
            <a:endParaRPr lang="en-US"/>
          </a:p>
        </p:txBody>
      </p:sp>
      <p:sp>
        <p:nvSpPr>
          <p:cNvPr id="11284" name="Text Box 20"/>
          <p:cNvSpPr txBox="1">
            <a:spLocks noChangeArrowheads="1"/>
          </p:cNvSpPr>
          <p:nvPr/>
        </p:nvSpPr>
        <p:spPr bwMode="auto">
          <a:xfrm>
            <a:off x="7740650" y="3644900"/>
            <a:ext cx="1223963" cy="1465263"/>
          </a:xfrm>
          <a:prstGeom prst="rect">
            <a:avLst/>
          </a:prstGeom>
          <a:noFill/>
          <a:ln w="9525">
            <a:noFill/>
            <a:miter lim="800000"/>
            <a:headEnd/>
            <a:tailEnd/>
          </a:ln>
          <a:effectLst/>
        </p:spPr>
        <p:txBody>
          <a:bodyPr>
            <a:spAutoFit/>
          </a:bodyPr>
          <a:lstStyle/>
          <a:p>
            <a:pPr>
              <a:spcBef>
                <a:spcPct val="50000"/>
              </a:spcBef>
            </a:pPr>
            <a:r>
              <a:rPr lang="en-GB" b="0" dirty="0"/>
              <a:t>spinal cord of central nervous system</a:t>
            </a:r>
          </a:p>
        </p:txBody>
      </p:sp>
      <p:sp>
        <p:nvSpPr>
          <p:cNvPr id="20" name="Title 19"/>
          <p:cNvSpPr>
            <a:spLocks noGrp="1"/>
          </p:cNvSpPr>
          <p:nvPr>
            <p:ph type="title"/>
          </p:nvPr>
        </p:nvSpPr>
        <p:spPr/>
        <p:txBody>
          <a:bodyPr/>
          <a:lstStyle/>
          <a:p>
            <a:r>
              <a:rPr lang="en-GB" dirty="0" smtClean="0">
                <a:solidFill>
                  <a:schemeClr val="accent1">
                    <a:lumMod val="60000"/>
                    <a:lumOff val="40000"/>
                  </a:schemeClr>
                </a:solidFill>
              </a:rPr>
              <a:t>Simplified reflex arc</a:t>
            </a:r>
            <a:endParaRPr lang="en-GB"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64163" y="3213100"/>
            <a:ext cx="3455987" cy="2232025"/>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endParaRPr lang="en-US"/>
          </a:p>
        </p:txBody>
      </p:sp>
      <p:sp>
        <p:nvSpPr>
          <p:cNvPr id="12292" name="Text Box 4"/>
          <p:cNvSpPr txBox="1">
            <a:spLocks noChangeArrowheads="1"/>
          </p:cNvSpPr>
          <p:nvPr/>
        </p:nvSpPr>
        <p:spPr bwMode="auto">
          <a:xfrm>
            <a:off x="827088" y="2492375"/>
            <a:ext cx="1152525" cy="366713"/>
          </a:xfrm>
          <a:prstGeom prst="rect">
            <a:avLst/>
          </a:prstGeom>
          <a:noFill/>
          <a:ln w="9525">
            <a:noFill/>
            <a:miter lim="800000"/>
            <a:headEnd/>
            <a:tailEnd/>
          </a:ln>
          <a:effectLst/>
        </p:spPr>
        <p:txBody>
          <a:bodyPr>
            <a:spAutoFit/>
          </a:bodyPr>
          <a:lstStyle/>
          <a:p>
            <a:pPr>
              <a:spcBef>
                <a:spcPct val="50000"/>
              </a:spcBef>
            </a:pPr>
            <a:r>
              <a:rPr lang="en-GB"/>
              <a:t>stimulus</a:t>
            </a:r>
          </a:p>
        </p:txBody>
      </p:sp>
      <p:sp>
        <p:nvSpPr>
          <p:cNvPr id="12293" name="Line 5"/>
          <p:cNvSpPr>
            <a:spLocks noChangeShapeType="1"/>
          </p:cNvSpPr>
          <p:nvPr/>
        </p:nvSpPr>
        <p:spPr bwMode="auto">
          <a:xfrm>
            <a:off x="1476375" y="2852738"/>
            <a:ext cx="287338" cy="288925"/>
          </a:xfrm>
          <a:prstGeom prst="line">
            <a:avLst/>
          </a:prstGeom>
          <a:noFill/>
          <a:ln w="76200">
            <a:solidFill>
              <a:schemeClr val="tx1"/>
            </a:solidFill>
            <a:round/>
            <a:headEnd/>
            <a:tailEnd type="triangle" w="med" len="med"/>
          </a:ln>
          <a:effectLst/>
        </p:spPr>
        <p:txBody>
          <a:bodyPr/>
          <a:lstStyle/>
          <a:p>
            <a:endParaRPr lang="en-US"/>
          </a:p>
        </p:txBody>
      </p:sp>
      <p:sp>
        <p:nvSpPr>
          <p:cNvPr id="12294" name="Rectangle 6"/>
          <p:cNvSpPr>
            <a:spLocks noChangeArrowheads="1"/>
          </p:cNvSpPr>
          <p:nvPr/>
        </p:nvSpPr>
        <p:spPr bwMode="auto">
          <a:xfrm>
            <a:off x="2339975" y="3500438"/>
            <a:ext cx="503238" cy="433387"/>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endParaRPr lang="en-US"/>
          </a:p>
        </p:txBody>
      </p:sp>
      <p:sp>
        <p:nvSpPr>
          <p:cNvPr id="12295" name="Text Box 7"/>
          <p:cNvSpPr txBox="1">
            <a:spLocks noChangeArrowheads="1"/>
          </p:cNvSpPr>
          <p:nvPr/>
        </p:nvSpPr>
        <p:spPr bwMode="auto">
          <a:xfrm>
            <a:off x="1692275" y="3141663"/>
            <a:ext cx="1223963" cy="366712"/>
          </a:xfrm>
          <a:prstGeom prst="rect">
            <a:avLst/>
          </a:prstGeom>
          <a:noFill/>
          <a:ln w="9525">
            <a:noFill/>
            <a:miter lim="800000"/>
            <a:headEnd/>
            <a:tailEnd/>
          </a:ln>
          <a:effectLst/>
        </p:spPr>
        <p:txBody>
          <a:bodyPr>
            <a:spAutoFit/>
          </a:bodyPr>
          <a:lstStyle/>
          <a:p>
            <a:pPr>
              <a:spcBef>
                <a:spcPct val="50000"/>
              </a:spcBef>
            </a:pPr>
            <a:r>
              <a:rPr lang="en-GB" b="0"/>
              <a:t>receptor</a:t>
            </a:r>
          </a:p>
        </p:txBody>
      </p:sp>
      <p:sp>
        <p:nvSpPr>
          <p:cNvPr id="12296" name="Line 8"/>
          <p:cNvSpPr>
            <a:spLocks noChangeShapeType="1"/>
          </p:cNvSpPr>
          <p:nvPr/>
        </p:nvSpPr>
        <p:spPr bwMode="auto">
          <a:xfrm>
            <a:off x="2843213" y="3716338"/>
            <a:ext cx="215900" cy="0"/>
          </a:xfrm>
          <a:prstGeom prst="line">
            <a:avLst/>
          </a:prstGeom>
          <a:noFill/>
          <a:ln w="9525">
            <a:solidFill>
              <a:schemeClr val="tx1"/>
            </a:solidFill>
            <a:round/>
            <a:headEnd/>
            <a:tailEnd/>
          </a:ln>
          <a:effectLst/>
        </p:spPr>
        <p:txBody>
          <a:bodyPr/>
          <a:lstStyle/>
          <a:p>
            <a:endParaRPr lang="en-US"/>
          </a:p>
        </p:txBody>
      </p:sp>
      <p:sp>
        <p:nvSpPr>
          <p:cNvPr id="12297" name="Line 9"/>
          <p:cNvSpPr>
            <a:spLocks noChangeShapeType="1"/>
          </p:cNvSpPr>
          <p:nvPr/>
        </p:nvSpPr>
        <p:spPr bwMode="auto">
          <a:xfrm flipV="1">
            <a:off x="3059113" y="3644900"/>
            <a:ext cx="73025" cy="71438"/>
          </a:xfrm>
          <a:prstGeom prst="line">
            <a:avLst/>
          </a:prstGeom>
          <a:noFill/>
          <a:ln w="9525">
            <a:solidFill>
              <a:schemeClr val="tx1"/>
            </a:solidFill>
            <a:round/>
            <a:headEnd/>
            <a:tailEnd/>
          </a:ln>
          <a:effectLst/>
        </p:spPr>
        <p:txBody>
          <a:bodyPr/>
          <a:lstStyle/>
          <a:p>
            <a:endParaRPr lang="en-US"/>
          </a:p>
        </p:txBody>
      </p:sp>
      <p:sp>
        <p:nvSpPr>
          <p:cNvPr id="12298" name="Line 10"/>
          <p:cNvSpPr>
            <a:spLocks noChangeShapeType="1"/>
          </p:cNvSpPr>
          <p:nvPr/>
        </p:nvSpPr>
        <p:spPr bwMode="auto">
          <a:xfrm>
            <a:off x="3059113" y="3716338"/>
            <a:ext cx="73025" cy="73025"/>
          </a:xfrm>
          <a:prstGeom prst="line">
            <a:avLst/>
          </a:prstGeom>
          <a:noFill/>
          <a:ln w="9525">
            <a:solidFill>
              <a:schemeClr val="tx1"/>
            </a:solidFill>
            <a:round/>
            <a:headEnd/>
            <a:tailEnd/>
          </a:ln>
          <a:effectLst/>
        </p:spPr>
        <p:txBody>
          <a:bodyPr/>
          <a:lstStyle/>
          <a:p>
            <a:endParaRPr lang="en-US"/>
          </a:p>
        </p:txBody>
      </p:sp>
      <p:sp>
        <p:nvSpPr>
          <p:cNvPr id="12299" name="Line 11"/>
          <p:cNvSpPr>
            <a:spLocks noChangeShapeType="1"/>
          </p:cNvSpPr>
          <p:nvPr/>
        </p:nvSpPr>
        <p:spPr bwMode="auto">
          <a:xfrm>
            <a:off x="3276600" y="3716338"/>
            <a:ext cx="2374900" cy="0"/>
          </a:xfrm>
          <a:prstGeom prst="line">
            <a:avLst/>
          </a:prstGeom>
          <a:noFill/>
          <a:ln w="9525">
            <a:solidFill>
              <a:schemeClr val="tx1"/>
            </a:solidFill>
            <a:round/>
            <a:headEnd/>
            <a:tailEnd/>
          </a:ln>
          <a:effectLst/>
        </p:spPr>
        <p:txBody>
          <a:bodyPr/>
          <a:lstStyle/>
          <a:p>
            <a:endParaRPr lang="en-US"/>
          </a:p>
        </p:txBody>
      </p:sp>
      <p:sp>
        <p:nvSpPr>
          <p:cNvPr id="12300" name="Line 12"/>
          <p:cNvSpPr>
            <a:spLocks noChangeShapeType="1"/>
          </p:cNvSpPr>
          <p:nvPr/>
        </p:nvSpPr>
        <p:spPr bwMode="auto">
          <a:xfrm>
            <a:off x="3203575" y="3644900"/>
            <a:ext cx="73025" cy="71438"/>
          </a:xfrm>
          <a:prstGeom prst="line">
            <a:avLst/>
          </a:prstGeom>
          <a:noFill/>
          <a:ln w="9525">
            <a:solidFill>
              <a:schemeClr val="tx1"/>
            </a:solidFill>
            <a:round/>
            <a:headEnd/>
            <a:tailEnd/>
          </a:ln>
          <a:effectLst/>
        </p:spPr>
        <p:txBody>
          <a:bodyPr/>
          <a:lstStyle/>
          <a:p>
            <a:endParaRPr lang="en-US"/>
          </a:p>
        </p:txBody>
      </p:sp>
      <p:sp>
        <p:nvSpPr>
          <p:cNvPr id="12301" name="Line 13"/>
          <p:cNvSpPr>
            <a:spLocks noChangeShapeType="1"/>
          </p:cNvSpPr>
          <p:nvPr/>
        </p:nvSpPr>
        <p:spPr bwMode="auto">
          <a:xfrm flipH="1">
            <a:off x="3203575" y="3716338"/>
            <a:ext cx="73025" cy="73025"/>
          </a:xfrm>
          <a:prstGeom prst="line">
            <a:avLst/>
          </a:prstGeom>
          <a:noFill/>
          <a:ln w="9525">
            <a:solidFill>
              <a:schemeClr val="tx1"/>
            </a:solidFill>
            <a:round/>
            <a:headEnd/>
            <a:tailEnd/>
          </a:ln>
          <a:effectLst/>
        </p:spPr>
        <p:txBody>
          <a:bodyPr/>
          <a:lstStyle/>
          <a:p>
            <a:endParaRPr lang="en-US"/>
          </a:p>
        </p:txBody>
      </p:sp>
      <p:sp>
        <p:nvSpPr>
          <p:cNvPr id="12302" name="Oval 14"/>
          <p:cNvSpPr>
            <a:spLocks noChangeArrowheads="1"/>
          </p:cNvSpPr>
          <p:nvPr/>
        </p:nvSpPr>
        <p:spPr bwMode="auto">
          <a:xfrm>
            <a:off x="4859338" y="3500438"/>
            <a:ext cx="144462" cy="71437"/>
          </a:xfrm>
          <a:prstGeom prst="ellipse">
            <a:avLst/>
          </a:prstGeom>
          <a:noFill/>
          <a:ln w="9525">
            <a:solidFill>
              <a:schemeClr val="tx1"/>
            </a:solidFill>
            <a:round/>
            <a:headEnd/>
            <a:tailEnd/>
          </a:ln>
          <a:effectLst/>
        </p:spPr>
        <p:txBody>
          <a:bodyPr wrap="none" anchor="ctr"/>
          <a:lstStyle/>
          <a:p>
            <a:endParaRPr lang="en-US"/>
          </a:p>
        </p:txBody>
      </p:sp>
      <p:sp>
        <p:nvSpPr>
          <p:cNvPr id="12303" name="Line 15"/>
          <p:cNvSpPr>
            <a:spLocks noChangeShapeType="1"/>
          </p:cNvSpPr>
          <p:nvPr/>
        </p:nvSpPr>
        <p:spPr bwMode="auto">
          <a:xfrm>
            <a:off x="4932363" y="3573463"/>
            <a:ext cx="0" cy="142875"/>
          </a:xfrm>
          <a:prstGeom prst="line">
            <a:avLst/>
          </a:prstGeom>
          <a:noFill/>
          <a:ln w="9525">
            <a:solidFill>
              <a:schemeClr val="tx1"/>
            </a:solidFill>
            <a:round/>
            <a:headEnd/>
            <a:tailEnd/>
          </a:ln>
          <a:effectLst/>
        </p:spPr>
        <p:txBody>
          <a:bodyPr/>
          <a:lstStyle/>
          <a:p>
            <a:endParaRPr lang="en-US"/>
          </a:p>
        </p:txBody>
      </p:sp>
      <p:sp>
        <p:nvSpPr>
          <p:cNvPr id="12304" name="Text Box 16"/>
          <p:cNvSpPr txBox="1">
            <a:spLocks noChangeArrowheads="1"/>
          </p:cNvSpPr>
          <p:nvPr/>
        </p:nvSpPr>
        <p:spPr bwMode="auto">
          <a:xfrm>
            <a:off x="3492500" y="2781300"/>
            <a:ext cx="2663825" cy="366713"/>
          </a:xfrm>
          <a:prstGeom prst="rect">
            <a:avLst/>
          </a:prstGeom>
          <a:noFill/>
          <a:ln w="9525">
            <a:noFill/>
            <a:miter lim="800000"/>
            <a:headEnd/>
            <a:tailEnd/>
          </a:ln>
          <a:effectLst/>
        </p:spPr>
        <p:txBody>
          <a:bodyPr>
            <a:spAutoFit/>
          </a:bodyPr>
          <a:lstStyle/>
          <a:p>
            <a:pPr>
              <a:spcBef>
                <a:spcPct val="50000"/>
              </a:spcBef>
            </a:pPr>
            <a:r>
              <a:rPr lang="en-GB" b="0"/>
              <a:t>sensory neurone</a:t>
            </a:r>
          </a:p>
        </p:txBody>
      </p:sp>
      <p:sp>
        <p:nvSpPr>
          <p:cNvPr id="12305" name="Line 17"/>
          <p:cNvSpPr>
            <a:spLocks noChangeShapeType="1"/>
          </p:cNvSpPr>
          <p:nvPr/>
        </p:nvSpPr>
        <p:spPr bwMode="auto">
          <a:xfrm flipV="1">
            <a:off x="3810000" y="3124200"/>
            <a:ext cx="720725" cy="287338"/>
          </a:xfrm>
          <a:prstGeom prst="line">
            <a:avLst/>
          </a:prstGeom>
          <a:noFill/>
          <a:ln w="9525">
            <a:solidFill>
              <a:schemeClr val="tx1"/>
            </a:solidFill>
            <a:round/>
            <a:headEnd/>
            <a:tailEnd type="triangle" w="med" len="med"/>
          </a:ln>
          <a:effectLst/>
        </p:spPr>
        <p:txBody>
          <a:bodyPr/>
          <a:lstStyle/>
          <a:p>
            <a:endParaRPr lang="en-US"/>
          </a:p>
        </p:txBody>
      </p:sp>
      <p:sp>
        <p:nvSpPr>
          <p:cNvPr id="12306" name="Line 18"/>
          <p:cNvSpPr>
            <a:spLocks noChangeShapeType="1"/>
          </p:cNvSpPr>
          <p:nvPr/>
        </p:nvSpPr>
        <p:spPr bwMode="auto">
          <a:xfrm flipV="1">
            <a:off x="5651500" y="3644900"/>
            <a:ext cx="73025" cy="71438"/>
          </a:xfrm>
          <a:prstGeom prst="line">
            <a:avLst/>
          </a:prstGeom>
          <a:noFill/>
          <a:ln w="9525">
            <a:solidFill>
              <a:schemeClr val="tx1"/>
            </a:solidFill>
            <a:round/>
            <a:headEnd/>
            <a:tailEnd/>
          </a:ln>
          <a:effectLst/>
        </p:spPr>
        <p:txBody>
          <a:bodyPr/>
          <a:lstStyle/>
          <a:p>
            <a:endParaRPr lang="en-US"/>
          </a:p>
        </p:txBody>
      </p:sp>
      <p:sp>
        <p:nvSpPr>
          <p:cNvPr id="12307" name="Line 19"/>
          <p:cNvSpPr>
            <a:spLocks noChangeShapeType="1"/>
          </p:cNvSpPr>
          <p:nvPr/>
        </p:nvSpPr>
        <p:spPr bwMode="auto">
          <a:xfrm>
            <a:off x="5651500" y="3716338"/>
            <a:ext cx="73025" cy="73025"/>
          </a:xfrm>
          <a:prstGeom prst="line">
            <a:avLst/>
          </a:prstGeom>
          <a:noFill/>
          <a:ln w="9525">
            <a:solidFill>
              <a:schemeClr val="tx1"/>
            </a:solidFill>
            <a:round/>
            <a:headEnd/>
            <a:tailEnd/>
          </a:ln>
          <a:effectLst/>
        </p:spPr>
        <p:txBody>
          <a:bodyPr/>
          <a:lstStyle/>
          <a:p>
            <a:endParaRPr lang="en-US"/>
          </a:p>
        </p:txBody>
      </p:sp>
      <p:sp>
        <p:nvSpPr>
          <p:cNvPr id="12308" name="Text Box 20"/>
          <p:cNvSpPr txBox="1">
            <a:spLocks noChangeArrowheads="1"/>
          </p:cNvSpPr>
          <p:nvPr/>
        </p:nvSpPr>
        <p:spPr bwMode="auto">
          <a:xfrm>
            <a:off x="7740650" y="3644900"/>
            <a:ext cx="1223963" cy="1465263"/>
          </a:xfrm>
          <a:prstGeom prst="rect">
            <a:avLst/>
          </a:prstGeom>
          <a:noFill/>
          <a:ln w="9525">
            <a:noFill/>
            <a:miter lim="800000"/>
            <a:headEnd/>
            <a:tailEnd/>
          </a:ln>
          <a:effectLst/>
        </p:spPr>
        <p:txBody>
          <a:bodyPr>
            <a:spAutoFit/>
          </a:bodyPr>
          <a:lstStyle/>
          <a:p>
            <a:pPr>
              <a:spcBef>
                <a:spcPct val="50000"/>
              </a:spcBef>
            </a:pPr>
            <a:r>
              <a:rPr lang="en-GB" b="0"/>
              <a:t>spinal cord of central nervous system</a:t>
            </a:r>
          </a:p>
        </p:txBody>
      </p:sp>
      <p:sp>
        <p:nvSpPr>
          <p:cNvPr id="12310" name="Oval 22"/>
          <p:cNvSpPr>
            <a:spLocks noChangeArrowheads="1"/>
          </p:cNvSpPr>
          <p:nvPr/>
        </p:nvSpPr>
        <p:spPr bwMode="auto">
          <a:xfrm>
            <a:off x="5724525" y="3644900"/>
            <a:ext cx="142875" cy="14446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12" name="Line 24"/>
          <p:cNvSpPr>
            <a:spLocks noChangeShapeType="1"/>
          </p:cNvSpPr>
          <p:nvPr/>
        </p:nvSpPr>
        <p:spPr bwMode="auto">
          <a:xfrm>
            <a:off x="5867400" y="3716338"/>
            <a:ext cx="144463" cy="0"/>
          </a:xfrm>
          <a:prstGeom prst="line">
            <a:avLst/>
          </a:prstGeom>
          <a:noFill/>
          <a:ln w="9525">
            <a:solidFill>
              <a:schemeClr val="tx1"/>
            </a:solidFill>
            <a:round/>
            <a:headEnd/>
            <a:tailEnd/>
          </a:ln>
          <a:effectLst/>
        </p:spPr>
        <p:txBody>
          <a:bodyPr/>
          <a:lstStyle/>
          <a:p>
            <a:endParaRPr lang="en-US"/>
          </a:p>
        </p:txBody>
      </p:sp>
      <p:sp>
        <p:nvSpPr>
          <p:cNvPr id="12313" name="Line 25"/>
          <p:cNvSpPr>
            <a:spLocks noChangeShapeType="1"/>
          </p:cNvSpPr>
          <p:nvPr/>
        </p:nvSpPr>
        <p:spPr bwMode="auto">
          <a:xfrm>
            <a:off x="6011863" y="3716338"/>
            <a:ext cx="0" cy="1152525"/>
          </a:xfrm>
          <a:prstGeom prst="line">
            <a:avLst/>
          </a:prstGeom>
          <a:noFill/>
          <a:ln w="9525">
            <a:solidFill>
              <a:schemeClr val="tx1"/>
            </a:solidFill>
            <a:round/>
            <a:headEnd/>
            <a:tailEnd/>
          </a:ln>
          <a:effectLst/>
        </p:spPr>
        <p:txBody>
          <a:bodyPr/>
          <a:lstStyle/>
          <a:p>
            <a:endParaRPr lang="en-US"/>
          </a:p>
        </p:txBody>
      </p:sp>
      <p:sp>
        <p:nvSpPr>
          <p:cNvPr id="12314" name="Line 26"/>
          <p:cNvSpPr>
            <a:spLocks noChangeShapeType="1"/>
          </p:cNvSpPr>
          <p:nvPr/>
        </p:nvSpPr>
        <p:spPr bwMode="auto">
          <a:xfrm flipH="1">
            <a:off x="5795963" y="4868863"/>
            <a:ext cx="215900" cy="0"/>
          </a:xfrm>
          <a:prstGeom prst="line">
            <a:avLst/>
          </a:prstGeom>
          <a:noFill/>
          <a:ln w="9525">
            <a:solidFill>
              <a:schemeClr val="tx1"/>
            </a:solidFill>
            <a:round/>
            <a:headEnd/>
            <a:tailEnd/>
          </a:ln>
          <a:effectLst/>
        </p:spPr>
        <p:txBody>
          <a:bodyPr/>
          <a:lstStyle/>
          <a:p>
            <a:endParaRPr lang="en-US"/>
          </a:p>
        </p:txBody>
      </p:sp>
      <p:sp>
        <p:nvSpPr>
          <p:cNvPr id="12315" name="Line 27"/>
          <p:cNvSpPr>
            <a:spLocks noChangeShapeType="1"/>
          </p:cNvSpPr>
          <p:nvPr/>
        </p:nvSpPr>
        <p:spPr bwMode="auto">
          <a:xfrm flipH="1" flipV="1">
            <a:off x="5724525" y="4797425"/>
            <a:ext cx="71438" cy="71438"/>
          </a:xfrm>
          <a:prstGeom prst="line">
            <a:avLst/>
          </a:prstGeom>
          <a:noFill/>
          <a:ln w="9525">
            <a:solidFill>
              <a:schemeClr val="tx1"/>
            </a:solidFill>
            <a:round/>
            <a:headEnd/>
            <a:tailEnd/>
          </a:ln>
          <a:effectLst/>
        </p:spPr>
        <p:txBody>
          <a:bodyPr/>
          <a:lstStyle/>
          <a:p>
            <a:endParaRPr lang="en-US"/>
          </a:p>
        </p:txBody>
      </p:sp>
      <p:sp>
        <p:nvSpPr>
          <p:cNvPr id="12316" name="Line 28"/>
          <p:cNvSpPr>
            <a:spLocks noChangeShapeType="1"/>
          </p:cNvSpPr>
          <p:nvPr/>
        </p:nvSpPr>
        <p:spPr bwMode="auto">
          <a:xfrm flipH="1">
            <a:off x="5724525" y="4868863"/>
            <a:ext cx="71438" cy="73025"/>
          </a:xfrm>
          <a:prstGeom prst="line">
            <a:avLst/>
          </a:prstGeom>
          <a:noFill/>
          <a:ln w="9525">
            <a:solidFill>
              <a:schemeClr val="tx1"/>
            </a:solidFill>
            <a:round/>
            <a:headEnd/>
            <a:tailEnd/>
          </a:ln>
          <a:effectLst/>
        </p:spPr>
        <p:txBody>
          <a:bodyPr/>
          <a:lstStyle/>
          <a:p>
            <a:endParaRPr lang="en-US"/>
          </a:p>
        </p:txBody>
      </p:sp>
      <p:sp>
        <p:nvSpPr>
          <p:cNvPr id="12317" name="Text Box 29"/>
          <p:cNvSpPr txBox="1">
            <a:spLocks noChangeArrowheads="1"/>
          </p:cNvSpPr>
          <p:nvPr/>
        </p:nvSpPr>
        <p:spPr bwMode="auto">
          <a:xfrm>
            <a:off x="6858000" y="4038600"/>
            <a:ext cx="1366837" cy="641350"/>
          </a:xfrm>
          <a:prstGeom prst="rect">
            <a:avLst/>
          </a:prstGeom>
          <a:noFill/>
          <a:ln w="9525">
            <a:noFill/>
            <a:miter lim="800000"/>
            <a:headEnd/>
            <a:tailEnd/>
          </a:ln>
          <a:effectLst/>
        </p:spPr>
        <p:txBody>
          <a:bodyPr>
            <a:spAutoFit/>
          </a:bodyPr>
          <a:lstStyle/>
          <a:p>
            <a:pPr>
              <a:spcBef>
                <a:spcPct val="50000"/>
              </a:spcBef>
            </a:pPr>
            <a:r>
              <a:rPr lang="en-GB" b="0" dirty="0"/>
              <a:t>relay neurone</a:t>
            </a:r>
          </a:p>
        </p:txBody>
      </p:sp>
      <p:sp>
        <p:nvSpPr>
          <p:cNvPr id="12318" name="Line 30"/>
          <p:cNvSpPr>
            <a:spLocks noChangeShapeType="1"/>
          </p:cNvSpPr>
          <p:nvPr/>
        </p:nvSpPr>
        <p:spPr bwMode="auto">
          <a:xfrm>
            <a:off x="6324600" y="4114800"/>
            <a:ext cx="457200" cy="228600"/>
          </a:xfrm>
          <a:prstGeom prst="line">
            <a:avLst/>
          </a:prstGeom>
          <a:noFill/>
          <a:ln w="9525">
            <a:solidFill>
              <a:schemeClr val="tx1"/>
            </a:solidFill>
            <a:round/>
            <a:headEnd/>
            <a:tailEnd type="triangle" w="med" len="med"/>
          </a:ln>
          <a:effectLst/>
        </p:spPr>
        <p:txBody>
          <a:bodyPr/>
          <a:lstStyle/>
          <a:p>
            <a:endParaRPr lang="en-US"/>
          </a:p>
        </p:txBody>
      </p:sp>
      <p:sp>
        <p:nvSpPr>
          <p:cNvPr id="28" name="Title 27"/>
          <p:cNvSpPr>
            <a:spLocks noGrp="1"/>
          </p:cNvSpPr>
          <p:nvPr>
            <p:ph type="title"/>
          </p:nvPr>
        </p:nvSpPr>
        <p:spPr/>
        <p:txBody>
          <a:bodyPr/>
          <a:lstStyle/>
          <a:p>
            <a:r>
              <a:rPr lang="en-GB" dirty="0" smtClean="0">
                <a:solidFill>
                  <a:schemeClr val="accent1">
                    <a:lumMod val="60000"/>
                    <a:lumOff val="40000"/>
                  </a:schemeClr>
                </a:solidFill>
              </a:rPr>
              <a:t>Simplified reflex arc</a:t>
            </a:r>
            <a:endParaRPr lang="en-GB"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334000" y="3200400"/>
            <a:ext cx="3455987" cy="2232025"/>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endParaRPr lang="en-US"/>
          </a:p>
        </p:txBody>
      </p:sp>
      <p:sp>
        <p:nvSpPr>
          <p:cNvPr id="13316" name="Text Box 4"/>
          <p:cNvSpPr txBox="1">
            <a:spLocks noChangeArrowheads="1"/>
          </p:cNvSpPr>
          <p:nvPr/>
        </p:nvSpPr>
        <p:spPr bwMode="auto">
          <a:xfrm>
            <a:off x="827088" y="2492375"/>
            <a:ext cx="1152525" cy="366713"/>
          </a:xfrm>
          <a:prstGeom prst="rect">
            <a:avLst/>
          </a:prstGeom>
          <a:noFill/>
          <a:ln w="9525">
            <a:noFill/>
            <a:miter lim="800000"/>
            <a:headEnd/>
            <a:tailEnd/>
          </a:ln>
          <a:effectLst/>
        </p:spPr>
        <p:txBody>
          <a:bodyPr>
            <a:spAutoFit/>
          </a:bodyPr>
          <a:lstStyle/>
          <a:p>
            <a:pPr>
              <a:spcBef>
                <a:spcPct val="50000"/>
              </a:spcBef>
            </a:pPr>
            <a:r>
              <a:rPr lang="en-GB"/>
              <a:t>stimulus</a:t>
            </a:r>
          </a:p>
        </p:txBody>
      </p:sp>
      <p:sp>
        <p:nvSpPr>
          <p:cNvPr id="13317" name="Line 5"/>
          <p:cNvSpPr>
            <a:spLocks noChangeShapeType="1"/>
          </p:cNvSpPr>
          <p:nvPr/>
        </p:nvSpPr>
        <p:spPr bwMode="auto">
          <a:xfrm>
            <a:off x="1476375" y="2852738"/>
            <a:ext cx="287338" cy="288925"/>
          </a:xfrm>
          <a:prstGeom prst="line">
            <a:avLst/>
          </a:prstGeom>
          <a:noFill/>
          <a:ln w="76200">
            <a:solidFill>
              <a:schemeClr val="tx1"/>
            </a:solidFill>
            <a:round/>
            <a:headEnd/>
            <a:tailEnd type="triangle" w="med" len="med"/>
          </a:ln>
          <a:effectLst/>
        </p:spPr>
        <p:txBody>
          <a:bodyPr/>
          <a:lstStyle/>
          <a:p>
            <a:endParaRPr lang="en-US"/>
          </a:p>
        </p:txBody>
      </p:sp>
      <p:sp>
        <p:nvSpPr>
          <p:cNvPr id="13318" name="Rectangle 6"/>
          <p:cNvSpPr>
            <a:spLocks noChangeArrowheads="1"/>
          </p:cNvSpPr>
          <p:nvPr/>
        </p:nvSpPr>
        <p:spPr bwMode="auto">
          <a:xfrm>
            <a:off x="2339975" y="3500438"/>
            <a:ext cx="503238" cy="433387"/>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endParaRPr lang="en-US"/>
          </a:p>
        </p:txBody>
      </p:sp>
      <p:sp>
        <p:nvSpPr>
          <p:cNvPr id="13319" name="Text Box 7"/>
          <p:cNvSpPr txBox="1">
            <a:spLocks noChangeArrowheads="1"/>
          </p:cNvSpPr>
          <p:nvPr/>
        </p:nvSpPr>
        <p:spPr bwMode="auto">
          <a:xfrm>
            <a:off x="1692275" y="3141663"/>
            <a:ext cx="1223963" cy="366712"/>
          </a:xfrm>
          <a:prstGeom prst="rect">
            <a:avLst/>
          </a:prstGeom>
          <a:noFill/>
          <a:ln w="9525">
            <a:noFill/>
            <a:miter lim="800000"/>
            <a:headEnd/>
            <a:tailEnd/>
          </a:ln>
          <a:effectLst/>
        </p:spPr>
        <p:txBody>
          <a:bodyPr>
            <a:spAutoFit/>
          </a:bodyPr>
          <a:lstStyle/>
          <a:p>
            <a:pPr>
              <a:spcBef>
                <a:spcPct val="50000"/>
              </a:spcBef>
            </a:pPr>
            <a:r>
              <a:rPr lang="en-GB" b="0"/>
              <a:t>receptor</a:t>
            </a:r>
          </a:p>
        </p:txBody>
      </p:sp>
      <p:sp>
        <p:nvSpPr>
          <p:cNvPr id="13320" name="Line 8"/>
          <p:cNvSpPr>
            <a:spLocks noChangeShapeType="1"/>
          </p:cNvSpPr>
          <p:nvPr/>
        </p:nvSpPr>
        <p:spPr bwMode="auto">
          <a:xfrm>
            <a:off x="2843213" y="3716338"/>
            <a:ext cx="215900" cy="0"/>
          </a:xfrm>
          <a:prstGeom prst="line">
            <a:avLst/>
          </a:prstGeom>
          <a:noFill/>
          <a:ln w="9525">
            <a:solidFill>
              <a:schemeClr val="tx1"/>
            </a:solidFill>
            <a:round/>
            <a:headEnd/>
            <a:tailEnd/>
          </a:ln>
          <a:effectLst/>
        </p:spPr>
        <p:txBody>
          <a:bodyPr/>
          <a:lstStyle/>
          <a:p>
            <a:endParaRPr lang="en-US"/>
          </a:p>
        </p:txBody>
      </p:sp>
      <p:sp>
        <p:nvSpPr>
          <p:cNvPr id="13321" name="Line 9"/>
          <p:cNvSpPr>
            <a:spLocks noChangeShapeType="1"/>
          </p:cNvSpPr>
          <p:nvPr/>
        </p:nvSpPr>
        <p:spPr bwMode="auto">
          <a:xfrm flipV="1">
            <a:off x="3059113" y="3644900"/>
            <a:ext cx="73025" cy="71438"/>
          </a:xfrm>
          <a:prstGeom prst="line">
            <a:avLst/>
          </a:prstGeom>
          <a:noFill/>
          <a:ln w="9525">
            <a:solidFill>
              <a:schemeClr val="tx1"/>
            </a:solidFill>
            <a:round/>
            <a:headEnd/>
            <a:tailEnd/>
          </a:ln>
          <a:effectLst/>
        </p:spPr>
        <p:txBody>
          <a:bodyPr/>
          <a:lstStyle/>
          <a:p>
            <a:endParaRPr lang="en-US"/>
          </a:p>
        </p:txBody>
      </p:sp>
      <p:sp>
        <p:nvSpPr>
          <p:cNvPr id="13322" name="Line 10"/>
          <p:cNvSpPr>
            <a:spLocks noChangeShapeType="1"/>
          </p:cNvSpPr>
          <p:nvPr/>
        </p:nvSpPr>
        <p:spPr bwMode="auto">
          <a:xfrm>
            <a:off x="3059113" y="3716338"/>
            <a:ext cx="73025" cy="73025"/>
          </a:xfrm>
          <a:prstGeom prst="line">
            <a:avLst/>
          </a:prstGeom>
          <a:noFill/>
          <a:ln w="9525">
            <a:solidFill>
              <a:schemeClr val="tx1"/>
            </a:solidFill>
            <a:round/>
            <a:headEnd/>
            <a:tailEnd/>
          </a:ln>
          <a:effectLst/>
        </p:spPr>
        <p:txBody>
          <a:bodyPr/>
          <a:lstStyle/>
          <a:p>
            <a:endParaRPr lang="en-US"/>
          </a:p>
        </p:txBody>
      </p:sp>
      <p:sp>
        <p:nvSpPr>
          <p:cNvPr id="13323" name="Line 11"/>
          <p:cNvSpPr>
            <a:spLocks noChangeShapeType="1"/>
          </p:cNvSpPr>
          <p:nvPr/>
        </p:nvSpPr>
        <p:spPr bwMode="auto">
          <a:xfrm>
            <a:off x="3276600" y="3716338"/>
            <a:ext cx="2374900" cy="0"/>
          </a:xfrm>
          <a:prstGeom prst="line">
            <a:avLst/>
          </a:prstGeom>
          <a:noFill/>
          <a:ln w="9525">
            <a:solidFill>
              <a:schemeClr val="tx1"/>
            </a:solidFill>
            <a:round/>
            <a:headEnd/>
            <a:tailEnd/>
          </a:ln>
          <a:effectLst/>
        </p:spPr>
        <p:txBody>
          <a:bodyPr/>
          <a:lstStyle/>
          <a:p>
            <a:endParaRPr lang="en-US"/>
          </a:p>
        </p:txBody>
      </p:sp>
      <p:sp>
        <p:nvSpPr>
          <p:cNvPr id="13324" name="Line 12"/>
          <p:cNvSpPr>
            <a:spLocks noChangeShapeType="1"/>
          </p:cNvSpPr>
          <p:nvPr/>
        </p:nvSpPr>
        <p:spPr bwMode="auto">
          <a:xfrm>
            <a:off x="3203575" y="3644900"/>
            <a:ext cx="73025" cy="71438"/>
          </a:xfrm>
          <a:prstGeom prst="line">
            <a:avLst/>
          </a:prstGeom>
          <a:noFill/>
          <a:ln w="9525">
            <a:solidFill>
              <a:schemeClr val="tx1"/>
            </a:solidFill>
            <a:round/>
            <a:headEnd/>
            <a:tailEnd/>
          </a:ln>
          <a:effectLst/>
        </p:spPr>
        <p:txBody>
          <a:bodyPr/>
          <a:lstStyle/>
          <a:p>
            <a:endParaRPr lang="en-US"/>
          </a:p>
        </p:txBody>
      </p:sp>
      <p:sp>
        <p:nvSpPr>
          <p:cNvPr id="13325" name="Line 13"/>
          <p:cNvSpPr>
            <a:spLocks noChangeShapeType="1"/>
          </p:cNvSpPr>
          <p:nvPr/>
        </p:nvSpPr>
        <p:spPr bwMode="auto">
          <a:xfrm flipH="1">
            <a:off x="3203575" y="3716338"/>
            <a:ext cx="73025" cy="73025"/>
          </a:xfrm>
          <a:prstGeom prst="line">
            <a:avLst/>
          </a:prstGeom>
          <a:noFill/>
          <a:ln w="9525">
            <a:solidFill>
              <a:schemeClr val="tx1"/>
            </a:solidFill>
            <a:round/>
            <a:headEnd/>
            <a:tailEnd/>
          </a:ln>
          <a:effectLst/>
        </p:spPr>
        <p:txBody>
          <a:bodyPr/>
          <a:lstStyle/>
          <a:p>
            <a:endParaRPr lang="en-US"/>
          </a:p>
        </p:txBody>
      </p:sp>
      <p:sp>
        <p:nvSpPr>
          <p:cNvPr id="13326" name="Oval 14"/>
          <p:cNvSpPr>
            <a:spLocks noChangeArrowheads="1"/>
          </p:cNvSpPr>
          <p:nvPr/>
        </p:nvSpPr>
        <p:spPr bwMode="auto">
          <a:xfrm>
            <a:off x="4859338" y="3500438"/>
            <a:ext cx="144462" cy="71437"/>
          </a:xfrm>
          <a:prstGeom prst="ellipse">
            <a:avLst/>
          </a:prstGeom>
          <a:noFill/>
          <a:ln w="9525">
            <a:solidFill>
              <a:schemeClr val="tx1"/>
            </a:solidFill>
            <a:round/>
            <a:headEnd/>
            <a:tailEnd/>
          </a:ln>
          <a:effectLst/>
        </p:spPr>
        <p:txBody>
          <a:bodyPr wrap="none" anchor="ctr"/>
          <a:lstStyle/>
          <a:p>
            <a:endParaRPr lang="en-US"/>
          </a:p>
        </p:txBody>
      </p:sp>
      <p:sp>
        <p:nvSpPr>
          <p:cNvPr id="13327" name="Line 15"/>
          <p:cNvSpPr>
            <a:spLocks noChangeShapeType="1"/>
          </p:cNvSpPr>
          <p:nvPr/>
        </p:nvSpPr>
        <p:spPr bwMode="auto">
          <a:xfrm>
            <a:off x="4932363" y="3573463"/>
            <a:ext cx="0" cy="142875"/>
          </a:xfrm>
          <a:prstGeom prst="line">
            <a:avLst/>
          </a:prstGeom>
          <a:noFill/>
          <a:ln w="9525">
            <a:solidFill>
              <a:schemeClr val="tx1"/>
            </a:solidFill>
            <a:round/>
            <a:headEnd/>
            <a:tailEnd/>
          </a:ln>
          <a:effectLst/>
        </p:spPr>
        <p:txBody>
          <a:bodyPr/>
          <a:lstStyle/>
          <a:p>
            <a:endParaRPr lang="en-US"/>
          </a:p>
        </p:txBody>
      </p:sp>
      <p:sp>
        <p:nvSpPr>
          <p:cNvPr id="13328" name="Text Box 16"/>
          <p:cNvSpPr txBox="1">
            <a:spLocks noChangeArrowheads="1"/>
          </p:cNvSpPr>
          <p:nvPr/>
        </p:nvSpPr>
        <p:spPr bwMode="auto">
          <a:xfrm>
            <a:off x="3492500" y="2781300"/>
            <a:ext cx="2663825" cy="366713"/>
          </a:xfrm>
          <a:prstGeom prst="rect">
            <a:avLst/>
          </a:prstGeom>
          <a:noFill/>
          <a:ln w="9525">
            <a:noFill/>
            <a:miter lim="800000"/>
            <a:headEnd/>
            <a:tailEnd/>
          </a:ln>
          <a:effectLst/>
        </p:spPr>
        <p:txBody>
          <a:bodyPr>
            <a:spAutoFit/>
          </a:bodyPr>
          <a:lstStyle/>
          <a:p>
            <a:pPr>
              <a:spcBef>
                <a:spcPct val="50000"/>
              </a:spcBef>
            </a:pPr>
            <a:r>
              <a:rPr lang="en-GB" b="0"/>
              <a:t>sensory neurone</a:t>
            </a:r>
          </a:p>
        </p:txBody>
      </p:sp>
      <p:sp>
        <p:nvSpPr>
          <p:cNvPr id="13329" name="Line 17"/>
          <p:cNvSpPr>
            <a:spLocks noChangeShapeType="1"/>
          </p:cNvSpPr>
          <p:nvPr/>
        </p:nvSpPr>
        <p:spPr bwMode="auto">
          <a:xfrm flipV="1">
            <a:off x="2771775" y="2997200"/>
            <a:ext cx="720725" cy="287338"/>
          </a:xfrm>
          <a:prstGeom prst="line">
            <a:avLst/>
          </a:prstGeom>
          <a:noFill/>
          <a:ln w="9525">
            <a:solidFill>
              <a:schemeClr val="tx1"/>
            </a:solidFill>
            <a:round/>
            <a:headEnd/>
            <a:tailEnd type="triangle" w="med" len="med"/>
          </a:ln>
          <a:effectLst/>
        </p:spPr>
        <p:txBody>
          <a:bodyPr/>
          <a:lstStyle/>
          <a:p>
            <a:endParaRPr lang="en-US"/>
          </a:p>
        </p:txBody>
      </p:sp>
      <p:sp>
        <p:nvSpPr>
          <p:cNvPr id="13330" name="Line 18"/>
          <p:cNvSpPr>
            <a:spLocks noChangeShapeType="1"/>
          </p:cNvSpPr>
          <p:nvPr/>
        </p:nvSpPr>
        <p:spPr bwMode="auto">
          <a:xfrm flipV="1">
            <a:off x="5651500" y="3644900"/>
            <a:ext cx="73025" cy="71438"/>
          </a:xfrm>
          <a:prstGeom prst="line">
            <a:avLst/>
          </a:prstGeom>
          <a:noFill/>
          <a:ln w="9525">
            <a:solidFill>
              <a:schemeClr val="tx1"/>
            </a:solidFill>
            <a:round/>
            <a:headEnd/>
            <a:tailEnd/>
          </a:ln>
          <a:effectLst/>
        </p:spPr>
        <p:txBody>
          <a:bodyPr/>
          <a:lstStyle/>
          <a:p>
            <a:endParaRPr lang="en-US"/>
          </a:p>
        </p:txBody>
      </p:sp>
      <p:sp>
        <p:nvSpPr>
          <p:cNvPr id="13331" name="Line 19"/>
          <p:cNvSpPr>
            <a:spLocks noChangeShapeType="1"/>
          </p:cNvSpPr>
          <p:nvPr/>
        </p:nvSpPr>
        <p:spPr bwMode="auto">
          <a:xfrm>
            <a:off x="5651500" y="3716338"/>
            <a:ext cx="73025" cy="73025"/>
          </a:xfrm>
          <a:prstGeom prst="line">
            <a:avLst/>
          </a:prstGeom>
          <a:noFill/>
          <a:ln w="9525">
            <a:solidFill>
              <a:schemeClr val="tx1"/>
            </a:solidFill>
            <a:round/>
            <a:headEnd/>
            <a:tailEnd/>
          </a:ln>
          <a:effectLst/>
        </p:spPr>
        <p:txBody>
          <a:bodyPr/>
          <a:lstStyle/>
          <a:p>
            <a:endParaRPr lang="en-US"/>
          </a:p>
        </p:txBody>
      </p:sp>
      <p:sp>
        <p:nvSpPr>
          <p:cNvPr id="13332" name="Text Box 20"/>
          <p:cNvSpPr txBox="1">
            <a:spLocks noChangeArrowheads="1"/>
          </p:cNvSpPr>
          <p:nvPr/>
        </p:nvSpPr>
        <p:spPr bwMode="auto">
          <a:xfrm>
            <a:off x="7740650" y="3644900"/>
            <a:ext cx="1223963" cy="1465263"/>
          </a:xfrm>
          <a:prstGeom prst="rect">
            <a:avLst/>
          </a:prstGeom>
          <a:noFill/>
          <a:ln w="9525">
            <a:noFill/>
            <a:miter lim="800000"/>
            <a:headEnd/>
            <a:tailEnd/>
          </a:ln>
          <a:effectLst/>
        </p:spPr>
        <p:txBody>
          <a:bodyPr>
            <a:spAutoFit/>
          </a:bodyPr>
          <a:lstStyle/>
          <a:p>
            <a:pPr>
              <a:spcBef>
                <a:spcPct val="50000"/>
              </a:spcBef>
            </a:pPr>
            <a:r>
              <a:rPr lang="en-GB" b="0" dirty="0"/>
              <a:t>spinal cord of central nervous system</a:t>
            </a:r>
          </a:p>
        </p:txBody>
      </p:sp>
      <p:sp>
        <p:nvSpPr>
          <p:cNvPr id="13333" name="Oval 21"/>
          <p:cNvSpPr>
            <a:spLocks noChangeArrowheads="1"/>
          </p:cNvSpPr>
          <p:nvPr/>
        </p:nvSpPr>
        <p:spPr bwMode="auto">
          <a:xfrm>
            <a:off x="5724525" y="3644900"/>
            <a:ext cx="142875" cy="14446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34" name="Line 22"/>
          <p:cNvSpPr>
            <a:spLocks noChangeShapeType="1"/>
          </p:cNvSpPr>
          <p:nvPr/>
        </p:nvSpPr>
        <p:spPr bwMode="auto">
          <a:xfrm>
            <a:off x="5867400" y="3716338"/>
            <a:ext cx="144463" cy="0"/>
          </a:xfrm>
          <a:prstGeom prst="line">
            <a:avLst/>
          </a:prstGeom>
          <a:noFill/>
          <a:ln w="9525">
            <a:solidFill>
              <a:schemeClr val="tx1"/>
            </a:solidFill>
            <a:round/>
            <a:headEnd/>
            <a:tailEnd/>
          </a:ln>
          <a:effectLst/>
        </p:spPr>
        <p:txBody>
          <a:bodyPr/>
          <a:lstStyle/>
          <a:p>
            <a:endParaRPr lang="en-US"/>
          </a:p>
        </p:txBody>
      </p:sp>
      <p:sp>
        <p:nvSpPr>
          <p:cNvPr id="13335" name="Line 23"/>
          <p:cNvSpPr>
            <a:spLocks noChangeShapeType="1"/>
          </p:cNvSpPr>
          <p:nvPr/>
        </p:nvSpPr>
        <p:spPr bwMode="auto">
          <a:xfrm>
            <a:off x="6011863" y="3716338"/>
            <a:ext cx="0" cy="1152525"/>
          </a:xfrm>
          <a:prstGeom prst="line">
            <a:avLst/>
          </a:prstGeom>
          <a:noFill/>
          <a:ln w="9525">
            <a:solidFill>
              <a:schemeClr val="tx1"/>
            </a:solidFill>
            <a:round/>
            <a:headEnd/>
            <a:tailEnd/>
          </a:ln>
          <a:effectLst/>
        </p:spPr>
        <p:txBody>
          <a:bodyPr/>
          <a:lstStyle/>
          <a:p>
            <a:endParaRPr lang="en-US"/>
          </a:p>
        </p:txBody>
      </p:sp>
      <p:sp>
        <p:nvSpPr>
          <p:cNvPr id="13336" name="Line 24"/>
          <p:cNvSpPr>
            <a:spLocks noChangeShapeType="1"/>
          </p:cNvSpPr>
          <p:nvPr/>
        </p:nvSpPr>
        <p:spPr bwMode="auto">
          <a:xfrm flipH="1">
            <a:off x="5795963" y="4868863"/>
            <a:ext cx="215900" cy="0"/>
          </a:xfrm>
          <a:prstGeom prst="line">
            <a:avLst/>
          </a:prstGeom>
          <a:noFill/>
          <a:ln w="9525">
            <a:solidFill>
              <a:schemeClr val="tx1"/>
            </a:solidFill>
            <a:round/>
            <a:headEnd/>
            <a:tailEnd/>
          </a:ln>
          <a:effectLst/>
        </p:spPr>
        <p:txBody>
          <a:bodyPr/>
          <a:lstStyle/>
          <a:p>
            <a:endParaRPr lang="en-US"/>
          </a:p>
        </p:txBody>
      </p:sp>
      <p:sp>
        <p:nvSpPr>
          <p:cNvPr id="13337" name="Line 25"/>
          <p:cNvSpPr>
            <a:spLocks noChangeShapeType="1"/>
          </p:cNvSpPr>
          <p:nvPr/>
        </p:nvSpPr>
        <p:spPr bwMode="auto">
          <a:xfrm flipH="1" flipV="1">
            <a:off x="5724525" y="4797425"/>
            <a:ext cx="71438" cy="71438"/>
          </a:xfrm>
          <a:prstGeom prst="line">
            <a:avLst/>
          </a:prstGeom>
          <a:noFill/>
          <a:ln w="9525">
            <a:solidFill>
              <a:schemeClr val="tx1"/>
            </a:solidFill>
            <a:round/>
            <a:headEnd/>
            <a:tailEnd/>
          </a:ln>
          <a:effectLst/>
        </p:spPr>
        <p:txBody>
          <a:bodyPr/>
          <a:lstStyle/>
          <a:p>
            <a:endParaRPr lang="en-US"/>
          </a:p>
        </p:txBody>
      </p:sp>
      <p:sp>
        <p:nvSpPr>
          <p:cNvPr id="13338" name="Line 26"/>
          <p:cNvSpPr>
            <a:spLocks noChangeShapeType="1"/>
          </p:cNvSpPr>
          <p:nvPr/>
        </p:nvSpPr>
        <p:spPr bwMode="auto">
          <a:xfrm flipH="1">
            <a:off x="5724525" y="4868863"/>
            <a:ext cx="71438" cy="73025"/>
          </a:xfrm>
          <a:prstGeom prst="line">
            <a:avLst/>
          </a:prstGeom>
          <a:noFill/>
          <a:ln w="9525">
            <a:solidFill>
              <a:schemeClr val="tx1"/>
            </a:solidFill>
            <a:round/>
            <a:headEnd/>
            <a:tailEnd/>
          </a:ln>
          <a:effectLst/>
        </p:spPr>
        <p:txBody>
          <a:bodyPr/>
          <a:lstStyle/>
          <a:p>
            <a:endParaRPr lang="en-US"/>
          </a:p>
        </p:txBody>
      </p:sp>
      <p:sp>
        <p:nvSpPr>
          <p:cNvPr id="13339" name="Text Box 27"/>
          <p:cNvSpPr txBox="1">
            <a:spLocks noChangeArrowheads="1"/>
          </p:cNvSpPr>
          <p:nvPr/>
        </p:nvSpPr>
        <p:spPr bwMode="auto">
          <a:xfrm>
            <a:off x="6705600" y="3886200"/>
            <a:ext cx="1366837" cy="641350"/>
          </a:xfrm>
          <a:prstGeom prst="rect">
            <a:avLst/>
          </a:prstGeom>
          <a:noFill/>
          <a:ln w="9525">
            <a:noFill/>
            <a:miter lim="800000"/>
            <a:headEnd/>
            <a:tailEnd/>
          </a:ln>
          <a:effectLst/>
        </p:spPr>
        <p:txBody>
          <a:bodyPr>
            <a:spAutoFit/>
          </a:bodyPr>
          <a:lstStyle/>
          <a:p>
            <a:pPr>
              <a:spcBef>
                <a:spcPct val="50000"/>
              </a:spcBef>
            </a:pPr>
            <a:r>
              <a:rPr lang="en-GB" b="0" dirty="0"/>
              <a:t>relay neurone</a:t>
            </a:r>
          </a:p>
        </p:txBody>
      </p:sp>
      <p:sp>
        <p:nvSpPr>
          <p:cNvPr id="13340" name="Line 28"/>
          <p:cNvSpPr>
            <a:spLocks noChangeShapeType="1"/>
          </p:cNvSpPr>
          <p:nvPr/>
        </p:nvSpPr>
        <p:spPr bwMode="auto">
          <a:xfrm>
            <a:off x="6324600" y="3962400"/>
            <a:ext cx="271463" cy="279400"/>
          </a:xfrm>
          <a:prstGeom prst="line">
            <a:avLst/>
          </a:prstGeom>
          <a:noFill/>
          <a:ln w="9525">
            <a:solidFill>
              <a:schemeClr val="tx1"/>
            </a:solidFill>
            <a:round/>
            <a:headEnd/>
            <a:tailEnd type="triangle" w="med" len="med"/>
          </a:ln>
          <a:effectLst/>
        </p:spPr>
        <p:txBody>
          <a:bodyPr/>
          <a:lstStyle/>
          <a:p>
            <a:endParaRPr lang="en-US"/>
          </a:p>
        </p:txBody>
      </p:sp>
      <p:sp>
        <p:nvSpPr>
          <p:cNvPr id="13341" name="Oval 29"/>
          <p:cNvSpPr>
            <a:spLocks noChangeArrowheads="1"/>
          </p:cNvSpPr>
          <p:nvPr/>
        </p:nvSpPr>
        <p:spPr bwMode="auto">
          <a:xfrm>
            <a:off x="5580063" y="4797425"/>
            <a:ext cx="144462" cy="14446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342" name="Line 30"/>
          <p:cNvSpPr>
            <a:spLocks noChangeShapeType="1"/>
          </p:cNvSpPr>
          <p:nvPr/>
        </p:nvSpPr>
        <p:spPr bwMode="auto">
          <a:xfrm flipH="1">
            <a:off x="3348038" y="4868863"/>
            <a:ext cx="2232025" cy="0"/>
          </a:xfrm>
          <a:prstGeom prst="line">
            <a:avLst/>
          </a:prstGeom>
          <a:noFill/>
          <a:ln w="9525">
            <a:solidFill>
              <a:schemeClr val="tx1"/>
            </a:solidFill>
            <a:round/>
            <a:headEnd/>
            <a:tailEnd/>
          </a:ln>
          <a:effectLst/>
        </p:spPr>
        <p:txBody>
          <a:bodyPr/>
          <a:lstStyle/>
          <a:p>
            <a:endParaRPr lang="en-US"/>
          </a:p>
        </p:txBody>
      </p:sp>
      <p:sp>
        <p:nvSpPr>
          <p:cNvPr id="13343" name="Line 31"/>
          <p:cNvSpPr>
            <a:spLocks noChangeShapeType="1"/>
          </p:cNvSpPr>
          <p:nvPr/>
        </p:nvSpPr>
        <p:spPr bwMode="auto">
          <a:xfrm flipH="1" flipV="1">
            <a:off x="3276600" y="4797425"/>
            <a:ext cx="71438" cy="71438"/>
          </a:xfrm>
          <a:prstGeom prst="line">
            <a:avLst/>
          </a:prstGeom>
          <a:noFill/>
          <a:ln w="9525">
            <a:solidFill>
              <a:schemeClr val="tx1"/>
            </a:solidFill>
            <a:round/>
            <a:headEnd/>
            <a:tailEnd/>
          </a:ln>
          <a:effectLst/>
        </p:spPr>
        <p:txBody>
          <a:bodyPr/>
          <a:lstStyle/>
          <a:p>
            <a:endParaRPr lang="en-US"/>
          </a:p>
        </p:txBody>
      </p:sp>
      <p:sp>
        <p:nvSpPr>
          <p:cNvPr id="13344" name="Line 32"/>
          <p:cNvSpPr>
            <a:spLocks noChangeShapeType="1"/>
          </p:cNvSpPr>
          <p:nvPr/>
        </p:nvSpPr>
        <p:spPr bwMode="auto">
          <a:xfrm flipH="1">
            <a:off x="3276600" y="4868863"/>
            <a:ext cx="71438" cy="73025"/>
          </a:xfrm>
          <a:prstGeom prst="line">
            <a:avLst/>
          </a:prstGeom>
          <a:noFill/>
          <a:ln w="9525">
            <a:solidFill>
              <a:schemeClr val="tx1"/>
            </a:solidFill>
            <a:round/>
            <a:headEnd/>
            <a:tailEnd/>
          </a:ln>
          <a:effectLst/>
        </p:spPr>
        <p:txBody>
          <a:bodyPr/>
          <a:lstStyle/>
          <a:p>
            <a:endParaRPr lang="en-US"/>
          </a:p>
        </p:txBody>
      </p:sp>
      <p:sp>
        <p:nvSpPr>
          <p:cNvPr id="13345" name="Text Box 33"/>
          <p:cNvSpPr txBox="1">
            <a:spLocks noChangeArrowheads="1"/>
          </p:cNvSpPr>
          <p:nvPr/>
        </p:nvSpPr>
        <p:spPr bwMode="auto">
          <a:xfrm>
            <a:off x="3708400" y="5589588"/>
            <a:ext cx="2089150" cy="366712"/>
          </a:xfrm>
          <a:prstGeom prst="rect">
            <a:avLst/>
          </a:prstGeom>
          <a:noFill/>
          <a:ln w="9525">
            <a:noFill/>
            <a:miter lim="800000"/>
            <a:headEnd/>
            <a:tailEnd/>
          </a:ln>
          <a:effectLst/>
        </p:spPr>
        <p:txBody>
          <a:bodyPr>
            <a:spAutoFit/>
          </a:bodyPr>
          <a:lstStyle/>
          <a:p>
            <a:pPr>
              <a:spcBef>
                <a:spcPct val="50000"/>
              </a:spcBef>
            </a:pPr>
            <a:r>
              <a:rPr lang="en-GB" b="0"/>
              <a:t>motor neurone</a:t>
            </a:r>
          </a:p>
        </p:txBody>
      </p:sp>
      <p:sp>
        <p:nvSpPr>
          <p:cNvPr id="13346" name="Line 34"/>
          <p:cNvSpPr>
            <a:spLocks noChangeShapeType="1"/>
          </p:cNvSpPr>
          <p:nvPr/>
        </p:nvSpPr>
        <p:spPr bwMode="auto">
          <a:xfrm>
            <a:off x="3962400" y="5029200"/>
            <a:ext cx="609600" cy="533400"/>
          </a:xfrm>
          <a:prstGeom prst="line">
            <a:avLst/>
          </a:prstGeom>
          <a:noFill/>
          <a:ln w="9525">
            <a:solidFill>
              <a:schemeClr val="tx1"/>
            </a:solidFill>
            <a:round/>
            <a:headEnd/>
            <a:tailEnd type="triangle" w="med" len="med"/>
          </a:ln>
          <a:effectLst/>
        </p:spPr>
        <p:txBody>
          <a:bodyPr/>
          <a:lstStyle/>
          <a:p>
            <a:endParaRPr lang="en-US"/>
          </a:p>
        </p:txBody>
      </p:sp>
      <p:sp>
        <p:nvSpPr>
          <p:cNvPr id="34" name="Title 33"/>
          <p:cNvSpPr>
            <a:spLocks noGrp="1"/>
          </p:cNvSpPr>
          <p:nvPr>
            <p:ph type="title"/>
          </p:nvPr>
        </p:nvSpPr>
        <p:spPr/>
        <p:txBody>
          <a:bodyPr/>
          <a:lstStyle/>
          <a:p>
            <a:r>
              <a:rPr lang="en-GB" dirty="0" smtClean="0">
                <a:solidFill>
                  <a:schemeClr val="accent1">
                    <a:lumMod val="60000"/>
                    <a:lumOff val="40000"/>
                  </a:schemeClr>
                </a:solidFill>
              </a:rPr>
              <a:t>Simplified reflex arc</a:t>
            </a:r>
            <a:endParaRPr lang="en-GB"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64163" y="3213100"/>
            <a:ext cx="3455987" cy="2232025"/>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endParaRPr lang="en-US"/>
          </a:p>
        </p:txBody>
      </p:sp>
      <p:sp>
        <p:nvSpPr>
          <p:cNvPr id="14340" name="Text Box 4"/>
          <p:cNvSpPr txBox="1">
            <a:spLocks noChangeArrowheads="1"/>
          </p:cNvSpPr>
          <p:nvPr/>
        </p:nvSpPr>
        <p:spPr bwMode="auto">
          <a:xfrm>
            <a:off x="827088" y="2492375"/>
            <a:ext cx="1152525" cy="366713"/>
          </a:xfrm>
          <a:prstGeom prst="rect">
            <a:avLst/>
          </a:prstGeom>
          <a:noFill/>
          <a:ln w="9525">
            <a:noFill/>
            <a:miter lim="800000"/>
            <a:headEnd/>
            <a:tailEnd/>
          </a:ln>
          <a:effectLst/>
        </p:spPr>
        <p:txBody>
          <a:bodyPr>
            <a:spAutoFit/>
          </a:bodyPr>
          <a:lstStyle/>
          <a:p>
            <a:pPr>
              <a:spcBef>
                <a:spcPct val="50000"/>
              </a:spcBef>
            </a:pPr>
            <a:r>
              <a:rPr lang="en-GB"/>
              <a:t>stimulus</a:t>
            </a:r>
          </a:p>
        </p:txBody>
      </p:sp>
      <p:sp>
        <p:nvSpPr>
          <p:cNvPr id="14341" name="Line 5"/>
          <p:cNvSpPr>
            <a:spLocks noChangeShapeType="1"/>
          </p:cNvSpPr>
          <p:nvPr/>
        </p:nvSpPr>
        <p:spPr bwMode="auto">
          <a:xfrm>
            <a:off x="1476375" y="2852738"/>
            <a:ext cx="287338" cy="288925"/>
          </a:xfrm>
          <a:prstGeom prst="line">
            <a:avLst/>
          </a:prstGeom>
          <a:noFill/>
          <a:ln w="76200">
            <a:solidFill>
              <a:schemeClr val="tx1"/>
            </a:solidFill>
            <a:round/>
            <a:headEnd/>
            <a:tailEnd type="triangle" w="med" len="med"/>
          </a:ln>
          <a:effectLst/>
        </p:spPr>
        <p:txBody>
          <a:bodyPr/>
          <a:lstStyle/>
          <a:p>
            <a:endParaRPr lang="en-US"/>
          </a:p>
        </p:txBody>
      </p:sp>
      <p:sp>
        <p:nvSpPr>
          <p:cNvPr id="14342" name="Rectangle 6"/>
          <p:cNvSpPr>
            <a:spLocks noChangeArrowheads="1"/>
          </p:cNvSpPr>
          <p:nvPr/>
        </p:nvSpPr>
        <p:spPr bwMode="auto">
          <a:xfrm>
            <a:off x="2339975" y="3500438"/>
            <a:ext cx="503238" cy="433387"/>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endParaRPr lang="en-US"/>
          </a:p>
        </p:txBody>
      </p:sp>
      <p:sp>
        <p:nvSpPr>
          <p:cNvPr id="14343" name="Text Box 7"/>
          <p:cNvSpPr txBox="1">
            <a:spLocks noChangeArrowheads="1"/>
          </p:cNvSpPr>
          <p:nvPr/>
        </p:nvSpPr>
        <p:spPr bwMode="auto">
          <a:xfrm>
            <a:off x="1692275" y="3141663"/>
            <a:ext cx="1223963" cy="366712"/>
          </a:xfrm>
          <a:prstGeom prst="rect">
            <a:avLst/>
          </a:prstGeom>
          <a:noFill/>
          <a:ln w="9525">
            <a:noFill/>
            <a:miter lim="800000"/>
            <a:headEnd/>
            <a:tailEnd/>
          </a:ln>
          <a:effectLst/>
        </p:spPr>
        <p:txBody>
          <a:bodyPr>
            <a:spAutoFit/>
          </a:bodyPr>
          <a:lstStyle/>
          <a:p>
            <a:pPr>
              <a:spcBef>
                <a:spcPct val="50000"/>
              </a:spcBef>
            </a:pPr>
            <a:r>
              <a:rPr lang="en-GB" b="0"/>
              <a:t>receptor</a:t>
            </a:r>
          </a:p>
        </p:txBody>
      </p:sp>
      <p:sp>
        <p:nvSpPr>
          <p:cNvPr id="14344" name="Line 8"/>
          <p:cNvSpPr>
            <a:spLocks noChangeShapeType="1"/>
          </p:cNvSpPr>
          <p:nvPr/>
        </p:nvSpPr>
        <p:spPr bwMode="auto">
          <a:xfrm>
            <a:off x="2843213" y="3716338"/>
            <a:ext cx="215900" cy="0"/>
          </a:xfrm>
          <a:prstGeom prst="line">
            <a:avLst/>
          </a:prstGeom>
          <a:noFill/>
          <a:ln w="9525">
            <a:solidFill>
              <a:schemeClr val="tx1"/>
            </a:solidFill>
            <a:round/>
            <a:headEnd/>
            <a:tailEnd/>
          </a:ln>
          <a:effectLst/>
        </p:spPr>
        <p:txBody>
          <a:bodyPr/>
          <a:lstStyle/>
          <a:p>
            <a:endParaRPr lang="en-US"/>
          </a:p>
        </p:txBody>
      </p:sp>
      <p:sp>
        <p:nvSpPr>
          <p:cNvPr id="14345" name="Line 9"/>
          <p:cNvSpPr>
            <a:spLocks noChangeShapeType="1"/>
          </p:cNvSpPr>
          <p:nvPr/>
        </p:nvSpPr>
        <p:spPr bwMode="auto">
          <a:xfrm flipV="1">
            <a:off x="3059113" y="3644900"/>
            <a:ext cx="73025" cy="71438"/>
          </a:xfrm>
          <a:prstGeom prst="line">
            <a:avLst/>
          </a:prstGeom>
          <a:noFill/>
          <a:ln w="9525">
            <a:solidFill>
              <a:schemeClr val="tx1"/>
            </a:solidFill>
            <a:round/>
            <a:headEnd/>
            <a:tailEnd/>
          </a:ln>
          <a:effectLst/>
        </p:spPr>
        <p:txBody>
          <a:bodyPr/>
          <a:lstStyle/>
          <a:p>
            <a:endParaRPr lang="en-US"/>
          </a:p>
        </p:txBody>
      </p:sp>
      <p:sp>
        <p:nvSpPr>
          <p:cNvPr id="14346" name="Line 10"/>
          <p:cNvSpPr>
            <a:spLocks noChangeShapeType="1"/>
          </p:cNvSpPr>
          <p:nvPr/>
        </p:nvSpPr>
        <p:spPr bwMode="auto">
          <a:xfrm>
            <a:off x="3059113" y="3716338"/>
            <a:ext cx="73025" cy="73025"/>
          </a:xfrm>
          <a:prstGeom prst="line">
            <a:avLst/>
          </a:prstGeom>
          <a:noFill/>
          <a:ln w="9525">
            <a:solidFill>
              <a:schemeClr val="tx1"/>
            </a:solidFill>
            <a:round/>
            <a:headEnd/>
            <a:tailEnd/>
          </a:ln>
          <a:effectLst/>
        </p:spPr>
        <p:txBody>
          <a:bodyPr/>
          <a:lstStyle/>
          <a:p>
            <a:endParaRPr lang="en-US"/>
          </a:p>
        </p:txBody>
      </p:sp>
      <p:sp>
        <p:nvSpPr>
          <p:cNvPr id="14347" name="Line 11"/>
          <p:cNvSpPr>
            <a:spLocks noChangeShapeType="1"/>
          </p:cNvSpPr>
          <p:nvPr/>
        </p:nvSpPr>
        <p:spPr bwMode="auto">
          <a:xfrm>
            <a:off x="3276600" y="3716338"/>
            <a:ext cx="2374900" cy="0"/>
          </a:xfrm>
          <a:prstGeom prst="line">
            <a:avLst/>
          </a:prstGeom>
          <a:noFill/>
          <a:ln w="9525">
            <a:solidFill>
              <a:schemeClr val="tx1"/>
            </a:solidFill>
            <a:round/>
            <a:headEnd/>
            <a:tailEnd/>
          </a:ln>
          <a:effectLst/>
        </p:spPr>
        <p:txBody>
          <a:bodyPr/>
          <a:lstStyle/>
          <a:p>
            <a:endParaRPr lang="en-US"/>
          </a:p>
        </p:txBody>
      </p:sp>
      <p:sp>
        <p:nvSpPr>
          <p:cNvPr id="14348" name="Line 12"/>
          <p:cNvSpPr>
            <a:spLocks noChangeShapeType="1"/>
          </p:cNvSpPr>
          <p:nvPr/>
        </p:nvSpPr>
        <p:spPr bwMode="auto">
          <a:xfrm>
            <a:off x="3203575" y="3644900"/>
            <a:ext cx="73025" cy="71438"/>
          </a:xfrm>
          <a:prstGeom prst="line">
            <a:avLst/>
          </a:prstGeom>
          <a:noFill/>
          <a:ln w="9525">
            <a:solidFill>
              <a:schemeClr val="tx1"/>
            </a:solidFill>
            <a:round/>
            <a:headEnd/>
            <a:tailEnd/>
          </a:ln>
          <a:effectLst/>
        </p:spPr>
        <p:txBody>
          <a:bodyPr/>
          <a:lstStyle/>
          <a:p>
            <a:endParaRPr lang="en-US"/>
          </a:p>
        </p:txBody>
      </p:sp>
      <p:sp>
        <p:nvSpPr>
          <p:cNvPr id="14349" name="Line 13"/>
          <p:cNvSpPr>
            <a:spLocks noChangeShapeType="1"/>
          </p:cNvSpPr>
          <p:nvPr/>
        </p:nvSpPr>
        <p:spPr bwMode="auto">
          <a:xfrm flipH="1">
            <a:off x="3203575" y="3716338"/>
            <a:ext cx="73025" cy="73025"/>
          </a:xfrm>
          <a:prstGeom prst="line">
            <a:avLst/>
          </a:prstGeom>
          <a:noFill/>
          <a:ln w="9525">
            <a:solidFill>
              <a:schemeClr val="tx1"/>
            </a:solidFill>
            <a:round/>
            <a:headEnd/>
            <a:tailEnd/>
          </a:ln>
          <a:effectLst/>
        </p:spPr>
        <p:txBody>
          <a:bodyPr/>
          <a:lstStyle/>
          <a:p>
            <a:endParaRPr lang="en-US"/>
          </a:p>
        </p:txBody>
      </p:sp>
      <p:sp>
        <p:nvSpPr>
          <p:cNvPr id="14350" name="Oval 14"/>
          <p:cNvSpPr>
            <a:spLocks noChangeArrowheads="1"/>
          </p:cNvSpPr>
          <p:nvPr/>
        </p:nvSpPr>
        <p:spPr bwMode="auto">
          <a:xfrm>
            <a:off x="4859338" y="3500438"/>
            <a:ext cx="144462" cy="71437"/>
          </a:xfrm>
          <a:prstGeom prst="ellipse">
            <a:avLst/>
          </a:prstGeom>
          <a:noFill/>
          <a:ln w="9525">
            <a:solidFill>
              <a:schemeClr val="tx1"/>
            </a:solidFill>
            <a:round/>
            <a:headEnd/>
            <a:tailEnd/>
          </a:ln>
          <a:effectLst/>
        </p:spPr>
        <p:txBody>
          <a:bodyPr wrap="none" anchor="ctr"/>
          <a:lstStyle/>
          <a:p>
            <a:endParaRPr lang="en-US"/>
          </a:p>
        </p:txBody>
      </p:sp>
      <p:sp>
        <p:nvSpPr>
          <p:cNvPr id="14351" name="Line 15"/>
          <p:cNvSpPr>
            <a:spLocks noChangeShapeType="1"/>
          </p:cNvSpPr>
          <p:nvPr/>
        </p:nvSpPr>
        <p:spPr bwMode="auto">
          <a:xfrm>
            <a:off x="4932363" y="3573463"/>
            <a:ext cx="0" cy="142875"/>
          </a:xfrm>
          <a:prstGeom prst="line">
            <a:avLst/>
          </a:prstGeom>
          <a:noFill/>
          <a:ln w="9525">
            <a:solidFill>
              <a:schemeClr val="tx1"/>
            </a:solidFill>
            <a:round/>
            <a:headEnd/>
            <a:tailEnd/>
          </a:ln>
          <a:effectLst/>
        </p:spPr>
        <p:txBody>
          <a:bodyPr/>
          <a:lstStyle/>
          <a:p>
            <a:endParaRPr lang="en-US"/>
          </a:p>
        </p:txBody>
      </p:sp>
      <p:sp>
        <p:nvSpPr>
          <p:cNvPr id="14352" name="Text Box 16"/>
          <p:cNvSpPr txBox="1">
            <a:spLocks noChangeArrowheads="1"/>
          </p:cNvSpPr>
          <p:nvPr/>
        </p:nvSpPr>
        <p:spPr bwMode="auto">
          <a:xfrm>
            <a:off x="3492500" y="2781300"/>
            <a:ext cx="2663825" cy="366713"/>
          </a:xfrm>
          <a:prstGeom prst="rect">
            <a:avLst/>
          </a:prstGeom>
          <a:noFill/>
          <a:ln w="9525">
            <a:noFill/>
            <a:miter lim="800000"/>
            <a:headEnd/>
            <a:tailEnd/>
          </a:ln>
          <a:effectLst/>
        </p:spPr>
        <p:txBody>
          <a:bodyPr>
            <a:spAutoFit/>
          </a:bodyPr>
          <a:lstStyle/>
          <a:p>
            <a:pPr>
              <a:spcBef>
                <a:spcPct val="50000"/>
              </a:spcBef>
            </a:pPr>
            <a:r>
              <a:rPr lang="en-GB" b="0"/>
              <a:t>sensory neurone</a:t>
            </a:r>
          </a:p>
        </p:txBody>
      </p:sp>
      <p:sp>
        <p:nvSpPr>
          <p:cNvPr id="14353" name="Line 17"/>
          <p:cNvSpPr>
            <a:spLocks noChangeShapeType="1"/>
          </p:cNvSpPr>
          <p:nvPr/>
        </p:nvSpPr>
        <p:spPr bwMode="auto">
          <a:xfrm flipV="1">
            <a:off x="2771775" y="2997200"/>
            <a:ext cx="720725" cy="287338"/>
          </a:xfrm>
          <a:prstGeom prst="line">
            <a:avLst/>
          </a:prstGeom>
          <a:noFill/>
          <a:ln w="9525">
            <a:solidFill>
              <a:schemeClr val="tx1"/>
            </a:solidFill>
            <a:round/>
            <a:headEnd/>
            <a:tailEnd type="triangle" w="med" len="med"/>
          </a:ln>
          <a:effectLst/>
        </p:spPr>
        <p:txBody>
          <a:bodyPr/>
          <a:lstStyle/>
          <a:p>
            <a:endParaRPr lang="en-US"/>
          </a:p>
        </p:txBody>
      </p:sp>
      <p:sp>
        <p:nvSpPr>
          <p:cNvPr id="14354" name="Line 18"/>
          <p:cNvSpPr>
            <a:spLocks noChangeShapeType="1"/>
          </p:cNvSpPr>
          <p:nvPr/>
        </p:nvSpPr>
        <p:spPr bwMode="auto">
          <a:xfrm flipV="1">
            <a:off x="5651500" y="3644900"/>
            <a:ext cx="73025" cy="71438"/>
          </a:xfrm>
          <a:prstGeom prst="line">
            <a:avLst/>
          </a:prstGeom>
          <a:noFill/>
          <a:ln w="9525">
            <a:solidFill>
              <a:schemeClr val="tx1"/>
            </a:solidFill>
            <a:round/>
            <a:headEnd/>
            <a:tailEnd/>
          </a:ln>
          <a:effectLst/>
        </p:spPr>
        <p:txBody>
          <a:bodyPr/>
          <a:lstStyle/>
          <a:p>
            <a:endParaRPr lang="en-US"/>
          </a:p>
        </p:txBody>
      </p:sp>
      <p:sp>
        <p:nvSpPr>
          <p:cNvPr id="14355" name="Line 19"/>
          <p:cNvSpPr>
            <a:spLocks noChangeShapeType="1"/>
          </p:cNvSpPr>
          <p:nvPr/>
        </p:nvSpPr>
        <p:spPr bwMode="auto">
          <a:xfrm>
            <a:off x="5651500" y="3716338"/>
            <a:ext cx="73025" cy="73025"/>
          </a:xfrm>
          <a:prstGeom prst="line">
            <a:avLst/>
          </a:prstGeom>
          <a:noFill/>
          <a:ln w="9525">
            <a:solidFill>
              <a:schemeClr val="tx1"/>
            </a:solidFill>
            <a:round/>
            <a:headEnd/>
            <a:tailEnd/>
          </a:ln>
          <a:effectLst/>
        </p:spPr>
        <p:txBody>
          <a:bodyPr/>
          <a:lstStyle/>
          <a:p>
            <a:endParaRPr lang="en-US"/>
          </a:p>
        </p:txBody>
      </p:sp>
      <p:sp>
        <p:nvSpPr>
          <p:cNvPr id="14356" name="Text Box 20"/>
          <p:cNvSpPr txBox="1">
            <a:spLocks noChangeArrowheads="1"/>
          </p:cNvSpPr>
          <p:nvPr/>
        </p:nvSpPr>
        <p:spPr bwMode="auto">
          <a:xfrm>
            <a:off x="7740650" y="3644900"/>
            <a:ext cx="1223963" cy="1465263"/>
          </a:xfrm>
          <a:prstGeom prst="rect">
            <a:avLst/>
          </a:prstGeom>
          <a:noFill/>
          <a:ln w="9525">
            <a:noFill/>
            <a:miter lim="800000"/>
            <a:headEnd/>
            <a:tailEnd/>
          </a:ln>
          <a:effectLst/>
        </p:spPr>
        <p:txBody>
          <a:bodyPr>
            <a:spAutoFit/>
          </a:bodyPr>
          <a:lstStyle/>
          <a:p>
            <a:pPr>
              <a:spcBef>
                <a:spcPct val="50000"/>
              </a:spcBef>
            </a:pPr>
            <a:r>
              <a:rPr lang="en-GB" b="0"/>
              <a:t>spinal cord of central nervous system</a:t>
            </a:r>
          </a:p>
        </p:txBody>
      </p:sp>
      <p:sp>
        <p:nvSpPr>
          <p:cNvPr id="14357" name="Oval 21"/>
          <p:cNvSpPr>
            <a:spLocks noChangeArrowheads="1"/>
          </p:cNvSpPr>
          <p:nvPr/>
        </p:nvSpPr>
        <p:spPr bwMode="auto">
          <a:xfrm>
            <a:off x="5724525" y="3644900"/>
            <a:ext cx="142875" cy="14446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4358" name="Line 22"/>
          <p:cNvSpPr>
            <a:spLocks noChangeShapeType="1"/>
          </p:cNvSpPr>
          <p:nvPr/>
        </p:nvSpPr>
        <p:spPr bwMode="auto">
          <a:xfrm>
            <a:off x="5867400" y="3716338"/>
            <a:ext cx="144463" cy="0"/>
          </a:xfrm>
          <a:prstGeom prst="line">
            <a:avLst/>
          </a:prstGeom>
          <a:noFill/>
          <a:ln w="9525">
            <a:solidFill>
              <a:schemeClr val="tx1"/>
            </a:solidFill>
            <a:round/>
            <a:headEnd/>
            <a:tailEnd/>
          </a:ln>
          <a:effectLst/>
        </p:spPr>
        <p:txBody>
          <a:bodyPr/>
          <a:lstStyle/>
          <a:p>
            <a:endParaRPr lang="en-US"/>
          </a:p>
        </p:txBody>
      </p:sp>
      <p:sp>
        <p:nvSpPr>
          <p:cNvPr id="14359" name="Line 23"/>
          <p:cNvSpPr>
            <a:spLocks noChangeShapeType="1"/>
          </p:cNvSpPr>
          <p:nvPr/>
        </p:nvSpPr>
        <p:spPr bwMode="auto">
          <a:xfrm>
            <a:off x="6011863" y="3716338"/>
            <a:ext cx="0" cy="1152525"/>
          </a:xfrm>
          <a:prstGeom prst="line">
            <a:avLst/>
          </a:prstGeom>
          <a:noFill/>
          <a:ln w="9525">
            <a:solidFill>
              <a:schemeClr val="tx1"/>
            </a:solidFill>
            <a:round/>
            <a:headEnd/>
            <a:tailEnd/>
          </a:ln>
          <a:effectLst/>
        </p:spPr>
        <p:txBody>
          <a:bodyPr/>
          <a:lstStyle/>
          <a:p>
            <a:endParaRPr lang="en-US"/>
          </a:p>
        </p:txBody>
      </p:sp>
      <p:sp>
        <p:nvSpPr>
          <p:cNvPr id="14360" name="Line 24"/>
          <p:cNvSpPr>
            <a:spLocks noChangeShapeType="1"/>
          </p:cNvSpPr>
          <p:nvPr/>
        </p:nvSpPr>
        <p:spPr bwMode="auto">
          <a:xfrm flipH="1">
            <a:off x="5795963" y="4868863"/>
            <a:ext cx="215900" cy="0"/>
          </a:xfrm>
          <a:prstGeom prst="line">
            <a:avLst/>
          </a:prstGeom>
          <a:noFill/>
          <a:ln w="9525">
            <a:solidFill>
              <a:schemeClr val="tx1"/>
            </a:solidFill>
            <a:round/>
            <a:headEnd/>
            <a:tailEnd/>
          </a:ln>
          <a:effectLst/>
        </p:spPr>
        <p:txBody>
          <a:bodyPr/>
          <a:lstStyle/>
          <a:p>
            <a:endParaRPr lang="en-US"/>
          </a:p>
        </p:txBody>
      </p:sp>
      <p:sp>
        <p:nvSpPr>
          <p:cNvPr id="14361" name="Line 25"/>
          <p:cNvSpPr>
            <a:spLocks noChangeShapeType="1"/>
          </p:cNvSpPr>
          <p:nvPr/>
        </p:nvSpPr>
        <p:spPr bwMode="auto">
          <a:xfrm flipH="1" flipV="1">
            <a:off x="5724525" y="4797425"/>
            <a:ext cx="71438" cy="71438"/>
          </a:xfrm>
          <a:prstGeom prst="line">
            <a:avLst/>
          </a:prstGeom>
          <a:noFill/>
          <a:ln w="9525">
            <a:solidFill>
              <a:schemeClr val="tx1"/>
            </a:solidFill>
            <a:round/>
            <a:headEnd/>
            <a:tailEnd/>
          </a:ln>
          <a:effectLst/>
        </p:spPr>
        <p:txBody>
          <a:bodyPr/>
          <a:lstStyle/>
          <a:p>
            <a:endParaRPr lang="en-US"/>
          </a:p>
        </p:txBody>
      </p:sp>
      <p:sp>
        <p:nvSpPr>
          <p:cNvPr id="14362" name="Line 26"/>
          <p:cNvSpPr>
            <a:spLocks noChangeShapeType="1"/>
          </p:cNvSpPr>
          <p:nvPr/>
        </p:nvSpPr>
        <p:spPr bwMode="auto">
          <a:xfrm flipH="1">
            <a:off x="5724525" y="4868863"/>
            <a:ext cx="71438" cy="73025"/>
          </a:xfrm>
          <a:prstGeom prst="line">
            <a:avLst/>
          </a:prstGeom>
          <a:noFill/>
          <a:ln w="9525">
            <a:solidFill>
              <a:schemeClr val="tx1"/>
            </a:solidFill>
            <a:round/>
            <a:headEnd/>
            <a:tailEnd/>
          </a:ln>
          <a:effectLst/>
        </p:spPr>
        <p:txBody>
          <a:bodyPr/>
          <a:lstStyle/>
          <a:p>
            <a:endParaRPr lang="en-US"/>
          </a:p>
        </p:txBody>
      </p:sp>
      <p:sp>
        <p:nvSpPr>
          <p:cNvPr id="14363" name="Text Box 27"/>
          <p:cNvSpPr txBox="1">
            <a:spLocks noChangeArrowheads="1"/>
          </p:cNvSpPr>
          <p:nvPr/>
        </p:nvSpPr>
        <p:spPr bwMode="auto">
          <a:xfrm>
            <a:off x="6553200" y="3962400"/>
            <a:ext cx="1366837" cy="641350"/>
          </a:xfrm>
          <a:prstGeom prst="rect">
            <a:avLst/>
          </a:prstGeom>
          <a:noFill/>
          <a:ln w="9525">
            <a:noFill/>
            <a:miter lim="800000"/>
            <a:headEnd/>
            <a:tailEnd/>
          </a:ln>
          <a:effectLst/>
        </p:spPr>
        <p:txBody>
          <a:bodyPr>
            <a:spAutoFit/>
          </a:bodyPr>
          <a:lstStyle/>
          <a:p>
            <a:pPr>
              <a:spcBef>
                <a:spcPct val="50000"/>
              </a:spcBef>
            </a:pPr>
            <a:r>
              <a:rPr lang="en-GB" b="0" dirty="0"/>
              <a:t>relay neurone</a:t>
            </a:r>
          </a:p>
        </p:txBody>
      </p:sp>
      <p:sp>
        <p:nvSpPr>
          <p:cNvPr id="14364" name="Line 28"/>
          <p:cNvSpPr>
            <a:spLocks noChangeShapeType="1"/>
          </p:cNvSpPr>
          <p:nvPr/>
        </p:nvSpPr>
        <p:spPr bwMode="auto">
          <a:xfrm>
            <a:off x="6096000" y="4114800"/>
            <a:ext cx="423863" cy="127000"/>
          </a:xfrm>
          <a:prstGeom prst="line">
            <a:avLst/>
          </a:prstGeom>
          <a:noFill/>
          <a:ln w="9525">
            <a:solidFill>
              <a:schemeClr val="tx1"/>
            </a:solidFill>
            <a:round/>
            <a:headEnd/>
            <a:tailEnd type="triangle" w="med" len="med"/>
          </a:ln>
          <a:effectLst/>
        </p:spPr>
        <p:txBody>
          <a:bodyPr/>
          <a:lstStyle/>
          <a:p>
            <a:endParaRPr lang="en-US"/>
          </a:p>
        </p:txBody>
      </p:sp>
      <p:sp>
        <p:nvSpPr>
          <p:cNvPr id="14365" name="Oval 29"/>
          <p:cNvSpPr>
            <a:spLocks noChangeArrowheads="1"/>
          </p:cNvSpPr>
          <p:nvPr/>
        </p:nvSpPr>
        <p:spPr bwMode="auto">
          <a:xfrm>
            <a:off x="5580063" y="4797425"/>
            <a:ext cx="144462" cy="14446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4366" name="Line 30"/>
          <p:cNvSpPr>
            <a:spLocks noChangeShapeType="1"/>
          </p:cNvSpPr>
          <p:nvPr/>
        </p:nvSpPr>
        <p:spPr bwMode="auto">
          <a:xfrm flipH="1">
            <a:off x="3348038" y="4868863"/>
            <a:ext cx="2232025" cy="0"/>
          </a:xfrm>
          <a:prstGeom prst="line">
            <a:avLst/>
          </a:prstGeom>
          <a:noFill/>
          <a:ln w="9525">
            <a:solidFill>
              <a:schemeClr val="tx1"/>
            </a:solidFill>
            <a:round/>
            <a:headEnd/>
            <a:tailEnd/>
          </a:ln>
          <a:effectLst/>
        </p:spPr>
        <p:txBody>
          <a:bodyPr/>
          <a:lstStyle/>
          <a:p>
            <a:endParaRPr lang="en-US"/>
          </a:p>
        </p:txBody>
      </p:sp>
      <p:sp>
        <p:nvSpPr>
          <p:cNvPr id="14367" name="Line 31"/>
          <p:cNvSpPr>
            <a:spLocks noChangeShapeType="1"/>
          </p:cNvSpPr>
          <p:nvPr/>
        </p:nvSpPr>
        <p:spPr bwMode="auto">
          <a:xfrm flipH="1" flipV="1">
            <a:off x="3276600" y="4797425"/>
            <a:ext cx="71438" cy="71438"/>
          </a:xfrm>
          <a:prstGeom prst="line">
            <a:avLst/>
          </a:prstGeom>
          <a:noFill/>
          <a:ln w="9525">
            <a:solidFill>
              <a:schemeClr val="tx1"/>
            </a:solidFill>
            <a:round/>
            <a:headEnd/>
            <a:tailEnd/>
          </a:ln>
          <a:effectLst/>
        </p:spPr>
        <p:txBody>
          <a:bodyPr/>
          <a:lstStyle/>
          <a:p>
            <a:endParaRPr lang="en-US"/>
          </a:p>
        </p:txBody>
      </p:sp>
      <p:sp>
        <p:nvSpPr>
          <p:cNvPr id="14368" name="Line 32"/>
          <p:cNvSpPr>
            <a:spLocks noChangeShapeType="1"/>
          </p:cNvSpPr>
          <p:nvPr/>
        </p:nvSpPr>
        <p:spPr bwMode="auto">
          <a:xfrm flipH="1">
            <a:off x="3276600" y="4868863"/>
            <a:ext cx="71438" cy="73025"/>
          </a:xfrm>
          <a:prstGeom prst="line">
            <a:avLst/>
          </a:prstGeom>
          <a:noFill/>
          <a:ln w="9525">
            <a:solidFill>
              <a:schemeClr val="tx1"/>
            </a:solidFill>
            <a:round/>
            <a:headEnd/>
            <a:tailEnd/>
          </a:ln>
          <a:effectLst/>
        </p:spPr>
        <p:txBody>
          <a:bodyPr/>
          <a:lstStyle/>
          <a:p>
            <a:endParaRPr lang="en-US"/>
          </a:p>
        </p:txBody>
      </p:sp>
      <p:sp>
        <p:nvSpPr>
          <p:cNvPr id="14369" name="Text Box 33"/>
          <p:cNvSpPr txBox="1">
            <a:spLocks noChangeArrowheads="1"/>
          </p:cNvSpPr>
          <p:nvPr/>
        </p:nvSpPr>
        <p:spPr bwMode="auto">
          <a:xfrm>
            <a:off x="3708400" y="5589588"/>
            <a:ext cx="2089150" cy="366712"/>
          </a:xfrm>
          <a:prstGeom prst="rect">
            <a:avLst/>
          </a:prstGeom>
          <a:noFill/>
          <a:ln w="9525">
            <a:noFill/>
            <a:miter lim="800000"/>
            <a:headEnd/>
            <a:tailEnd/>
          </a:ln>
          <a:effectLst/>
        </p:spPr>
        <p:txBody>
          <a:bodyPr>
            <a:spAutoFit/>
          </a:bodyPr>
          <a:lstStyle/>
          <a:p>
            <a:pPr>
              <a:spcBef>
                <a:spcPct val="50000"/>
              </a:spcBef>
            </a:pPr>
            <a:r>
              <a:rPr lang="en-GB" b="0"/>
              <a:t>motor neurone</a:t>
            </a:r>
          </a:p>
        </p:txBody>
      </p:sp>
      <p:sp>
        <p:nvSpPr>
          <p:cNvPr id="14370" name="Line 34"/>
          <p:cNvSpPr>
            <a:spLocks noChangeShapeType="1"/>
          </p:cNvSpPr>
          <p:nvPr/>
        </p:nvSpPr>
        <p:spPr bwMode="auto">
          <a:xfrm>
            <a:off x="4114800" y="4953000"/>
            <a:ext cx="381000" cy="609600"/>
          </a:xfrm>
          <a:prstGeom prst="line">
            <a:avLst/>
          </a:prstGeom>
          <a:noFill/>
          <a:ln w="9525">
            <a:solidFill>
              <a:schemeClr val="tx1"/>
            </a:solidFill>
            <a:round/>
            <a:headEnd/>
            <a:tailEnd type="triangle" w="med" len="med"/>
          </a:ln>
          <a:effectLst/>
        </p:spPr>
        <p:txBody>
          <a:bodyPr/>
          <a:lstStyle/>
          <a:p>
            <a:endParaRPr lang="en-US"/>
          </a:p>
        </p:txBody>
      </p:sp>
      <p:sp>
        <p:nvSpPr>
          <p:cNvPr id="14371" name="Rectangle 35"/>
          <p:cNvSpPr>
            <a:spLocks noChangeArrowheads="1"/>
          </p:cNvSpPr>
          <p:nvPr/>
        </p:nvSpPr>
        <p:spPr bwMode="auto">
          <a:xfrm>
            <a:off x="1692275" y="4724400"/>
            <a:ext cx="1511300" cy="288925"/>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endParaRPr lang="en-US"/>
          </a:p>
        </p:txBody>
      </p:sp>
      <p:sp>
        <p:nvSpPr>
          <p:cNvPr id="14372" name="Text Box 36"/>
          <p:cNvSpPr txBox="1">
            <a:spLocks noChangeArrowheads="1"/>
          </p:cNvSpPr>
          <p:nvPr/>
        </p:nvSpPr>
        <p:spPr bwMode="auto">
          <a:xfrm>
            <a:off x="1908175" y="5013325"/>
            <a:ext cx="1296988" cy="366713"/>
          </a:xfrm>
          <a:prstGeom prst="rect">
            <a:avLst/>
          </a:prstGeom>
          <a:noFill/>
          <a:ln w="9525">
            <a:noFill/>
            <a:miter lim="800000"/>
            <a:headEnd/>
            <a:tailEnd/>
          </a:ln>
          <a:effectLst/>
        </p:spPr>
        <p:txBody>
          <a:bodyPr>
            <a:spAutoFit/>
          </a:bodyPr>
          <a:lstStyle/>
          <a:p>
            <a:pPr>
              <a:spcBef>
                <a:spcPct val="50000"/>
              </a:spcBef>
            </a:pPr>
            <a:r>
              <a:rPr lang="en-GB" b="0"/>
              <a:t>effector</a:t>
            </a:r>
          </a:p>
        </p:txBody>
      </p:sp>
      <p:sp>
        <p:nvSpPr>
          <p:cNvPr id="14373" name="Line 37"/>
          <p:cNvSpPr>
            <a:spLocks noChangeShapeType="1"/>
          </p:cNvSpPr>
          <p:nvPr/>
        </p:nvSpPr>
        <p:spPr bwMode="auto">
          <a:xfrm flipH="1" flipV="1">
            <a:off x="2843213" y="5300663"/>
            <a:ext cx="865187" cy="433387"/>
          </a:xfrm>
          <a:prstGeom prst="line">
            <a:avLst/>
          </a:prstGeom>
          <a:noFill/>
          <a:ln w="9525">
            <a:solidFill>
              <a:schemeClr val="tx1"/>
            </a:solidFill>
            <a:round/>
            <a:headEnd/>
            <a:tailEnd type="triangle" w="med" len="med"/>
          </a:ln>
          <a:effectLst/>
        </p:spPr>
        <p:txBody>
          <a:bodyPr/>
          <a:lstStyle/>
          <a:p>
            <a:endParaRPr lang="en-US"/>
          </a:p>
        </p:txBody>
      </p:sp>
      <p:sp>
        <p:nvSpPr>
          <p:cNvPr id="37" name="Title 36"/>
          <p:cNvSpPr>
            <a:spLocks noGrp="1"/>
          </p:cNvSpPr>
          <p:nvPr>
            <p:ph type="title"/>
          </p:nvPr>
        </p:nvSpPr>
        <p:spPr/>
        <p:txBody>
          <a:bodyPr/>
          <a:lstStyle/>
          <a:p>
            <a:r>
              <a:rPr lang="en-GB" dirty="0" smtClean="0">
                <a:solidFill>
                  <a:schemeClr val="accent1">
                    <a:lumMod val="60000"/>
                    <a:lumOff val="40000"/>
                  </a:schemeClr>
                </a:solidFill>
              </a:rPr>
              <a:t>Simplified reflex arc</a:t>
            </a:r>
            <a:endParaRPr lang="en-GB"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64163" y="3213100"/>
            <a:ext cx="3455987" cy="2232025"/>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endParaRPr lang="en-US"/>
          </a:p>
        </p:txBody>
      </p:sp>
      <p:sp>
        <p:nvSpPr>
          <p:cNvPr id="15364" name="Text Box 4"/>
          <p:cNvSpPr txBox="1">
            <a:spLocks noChangeArrowheads="1"/>
          </p:cNvSpPr>
          <p:nvPr/>
        </p:nvSpPr>
        <p:spPr bwMode="auto">
          <a:xfrm>
            <a:off x="827088" y="2492375"/>
            <a:ext cx="1152525" cy="366713"/>
          </a:xfrm>
          <a:prstGeom prst="rect">
            <a:avLst/>
          </a:prstGeom>
          <a:noFill/>
          <a:ln w="9525">
            <a:noFill/>
            <a:miter lim="800000"/>
            <a:headEnd/>
            <a:tailEnd/>
          </a:ln>
          <a:effectLst/>
        </p:spPr>
        <p:txBody>
          <a:bodyPr>
            <a:spAutoFit/>
          </a:bodyPr>
          <a:lstStyle/>
          <a:p>
            <a:pPr>
              <a:spcBef>
                <a:spcPct val="50000"/>
              </a:spcBef>
            </a:pPr>
            <a:r>
              <a:rPr lang="en-GB"/>
              <a:t>stimulus</a:t>
            </a:r>
          </a:p>
        </p:txBody>
      </p:sp>
      <p:sp>
        <p:nvSpPr>
          <p:cNvPr id="15365" name="Line 5"/>
          <p:cNvSpPr>
            <a:spLocks noChangeShapeType="1"/>
          </p:cNvSpPr>
          <p:nvPr/>
        </p:nvSpPr>
        <p:spPr bwMode="auto">
          <a:xfrm>
            <a:off x="1476375" y="2852738"/>
            <a:ext cx="287338" cy="288925"/>
          </a:xfrm>
          <a:prstGeom prst="line">
            <a:avLst/>
          </a:prstGeom>
          <a:noFill/>
          <a:ln w="76200">
            <a:solidFill>
              <a:schemeClr val="tx1"/>
            </a:solidFill>
            <a:round/>
            <a:headEnd/>
            <a:tailEnd type="triangle" w="med" len="med"/>
          </a:ln>
          <a:effectLst/>
        </p:spPr>
        <p:txBody>
          <a:bodyPr/>
          <a:lstStyle/>
          <a:p>
            <a:endParaRPr lang="en-US"/>
          </a:p>
        </p:txBody>
      </p:sp>
      <p:sp>
        <p:nvSpPr>
          <p:cNvPr id="15366" name="Rectangle 6"/>
          <p:cNvSpPr>
            <a:spLocks noChangeArrowheads="1"/>
          </p:cNvSpPr>
          <p:nvPr/>
        </p:nvSpPr>
        <p:spPr bwMode="auto">
          <a:xfrm>
            <a:off x="2339975" y="3500438"/>
            <a:ext cx="503238" cy="433387"/>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endParaRPr lang="en-US"/>
          </a:p>
        </p:txBody>
      </p:sp>
      <p:sp>
        <p:nvSpPr>
          <p:cNvPr id="15367" name="Text Box 7"/>
          <p:cNvSpPr txBox="1">
            <a:spLocks noChangeArrowheads="1"/>
          </p:cNvSpPr>
          <p:nvPr/>
        </p:nvSpPr>
        <p:spPr bwMode="auto">
          <a:xfrm>
            <a:off x="1692275" y="3141663"/>
            <a:ext cx="1223963" cy="366712"/>
          </a:xfrm>
          <a:prstGeom prst="rect">
            <a:avLst/>
          </a:prstGeom>
          <a:noFill/>
          <a:ln w="9525">
            <a:noFill/>
            <a:miter lim="800000"/>
            <a:headEnd/>
            <a:tailEnd/>
          </a:ln>
          <a:effectLst/>
        </p:spPr>
        <p:txBody>
          <a:bodyPr>
            <a:spAutoFit/>
          </a:bodyPr>
          <a:lstStyle/>
          <a:p>
            <a:pPr>
              <a:spcBef>
                <a:spcPct val="50000"/>
              </a:spcBef>
            </a:pPr>
            <a:r>
              <a:rPr lang="en-GB" b="0"/>
              <a:t>receptor</a:t>
            </a:r>
          </a:p>
        </p:txBody>
      </p:sp>
      <p:sp>
        <p:nvSpPr>
          <p:cNvPr id="15368" name="Line 8"/>
          <p:cNvSpPr>
            <a:spLocks noChangeShapeType="1"/>
          </p:cNvSpPr>
          <p:nvPr/>
        </p:nvSpPr>
        <p:spPr bwMode="auto">
          <a:xfrm>
            <a:off x="2843213" y="3716338"/>
            <a:ext cx="215900" cy="0"/>
          </a:xfrm>
          <a:prstGeom prst="line">
            <a:avLst/>
          </a:prstGeom>
          <a:noFill/>
          <a:ln w="9525">
            <a:solidFill>
              <a:schemeClr val="tx1"/>
            </a:solidFill>
            <a:round/>
            <a:headEnd/>
            <a:tailEnd/>
          </a:ln>
          <a:effectLst/>
        </p:spPr>
        <p:txBody>
          <a:bodyPr/>
          <a:lstStyle/>
          <a:p>
            <a:endParaRPr lang="en-US"/>
          </a:p>
        </p:txBody>
      </p:sp>
      <p:sp>
        <p:nvSpPr>
          <p:cNvPr id="15369" name="Line 9"/>
          <p:cNvSpPr>
            <a:spLocks noChangeShapeType="1"/>
          </p:cNvSpPr>
          <p:nvPr/>
        </p:nvSpPr>
        <p:spPr bwMode="auto">
          <a:xfrm flipV="1">
            <a:off x="3059113" y="3644900"/>
            <a:ext cx="73025" cy="71438"/>
          </a:xfrm>
          <a:prstGeom prst="line">
            <a:avLst/>
          </a:prstGeom>
          <a:noFill/>
          <a:ln w="9525">
            <a:solidFill>
              <a:schemeClr val="tx1"/>
            </a:solidFill>
            <a:round/>
            <a:headEnd/>
            <a:tailEnd/>
          </a:ln>
          <a:effectLst/>
        </p:spPr>
        <p:txBody>
          <a:bodyPr/>
          <a:lstStyle/>
          <a:p>
            <a:endParaRPr lang="en-US"/>
          </a:p>
        </p:txBody>
      </p:sp>
      <p:sp>
        <p:nvSpPr>
          <p:cNvPr id="15370" name="Line 10"/>
          <p:cNvSpPr>
            <a:spLocks noChangeShapeType="1"/>
          </p:cNvSpPr>
          <p:nvPr/>
        </p:nvSpPr>
        <p:spPr bwMode="auto">
          <a:xfrm>
            <a:off x="3059113" y="3716338"/>
            <a:ext cx="73025" cy="73025"/>
          </a:xfrm>
          <a:prstGeom prst="line">
            <a:avLst/>
          </a:prstGeom>
          <a:noFill/>
          <a:ln w="9525">
            <a:solidFill>
              <a:schemeClr val="tx1"/>
            </a:solidFill>
            <a:round/>
            <a:headEnd/>
            <a:tailEnd/>
          </a:ln>
          <a:effectLst/>
        </p:spPr>
        <p:txBody>
          <a:bodyPr/>
          <a:lstStyle/>
          <a:p>
            <a:endParaRPr lang="en-US"/>
          </a:p>
        </p:txBody>
      </p:sp>
      <p:sp>
        <p:nvSpPr>
          <p:cNvPr id="15371" name="Line 11"/>
          <p:cNvSpPr>
            <a:spLocks noChangeShapeType="1"/>
          </p:cNvSpPr>
          <p:nvPr/>
        </p:nvSpPr>
        <p:spPr bwMode="auto">
          <a:xfrm>
            <a:off x="3276600" y="3716338"/>
            <a:ext cx="2374900" cy="0"/>
          </a:xfrm>
          <a:prstGeom prst="line">
            <a:avLst/>
          </a:prstGeom>
          <a:noFill/>
          <a:ln w="9525">
            <a:solidFill>
              <a:schemeClr val="tx1"/>
            </a:solidFill>
            <a:round/>
            <a:headEnd/>
            <a:tailEnd/>
          </a:ln>
          <a:effectLst/>
        </p:spPr>
        <p:txBody>
          <a:bodyPr/>
          <a:lstStyle/>
          <a:p>
            <a:endParaRPr lang="en-US"/>
          </a:p>
        </p:txBody>
      </p:sp>
      <p:sp>
        <p:nvSpPr>
          <p:cNvPr id="15372" name="Line 12"/>
          <p:cNvSpPr>
            <a:spLocks noChangeShapeType="1"/>
          </p:cNvSpPr>
          <p:nvPr/>
        </p:nvSpPr>
        <p:spPr bwMode="auto">
          <a:xfrm>
            <a:off x="3203575" y="3644900"/>
            <a:ext cx="73025" cy="71438"/>
          </a:xfrm>
          <a:prstGeom prst="line">
            <a:avLst/>
          </a:prstGeom>
          <a:noFill/>
          <a:ln w="9525">
            <a:solidFill>
              <a:schemeClr val="tx1"/>
            </a:solidFill>
            <a:round/>
            <a:headEnd/>
            <a:tailEnd/>
          </a:ln>
          <a:effectLst/>
        </p:spPr>
        <p:txBody>
          <a:bodyPr/>
          <a:lstStyle/>
          <a:p>
            <a:endParaRPr lang="en-US"/>
          </a:p>
        </p:txBody>
      </p:sp>
      <p:sp>
        <p:nvSpPr>
          <p:cNvPr id="15373" name="Line 13"/>
          <p:cNvSpPr>
            <a:spLocks noChangeShapeType="1"/>
          </p:cNvSpPr>
          <p:nvPr/>
        </p:nvSpPr>
        <p:spPr bwMode="auto">
          <a:xfrm flipH="1">
            <a:off x="3203575" y="3716338"/>
            <a:ext cx="73025" cy="73025"/>
          </a:xfrm>
          <a:prstGeom prst="line">
            <a:avLst/>
          </a:prstGeom>
          <a:noFill/>
          <a:ln w="9525">
            <a:solidFill>
              <a:schemeClr val="tx1"/>
            </a:solidFill>
            <a:round/>
            <a:headEnd/>
            <a:tailEnd/>
          </a:ln>
          <a:effectLst/>
        </p:spPr>
        <p:txBody>
          <a:bodyPr/>
          <a:lstStyle/>
          <a:p>
            <a:endParaRPr lang="en-US"/>
          </a:p>
        </p:txBody>
      </p:sp>
      <p:sp>
        <p:nvSpPr>
          <p:cNvPr id="15374" name="Oval 14"/>
          <p:cNvSpPr>
            <a:spLocks noChangeArrowheads="1"/>
          </p:cNvSpPr>
          <p:nvPr/>
        </p:nvSpPr>
        <p:spPr bwMode="auto">
          <a:xfrm>
            <a:off x="4859338" y="3500438"/>
            <a:ext cx="144462" cy="71437"/>
          </a:xfrm>
          <a:prstGeom prst="ellipse">
            <a:avLst/>
          </a:prstGeom>
          <a:noFill/>
          <a:ln w="9525">
            <a:solidFill>
              <a:schemeClr val="tx1"/>
            </a:solidFill>
            <a:round/>
            <a:headEnd/>
            <a:tailEnd/>
          </a:ln>
          <a:effectLst/>
        </p:spPr>
        <p:txBody>
          <a:bodyPr wrap="none" anchor="ctr"/>
          <a:lstStyle/>
          <a:p>
            <a:endParaRPr lang="en-US"/>
          </a:p>
        </p:txBody>
      </p:sp>
      <p:sp>
        <p:nvSpPr>
          <p:cNvPr id="15375" name="Line 15"/>
          <p:cNvSpPr>
            <a:spLocks noChangeShapeType="1"/>
          </p:cNvSpPr>
          <p:nvPr/>
        </p:nvSpPr>
        <p:spPr bwMode="auto">
          <a:xfrm>
            <a:off x="4932363" y="3573463"/>
            <a:ext cx="0" cy="142875"/>
          </a:xfrm>
          <a:prstGeom prst="line">
            <a:avLst/>
          </a:prstGeom>
          <a:noFill/>
          <a:ln w="9525">
            <a:solidFill>
              <a:schemeClr val="tx1"/>
            </a:solidFill>
            <a:round/>
            <a:headEnd/>
            <a:tailEnd/>
          </a:ln>
          <a:effectLst/>
        </p:spPr>
        <p:txBody>
          <a:bodyPr/>
          <a:lstStyle/>
          <a:p>
            <a:endParaRPr lang="en-US"/>
          </a:p>
        </p:txBody>
      </p:sp>
      <p:sp>
        <p:nvSpPr>
          <p:cNvPr id="15376" name="Text Box 16"/>
          <p:cNvSpPr txBox="1">
            <a:spLocks noChangeArrowheads="1"/>
          </p:cNvSpPr>
          <p:nvPr/>
        </p:nvSpPr>
        <p:spPr bwMode="auto">
          <a:xfrm>
            <a:off x="3492500" y="2781300"/>
            <a:ext cx="2663825" cy="366713"/>
          </a:xfrm>
          <a:prstGeom prst="rect">
            <a:avLst/>
          </a:prstGeom>
          <a:noFill/>
          <a:ln w="9525">
            <a:noFill/>
            <a:miter lim="800000"/>
            <a:headEnd/>
            <a:tailEnd/>
          </a:ln>
          <a:effectLst/>
        </p:spPr>
        <p:txBody>
          <a:bodyPr>
            <a:spAutoFit/>
          </a:bodyPr>
          <a:lstStyle/>
          <a:p>
            <a:pPr>
              <a:spcBef>
                <a:spcPct val="50000"/>
              </a:spcBef>
            </a:pPr>
            <a:r>
              <a:rPr lang="en-GB" b="0"/>
              <a:t>sensory neurone</a:t>
            </a:r>
          </a:p>
        </p:txBody>
      </p:sp>
      <p:sp>
        <p:nvSpPr>
          <p:cNvPr id="15377" name="Line 17"/>
          <p:cNvSpPr>
            <a:spLocks noChangeShapeType="1"/>
          </p:cNvSpPr>
          <p:nvPr/>
        </p:nvSpPr>
        <p:spPr bwMode="auto">
          <a:xfrm flipV="1">
            <a:off x="2771775" y="2997200"/>
            <a:ext cx="720725" cy="287338"/>
          </a:xfrm>
          <a:prstGeom prst="line">
            <a:avLst/>
          </a:prstGeom>
          <a:noFill/>
          <a:ln w="9525">
            <a:solidFill>
              <a:schemeClr val="tx1"/>
            </a:solidFill>
            <a:round/>
            <a:headEnd/>
            <a:tailEnd type="triangle" w="med" len="med"/>
          </a:ln>
          <a:effectLst/>
        </p:spPr>
        <p:txBody>
          <a:bodyPr/>
          <a:lstStyle/>
          <a:p>
            <a:endParaRPr lang="en-US"/>
          </a:p>
        </p:txBody>
      </p:sp>
      <p:sp>
        <p:nvSpPr>
          <p:cNvPr id="15378" name="Line 18"/>
          <p:cNvSpPr>
            <a:spLocks noChangeShapeType="1"/>
          </p:cNvSpPr>
          <p:nvPr/>
        </p:nvSpPr>
        <p:spPr bwMode="auto">
          <a:xfrm flipV="1">
            <a:off x="5651500" y="3644900"/>
            <a:ext cx="73025" cy="71438"/>
          </a:xfrm>
          <a:prstGeom prst="line">
            <a:avLst/>
          </a:prstGeom>
          <a:noFill/>
          <a:ln w="9525">
            <a:solidFill>
              <a:schemeClr val="tx1"/>
            </a:solidFill>
            <a:round/>
            <a:headEnd/>
            <a:tailEnd/>
          </a:ln>
          <a:effectLst/>
        </p:spPr>
        <p:txBody>
          <a:bodyPr/>
          <a:lstStyle/>
          <a:p>
            <a:endParaRPr lang="en-US"/>
          </a:p>
        </p:txBody>
      </p:sp>
      <p:sp>
        <p:nvSpPr>
          <p:cNvPr id="15379" name="Line 19"/>
          <p:cNvSpPr>
            <a:spLocks noChangeShapeType="1"/>
          </p:cNvSpPr>
          <p:nvPr/>
        </p:nvSpPr>
        <p:spPr bwMode="auto">
          <a:xfrm>
            <a:off x="5651500" y="3716338"/>
            <a:ext cx="73025" cy="73025"/>
          </a:xfrm>
          <a:prstGeom prst="line">
            <a:avLst/>
          </a:prstGeom>
          <a:noFill/>
          <a:ln w="9525">
            <a:solidFill>
              <a:schemeClr val="tx1"/>
            </a:solidFill>
            <a:round/>
            <a:headEnd/>
            <a:tailEnd/>
          </a:ln>
          <a:effectLst/>
        </p:spPr>
        <p:txBody>
          <a:bodyPr/>
          <a:lstStyle/>
          <a:p>
            <a:endParaRPr lang="en-US"/>
          </a:p>
        </p:txBody>
      </p:sp>
      <p:sp>
        <p:nvSpPr>
          <p:cNvPr id="15380" name="Text Box 20"/>
          <p:cNvSpPr txBox="1">
            <a:spLocks noChangeArrowheads="1"/>
          </p:cNvSpPr>
          <p:nvPr/>
        </p:nvSpPr>
        <p:spPr bwMode="auto">
          <a:xfrm>
            <a:off x="7740650" y="3644900"/>
            <a:ext cx="1223963" cy="1465263"/>
          </a:xfrm>
          <a:prstGeom prst="rect">
            <a:avLst/>
          </a:prstGeom>
          <a:noFill/>
          <a:ln w="9525">
            <a:noFill/>
            <a:miter lim="800000"/>
            <a:headEnd/>
            <a:tailEnd/>
          </a:ln>
          <a:effectLst/>
        </p:spPr>
        <p:txBody>
          <a:bodyPr>
            <a:spAutoFit/>
          </a:bodyPr>
          <a:lstStyle/>
          <a:p>
            <a:pPr>
              <a:spcBef>
                <a:spcPct val="50000"/>
              </a:spcBef>
            </a:pPr>
            <a:r>
              <a:rPr lang="en-GB" b="0"/>
              <a:t>spinal cord of central nervous system</a:t>
            </a:r>
          </a:p>
        </p:txBody>
      </p:sp>
      <p:sp>
        <p:nvSpPr>
          <p:cNvPr id="15381" name="Oval 21"/>
          <p:cNvSpPr>
            <a:spLocks noChangeArrowheads="1"/>
          </p:cNvSpPr>
          <p:nvPr/>
        </p:nvSpPr>
        <p:spPr bwMode="auto">
          <a:xfrm>
            <a:off x="5724525" y="3644900"/>
            <a:ext cx="142875" cy="14446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5382" name="Line 22"/>
          <p:cNvSpPr>
            <a:spLocks noChangeShapeType="1"/>
          </p:cNvSpPr>
          <p:nvPr/>
        </p:nvSpPr>
        <p:spPr bwMode="auto">
          <a:xfrm>
            <a:off x="5867400" y="3716338"/>
            <a:ext cx="144463" cy="0"/>
          </a:xfrm>
          <a:prstGeom prst="line">
            <a:avLst/>
          </a:prstGeom>
          <a:noFill/>
          <a:ln w="9525">
            <a:solidFill>
              <a:schemeClr val="tx1"/>
            </a:solidFill>
            <a:round/>
            <a:headEnd/>
            <a:tailEnd/>
          </a:ln>
          <a:effectLst/>
        </p:spPr>
        <p:txBody>
          <a:bodyPr/>
          <a:lstStyle/>
          <a:p>
            <a:endParaRPr lang="en-US"/>
          </a:p>
        </p:txBody>
      </p:sp>
      <p:sp>
        <p:nvSpPr>
          <p:cNvPr id="15383" name="Line 23"/>
          <p:cNvSpPr>
            <a:spLocks noChangeShapeType="1"/>
          </p:cNvSpPr>
          <p:nvPr/>
        </p:nvSpPr>
        <p:spPr bwMode="auto">
          <a:xfrm>
            <a:off x="6011863" y="3716338"/>
            <a:ext cx="0" cy="1152525"/>
          </a:xfrm>
          <a:prstGeom prst="line">
            <a:avLst/>
          </a:prstGeom>
          <a:noFill/>
          <a:ln w="9525">
            <a:solidFill>
              <a:schemeClr val="tx1"/>
            </a:solidFill>
            <a:round/>
            <a:headEnd/>
            <a:tailEnd/>
          </a:ln>
          <a:effectLst/>
        </p:spPr>
        <p:txBody>
          <a:bodyPr/>
          <a:lstStyle/>
          <a:p>
            <a:endParaRPr lang="en-US"/>
          </a:p>
        </p:txBody>
      </p:sp>
      <p:sp>
        <p:nvSpPr>
          <p:cNvPr id="15384" name="Line 24"/>
          <p:cNvSpPr>
            <a:spLocks noChangeShapeType="1"/>
          </p:cNvSpPr>
          <p:nvPr/>
        </p:nvSpPr>
        <p:spPr bwMode="auto">
          <a:xfrm flipH="1">
            <a:off x="5795963" y="4868863"/>
            <a:ext cx="215900" cy="0"/>
          </a:xfrm>
          <a:prstGeom prst="line">
            <a:avLst/>
          </a:prstGeom>
          <a:noFill/>
          <a:ln w="9525">
            <a:solidFill>
              <a:schemeClr val="tx1"/>
            </a:solidFill>
            <a:round/>
            <a:headEnd/>
            <a:tailEnd/>
          </a:ln>
          <a:effectLst/>
        </p:spPr>
        <p:txBody>
          <a:bodyPr/>
          <a:lstStyle/>
          <a:p>
            <a:endParaRPr lang="en-US"/>
          </a:p>
        </p:txBody>
      </p:sp>
      <p:sp>
        <p:nvSpPr>
          <p:cNvPr id="15385" name="Line 25"/>
          <p:cNvSpPr>
            <a:spLocks noChangeShapeType="1"/>
          </p:cNvSpPr>
          <p:nvPr/>
        </p:nvSpPr>
        <p:spPr bwMode="auto">
          <a:xfrm flipH="1" flipV="1">
            <a:off x="5724525" y="4797425"/>
            <a:ext cx="71438" cy="71438"/>
          </a:xfrm>
          <a:prstGeom prst="line">
            <a:avLst/>
          </a:prstGeom>
          <a:noFill/>
          <a:ln w="9525">
            <a:solidFill>
              <a:schemeClr val="tx1"/>
            </a:solidFill>
            <a:round/>
            <a:headEnd/>
            <a:tailEnd/>
          </a:ln>
          <a:effectLst/>
        </p:spPr>
        <p:txBody>
          <a:bodyPr/>
          <a:lstStyle/>
          <a:p>
            <a:endParaRPr lang="en-US"/>
          </a:p>
        </p:txBody>
      </p:sp>
      <p:sp>
        <p:nvSpPr>
          <p:cNvPr id="15386" name="Line 26"/>
          <p:cNvSpPr>
            <a:spLocks noChangeShapeType="1"/>
          </p:cNvSpPr>
          <p:nvPr/>
        </p:nvSpPr>
        <p:spPr bwMode="auto">
          <a:xfrm flipH="1">
            <a:off x="5724525" y="4868863"/>
            <a:ext cx="71438" cy="73025"/>
          </a:xfrm>
          <a:prstGeom prst="line">
            <a:avLst/>
          </a:prstGeom>
          <a:noFill/>
          <a:ln w="9525">
            <a:solidFill>
              <a:schemeClr val="tx1"/>
            </a:solidFill>
            <a:round/>
            <a:headEnd/>
            <a:tailEnd/>
          </a:ln>
          <a:effectLst/>
        </p:spPr>
        <p:txBody>
          <a:bodyPr/>
          <a:lstStyle/>
          <a:p>
            <a:endParaRPr lang="en-US"/>
          </a:p>
        </p:txBody>
      </p:sp>
      <p:sp>
        <p:nvSpPr>
          <p:cNvPr id="15387" name="Text Box 27"/>
          <p:cNvSpPr txBox="1">
            <a:spLocks noChangeArrowheads="1"/>
          </p:cNvSpPr>
          <p:nvPr/>
        </p:nvSpPr>
        <p:spPr bwMode="auto">
          <a:xfrm>
            <a:off x="6084888" y="3933825"/>
            <a:ext cx="1366837" cy="641350"/>
          </a:xfrm>
          <a:prstGeom prst="rect">
            <a:avLst/>
          </a:prstGeom>
          <a:noFill/>
          <a:ln w="9525">
            <a:noFill/>
            <a:miter lim="800000"/>
            <a:headEnd/>
            <a:tailEnd/>
          </a:ln>
          <a:effectLst/>
        </p:spPr>
        <p:txBody>
          <a:bodyPr>
            <a:spAutoFit/>
          </a:bodyPr>
          <a:lstStyle/>
          <a:p>
            <a:pPr>
              <a:spcBef>
                <a:spcPct val="50000"/>
              </a:spcBef>
            </a:pPr>
            <a:r>
              <a:rPr lang="en-GB" b="0"/>
              <a:t>relay neurone</a:t>
            </a:r>
          </a:p>
        </p:txBody>
      </p:sp>
      <p:sp>
        <p:nvSpPr>
          <p:cNvPr id="15388" name="Line 28"/>
          <p:cNvSpPr>
            <a:spLocks noChangeShapeType="1"/>
          </p:cNvSpPr>
          <p:nvPr/>
        </p:nvSpPr>
        <p:spPr bwMode="auto">
          <a:xfrm>
            <a:off x="5435600" y="2997200"/>
            <a:ext cx="1008063" cy="863600"/>
          </a:xfrm>
          <a:prstGeom prst="line">
            <a:avLst/>
          </a:prstGeom>
          <a:noFill/>
          <a:ln w="9525">
            <a:solidFill>
              <a:schemeClr val="tx1"/>
            </a:solidFill>
            <a:round/>
            <a:headEnd/>
            <a:tailEnd type="triangle" w="med" len="med"/>
          </a:ln>
          <a:effectLst/>
        </p:spPr>
        <p:txBody>
          <a:bodyPr/>
          <a:lstStyle/>
          <a:p>
            <a:endParaRPr lang="en-US"/>
          </a:p>
        </p:txBody>
      </p:sp>
      <p:sp>
        <p:nvSpPr>
          <p:cNvPr id="15389" name="Oval 29"/>
          <p:cNvSpPr>
            <a:spLocks noChangeArrowheads="1"/>
          </p:cNvSpPr>
          <p:nvPr/>
        </p:nvSpPr>
        <p:spPr bwMode="auto">
          <a:xfrm>
            <a:off x="5580063" y="4797425"/>
            <a:ext cx="144462" cy="14446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5390" name="Line 30"/>
          <p:cNvSpPr>
            <a:spLocks noChangeShapeType="1"/>
          </p:cNvSpPr>
          <p:nvPr/>
        </p:nvSpPr>
        <p:spPr bwMode="auto">
          <a:xfrm flipH="1">
            <a:off x="3348038" y="4868863"/>
            <a:ext cx="2232025" cy="0"/>
          </a:xfrm>
          <a:prstGeom prst="line">
            <a:avLst/>
          </a:prstGeom>
          <a:noFill/>
          <a:ln w="9525">
            <a:solidFill>
              <a:schemeClr val="tx1"/>
            </a:solidFill>
            <a:round/>
            <a:headEnd/>
            <a:tailEnd/>
          </a:ln>
          <a:effectLst/>
        </p:spPr>
        <p:txBody>
          <a:bodyPr/>
          <a:lstStyle/>
          <a:p>
            <a:endParaRPr lang="en-US"/>
          </a:p>
        </p:txBody>
      </p:sp>
      <p:sp>
        <p:nvSpPr>
          <p:cNvPr id="15391" name="Line 31"/>
          <p:cNvSpPr>
            <a:spLocks noChangeShapeType="1"/>
          </p:cNvSpPr>
          <p:nvPr/>
        </p:nvSpPr>
        <p:spPr bwMode="auto">
          <a:xfrm flipH="1" flipV="1">
            <a:off x="3276600" y="4797425"/>
            <a:ext cx="71438" cy="71438"/>
          </a:xfrm>
          <a:prstGeom prst="line">
            <a:avLst/>
          </a:prstGeom>
          <a:noFill/>
          <a:ln w="9525">
            <a:solidFill>
              <a:schemeClr val="tx1"/>
            </a:solidFill>
            <a:round/>
            <a:headEnd/>
            <a:tailEnd/>
          </a:ln>
          <a:effectLst/>
        </p:spPr>
        <p:txBody>
          <a:bodyPr/>
          <a:lstStyle/>
          <a:p>
            <a:endParaRPr lang="en-US"/>
          </a:p>
        </p:txBody>
      </p:sp>
      <p:sp>
        <p:nvSpPr>
          <p:cNvPr id="15392" name="Line 32"/>
          <p:cNvSpPr>
            <a:spLocks noChangeShapeType="1"/>
          </p:cNvSpPr>
          <p:nvPr/>
        </p:nvSpPr>
        <p:spPr bwMode="auto">
          <a:xfrm flipH="1">
            <a:off x="3276600" y="4868863"/>
            <a:ext cx="71438" cy="73025"/>
          </a:xfrm>
          <a:prstGeom prst="line">
            <a:avLst/>
          </a:prstGeom>
          <a:noFill/>
          <a:ln w="9525">
            <a:solidFill>
              <a:schemeClr val="tx1"/>
            </a:solidFill>
            <a:round/>
            <a:headEnd/>
            <a:tailEnd/>
          </a:ln>
          <a:effectLst/>
        </p:spPr>
        <p:txBody>
          <a:bodyPr/>
          <a:lstStyle/>
          <a:p>
            <a:endParaRPr lang="en-US"/>
          </a:p>
        </p:txBody>
      </p:sp>
      <p:sp>
        <p:nvSpPr>
          <p:cNvPr id="15393" name="Text Box 33"/>
          <p:cNvSpPr txBox="1">
            <a:spLocks noChangeArrowheads="1"/>
          </p:cNvSpPr>
          <p:nvPr/>
        </p:nvSpPr>
        <p:spPr bwMode="auto">
          <a:xfrm>
            <a:off x="3708400" y="5589588"/>
            <a:ext cx="2089150" cy="366712"/>
          </a:xfrm>
          <a:prstGeom prst="rect">
            <a:avLst/>
          </a:prstGeom>
          <a:noFill/>
          <a:ln w="9525">
            <a:noFill/>
            <a:miter lim="800000"/>
            <a:headEnd/>
            <a:tailEnd/>
          </a:ln>
          <a:effectLst/>
        </p:spPr>
        <p:txBody>
          <a:bodyPr>
            <a:spAutoFit/>
          </a:bodyPr>
          <a:lstStyle/>
          <a:p>
            <a:pPr>
              <a:spcBef>
                <a:spcPct val="50000"/>
              </a:spcBef>
            </a:pPr>
            <a:r>
              <a:rPr lang="en-GB" b="0"/>
              <a:t>motor neurone</a:t>
            </a:r>
          </a:p>
        </p:txBody>
      </p:sp>
      <p:sp>
        <p:nvSpPr>
          <p:cNvPr id="15394" name="Line 34"/>
          <p:cNvSpPr>
            <a:spLocks noChangeShapeType="1"/>
          </p:cNvSpPr>
          <p:nvPr/>
        </p:nvSpPr>
        <p:spPr bwMode="auto">
          <a:xfrm flipH="1">
            <a:off x="5219700" y="4581525"/>
            <a:ext cx="1296988" cy="1008063"/>
          </a:xfrm>
          <a:prstGeom prst="line">
            <a:avLst/>
          </a:prstGeom>
          <a:noFill/>
          <a:ln w="9525">
            <a:solidFill>
              <a:schemeClr val="tx1"/>
            </a:solidFill>
            <a:round/>
            <a:headEnd/>
            <a:tailEnd type="triangle" w="med" len="med"/>
          </a:ln>
          <a:effectLst/>
        </p:spPr>
        <p:txBody>
          <a:bodyPr/>
          <a:lstStyle/>
          <a:p>
            <a:endParaRPr lang="en-US"/>
          </a:p>
        </p:txBody>
      </p:sp>
      <p:sp>
        <p:nvSpPr>
          <p:cNvPr id="15395" name="Rectangle 35"/>
          <p:cNvSpPr>
            <a:spLocks noChangeArrowheads="1"/>
          </p:cNvSpPr>
          <p:nvPr/>
        </p:nvSpPr>
        <p:spPr bwMode="auto">
          <a:xfrm>
            <a:off x="1692275" y="4724400"/>
            <a:ext cx="1511300" cy="288925"/>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endParaRPr lang="en-US"/>
          </a:p>
        </p:txBody>
      </p:sp>
      <p:sp>
        <p:nvSpPr>
          <p:cNvPr id="15396" name="Text Box 36"/>
          <p:cNvSpPr txBox="1">
            <a:spLocks noChangeArrowheads="1"/>
          </p:cNvSpPr>
          <p:nvPr/>
        </p:nvSpPr>
        <p:spPr bwMode="auto">
          <a:xfrm>
            <a:off x="1908175" y="5013325"/>
            <a:ext cx="1296988" cy="366713"/>
          </a:xfrm>
          <a:prstGeom prst="rect">
            <a:avLst/>
          </a:prstGeom>
          <a:noFill/>
          <a:ln w="9525">
            <a:noFill/>
            <a:miter lim="800000"/>
            <a:headEnd/>
            <a:tailEnd/>
          </a:ln>
          <a:effectLst/>
        </p:spPr>
        <p:txBody>
          <a:bodyPr>
            <a:spAutoFit/>
          </a:bodyPr>
          <a:lstStyle/>
          <a:p>
            <a:pPr>
              <a:spcBef>
                <a:spcPct val="50000"/>
              </a:spcBef>
            </a:pPr>
            <a:r>
              <a:rPr lang="en-GB" b="0"/>
              <a:t>effector</a:t>
            </a:r>
          </a:p>
        </p:txBody>
      </p:sp>
      <p:sp>
        <p:nvSpPr>
          <p:cNvPr id="15397" name="Line 37"/>
          <p:cNvSpPr>
            <a:spLocks noChangeShapeType="1"/>
          </p:cNvSpPr>
          <p:nvPr/>
        </p:nvSpPr>
        <p:spPr bwMode="auto">
          <a:xfrm flipH="1" flipV="1">
            <a:off x="2843213" y="5300663"/>
            <a:ext cx="865187" cy="433387"/>
          </a:xfrm>
          <a:prstGeom prst="line">
            <a:avLst/>
          </a:prstGeom>
          <a:noFill/>
          <a:ln w="9525">
            <a:solidFill>
              <a:schemeClr val="tx1"/>
            </a:solidFill>
            <a:round/>
            <a:headEnd/>
            <a:tailEnd type="triangle" w="med" len="med"/>
          </a:ln>
          <a:effectLst/>
        </p:spPr>
        <p:txBody>
          <a:bodyPr/>
          <a:lstStyle/>
          <a:p>
            <a:endParaRPr lang="en-US"/>
          </a:p>
        </p:txBody>
      </p:sp>
      <p:sp>
        <p:nvSpPr>
          <p:cNvPr id="15398" name="Text Box 38"/>
          <p:cNvSpPr txBox="1">
            <a:spLocks noChangeArrowheads="1"/>
          </p:cNvSpPr>
          <p:nvPr/>
        </p:nvSpPr>
        <p:spPr bwMode="auto">
          <a:xfrm>
            <a:off x="684213" y="5229225"/>
            <a:ext cx="1512887" cy="366713"/>
          </a:xfrm>
          <a:prstGeom prst="rect">
            <a:avLst/>
          </a:prstGeom>
          <a:noFill/>
          <a:ln w="9525">
            <a:noFill/>
            <a:miter lim="800000"/>
            <a:headEnd/>
            <a:tailEnd/>
          </a:ln>
          <a:effectLst/>
        </p:spPr>
        <p:txBody>
          <a:bodyPr>
            <a:spAutoFit/>
          </a:bodyPr>
          <a:lstStyle/>
          <a:p>
            <a:pPr>
              <a:spcBef>
                <a:spcPct val="50000"/>
              </a:spcBef>
            </a:pPr>
            <a:r>
              <a:rPr lang="en-GB"/>
              <a:t>response</a:t>
            </a:r>
          </a:p>
        </p:txBody>
      </p:sp>
      <p:sp>
        <p:nvSpPr>
          <p:cNvPr id="15399" name="Line 39"/>
          <p:cNvSpPr>
            <a:spLocks noChangeShapeType="1"/>
          </p:cNvSpPr>
          <p:nvPr/>
        </p:nvSpPr>
        <p:spPr bwMode="auto">
          <a:xfrm flipH="1">
            <a:off x="1331913" y="4941888"/>
            <a:ext cx="287337" cy="287337"/>
          </a:xfrm>
          <a:prstGeom prst="line">
            <a:avLst/>
          </a:prstGeom>
          <a:noFill/>
          <a:ln w="76200">
            <a:solidFill>
              <a:schemeClr val="tx1"/>
            </a:solidFill>
            <a:round/>
            <a:headEnd/>
            <a:tailEnd type="triangle" w="med" len="med"/>
          </a:ln>
          <a:effectLst/>
        </p:spPr>
        <p:txBody>
          <a:bodyPr/>
          <a:lstStyle/>
          <a:p>
            <a:endParaRPr lang="en-US"/>
          </a:p>
        </p:txBody>
      </p:sp>
      <p:sp>
        <p:nvSpPr>
          <p:cNvPr id="39" name="Title 38"/>
          <p:cNvSpPr>
            <a:spLocks noGrp="1"/>
          </p:cNvSpPr>
          <p:nvPr>
            <p:ph type="title"/>
          </p:nvPr>
        </p:nvSpPr>
        <p:spPr/>
        <p:txBody>
          <a:bodyPr/>
          <a:lstStyle/>
          <a:p>
            <a:r>
              <a:rPr lang="en-GB" dirty="0" smtClean="0">
                <a:solidFill>
                  <a:schemeClr val="accent1">
                    <a:lumMod val="60000"/>
                    <a:lumOff val="40000"/>
                  </a:schemeClr>
                </a:solidFill>
              </a:rPr>
              <a:t>Simplified reflex arc</a:t>
            </a:r>
            <a:endParaRPr lang="en-GB"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685800" y="228600"/>
            <a:ext cx="7772400" cy="1143000"/>
          </a:xfrm>
        </p:spPr>
        <p:txBody>
          <a:bodyPr/>
          <a:lstStyle/>
          <a:p>
            <a:r>
              <a:rPr lang="en-US" altLang="en-US"/>
              <a:t>Spinal Reflexes</a:t>
            </a:r>
          </a:p>
        </p:txBody>
      </p:sp>
      <p:sp>
        <p:nvSpPr>
          <p:cNvPr id="221187" name="Rectangle 3"/>
          <p:cNvSpPr>
            <a:spLocks noGrp="1" noChangeArrowheads="1"/>
          </p:cNvSpPr>
          <p:nvPr>
            <p:ph type="body" idx="1"/>
          </p:nvPr>
        </p:nvSpPr>
        <p:spPr>
          <a:xfrm>
            <a:off x="500034" y="1643050"/>
            <a:ext cx="7929586" cy="4114800"/>
          </a:xfrm>
        </p:spPr>
        <p:txBody>
          <a:bodyPr/>
          <a:lstStyle/>
          <a:p>
            <a:r>
              <a:rPr lang="en-US" altLang="en-US" sz="2800" dirty="0"/>
              <a:t>Somatic reflexes mediated by the spinal cord are called </a:t>
            </a:r>
            <a:r>
              <a:rPr lang="en-US" altLang="en-US" sz="2800" b="1" dirty="0"/>
              <a:t>spinal </a:t>
            </a:r>
            <a:r>
              <a:rPr lang="en-US" altLang="en-US" sz="2800" b="1" dirty="0" smtClean="0"/>
              <a:t>reflexes</a:t>
            </a:r>
          </a:p>
          <a:p>
            <a:endParaRPr lang="en-US" altLang="en-US" sz="2800" b="1" dirty="0"/>
          </a:p>
          <a:p>
            <a:r>
              <a:rPr lang="en-US" altLang="en-US" sz="2800" dirty="0"/>
              <a:t>These reflexes may occur without the involvement of higher brain </a:t>
            </a:r>
            <a:r>
              <a:rPr lang="en-US" altLang="en-US" sz="2800" dirty="0" smtClean="0"/>
              <a:t>centers</a:t>
            </a:r>
          </a:p>
          <a:p>
            <a:endParaRPr lang="en-US" altLang="zh-CN" sz="2800" dirty="0"/>
          </a:p>
          <a:p>
            <a:r>
              <a:rPr lang="en-US" altLang="en-US" sz="2800" dirty="0"/>
              <a:t>Additionally, the brain can facilitate or inhibit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1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11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1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0" y="0"/>
            <a:ext cx="2484438" cy="1979613"/>
          </a:xfrm>
        </p:spPr>
        <p:txBody>
          <a:bodyPr/>
          <a:lstStyle/>
          <a:p>
            <a:pPr eaLnBrk="1" hangingPunct="1">
              <a:defRPr/>
            </a:pPr>
            <a:r>
              <a:rPr lang="en-US" sz="2400" dirty="0" smtClean="0">
                <a:solidFill>
                  <a:schemeClr val="tx1"/>
                </a:solidFill>
              </a:rPr>
              <a:t>R 3 Inputs to Alpha </a:t>
            </a:r>
            <a:br>
              <a:rPr lang="en-US" sz="2400" dirty="0" smtClean="0">
                <a:solidFill>
                  <a:schemeClr val="tx1"/>
                </a:solidFill>
              </a:rPr>
            </a:br>
            <a:r>
              <a:rPr lang="en-US" sz="2400" dirty="0" smtClean="0">
                <a:solidFill>
                  <a:schemeClr val="tx1"/>
                </a:solidFill>
              </a:rPr>
              <a:t>Motor Neurons</a:t>
            </a:r>
          </a:p>
        </p:txBody>
      </p:sp>
      <p:sp>
        <p:nvSpPr>
          <p:cNvPr id="23" name="Slide Number Placeholder 3"/>
          <p:cNvSpPr>
            <a:spLocks noGrp="1"/>
          </p:cNvSpPr>
          <p:nvPr>
            <p:ph type="sldNum" sz="quarter" idx="12"/>
          </p:nvPr>
        </p:nvSpPr>
        <p:spPr/>
        <p:txBody>
          <a:bodyPr/>
          <a:lstStyle/>
          <a:p>
            <a:pPr>
              <a:defRPr/>
            </a:pPr>
            <a:fld id="{87F216AB-0C5B-4D62-83F3-AFAB3D4B4EDF}" type="slidenum">
              <a:rPr lang="ar-SA"/>
              <a:pPr>
                <a:defRPr/>
              </a:pPr>
              <a:t>29</a:t>
            </a:fld>
            <a:endParaRPr lang="en-US"/>
          </a:p>
        </p:txBody>
      </p:sp>
      <p:sp>
        <p:nvSpPr>
          <p:cNvPr id="16388" name="Freeform 3"/>
          <p:cNvSpPr>
            <a:spLocks/>
          </p:cNvSpPr>
          <p:nvPr/>
        </p:nvSpPr>
        <p:spPr bwMode="auto">
          <a:xfrm>
            <a:off x="3160713" y="2047875"/>
            <a:ext cx="3087687" cy="3594100"/>
          </a:xfrm>
          <a:custGeom>
            <a:avLst/>
            <a:gdLst>
              <a:gd name="T0" fmla="*/ 51001 w 1453"/>
              <a:gd name="T1" fmla="*/ 268957 h 2245"/>
              <a:gd name="T2" fmla="*/ 153003 w 1453"/>
              <a:gd name="T3" fmla="*/ 172901 h 2245"/>
              <a:gd name="T4" fmla="*/ 306006 w 1453"/>
              <a:gd name="T5" fmla="*/ 76845 h 2245"/>
              <a:gd name="T6" fmla="*/ 459009 w 1453"/>
              <a:gd name="T7" fmla="*/ 38422 h 2245"/>
              <a:gd name="T8" fmla="*/ 612012 w 1453"/>
              <a:gd name="T9" fmla="*/ 0 h 2245"/>
              <a:gd name="T10" fmla="*/ 790516 w 1453"/>
              <a:gd name="T11" fmla="*/ 0 h 2245"/>
              <a:gd name="T12" fmla="*/ 994520 w 1453"/>
              <a:gd name="T13" fmla="*/ 0 h 2245"/>
              <a:gd name="T14" fmla="*/ 1173024 w 1453"/>
              <a:gd name="T15" fmla="*/ 38422 h 2245"/>
              <a:gd name="T16" fmla="*/ 1377028 w 1453"/>
              <a:gd name="T17" fmla="*/ 76845 h 2245"/>
              <a:gd name="T18" fmla="*/ 1555531 w 1453"/>
              <a:gd name="T19" fmla="*/ 134479 h 2245"/>
              <a:gd name="T20" fmla="*/ 1785036 w 1453"/>
              <a:gd name="T21" fmla="*/ 192112 h 2245"/>
              <a:gd name="T22" fmla="*/ 2065541 w 1453"/>
              <a:gd name="T23" fmla="*/ 288168 h 2245"/>
              <a:gd name="T24" fmla="*/ 2269546 w 1453"/>
              <a:gd name="T25" fmla="*/ 403436 h 2245"/>
              <a:gd name="T26" fmla="*/ 2422549 w 1453"/>
              <a:gd name="T27" fmla="*/ 518703 h 2245"/>
              <a:gd name="T28" fmla="*/ 2524551 w 1453"/>
              <a:gd name="T29" fmla="*/ 633970 h 2245"/>
              <a:gd name="T30" fmla="*/ 2626553 w 1453"/>
              <a:gd name="T31" fmla="*/ 826083 h 2245"/>
              <a:gd name="T32" fmla="*/ 2703054 w 1453"/>
              <a:gd name="T33" fmla="*/ 941350 h 2245"/>
              <a:gd name="T34" fmla="*/ 2779556 w 1453"/>
              <a:gd name="T35" fmla="*/ 1114251 h 2245"/>
              <a:gd name="T36" fmla="*/ 2830557 w 1453"/>
              <a:gd name="T37" fmla="*/ 1306363 h 2245"/>
              <a:gd name="T38" fmla="*/ 2881558 w 1453"/>
              <a:gd name="T39" fmla="*/ 1440842 h 2245"/>
              <a:gd name="T40" fmla="*/ 2958059 w 1453"/>
              <a:gd name="T41" fmla="*/ 1671377 h 2245"/>
              <a:gd name="T42" fmla="*/ 2983560 w 1453"/>
              <a:gd name="T43" fmla="*/ 1825066 h 2245"/>
              <a:gd name="T44" fmla="*/ 3060061 w 1453"/>
              <a:gd name="T45" fmla="*/ 2055601 h 2245"/>
              <a:gd name="T46" fmla="*/ 3060061 w 1453"/>
              <a:gd name="T47" fmla="*/ 2209291 h 2245"/>
              <a:gd name="T48" fmla="*/ 3085562 w 1453"/>
              <a:gd name="T49" fmla="*/ 2362980 h 2245"/>
              <a:gd name="T50" fmla="*/ 3060061 w 1453"/>
              <a:gd name="T51" fmla="*/ 2535881 h 2245"/>
              <a:gd name="T52" fmla="*/ 2983560 w 1453"/>
              <a:gd name="T53" fmla="*/ 2766416 h 2245"/>
              <a:gd name="T54" fmla="*/ 2932559 w 1453"/>
              <a:gd name="T55" fmla="*/ 2881683 h 2245"/>
              <a:gd name="T56" fmla="*/ 2805056 w 1453"/>
              <a:gd name="T57" fmla="*/ 3016162 h 2245"/>
              <a:gd name="T58" fmla="*/ 2677554 w 1453"/>
              <a:gd name="T59" fmla="*/ 3131429 h 2245"/>
              <a:gd name="T60" fmla="*/ 2575552 w 1453"/>
              <a:gd name="T61" fmla="*/ 3246696 h 2245"/>
              <a:gd name="T62" fmla="*/ 2448049 w 1453"/>
              <a:gd name="T63" fmla="*/ 3361964 h 2245"/>
              <a:gd name="T64" fmla="*/ 2295046 w 1453"/>
              <a:gd name="T65" fmla="*/ 3419598 h 2245"/>
              <a:gd name="T66" fmla="*/ 2116542 w 1453"/>
              <a:gd name="T67" fmla="*/ 3496443 h 2245"/>
              <a:gd name="T68" fmla="*/ 1912538 w 1453"/>
              <a:gd name="T69" fmla="*/ 3554077 h 2245"/>
              <a:gd name="T70" fmla="*/ 1759535 w 1453"/>
              <a:gd name="T71" fmla="*/ 3573288 h 2245"/>
              <a:gd name="T72" fmla="*/ 1581032 w 1453"/>
              <a:gd name="T73" fmla="*/ 3592499 h 2245"/>
              <a:gd name="T74" fmla="*/ 1402528 w 1453"/>
              <a:gd name="T75" fmla="*/ 3592499 h 2245"/>
              <a:gd name="T76" fmla="*/ 1249525 w 1453"/>
              <a:gd name="T77" fmla="*/ 3592499 h 2245"/>
              <a:gd name="T78" fmla="*/ 1096522 w 1453"/>
              <a:gd name="T79" fmla="*/ 3573288 h 2245"/>
              <a:gd name="T80" fmla="*/ 816016 w 1453"/>
              <a:gd name="T81" fmla="*/ 3554077 h 2245"/>
              <a:gd name="T82" fmla="*/ 586512 w 1453"/>
              <a:gd name="T83" fmla="*/ 3554077 h 2245"/>
              <a:gd name="T84" fmla="*/ 382508 w 1453"/>
              <a:gd name="T85" fmla="*/ 3515654 h 2245"/>
              <a:gd name="T86" fmla="*/ 127503 w 1453"/>
              <a:gd name="T87" fmla="*/ 3438809 h 2245"/>
              <a:gd name="T88" fmla="*/ 102002 w 1453"/>
              <a:gd name="T89" fmla="*/ 3323542 h 2245"/>
              <a:gd name="T90" fmla="*/ 102002 w 1453"/>
              <a:gd name="T91" fmla="*/ 3208274 h 2245"/>
              <a:gd name="T92" fmla="*/ 102002 w 1453"/>
              <a:gd name="T93" fmla="*/ 3093007 h 2245"/>
              <a:gd name="T94" fmla="*/ 76502 w 1453"/>
              <a:gd name="T95" fmla="*/ 2958528 h 2245"/>
              <a:gd name="T96" fmla="*/ 76502 w 1453"/>
              <a:gd name="T97" fmla="*/ 2843261 h 2245"/>
              <a:gd name="T98" fmla="*/ 51001 w 1453"/>
              <a:gd name="T99" fmla="*/ 2727994 h 2245"/>
              <a:gd name="T100" fmla="*/ 25501 w 1453"/>
              <a:gd name="T101" fmla="*/ 2612726 h 22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3"/>
              <a:gd name="T154" fmla="*/ 0 h 2245"/>
              <a:gd name="T155" fmla="*/ 1453 w 1453"/>
              <a:gd name="T156" fmla="*/ 2245 h 22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3" h="2245">
                <a:moveTo>
                  <a:pt x="0" y="204"/>
                </a:moveTo>
                <a:lnTo>
                  <a:pt x="24" y="168"/>
                </a:lnTo>
                <a:lnTo>
                  <a:pt x="36" y="132"/>
                </a:lnTo>
                <a:lnTo>
                  <a:pt x="72" y="108"/>
                </a:lnTo>
                <a:lnTo>
                  <a:pt x="108" y="72"/>
                </a:lnTo>
                <a:lnTo>
                  <a:pt x="144" y="48"/>
                </a:lnTo>
                <a:lnTo>
                  <a:pt x="180" y="36"/>
                </a:lnTo>
                <a:lnTo>
                  <a:pt x="216" y="24"/>
                </a:lnTo>
                <a:lnTo>
                  <a:pt x="252" y="12"/>
                </a:lnTo>
                <a:lnTo>
                  <a:pt x="288" y="0"/>
                </a:lnTo>
                <a:lnTo>
                  <a:pt x="324" y="0"/>
                </a:lnTo>
                <a:lnTo>
                  <a:pt x="372" y="0"/>
                </a:lnTo>
                <a:lnTo>
                  <a:pt x="420" y="0"/>
                </a:lnTo>
                <a:lnTo>
                  <a:pt x="468" y="0"/>
                </a:lnTo>
                <a:lnTo>
                  <a:pt x="504" y="12"/>
                </a:lnTo>
                <a:lnTo>
                  <a:pt x="552" y="24"/>
                </a:lnTo>
                <a:lnTo>
                  <a:pt x="600" y="36"/>
                </a:lnTo>
                <a:lnTo>
                  <a:pt x="648" y="48"/>
                </a:lnTo>
                <a:lnTo>
                  <a:pt x="696" y="60"/>
                </a:lnTo>
                <a:lnTo>
                  <a:pt x="732" y="84"/>
                </a:lnTo>
                <a:lnTo>
                  <a:pt x="768" y="96"/>
                </a:lnTo>
                <a:lnTo>
                  <a:pt x="840" y="120"/>
                </a:lnTo>
                <a:lnTo>
                  <a:pt x="876" y="144"/>
                </a:lnTo>
                <a:lnTo>
                  <a:pt x="972" y="180"/>
                </a:lnTo>
                <a:lnTo>
                  <a:pt x="1020" y="228"/>
                </a:lnTo>
                <a:lnTo>
                  <a:pt x="1068" y="252"/>
                </a:lnTo>
                <a:lnTo>
                  <a:pt x="1104" y="288"/>
                </a:lnTo>
                <a:lnTo>
                  <a:pt x="1140" y="324"/>
                </a:lnTo>
                <a:lnTo>
                  <a:pt x="1164" y="360"/>
                </a:lnTo>
                <a:lnTo>
                  <a:pt x="1188" y="396"/>
                </a:lnTo>
                <a:lnTo>
                  <a:pt x="1212" y="432"/>
                </a:lnTo>
                <a:lnTo>
                  <a:pt x="1236" y="516"/>
                </a:lnTo>
                <a:lnTo>
                  <a:pt x="1260" y="552"/>
                </a:lnTo>
                <a:lnTo>
                  <a:pt x="1272" y="588"/>
                </a:lnTo>
                <a:lnTo>
                  <a:pt x="1296" y="624"/>
                </a:lnTo>
                <a:lnTo>
                  <a:pt x="1308" y="696"/>
                </a:lnTo>
                <a:lnTo>
                  <a:pt x="1308" y="732"/>
                </a:lnTo>
                <a:lnTo>
                  <a:pt x="1332" y="816"/>
                </a:lnTo>
                <a:lnTo>
                  <a:pt x="1356" y="864"/>
                </a:lnTo>
                <a:lnTo>
                  <a:pt x="1356" y="900"/>
                </a:lnTo>
                <a:lnTo>
                  <a:pt x="1368" y="948"/>
                </a:lnTo>
                <a:lnTo>
                  <a:pt x="1392" y="1044"/>
                </a:lnTo>
                <a:lnTo>
                  <a:pt x="1404" y="1092"/>
                </a:lnTo>
                <a:lnTo>
                  <a:pt x="1404" y="1140"/>
                </a:lnTo>
                <a:lnTo>
                  <a:pt x="1416" y="1188"/>
                </a:lnTo>
                <a:lnTo>
                  <a:pt x="1440" y="1284"/>
                </a:lnTo>
                <a:lnTo>
                  <a:pt x="1440" y="1332"/>
                </a:lnTo>
                <a:lnTo>
                  <a:pt x="1440" y="1380"/>
                </a:lnTo>
                <a:lnTo>
                  <a:pt x="1440" y="1428"/>
                </a:lnTo>
                <a:lnTo>
                  <a:pt x="1452" y="1476"/>
                </a:lnTo>
                <a:lnTo>
                  <a:pt x="1440" y="1548"/>
                </a:lnTo>
                <a:lnTo>
                  <a:pt x="1440" y="1584"/>
                </a:lnTo>
                <a:lnTo>
                  <a:pt x="1428" y="1632"/>
                </a:lnTo>
                <a:lnTo>
                  <a:pt x="1404" y="1728"/>
                </a:lnTo>
                <a:lnTo>
                  <a:pt x="1404" y="1764"/>
                </a:lnTo>
                <a:lnTo>
                  <a:pt x="1380" y="1800"/>
                </a:lnTo>
                <a:lnTo>
                  <a:pt x="1356" y="1836"/>
                </a:lnTo>
                <a:lnTo>
                  <a:pt x="1320" y="1884"/>
                </a:lnTo>
                <a:lnTo>
                  <a:pt x="1296" y="1920"/>
                </a:lnTo>
                <a:lnTo>
                  <a:pt x="1260" y="1956"/>
                </a:lnTo>
                <a:lnTo>
                  <a:pt x="1248" y="1992"/>
                </a:lnTo>
                <a:lnTo>
                  <a:pt x="1212" y="2028"/>
                </a:lnTo>
                <a:lnTo>
                  <a:pt x="1176" y="2064"/>
                </a:lnTo>
                <a:lnTo>
                  <a:pt x="1152" y="2100"/>
                </a:lnTo>
                <a:lnTo>
                  <a:pt x="1116" y="2124"/>
                </a:lnTo>
                <a:lnTo>
                  <a:pt x="1080" y="2136"/>
                </a:lnTo>
                <a:lnTo>
                  <a:pt x="1044" y="2172"/>
                </a:lnTo>
                <a:lnTo>
                  <a:pt x="996" y="2184"/>
                </a:lnTo>
                <a:lnTo>
                  <a:pt x="948" y="2208"/>
                </a:lnTo>
                <a:lnTo>
                  <a:pt x="900" y="2220"/>
                </a:lnTo>
                <a:lnTo>
                  <a:pt x="864" y="2232"/>
                </a:lnTo>
                <a:lnTo>
                  <a:pt x="828" y="2232"/>
                </a:lnTo>
                <a:lnTo>
                  <a:pt x="780" y="2244"/>
                </a:lnTo>
                <a:lnTo>
                  <a:pt x="744" y="2244"/>
                </a:lnTo>
                <a:lnTo>
                  <a:pt x="708" y="2244"/>
                </a:lnTo>
                <a:lnTo>
                  <a:pt x="660" y="2244"/>
                </a:lnTo>
                <a:lnTo>
                  <a:pt x="624" y="2244"/>
                </a:lnTo>
                <a:lnTo>
                  <a:pt x="588" y="2244"/>
                </a:lnTo>
                <a:lnTo>
                  <a:pt x="552" y="2232"/>
                </a:lnTo>
                <a:lnTo>
                  <a:pt x="516" y="2232"/>
                </a:lnTo>
                <a:lnTo>
                  <a:pt x="420" y="2232"/>
                </a:lnTo>
                <a:lnTo>
                  <a:pt x="384" y="2220"/>
                </a:lnTo>
                <a:lnTo>
                  <a:pt x="312" y="2220"/>
                </a:lnTo>
                <a:lnTo>
                  <a:pt x="276" y="2220"/>
                </a:lnTo>
                <a:lnTo>
                  <a:pt x="228" y="2208"/>
                </a:lnTo>
                <a:lnTo>
                  <a:pt x="180" y="2196"/>
                </a:lnTo>
                <a:lnTo>
                  <a:pt x="96" y="2172"/>
                </a:lnTo>
                <a:lnTo>
                  <a:pt x="60" y="2148"/>
                </a:lnTo>
                <a:lnTo>
                  <a:pt x="48" y="2112"/>
                </a:lnTo>
                <a:lnTo>
                  <a:pt x="48" y="2076"/>
                </a:lnTo>
                <a:lnTo>
                  <a:pt x="48" y="2040"/>
                </a:lnTo>
                <a:lnTo>
                  <a:pt x="48" y="2004"/>
                </a:lnTo>
                <a:lnTo>
                  <a:pt x="48" y="1968"/>
                </a:lnTo>
                <a:lnTo>
                  <a:pt x="48" y="1932"/>
                </a:lnTo>
                <a:lnTo>
                  <a:pt x="48" y="1884"/>
                </a:lnTo>
                <a:lnTo>
                  <a:pt x="36" y="1848"/>
                </a:lnTo>
                <a:lnTo>
                  <a:pt x="36" y="1812"/>
                </a:lnTo>
                <a:lnTo>
                  <a:pt x="36" y="1776"/>
                </a:lnTo>
                <a:lnTo>
                  <a:pt x="36" y="1740"/>
                </a:lnTo>
                <a:lnTo>
                  <a:pt x="24" y="1704"/>
                </a:lnTo>
                <a:lnTo>
                  <a:pt x="24" y="1668"/>
                </a:lnTo>
                <a:lnTo>
                  <a:pt x="12" y="1632"/>
                </a:lnTo>
              </a:path>
            </a:pathLst>
          </a:custGeom>
          <a:solidFill>
            <a:srgbClr val="FFFFFF"/>
          </a:solidFill>
          <a:ln w="25400" cap="rnd">
            <a:solidFill>
              <a:srgbClr val="3F000B"/>
            </a:solidFill>
            <a:round/>
            <a:headEnd/>
            <a:tailEnd/>
          </a:ln>
        </p:spPr>
        <p:txBody>
          <a:bodyPr/>
          <a:lstStyle/>
          <a:p>
            <a:endParaRPr lang="en-US"/>
          </a:p>
        </p:txBody>
      </p:sp>
      <p:sp>
        <p:nvSpPr>
          <p:cNvPr id="16389" name="Freeform 4"/>
          <p:cNvSpPr>
            <a:spLocks/>
          </p:cNvSpPr>
          <p:nvPr/>
        </p:nvSpPr>
        <p:spPr bwMode="auto">
          <a:xfrm>
            <a:off x="3092450" y="2251075"/>
            <a:ext cx="2025650" cy="2689225"/>
          </a:xfrm>
          <a:custGeom>
            <a:avLst/>
            <a:gdLst>
              <a:gd name="T0" fmla="*/ 0 w 1167"/>
              <a:gd name="T1" fmla="*/ 1590402 h 1767"/>
              <a:gd name="T2" fmla="*/ 385342 w 1167"/>
              <a:gd name="T3" fmla="*/ 1421469 h 1767"/>
              <a:gd name="T4" fmla="*/ 501639 w 1167"/>
              <a:gd name="T5" fmla="*/ 1235796 h 1767"/>
              <a:gd name="T6" fmla="*/ 558920 w 1167"/>
              <a:gd name="T7" fmla="*/ 1133827 h 1767"/>
              <a:gd name="T8" fmla="*/ 578013 w 1167"/>
              <a:gd name="T9" fmla="*/ 812703 h 1767"/>
              <a:gd name="T10" fmla="*/ 597107 w 1167"/>
              <a:gd name="T11" fmla="*/ 660511 h 1767"/>
              <a:gd name="T12" fmla="*/ 827965 w 1167"/>
              <a:gd name="T13" fmla="*/ 558543 h 1767"/>
              <a:gd name="T14" fmla="*/ 1291417 w 1167"/>
              <a:gd name="T15" fmla="*/ 439834 h 1767"/>
              <a:gd name="T16" fmla="*/ 1754869 w 1167"/>
              <a:gd name="T17" fmla="*/ 101968 h 1767"/>
              <a:gd name="T18" fmla="*/ 2023914 w 1167"/>
              <a:gd name="T19" fmla="*/ 85227 h 1767"/>
              <a:gd name="T20" fmla="*/ 1871166 w 1167"/>
              <a:gd name="T21" fmla="*/ 203937 h 1767"/>
              <a:gd name="T22" fmla="*/ 1793056 w 1167"/>
              <a:gd name="T23" fmla="*/ 305905 h 1767"/>
              <a:gd name="T24" fmla="*/ 1676759 w 1167"/>
              <a:gd name="T25" fmla="*/ 406352 h 1767"/>
              <a:gd name="T26" fmla="*/ 1619478 w 1167"/>
              <a:gd name="T27" fmla="*/ 458097 h 1767"/>
              <a:gd name="T28" fmla="*/ 1600385 w 1167"/>
              <a:gd name="T29" fmla="*/ 508320 h 1767"/>
              <a:gd name="T30" fmla="*/ 1522275 w 1167"/>
              <a:gd name="T31" fmla="*/ 610288 h 1767"/>
              <a:gd name="T32" fmla="*/ 1445901 w 1167"/>
              <a:gd name="T33" fmla="*/ 829444 h 1767"/>
              <a:gd name="T34" fmla="*/ 1407714 w 1167"/>
              <a:gd name="T35" fmla="*/ 931413 h 1767"/>
              <a:gd name="T36" fmla="*/ 1388620 w 1167"/>
              <a:gd name="T37" fmla="*/ 981636 h 1767"/>
              <a:gd name="T38" fmla="*/ 1407714 w 1167"/>
              <a:gd name="T39" fmla="*/ 1150568 h 1767"/>
              <a:gd name="T40" fmla="*/ 1445901 w 1167"/>
              <a:gd name="T41" fmla="*/ 1217533 h 1767"/>
              <a:gd name="T42" fmla="*/ 1522275 w 1167"/>
              <a:gd name="T43" fmla="*/ 1438210 h 1767"/>
              <a:gd name="T44" fmla="*/ 1619478 w 1167"/>
              <a:gd name="T45" fmla="*/ 1590402 h 1767"/>
              <a:gd name="T46" fmla="*/ 1657665 w 1167"/>
              <a:gd name="T47" fmla="*/ 1640625 h 1767"/>
              <a:gd name="T48" fmla="*/ 1754869 w 1167"/>
              <a:gd name="T49" fmla="*/ 1911526 h 1767"/>
              <a:gd name="T50" fmla="*/ 1773962 w 1167"/>
              <a:gd name="T51" fmla="*/ 1961750 h 1767"/>
              <a:gd name="T52" fmla="*/ 1871166 w 1167"/>
              <a:gd name="T53" fmla="*/ 2046977 h 1767"/>
              <a:gd name="T54" fmla="*/ 1985727 w 1167"/>
              <a:gd name="T55" fmla="*/ 2165686 h 1767"/>
              <a:gd name="T56" fmla="*/ 2023914 w 1167"/>
              <a:gd name="T57" fmla="*/ 2282874 h 1767"/>
              <a:gd name="T58" fmla="*/ 2004821 w 1167"/>
              <a:gd name="T59" fmla="*/ 2503551 h 1767"/>
              <a:gd name="T60" fmla="*/ 1600385 w 1167"/>
              <a:gd name="T61" fmla="*/ 2689225 h 1767"/>
              <a:gd name="T62" fmla="*/ 827965 w 1167"/>
              <a:gd name="T63" fmla="*/ 2587257 h 1767"/>
              <a:gd name="T64" fmla="*/ 751591 w 1167"/>
              <a:gd name="T65" fmla="*/ 2486810 h 1767"/>
              <a:gd name="T66" fmla="*/ 654387 w 1167"/>
              <a:gd name="T67" fmla="*/ 2334619 h 1767"/>
              <a:gd name="T68" fmla="*/ 558920 w 1167"/>
              <a:gd name="T69" fmla="*/ 2097200 h 1767"/>
              <a:gd name="T70" fmla="*/ 539826 w 1167"/>
              <a:gd name="T71" fmla="*/ 2046977 h 1767"/>
              <a:gd name="T72" fmla="*/ 480810 w 1167"/>
              <a:gd name="T73" fmla="*/ 2013495 h 1767"/>
              <a:gd name="T74" fmla="*/ 249952 w 1167"/>
              <a:gd name="T75" fmla="*/ 1792817 h 1767"/>
              <a:gd name="T76" fmla="*/ 95468 w 1167"/>
              <a:gd name="T77" fmla="*/ 1692371 h 1767"/>
              <a:gd name="T78" fmla="*/ 0 w 1167"/>
              <a:gd name="T79" fmla="*/ 1674108 h 1767"/>
              <a:gd name="T80" fmla="*/ 0 w 1167"/>
              <a:gd name="T81" fmla="*/ 1590402 h 17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7"/>
              <a:gd name="T124" fmla="*/ 0 h 1767"/>
              <a:gd name="T125" fmla="*/ 1167 w 1167"/>
              <a:gd name="T126" fmla="*/ 1767 h 17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7" h="1767">
                <a:moveTo>
                  <a:pt x="0" y="1045"/>
                </a:moveTo>
                <a:cubicBezTo>
                  <a:pt x="127" y="1032"/>
                  <a:pt x="152" y="1039"/>
                  <a:pt x="222" y="934"/>
                </a:cubicBezTo>
                <a:cubicBezTo>
                  <a:pt x="236" y="891"/>
                  <a:pt x="257" y="843"/>
                  <a:pt x="289" y="812"/>
                </a:cubicBezTo>
                <a:cubicBezTo>
                  <a:pt x="297" y="788"/>
                  <a:pt x="319" y="770"/>
                  <a:pt x="322" y="745"/>
                </a:cubicBezTo>
                <a:cubicBezTo>
                  <a:pt x="331" y="675"/>
                  <a:pt x="328" y="604"/>
                  <a:pt x="333" y="534"/>
                </a:cubicBezTo>
                <a:cubicBezTo>
                  <a:pt x="335" y="501"/>
                  <a:pt x="328" y="464"/>
                  <a:pt x="344" y="434"/>
                </a:cubicBezTo>
                <a:cubicBezTo>
                  <a:pt x="361" y="402"/>
                  <a:pt x="445" y="375"/>
                  <a:pt x="477" y="367"/>
                </a:cubicBezTo>
                <a:cubicBezTo>
                  <a:pt x="564" y="346"/>
                  <a:pt x="663" y="331"/>
                  <a:pt x="744" y="289"/>
                </a:cubicBezTo>
                <a:cubicBezTo>
                  <a:pt x="849" y="235"/>
                  <a:pt x="914" y="130"/>
                  <a:pt x="1011" y="67"/>
                </a:cubicBezTo>
                <a:cubicBezTo>
                  <a:pt x="1056" y="0"/>
                  <a:pt x="1101" y="34"/>
                  <a:pt x="1166" y="56"/>
                </a:cubicBezTo>
                <a:cubicBezTo>
                  <a:pt x="1134" y="104"/>
                  <a:pt x="1113" y="89"/>
                  <a:pt x="1078" y="134"/>
                </a:cubicBezTo>
                <a:cubicBezTo>
                  <a:pt x="1061" y="155"/>
                  <a:pt x="1052" y="182"/>
                  <a:pt x="1033" y="201"/>
                </a:cubicBezTo>
                <a:cubicBezTo>
                  <a:pt x="1011" y="223"/>
                  <a:pt x="988" y="245"/>
                  <a:pt x="966" y="267"/>
                </a:cubicBezTo>
                <a:cubicBezTo>
                  <a:pt x="955" y="278"/>
                  <a:pt x="933" y="301"/>
                  <a:pt x="933" y="301"/>
                </a:cubicBezTo>
                <a:cubicBezTo>
                  <a:pt x="929" y="312"/>
                  <a:pt x="928" y="324"/>
                  <a:pt x="922" y="334"/>
                </a:cubicBezTo>
                <a:cubicBezTo>
                  <a:pt x="909" y="357"/>
                  <a:pt x="877" y="401"/>
                  <a:pt x="877" y="401"/>
                </a:cubicBezTo>
                <a:cubicBezTo>
                  <a:pt x="861" y="449"/>
                  <a:pt x="847" y="496"/>
                  <a:pt x="833" y="545"/>
                </a:cubicBezTo>
                <a:cubicBezTo>
                  <a:pt x="826" y="568"/>
                  <a:pt x="818" y="590"/>
                  <a:pt x="811" y="612"/>
                </a:cubicBezTo>
                <a:cubicBezTo>
                  <a:pt x="807" y="623"/>
                  <a:pt x="800" y="645"/>
                  <a:pt x="800" y="645"/>
                </a:cubicBezTo>
                <a:cubicBezTo>
                  <a:pt x="804" y="682"/>
                  <a:pt x="803" y="720"/>
                  <a:pt x="811" y="756"/>
                </a:cubicBezTo>
                <a:cubicBezTo>
                  <a:pt x="814" y="772"/>
                  <a:pt x="827" y="785"/>
                  <a:pt x="833" y="800"/>
                </a:cubicBezTo>
                <a:cubicBezTo>
                  <a:pt x="852" y="846"/>
                  <a:pt x="861" y="898"/>
                  <a:pt x="877" y="945"/>
                </a:cubicBezTo>
                <a:cubicBezTo>
                  <a:pt x="895" y="998"/>
                  <a:pt x="889" y="979"/>
                  <a:pt x="933" y="1045"/>
                </a:cubicBezTo>
                <a:cubicBezTo>
                  <a:pt x="940" y="1056"/>
                  <a:pt x="955" y="1078"/>
                  <a:pt x="955" y="1078"/>
                </a:cubicBezTo>
                <a:cubicBezTo>
                  <a:pt x="974" y="1137"/>
                  <a:pt x="991" y="1197"/>
                  <a:pt x="1011" y="1256"/>
                </a:cubicBezTo>
                <a:cubicBezTo>
                  <a:pt x="1015" y="1267"/>
                  <a:pt x="1014" y="1281"/>
                  <a:pt x="1022" y="1289"/>
                </a:cubicBezTo>
                <a:cubicBezTo>
                  <a:pt x="1041" y="1308"/>
                  <a:pt x="1078" y="1345"/>
                  <a:pt x="1078" y="1345"/>
                </a:cubicBezTo>
                <a:cubicBezTo>
                  <a:pt x="1093" y="1391"/>
                  <a:pt x="1112" y="1390"/>
                  <a:pt x="1144" y="1423"/>
                </a:cubicBezTo>
                <a:cubicBezTo>
                  <a:pt x="1150" y="1449"/>
                  <a:pt x="1166" y="1473"/>
                  <a:pt x="1166" y="1500"/>
                </a:cubicBezTo>
                <a:cubicBezTo>
                  <a:pt x="1166" y="1548"/>
                  <a:pt x="1167" y="1598"/>
                  <a:pt x="1155" y="1645"/>
                </a:cubicBezTo>
                <a:cubicBezTo>
                  <a:pt x="1128" y="1749"/>
                  <a:pt x="1007" y="1757"/>
                  <a:pt x="922" y="1767"/>
                </a:cubicBezTo>
                <a:cubicBezTo>
                  <a:pt x="769" y="1755"/>
                  <a:pt x="629" y="1715"/>
                  <a:pt x="477" y="1700"/>
                </a:cubicBezTo>
                <a:cubicBezTo>
                  <a:pt x="462" y="1678"/>
                  <a:pt x="448" y="1656"/>
                  <a:pt x="433" y="1634"/>
                </a:cubicBezTo>
                <a:cubicBezTo>
                  <a:pt x="327" y="1476"/>
                  <a:pt x="481" y="1635"/>
                  <a:pt x="377" y="1534"/>
                </a:cubicBezTo>
                <a:cubicBezTo>
                  <a:pt x="363" y="1476"/>
                  <a:pt x="348" y="1431"/>
                  <a:pt x="322" y="1378"/>
                </a:cubicBezTo>
                <a:cubicBezTo>
                  <a:pt x="317" y="1368"/>
                  <a:pt x="318" y="1354"/>
                  <a:pt x="311" y="1345"/>
                </a:cubicBezTo>
                <a:cubicBezTo>
                  <a:pt x="302" y="1335"/>
                  <a:pt x="288" y="1330"/>
                  <a:pt x="277" y="1323"/>
                </a:cubicBezTo>
                <a:cubicBezTo>
                  <a:pt x="253" y="1250"/>
                  <a:pt x="207" y="1220"/>
                  <a:pt x="144" y="1178"/>
                </a:cubicBezTo>
                <a:cubicBezTo>
                  <a:pt x="54" y="1118"/>
                  <a:pt x="124" y="1130"/>
                  <a:pt x="55" y="1112"/>
                </a:cubicBezTo>
                <a:cubicBezTo>
                  <a:pt x="37" y="1107"/>
                  <a:pt x="18" y="1104"/>
                  <a:pt x="0" y="1100"/>
                </a:cubicBezTo>
                <a:cubicBezTo>
                  <a:pt x="14" y="1059"/>
                  <a:pt x="16" y="1077"/>
                  <a:pt x="0" y="1045"/>
                </a:cubicBezTo>
                <a:close/>
              </a:path>
            </a:pathLst>
          </a:custGeom>
          <a:solidFill>
            <a:schemeClr val="accent6">
              <a:lumMod val="60000"/>
              <a:lumOff val="40000"/>
            </a:schemeClr>
          </a:solidFill>
          <a:ln w="9525">
            <a:solidFill>
              <a:schemeClr val="tx1"/>
            </a:solidFill>
            <a:round/>
            <a:headEnd/>
            <a:tailEnd/>
          </a:ln>
        </p:spPr>
        <p:txBody>
          <a:bodyPr wrap="none" anchor="ctr"/>
          <a:lstStyle/>
          <a:p>
            <a:endParaRPr lang="en-US"/>
          </a:p>
        </p:txBody>
      </p:sp>
      <p:sp>
        <p:nvSpPr>
          <p:cNvPr id="16390" name="Line 5"/>
          <p:cNvSpPr>
            <a:spLocks noChangeShapeType="1"/>
          </p:cNvSpPr>
          <p:nvPr/>
        </p:nvSpPr>
        <p:spPr bwMode="auto">
          <a:xfrm>
            <a:off x="3167063" y="2406650"/>
            <a:ext cx="0" cy="2305050"/>
          </a:xfrm>
          <a:prstGeom prst="line">
            <a:avLst/>
          </a:prstGeom>
          <a:noFill/>
          <a:ln w="9525">
            <a:solidFill>
              <a:schemeClr val="tx1"/>
            </a:solidFill>
            <a:round/>
            <a:headEnd/>
            <a:tailEnd/>
          </a:ln>
        </p:spPr>
        <p:txBody>
          <a:bodyPr wrap="none" anchor="ctr"/>
          <a:lstStyle/>
          <a:p>
            <a:endParaRPr lang="en-US"/>
          </a:p>
        </p:txBody>
      </p:sp>
      <p:grpSp>
        <p:nvGrpSpPr>
          <p:cNvPr id="2" name="Group 6"/>
          <p:cNvGrpSpPr>
            <a:grpSpLocks/>
          </p:cNvGrpSpPr>
          <p:nvPr/>
        </p:nvGrpSpPr>
        <p:grpSpPr bwMode="auto">
          <a:xfrm>
            <a:off x="4419600" y="4267200"/>
            <a:ext cx="4648200" cy="1752600"/>
            <a:chOff x="2784" y="2688"/>
            <a:chExt cx="2928" cy="1104"/>
          </a:xfrm>
        </p:grpSpPr>
        <p:sp>
          <p:nvSpPr>
            <p:cNvPr id="16406" name="Oval 7"/>
            <p:cNvSpPr>
              <a:spLocks noChangeArrowheads="1"/>
            </p:cNvSpPr>
            <p:nvPr/>
          </p:nvSpPr>
          <p:spPr bwMode="auto">
            <a:xfrm>
              <a:off x="2784" y="2688"/>
              <a:ext cx="288" cy="336"/>
            </a:xfrm>
            <a:prstGeom prst="ellipse">
              <a:avLst/>
            </a:prstGeom>
            <a:solidFill>
              <a:schemeClr val="bg2"/>
            </a:solidFill>
            <a:ln w="9525">
              <a:solidFill>
                <a:schemeClr val="tx1"/>
              </a:solidFill>
              <a:round/>
              <a:headEnd/>
              <a:tailEnd/>
            </a:ln>
          </p:spPr>
          <p:txBody>
            <a:bodyPr wrap="none" anchor="ctr"/>
            <a:lstStyle/>
            <a:p>
              <a:endParaRPr lang="en-US"/>
            </a:p>
          </p:txBody>
        </p:sp>
        <p:sp>
          <p:nvSpPr>
            <p:cNvPr id="16407" name="Freeform 8"/>
            <p:cNvSpPr>
              <a:spLocks/>
            </p:cNvSpPr>
            <p:nvPr/>
          </p:nvSpPr>
          <p:spPr bwMode="auto">
            <a:xfrm>
              <a:off x="2981" y="2976"/>
              <a:ext cx="2731" cy="816"/>
            </a:xfrm>
            <a:custGeom>
              <a:avLst/>
              <a:gdLst>
                <a:gd name="T0" fmla="*/ 0 w 2012"/>
                <a:gd name="T1" fmla="*/ 0 h 636"/>
                <a:gd name="T2" fmla="*/ 197 w 2012"/>
                <a:gd name="T3" fmla="*/ 186 h 636"/>
                <a:gd name="T4" fmla="*/ 345 w 2012"/>
                <a:gd name="T5" fmla="*/ 232 h 636"/>
                <a:gd name="T6" fmla="*/ 419 w 2012"/>
                <a:gd name="T7" fmla="*/ 280 h 636"/>
                <a:gd name="T8" fmla="*/ 567 w 2012"/>
                <a:gd name="T9" fmla="*/ 326 h 636"/>
                <a:gd name="T10" fmla="*/ 1505 w 2012"/>
                <a:gd name="T11" fmla="*/ 606 h 636"/>
                <a:gd name="T12" fmla="*/ 2048 w 2012"/>
                <a:gd name="T13" fmla="*/ 745 h 636"/>
                <a:gd name="T14" fmla="*/ 2715 w 2012"/>
                <a:gd name="T15" fmla="*/ 816 h 636"/>
                <a:gd name="T16" fmla="*/ 0 60000 65536"/>
                <a:gd name="T17" fmla="*/ 0 60000 65536"/>
                <a:gd name="T18" fmla="*/ 0 60000 65536"/>
                <a:gd name="T19" fmla="*/ 0 60000 65536"/>
                <a:gd name="T20" fmla="*/ 0 60000 65536"/>
                <a:gd name="T21" fmla="*/ 0 60000 65536"/>
                <a:gd name="T22" fmla="*/ 0 60000 65536"/>
                <a:gd name="T23" fmla="*/ 0 60000 65536"/>
                <a:gd name="T24" fmla="*/ 0 w 2012"/>
                <a:gd name="T25" fmla="*/ 0 h 636"/>
                <a:gd name="T26" fmla="*/ 2012 w 2012"/>
                <a:gd name="T27" fmla="*/ 636 h 6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2" h="636">
                  <a:moveTo>
                    <a:pt x="0" y="0"/>
                  </a:moveTo>
                  <a:cubicBezTo>
                    <a:pt x="47" y="47"/>
                    <a:pt x="82" y="117"/>
                    <a:pt x="145" y="145"/>
                  </a:cubicBezTo>
                  <a:cubicBezTo>
                    <a:pt x="180" y="160"/>
                    <a:pt x="254" y="181"/>
                    <a:pt x="254" y="181"/>
                  </a:cubicBezTo>
                  <a:cubicBezTo>
                    <a:pt x="272" y="193"/>
                    <a:pt x="289" y="209"/>
                    <a:pt x="309" y="218"/>
                  </a:cubicBezTo>
                  <a:cubicBezTo>
                    <a:pt x="344" y="234"/>
                    <a:pt x="418" y="254"/>
                    <a:pt x="418" y="254"/>
                  </a:cubicBezTo>
                  <a:cubicBezTo>
                    <a:pt x="556" y="464"/>
                    <a:pt x="892" y="459"/>
                    <a:pt x="1109" y="472"/>
                  </a:cubicBezTo>
                  <a:cubicBezTo>
                    <a:pt x="1242" y="516"/>
                    <a:pt x="1367" y="573"/>
                    <a:pt x="1509" y="581"/>
                  </a:cubicBezTo>
                  <a:cubicBezTo>
                    <a:pt x="2012" y="610"/>
                    <a:pt x="2000" y="434"/>
                    <a:pt x="2000" y="636"/>
                  </a:cubicBezTo>
                </a:path>
              </a:pathLst>
            </a:custGeom>
            <a:noFill/>
            <a:ln w="76200">
              <a:solidFill>
                <a:schemeClr val="tx1"/>
              </a:solidFill>
              <a:round/>
              <a:headEnd/>
              <a:tailEnd/>
            </a:ln>
          </p:spPr>
          <p:txBody>
            <a:bodyPr wrap="none" anchor="ctr"/>
            <a:lstStyle/>
            <a:p>
              <a:endParaRPr lang="en-US"/>
            </a:p>
          </p:txBody>
        </p:sp>
      </p:grpSp>
      <p:sp>
        <p:nvSpPr>
          <p:cNvPr id="16392" name="Oval 9"/>
          <p:cNvSpPr>
            <a:spLocks noChangeArrowheads="1"/>
          </p:cNvSpPr>
          <p:nvPr/>
        </p:nvSpPr>
        <p:spPr bwMode="auto">
          <a:xfrm>
            <a:off x="6096000" y="914400"/>
            <a:ext cx="1905000" cy="1143000"/>
          </a:xfrm>
          <a:prstGeom prst="ellipse">
            <a:avLst/>
          </a:prstGeom>
          <a:solidFill>
            <a:schemeClr val="accent2"/>
          </a:solidFill>
          <a:ln w="9525">
            <a:solidFill>
              <a:schemeClr val="tx1"/>
            </a:solidFill>
            <a:round/>
            <a:headEnd/>
            <a:tailEnd/>
          </a:ln>
        </p:spPr>
        <p:txBody>
          <a:bodyPr wrap="none" anchor="ctr"/>
          <a:lstStyle/>
          <a:p>
            <a:endParaRPr lang="en-US"/>
          </a:p>
        </p:txBody>
      </p:sp>
      <p:grpSp>
        <p:nvGrpSpPr>
          <p:cNvPr id="3" name="Group 10"/>
          <p:cNvGrpSpPr>
            <a:grpSpLocks/>
          </p:cNvGrpSpPr>
          <p:nvPr/>
        </p:nvGrpSpPr>
        <p:grpSpPr bwMode="auto">
          <a:xfrm>
            <a:off x="4343400" y="1143000"/>
            <a:ext cx="4660900" cy="3048000"/>
            <a:chOff x="2736" y="720"/>
            <a:chExt cx="2936" cy="1920"/>
          </a:xfrm>
        </p:grpSpPr>
        <p:sp>
          <p:nvSpPr>
            <p:cNvPr id="16402" name="Oval 11"/>
            <p:cNvSpPr>
              <a:spLocks noChangeArrowheads="1"/>
            </p:cNvSpPr>
            <p:nvPr/>
          </p:nvSpPr>
          <p:spPr bwMode="auto">
            <a:xfrm>
              <a:off x="4296" y="720"/>
              <a:ext cx="264" cy="288"/>
            </a:xfrm>
            <a:prstGeom prst="ellipse">
              <a:avLst/>
            </a:prstGeom>
            <a:solidFill>
              <a:schemeClr val="tx2"/>
            </a:solidFill>
            <a:ln w="9525">
              <a:solidFill>
                <a:schemeClr val="tx2"/>
              </a:solidFill>
              <a:round/>
              <a:headEnd/>
              <a:tailEnd/>
            </a:ln>
          </p:spPr>
          <p:txBody>
            <a:bodyPr wrap="none" anchor="ctr"/>
            <a:lstStyle/>
            <a:p>
              <a:endParaRPr lang="en-US"/>
            </a:p>
          </p:txBody>
        </p:sp>
        <p:grpSp>
          <p:nvGrpSpPr>
            <p:cNvPr id="4" name="Group 12"/>
            <p:cNvGrpSpPr>
              <a:grpSpLocks/>
            </p:cNvGrpSpPr>
            <p:nvPr/>
          </p:nvGrpSpPr>
          <p:grpSpPr bwMode="auto">
            <a:xfrm>
              <a:off x="2736" y="864"/>
              <a:ext cx="2936" cy="1776"/>
              <a:chOff x="2678" y="986"/>
              <a:chExt cx="2994" cy="1650"/>
            </a:xfrm>
          </p:grpSpPr>
          <p:sp>
            <p:nvSpPr>
              <p:cNvPr id="16404" name="Line 13"/>
              <p:cNvSpPr>
                <a:spLocks noChangeShapeType="1"/>
              </p:cNvSpPr>
              <p:nvPr/>
            </p:nvSpPr>
            <p:spPr bwMode="auto">
              <a:xfrm flipV="1">
                <a:off x="4492" y="986"/>
                <a:ext cx="0" cy="122"/>
              </a:xfrm>
              <a:prstGeom prst="line">
                <a:avLst/>
              </a:prstGeom>
              <a:noFill/>
              <a:ln w="76200">
                <a:solidFill>
                  <a:schemeClr val="tx2"/>
                </a:solidFill>
                <a:round/>
                <a:headEnd/>
                <a:tailEnd/>
              </a:ln>
            </p:spPr>
            <p:txBody>
              <a:bodyPr wrap="none" anchor="ctr"/>
              <a:lstStyle/>
              <a:p>
                <a:endParaRPr lang="en-US"/>
              </a:p>
            </p:txBody>
          </p:sp>
          <p:sp>
            <p:nvSpPr>
              <p:cNvPr id="16405" name="Freeform 14"/>
              <p:cNvSpPr>
                <a:spLocks/>
              </p:cNvSpPr>
              <p:nvPr/>
            </p:nvSpPr>
            <p:spPr bwMode="auto">
              <a:xfrm>
                <a:off x="2678" y="1036"/>
                <a:ext cx="2994" cy="1600"/>
              </a:xfrm>
              <a:custGeom>
                <a:avLst/>
                <a:gdLst>
                  <a:gd name="T0" fmla="*/ 2994 w 2994"/>
                  <a:gd name="T1" fmla="*/ 36 h 1600"/>
                  <a:gd name="T2" fmla="*/ 2467 w 2994"/>
                  <a:gd name="T3" fmla="*/ 36 h 1600"/>
                  <a:gd name="T4" fmla="*/ 1994 w 2994"/>
                  <a:gd name="T5" fmla="*/ 0 h 1600"/>
                  <a:gd name="T6" fmla="*/ 1831 w 2994"/>
                  <a:gd name="T7" fmla="*/ 55 h 1600"/>
                  <a:gd name="T8" fmla="*/ 1794 w 2994"/>
                  <a:gd name="T9" fmla="*/ 91 h 1600"/>
                  <a:gd name="T10" fmla="*/ 1558 w 2994"/>
                  <a:gd name="T11" fmla="*/ 200 h 1600"/>
                  <a:gd name="T12" fmla="*/ 1049 w 2994"/>
                  <a:gd name="T13" fmla="*/ 255 h 1600"/>
                  <a:gd name="T14" fmla="*/ 631 w 2994"/>
                  <a:gd name="T15" fmla="*/ 309 h 1600"/>
                  <a:gd name="T16" fmla="*/ 413 w 2994"/>
                  <a:gd name="T17" fmla="*/ 527 h 1600"/>
                  <a:gd name="T18" fmla="*/ 376 w 2994"/>
                  <a:gd name="T19" fmla="*/ 564 h 1600"/>
                  <a:gd name="T20" fmla="*/ 322 w 2994"/>
                  <a:gd name="T21" fmla="*/ 618 h 1600"/>
                  <a:gd name="T22" fmla="*/ 49 w 2994"/>
                  <a:gd name="T23" fmla="*/ 1036 h 1600"/>
                  <a:gd name="T24" fmla="*/ 31 w 2994"/>
                  <a:gd name="T25" fmla="*/ 1363 h 1600"/>
                  <a:gd name="T26" fmla="*/ 85 w 2994"/>
                  <a:gd name="T27" fmla="*/ 1491 h 1600"/>
                  <a:gd name="T28" fmla="*/ 122 w 2994"/>
                  <a:gd name="T29" fmla="*/ 1600 h 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94"/>
                  <a:gd name="T46" fmla="*/ 0 h 1600"/>
                  <a:gd name="T47" fmla="*/ 2994 w 2994"/>
                  <a:gd name="T48" fmla="*/ 1600 h 16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94" h="1600">
                    <a:moveTo>
                      <a:pt x="2994" y="36"/>
                    </a:moveTo>
                    <a:cubicBezTo>
                      <a:pt x="2701" y="64"/>
                      <a:pt x="2835" y="61"/>
                      <a:pt x="2467" y="36"/>
                    </a:cubicBezTo>
                    <a:cubicBezTo>
                      <a:pt x="2309" y="25"/>
                      <a:pt x="1994" y="0"/>
                      <a:pt x="1994" y="0"/>
                    </a:cubicBezTo>
                    <a:cubicBezTo>
                      <a:pt x="1934" y="15"/>
                      <a:pt x="1887" y="23"/>
                      <a:pt x="1831" y="55"/>
                    </a:cubicBezTo>
                    <a:cubicBezTo>
                      <a:pt x="1816" y="64"/>
                      <a:pt x="1808" y="81"/>
                      <a:pt x="1794" y="91"/>
                    </a:cubicBezTo>
                    <a:cubicBezTo>
                      <a:pt x="1721" y="145"/>
                      <a:pt x="1648" y="186"/>
                      <a:pt x="1558" y="200"/>
                    </a:cubicBezTo>
                    <a:cubicBezTo>
                      <a:pt x="1390" y="226"/>
                      <a:pt x="1218" y="234"/>
                      <a:pt x="1049" y="255"/>
                    </a:cubicBezTo>
                    <a:cubicBezTo>
                      <a:pt x="459" y="329"/>
                      <a:pt x="1183" y="259"/>
                      <a:pt x="631" y="309"/>
                    </a:cubicBezTo>
                    <a:cubicBezTo>
                      <a:pt x="542" y="367"/>
                      <a:pt x="488" y="451"/>
                      <a:pt x="413" y="527"/>
                    </a:cubicBezTo>
                    <a:cubicBezTo>
                      <a:pt x="401" y="539"/>
                      <a:pt x="388" y="552"/>
                      <a:pt x="376" y="564"/>
                    </a:cubicBezTo>
                    <a:cubicBezTo>
                      <a:pt x="358" y="582"/>
                      <a:pt x="322" y="618"/>
                      <a:pt x="322" y="618"/>
                    </a:cubicBezTo>
                    <a:cubicBezTo>
                      <a:pt x="269" y="779"/>
                      <a:pt x="123" y="885"/>
                      <a:pt x="49" y="1036"/>
                    </a:cubicBezTo>
                    <a:cubicBezTo>
                      <a:pt x="29" y="1158"/>
                      <a:pt x="0" y="1236"/>
                      <a:pt x="31" y="1363"/>
                    </a:cubicBezTo>
                    <a:cubicBezTo>
                      <a:pt x="42" y="1408"/>
                      <a:pt x="74" y="1446"/>
                      <a:pt x="85" y="1491"/>
                    </a:cubicBezTo>
                    <a:cubicBezTo>
                      <a:pt x="112" y="1596"/>
                      <a:pt x="81" y="1557"/>
                      <a:pt x="122" y="1600"/>
                    </a:cubicBezTo>
                  </a:path>
                </a:pathLst>
              </a:custGeom>
              <a:noFill/>
              <a:ln w="76200">
                <a:solidFill>
                  <a:schemeClr val="tx2"/>
                </a:solidFill>
                <a:round/>
                <a:headEnd/>
                <a:tailEnd type="triangle" w="med" len="med"/>
              </a:ln>
            </p:spPr>
            <p:txBody>
              <a:bodyPr wrap="none" anchor="ctr"/>
              <a:lstStyle/>
              <a:p>
                <a:endParaRPr lang="en-US"/>
              </a:p>
            </p:txBody>
          </p:sp>
        </p:grpSp>
      </p:grpSp>
      <p:sp>
        <p:nvSpPr>
          <p:cNvPr id="16394" name="Freeform 15"/>
          <p:cNvSpPr>
            <a:spLocks/>
          </p:cNvSpPr>
          <p:nvPr/>
        </p:nvSpPr>
        <p:spPr bwMode="auto">
          <a:xfrm>
            <a:off x="4953000" y="3116263"/>
            <a:ext cx="582613" cy="1303337"/>
          </a:xfrm>
          <a:custGeom>
            <a:avLst/>
            <a:gdLst>
              <a:gd name="T0" fmla="*/ 406002 w 287"/>
              <a:gd name="T1" fmla="*/ 0 h 745"/>
              <a:gd name="T2" fmla="*/ 442542 w 287"/>
              <a:gd name="T3" fmla="*/ 953448 h 745"/>
              <a:gd name="T4" fmla="*/ 146161 w 287"/>
              <a:gd name="T5" fmla="*/ 1240357 h 745"/>
              <a:gd name="T6" fmla="*/ 0 w 287"/>
              <a:gd name="T7" fmla="*/ 1303337 h 745"/>
              <a:gd name="T8" fmla="*/ 0 60000 65536"/>
              <a:gd name="T9" fmla="*/ 0 60000 65536"/>
              <a:gd name="T10" fmla="*/ 0 60000 65536"/>
              <a:gd name="T11" fmla="*/ 0 60000 65536"/>
              <a:gd name="T12" fmla="*/ 0 w 287"/>
              <a:gd name="T13" fmla="*/ 0 h 745"/>
              <a:gd name="T14" fmla="*/ 287 w 287"/>
              <a:gd name="T15" fmla="*/ 745 h 745"/>
            </a:gdLst>
            <a:ahLst/>
            <a:cxnLst>
              <a:cxn ang="T8">
                <a:pos x="T0" y="T1"/>
              </a:cxn>
              <a:cxn ang="T9">
                <a:pos x="T2" y="T3"/>
              </a:cxn>
              <a:cxn ang="T10">
                <a:pos x="T4" y="T5"/>
              </a:cxn>
              <a:cxn ang="T11">
                <a:pos x="T6" y="T7"/>
              </a:cxn>
            </a:cxnLst>
            <a:rect l="T12" t="T13" r="T14" b="T15"/>
            <a:pathLst>
              <a:path w="287" h="745">
                <a:moveTo>
                  <a:pt x="200" y="0"/>
                </a:moveTo>
                <a:cubicBezTo>
                  <a:pt x="215" y="149"/>
                  <a:pt x="287" y="422"/>
                  <a:pt x="218" y="545"/>
                </a:cubicBezTo>
                <a:cubicBezTo>
                  <a:pt x="189" y="598"/>
                  <a:pt x="115" y="666"/>
                  <a:pt x="72" y="709"/>
                </a:cubicBezTo>
                <a:cubicBezTo>
                  <a:pt x="53" y="728"/>
                  <a:pt x="19" y="726"/>
                  <a:pt x="0" y="745"/>
                </a:cubicBezTo>
              </a:path>
            </a:pathLst>
          </a:custGeom>
          <a:noFill/>
          <a:ln w="76200">
            <a:solidFill>
              <a:srgbClr val="000000"/>
            </a:solidFill>
            <a:round/>
            <a:headEnd/>
            <a:tailEnd type="triangle" w="med" len="med"/>
          </a:ln>
        </p:spPr>
        <p:txBody>
          <a:bodyPr wrap="none" anchor="ctr"/>
          <a:lstStyle/>
          <a:p>
            <a:endParaRPr lang="en-US"/>
          </a:p>
        </p:txBody>
      </p:sp>
      <p:grpSp>
        <p:nvGrpSpPr>
          <p:cNvPr id="5" name="Group 16"/>
          <p:cNvGrpSpPr>
            <a:grpSpLocks/>
          </p:cNvGrpSpPr>
          <p:nvPr/>
        </p:nvGrpSpPr>
        <p:grpSpPr bwMode="auto">
          <a:xfrm>
            <a:off x="3505200" y="3657600"/>
            <a:ext cx="838200" cy="762000"/>
            <a:chOff x="2208" y="2304"/>
            <a:chExt cx="528" cy="480"/>
          </a:xfrm>
        </p:grpSpPr>
        <p:sp>
          <p:nvSpPr>
            <p:cNvPr id="16400" name="Oval 17"/>
            <p:cNvSpPr>
              <a:spLocks noChangeArrowheads="1"/>
            </p:cNvSpPr>
            <p:nvPr/>
          </p:nvSpPr>
          <p:spPr bwMode="auto">
            <a:xfrm>
              <a:off x="2208" y="2304"/>
              <a:ext cx="288" cy="288"/>
            </a:xfrm>
            <a:prstGeom prst="ellipse">
              <a:avLst/>
            </a:prstGeom>
            <a:solidFill>
              <a:schemeClr val="accent1"/>
            </a:solidFill>
            <a:ln w="9525">
              <a:solidFill>
                <a:schemeClr val="hlink"/>
              </a:solidFill>
              <a:round/>
              <a:headEnd/>
              <a:tailEnd/>
            </a:ln>
          </p:spPr>
          <p:txBody>
            <a:bodyPr wrap="none" anchor="ctr"/>
            <a:lstStyle/>
            <a:p>
              <a:endParaRPr lang="en-US"/>
            </a:p>
          </p:txBody>
        </p:sp>
        <p:sp>
          <p:nvSpPr>
            <p:cNvPr id="16401" name="Line 18"/>
            <p:cNvSpPr>
              <a:spLocks noChangeShapeType="1"/>
            </p:cNvSpPr>
            <p:nvPr/>
          </p:nvSpPr>
          <p:spPr bwMode="auto">
            <a:xfrm>
              <a:off x="2448" y="2544"/>
              <a:ext cx="288" cy="240"/>
            </a:xfrm>
            <a:prstGeom prst="line">
              <a:avLst/>
            </a:prstGeom>
            <a:noFill/>
            <a:ln w="76200">
              <a:solidFill>
                <a:schemeClr val="hlink"/>
              </a:solidFill>
              <a:round/>
              <a:headEnd/>
              <a:tailEnd type="triangle" w="med" len="med"/>
            </a:ln>
          </p:spPr>
          <p:txBody>
            <a:bodyPr wrap="none" anchor="ctr"/>
            <a:lstStyle/>
            <a:p>
              <a:endParaRPr lang="en-US"/>
            </a:p>
          </p:txBody>
        </p:sp>
      </p:grpSp>
      <p:sp>
        <p:nvSpPr>
          <p:cNvPr id="183315" name="Rectangle 19"/>
          <p:cNvSpPr>
            <a:spLocks noChangeArrowheads="1"/>
          </p:cNvSpPr>
          <p:nvPr/>
        </p:nvSpPr>
        <p:spPr bwMode="auto">
          <a:xfrm>
            <a:off x="0" y="3200400"/>
            <a:ext cx="3352800" cy="1219200"/>
          </a:xfrm>
          <a:prstGeom prst="rect">
            <a:avLst/>
          </a:prstGeom>
          <a:noFill/>
          <a:ln w="9525">
            <a:noFill/>
            <a:miter lim="800000"/>
            <a:headEnd/>
            <a:tailEnd/>
          </a:ln>
        </p:spPr>
        <p:txBody>
          <a:bodyPr anchor="ctr"/>
          <a:lstStyle/>
          <a:p>
            <a:pPr algn="ctr" rtl="1" eaLnBrk="1" hangingPunct="1"/>
            <a:r>
              <a:rPr lang="en-US" sz="2000" dirty="0">
                <a:latin typeface="Tahoma" pitchFamily="34" charset="0"/>
              </a:rPr>
              <a:t>(3) Spinal interneuron</a:t>
            </a:r>
          </a:p>
        </p:txBody>
      </p:sp>
      <p:sp>
        <p:nvSpPr>
          <p:cNvPr id="16397" name="Rectangle 20"/>
          <p:cNvSpPr>
            <a:spLocks noChangeArrowheads="1"/>
          </p:cNvSpPr>
          <p:nvPr/>
        </p:nvSpPr>
        <p:spPr bwMode="auto">
          <a:xfrm>
            <a:off x="7467600" y="457200"/>
            <a:ext cx="1447800" cy="990600"/>
          </a:xfrm>
          <a:prstGeom prst="rect">
            <a:avLst/>
          </a:prstGeom>
          <a:noFill/>
          <a:ln w="9525">
            <a:noFill/>
            <a:miter lim="800000"/>
            <a:headEnd/>
            <a:tailEnd/>
          </a:ln>
        </p:spPr>
        <p:txBody>
          <a:bodyPr anchor="ctr"/>
          <a:lstStyle/>
          <a:p>
            <a:pPr algn="ctr" rtl="1" eaLnBrk="1" hangingPunct="1"/>
            <a:r>
              <a:rPr lang="en-US" sz="2900">
                <a:latin typeface="Tahoma" pitchFamily="34" charset="0"/>
              </a:rPr>
              <a:t>DRG</a:t>
            </a:r>
          </a:p>
        </p:txBody>
      </p:sp>
      <p:sp>
        <p:nvSpPr>
          <p:cNvPr id="183317" name="Text Box 21"/>
          <p:cNvSpPr txBox="1">
            <a:spLocks noChangeArrowheads="1"/>
          </p:cNvSpPr>
          <p:nvPr/>
        </p:nvSpPr>
        <p:spPr bwMode="auto">
          <a:xfrm>
            <a:off x="3276600" y="1143000"/>
            <a:ext cx="2438400" cy="701675"/>
          </a:xfrm>
          <a:prstGeom prst="rect">
            <a:avLst/>
          </a:prstGeom>
          <a:noFill/>
          <a:ln w="9525">
            <a:noFill/>
            <a:miter lim="800000"/>
            <a:headEnd/>
            <a:tailEnd/>
          </a:ln>
        </p:spPr>
        <p:txBody>
          <a:bodyPr>
            <a:spAutoFit/>
          </a:bodyPr>
          <a:lstStyle/>
          <a:p>
            <a:pPr algn="ctr"/>
            <a:r>
              <a:rPr lang="en-US" sz="2000">
                <a:solidFill>
                  <a:schemeClr val="tx2"/>
                </a:solidFill>
              </a:rPr>
              <a:t>(1) Afferent (sensory) neuron</a:t>
            </a:r>
          </a:p>
        </p:txBody>
      </p:sp>
      <p:sp>
        <p:nvSpPr>
          <p:cNvPr id="183318" name="Text Box 22"/>
          <p:cNvSpPr txBox="1">
            <a:spLocks noChangeArrowheads="1"/>
          </p:cNvSpPr>
          <p:nvPr/>
        </p:nvSpPr>
        <p:spPr bwMode="auto">
          <a:xfrm>
            <a:off x="4716463" y="2662238"/>
            <a:ext cx="1250950" cy="1128712"/>
          </a:xfrm>
          <a:prstGeom prst="rect">
            <a:avLst/>
          </a:prstGeom>
          <a:solidFill>
            <a:schemeClr val="accent6">
              <a:lumMod val="60000"/>
              <a:lumOff val="40000"/>
            </a:schemeClr>
          </a:solidFill>
          <a:ln w="9525">
            <a:noFill/>
            <a:miter lim="800000"/>
            <a:headEnd/>
            <a:tailEnd/>
          </a:ln>
        </p:spPr>
        <p:txBody>
          <a:bodyPr wrap="none">
            <a:spAutoFit/>
          </a:bodyPr>
          <a:lstStyle/>
          <a:p>
            <a:r>
              <a:rPr lang="en-US" b="1" dirty="0">
                <a:solidFill>
                  <a:srgbClr val="000000"/>
                </a:solidFill>
              </a:rPr>
              <a:t>(2) Upper </a:t>
            </a:r>
          </a:p>
          <a:p>
            <a:r>
              <a:rPr lang="en-US" b="1" dirty="0">
                <a:solidFill>
                  <a:srgbClr val="000000"/>
                </a:solidFill>
              </a:rPr>
              <a:t>motor </a:t>
            </a:r>
          </a:p>
          <a:p>
            <a:r>
              <a:rPr lang="en-US" b="1" dirty="0">
                <a:solidFill>
                  <a:srgbClr val="000000"/>
                </a:solidFill>
              </a:rPr>
              <a:t>neurons</a:t>
            </a:r>
            <a:r>
              <a:rPr lang="en-US" sz="3200" b="1"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3317"/>
                                        </p:tgtEl>
                                        <p:attrNameLst>
                                          <p:attrName>style.visibility</p:attrName>
                                        </p:attrNameLst>
                                      </p:cBhvr>
                                      <p:to>
                                        <p:strVal val="visible"/>
                                      </p:to>
                                    </p:set>
                                    <p:animEffect transition="in" filter="wipe(left)">
                                      <p:cBhvr>
                                        <p:cTn id="7" dur="500"/>
                                        <p:tgtEl>
                                          <p:spTgt spid="1833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3318"/>
                                        </p:tgtEl>
                                        <p:attrNameLst>
                                          <p:attrName>style.visibility</p:attrName>
                                        </p:attrNameLst>
                                      </p:cBhvr>
                                      <p:to>
                                        <p:strVal val="visible"/>
                                      </p:to>
                                    </p:set>
                                    <p:animEffect transition="in" filter="wipe(left)">
                                      <p:cBhvr>
                                        <p:cTn id="12" dur="500"/>
                                        <p:tgtEl>
                                          <p:spTgt spid="1833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3315"/>
                                        </p:tgtEl>
                                        <p:attrNameLst>
                                          <p:attrName>style.visibility</p:attrName>
                                        </p:attrNameLst>
                                      </p:cBhvr>
                                      <p:to>
                                        <p:strVal val="visible"/>
                                      </p:to>
                                    </p:set>
                                    <p:animEffect transition="in" filter="wipe(left)">
                                      <p:cBhvr>
                                        <p:cTn id="17" dur="500"/>
                                        <p:tgtEl>
                                          <p:spTgt spid="18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15" grpId="0" autoUpdateAnimBg="0"/>
      <p:bldP spid="183317" grpId="0" autoUpdateAnimBg="0"/>
      <p:bldP spid="183318"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0" y="838200"/>
            <a:ext cx="10287000" cy="6705600"/>
          </a:xfrm>
        </p:spPr>
        <p:txBody>
          <a:bodyPr>
            <a:normAutofit fontScale="62500" lnSpcReduction="20000"/>
          </a:bodyPr>
          <a:lstStyle/>
          <a:p>
            <a:pPr>
              <a:buFontTx/>
              <a:buNone/>
            </a:pPr>
            <a:r>
              <a:rPr lang="en-US" sz="3600" b="1" dirty="0" smtClean="0">
                <a:solidFill>
                  <a:schemeClr val="accent3">
                    <a:lumMod val="60000"/>
                    <a:lumOff val="40000"/>
                  </a:schemeClr>
                </a:solidFill>
                <a:effectLst>
                  <a:outerShdw blurRad="38100" dist="38100" dir="2700000" algn="tl">
                    <a:srgbClr val="000000">
                      <a:alpha val="43137"/>
                    </a:srgbClr>
                  </a:outerShdw>
                </a:effectLst>
              </a:rPr>
              <a:t>                                           Nervous System</a:t>
            </a:r>
          </a:p>
          <a:p>
            <a:pPr algn="ctr">
              <a:buFontTx/>
              <a:buNone/>
            </a:pPr>
            <a:endParaRPr lang="en-US" sz="3600" b="1" dirty="0" smtClean="0">
              <a:solidFill>
                <a:schemeClr val="accent3">
                  <a:lumMod val="60000"/>
                  <a:lumOff val="40000"/>
                </a:schemeClr>
              </a:solidFill>
              <a:effectLst>
                <a:outerShdw blurRad="38100" dist="38100" dir="2700000" algn="tl">
                  <a:srgbClr val="000000">
                    <a:alpha val="43137"/>
                  </a:srgbClr>
                </a:outerShdw>
              </a:effectLst>
            </a:endParaRPr>
          </a:p>
          <a:p>
            <a:pPr algn="ctr">
              <a:buFontTx/>
              <a:buNone/>
            </a:pPr>
            <a:endParaRPr lang="en-US" sz="3600" b="1" dirty="0">
              <a:solidFill>
                <a:schemeClr val="accent3">
                  <a:lumMod val="60000"/>
                  <a:lumOff val="40000"/>
                </a:schemeClr>
              </a:solidFill>
              <a:effectLst>
                <a:outerShdw blurRad="38100" dist="38100" dir="2700000" algn="tl">
                  <a:srgbClr val="000000">
                    <a:alpha val="43137"/>
                  </a:srgbClr>
                </a:outerShdw>
              </a:effectLst>
            </a:endParaRPr>
          </a:p>
          <a:p>
            <a:pPr>
              <a:buFontTx/>
              <a:buNone/>
            </a:pPr>
            <a:r>
              <a:rPr lang="en-US" sz="3600" b="1" dirty="0">
                <a:solidFill>
                  <a:schemeClr val="accent3">
                    <a:lumMod val="60000"/>
                    <a:lumOff val="40000"/>
                  </a:schemeClr>
                </a:solidFill>
                <a:effectLst>
                  <a:outerShdw blurRad="38100" dist="38100" dir="2700000" algn="tl">
                    <a:srgbClr val="000000">
                      <a:alpha val="43137"/>
                    </a:srgbClr>
                  </a:outerShdw>
                </a:effectLst>
              </a:rPr>
              <a:t>  </a:t>
            </a:r>
            <a:endParaRPr lang="es-ES_tradnl" sz="3600" b="1" dirty="0">
              <a:solidFill>
                <a:schemeClr val="accent3">
                  <a:lumMod val="60000"/>
                  <a:lumOff val="40000"/>
                </a:schemeClr>
              </a:solidFill>
              <a:effectLst>
                <a:outerShdw blurRad="38100" dist="38100" dir="2700000" algn="tl">
                  <a:srgbClr val="000000">
                    <a:alpha val="43137"/>
                  </a:srgbClr>
                </a:outerShdw>
              </a:effectLst>
            </a:endParaRPr>
          </a:p>
          <a:p>
            <a:pPr>
              <a:buFontTx/>
              <a:buNone/>
            </a:pPr>
            <a:r>
              <a:rPr lang="en-US" sz="3600" b="1" dirty="0" smtClean="0">
                <a:solidFill>
                  <a:schemeClr val="accent3">
                    <a:lumMod val="60000"/>
                    <a:lumOff val="40000"/>
                  </a:schemeClr>
                </a:solidFill>
                <a:effectLst>
                  <a:outerShdw blurRad="38100" dist="38100" dir="2700000" algn="tl">
                    <a:srgbClr val="000000">
                      <a:alpha val="43137"/>
                    </a:srgbClr>
                  </a:outerShdw>
                </a:effectLst>
              </a:rPr>
              <a:t>                  </a:t>
            </a:r>
          </a:p>
          <a:p>
            <a:pPr>
              <a:buFontTx/>
              <a:buNone/>
            </a:pPr>
            <a:r>
              <a:rPr lang="en-US" sz="3600" b="1" dirty="0" smtClean="0">
                <a:solidFill>
                  <a:schemeClr val="accent3">
                    <a:lumMod val="60000"/>
                    <a:lumOff val="40000"/>
                  </a:schemeClr>
                </a:solidFill>
                <a:effectLst>
                  <a:outerShdw blurRad="38100" dist="38100" dir="2700000" algn="tl">
                    <a:srgbClr val="000000">
                      <a:alpha val="43137"/>
                    </a:srgbClr>
                  </a:outerShdw>
                </a:effectLst>
              </a:rPr>
              <a:t>				   </a:t>
            </a:r>
          </a:p>
          <a:p>
            <a:pPr>
              <a:buFontTx/>
              <a:buNone/>
            </a:pPr>
            <a:r>
              <a:rPr lang="en-US" sz="3600" b="1" dirty="0" smtClean="0">
                <a:solidFill>
                  <a:schemeClr val="accent3">
                    <a:lumMod val="60000"/>
                    <a:lumOff val="40000"/>
                  </a:schemeClr>
                </a:solidFill>
                <a:effectLst>
                  <a:outerShdw blurRad="38100" dist="38100" dir="2700000" algn="tl">
                    <a:srgbClr val="000000">
                      <a:alpha val="43137"/>
                    </a:srgbClr>
                  </a:outerShdw>
                </a:effectLst>
              </a:rPr>
              <a:t>                              1.</a:t>
            </a:r>
            <a:r>
              <a:rPr lang="en-GB" sz="3600" b="1" dirty="0" smtClean="0">
                <a:solidFill>
                  <a:schemeClr val="accent3">
                    <a:lumMod val="60000"/>
                    <a:lumOff val="40000"/>
                  </a:schemeClr>
                </a:solidFill>
                <a:effectLst>
                  <a:outerShdw blurRad="38100" dist="38100" dir="2700000" algn="tl">
                    <a:srgbClr val="000000">
                      <a:alpha val="43137"/>
                    </a:srgbClr>
                  </a:outerShdw>
                </a:effectLst>
              </a:rPr>
              <a:t>CNS                               </a:t>
            </a:r>
            <a:r>
              <a:rPr lang="es-ES_tradnl" sz="3600" b="1" dirty="0" smtClean="0">
                <a:solidFill>
                  <a:schemeClr val="accent3">
                    <a:lumMod val="60000"/>
                    <a:lumOff val="40000"/>
                  </a:schemeClr>
                </a:solidFill>
                <a:effectLst>
                  <a:outerShdw blurRad="38100" dist="38100" dir="2700000" algn="tl">
                    <a:srgbClr val="000000">
                      <a:alpha val="43137"/>
                    </a:srgbClr>
                  </a:outerShdw>
                </a:effectLst>
              </a:rPr>
              <a:t>      2.PNS          </a:t>
            </a:r>
            <a:endParaRPr lang="es-ES_tradnl" sz="3600" b="1" dirty="0">
              <a:solidFill>
                <a:schemeClr val="accent3">
                  <a:lumMod val="60000"/>
                  <a:lumOff val="40000"/>
                </a:schemeClr>
              </a:solidFill>
              <a:effectLst>
                <a:outerShdw blurRad="38100" dist="38100" dir="2700000" algn="tl">
                  <a:srgbClr val="000000">
                    <a:alpha val="43137"/>
                  </a:srgbClr>
                </a:outerShdw>
              </a:effectLst>
            </a:endParaRPr>
          </a:p>
          <a:p>
            <a:pPr lvl="1">
              <a:buNone/>
            </a:pPr>
            <a:r>
              <a:rPr lang="en-US" sz="3000" b="1" dirty="0" smtClean="0"/>
              <a:t>				          </a:t>
            </a:r>
          </a:p>
          <a:p>
            <a:pPr lvl="1">
              <a:buNone/>
            </a:pPr>
            <a:r>
              <a:rPr lang="en-US" sz="3000" b="1" dirty="0" smtClean="0"/>
              <a:t>				   </a:t>
            </a:r>
          </a:p>
          <a:p>
            <a:pPr lvl="1">
              <a:buNone/>
            </a:pPr>
            <a:endParaRPr lang="en-US" sz="3000" b="1" dirty="0" smtClean="0"/>
          </a:p>
          <a:p>
            <a:pPr lvl="1">
              <a:buNone/>
            </a:pPr>
            <a:endParaRPr lang="en-US" sz="3000" b="1" dirty="0" smtClean="0"/>
          </a:p>
          <a:p>
            <a:pPr lvl="1">
              <a:buNone/>
            </a:pPr>
            <a:endParaRPr lang="en-US" sz="3000" b="1" dirty="0" smtClean="0"/>
          </a:p>
          <a:p>
            <a:pPr lvl="1">
              <a:buNone/>
            </a:pPr>
            <a:endParaRPr lang="en-US" sz="3000" b="1" dirty="0" smtClean="0"/>
          </a:p>
          <a:p>
            <a:pPr lvl="1">
              <a:buNone/>
            </a:pPr>
            <a:endParaRPr lang="en-US" sz="3000" b="1" dirty="0" smtClean="0"/>
          </a:p>
          <a:p>
            <a:pPr lvl="1">
              <a:buNone/>
            </a:pPr>
            <a:r>
              <a:rPr lang="en-US" sz="3000" b="1" dirty="0" smtClean="0"/>
              <a:t>					 </a:t>
            </a:r>
            <a:r>
              <a:rPr lang="en-US" sz="3000" b="1" dirty="0" smtClean="0">
                <a:solidFill>
                  <a:schemeClr val="accent3">
                    <a:lumMod val="60000"/>
                    <a:lumOff val="40000"/>
                  </a:schemeClr>
                </a:solidFill>
              </a:rPr>
              <a:t>1.</a:t>
            </a:r>
            <a:r>
              <a:rPr lang="en-US" sz="3000" b="1" dirty="0" smtClean="0"/>
              <a:t>  </a:t>
            </a:r>
            <a:r>
              <a:rPr lang="en-US" sz="3000" b="1" dirty="0" smtClean="0">
                <a:solidFill>
                  <a:schemeClr val="accent3">
                    <a:lumMod val="60000"/>
                    <a:lumOff val="40000"/>
                  </a:schemeClr>
                </a:solidFill>
              </a:rPr>
              <a:t>SOMATIC             2. </a:t>
            </a:r>
            <a:r>
              <a:rPr lang="en-US" sz="2800" b="1" dirty="0" smtClean="0">
                <a:solidFill>
                  <a:schemeClr val="accent3">
                    <a:lumMod val="60000"/>
                    <a:lumOff val="40000"/>
                  </a:schemeClr>
                </a:solidFill>
              </a:rPr>
              <a:t>AUTONOMIC</a:t>
            </a:r>
            <a:r>
              <a:rPr lang="en-US" sz="3000" b="1" dirty="0" smtClean="0">
                <a:solidFill>
                  <a:schemeClr val="accent3">
                    <a:lumMod val="60000"/>
                    <a:lumOff val="40000"/>
                  </a:schemeClr>
                </a:solidFill>
              </a:rPr>
              <a:t>                 </a:t>
            </a:r>
          </a:p>
          <a:p>
            <a:pPr lvl="1">
              <a:buNone/>
            </a:pPr>
            <a:endParaRPr lang="en-US" sz="3000" b="1" dirty="0" smtClean="0">
              <a:solidFill>
                <a:schemeClr val="accent3">
                  <a:lumMod val="60000"/>
                  <a:lumOff val="40000"/>
                </a:schemeClr>
              </a:solidFill>
            </a:endParaRPr>
          </a:p>
          <a:p>
            <a:pPr lvl="1">
              <a:buNone/>
            </a:pPr>
            <a:r>
              <a:rPr lang="en-US" sz="3000" b="1" dirty="0" smtClean="0">
                <a:solidFill>
                  <a:schemeClr val="accent3">
                    <a:lumMod val="60000"/>
                    <a:lumOff val="40000"/>
                  </a:schemeClr>
                </a:solidFill>
                <a:effectLst>
                  <a:outerShdw blurRad="38100" dist="38100" dir="2700000" algn="tl">
                    <a:srgbClr val="000000">
                      <a:alpha val="43137"/>
                    </a:srgbClr>
                  </a:outerShdw>
                </a:effectLst>
              </a:rPr>
              <a:t>1. </a:t>
            </a:r>
            <a:r>
              <a:rPr lang="es-ES_tradnl" sz="3500" b="1" dirty="0" err="1" smtClean="0">
                <a:solidFill>
                  <a:schemeClr val="accent3">
                    <a:lumMod val="60000"/>
                    <a:lumOff val="40000"/>
                  </a:schemeClr>
                </a:solidFill>
                <a:effectLst>
                  <a:outerShdw blurRad="38100" dist="38100" dir="2700000" algn="tl">
                    <a:srgbClr val="000000">
                      <a:alpha val="43137"/>
                    </a:srgbClr>
                  </a:outerShdw>
                </a:effectLst>
              </a:rPr>
              <a:t>Brain</a:t>
            </a:r>
            <a:r>
              <a:rPr lang="es-ES_tradnl" sz="3500" b="1" dirty="0" smtClean="0">
                <a:solidFill>
                  <a:schemeClr val="accent3">
                    <a:lumMod val="60000"/>
                    <a:lumOff val="40000"/>
                  </a:schemeClr>
                </a:solidFill>
                <a:effectLst>
                  <a:outerShdw blurRad="38100" dist="38100" dir="2700000" algn="tl">
                    <a:srgbClr val="000000">
                      <a:alpha val="43137"/>
                    </a:srgbClr>
                  </a:outerShdw>
                </a:effectLst>
              </a:rPr>
              <a:t>                       2. </a:t>
            </a:r>
            <a:r>
              <a:rPr lang="es-ES_tradnl" sz="3500" b="1" dirty="0" err="1" smtClean="0">
                <a:solidFill>
                  <a:schemeClr val="accent3">
                    <a:lumMod val="60000"/>
                    <a:lumOff val="40000"/>
                  </a:schemeClr>
                </a:solidFill>
                <a:effectLst>
                  <a:outerShdw blurRad="38100" dist="38100" dir="2700000" algn="tl">
                    <a:srgbClr val="000000">
                      <a:alpha val="43137"/>
                    </a:srgbClr>
                  </a:outerShdw>
                </a:effectLst>
              </a:rPr>
              <a:t>Spinal</a:t>
            </a:r>
            <a:r>
              <a:rPr lang="es-ES_tradnl" sz="3500" b="1" dirty="0" smtClean="0">
                <a:solidFill>
                  <a:schemeClr val="accent3">
                    <a:lumMod val="60000"/>
                    <a:lumOff val="40000"/>
                  </a:schemeClr>
                </a:solidFill>
                <a:effectLst>
                  <a:outerShdw blurRad="38100" dist="38100" dir="2700000" algn="tl">
                    <a:srgbClr val="000000">
                      <a:alpha val="43137"/>
                    </a:srgbClr>
                  </a:outerShdw>
                </a:effectLst>
              </a:rPr>
              <a:t> </a:t>
            </a:r>
            <a:r>
              <a:rPr lang="es-ES_tradnl" sz="3500" b="1" dirty="0" err="1" smtClean="0">
                <a:solidFill>
                  <a:schemeClr val="accent3">
                    <a:lumMod val="60000"/>
                    <a:lumOff val="40000"/>
                  </a:schemeClr>
                </a:solidFill>
                <a:effectLst>
                  <a:outerShdw blurRad="38100" dist="38100" dir="2700000" algn="tl">
                    <a:srgbClr val="000000">
                      <a:alpha val="43137"/>
                    </a:srgbClr>
                  </a:outerShdw>
                </a:effectLst>
              </a:rPr>
              <a:t>Cord</a:t>
            </a:r>
            <a:r>
              <a:rPr lang="en-US" sz="3500" b="1" dirty="0" smtClean="0"/>
              <a:t>									</a:t>
            </a:r>
            <a:endParaRPr lang="en-US" sz="3200" dirty="0" smtClean="0"/>
          </a:p>
          <a:p>
            <a:pPr lvl="1">
              <a:buNone/>
            </a:pPr>
            <a:r>
              <a:rPr lang="en-US" sz="3000" b="1" dirty="0" smtClean="0"/>
              <a:t>	</a:t>
            </a:r>
            <a:endParaRPr lang="en-US" sz="3000" dirty="0" smtClean="0">
              <a:solidFill>
                <a:schemeClr val="accent3">
                  <a:lumMod val="60000"/>
                  <a:lumOff val="40000"/>
                </a:schemeClr>
              </a:solidFill>
            </a:endParaRPr>
          </a:p>
          <a:p>
            <a:pPr>
              <a:buFontTx/>
              <a:buNone/>
            </a:pPr>
            <a:endParaRPr lang="es-ES_tradnl" sz="3600" b="1" dirty="0">
              <a:solidFill>
                <a:schemeClr val="accent3">
                  <a:lumMod val="60000"/>
                  <a:lumOff val="40000"/>
                </a:schemeClr>
              </a:solidFill>
              <a:effectLst>
                <a:outerShdw blurRad="38100" dist="38100" dir="2700000" algn="tl">
                  <a:srgbClr val="000000">
                    <a:alpha val="43137"/>
                  </a:srgbClr>
                </a:outerShdw>
              </a:effectLst>
            </a:endParaRPr>
          </a:p>
          <a:p>
            <a:pPr>
              <a:buFontTx/>
              <a:buNone/>
            </a:pPr>
            <a:r>
              <a:rPr lang="es-ES_tradnl" sz="3600" b="1" dirty="0">
                <a:solidFill>
                  <a:schemeClr val="accent3">
                    <a:lumMod val="60000"/>
                    <a:lumOff val="40000"/>
                  </a:schemeClr>
                </a:solidFill>
                <a:effectLst>
                  <a:outerShdw blurRad="38100" dist="38100" dir="2700000" algn="tl">
                    <a:srgbClr val="000000">
                      <a:alpha val="43137"/>
                    </a:srgbClr>
                  </a:outerShdw>
                </a:effectLst>
              </a:rPr>
              <a:t> </a:t>
            </a:r>
            <a:endParaRPr lang="en-US" sz="3600" b="1" dirty="0">
              <a:solidFill>
                <a:schemeClr val="accent3">
                  <a:lumMod val="60000"/>
                  <a:lumOff val="40000"/>
                </a:schemeClr>
              </a:solidFill>
              <a:effectLst>
                <a:outerShdw blurRad="38100" dist="38100" dir="2700000" algn="tl">
                  <a:srgbClr val="000000">
                    <a:alpha val="43137"/>
                  </a:srgbClr>
                </a:outerShdw>
              </a:effectLst>
            </a:endParaRPr>
          </a:p>
        </p:txBody>
      </p:sp>
      <p:sp>
        <p:nvSpPr>
          <p:cNvPr id="3076" name="Line 4"/>
          <p:cNvSpPr>
            <a:spLocks noChangeShapeType="1"/>
          </p:cNvSpPr>
          <p:nvPr/>
        </p:nvSpPr>
        <p:spPr bwMode="auto">
          <a:xfrm flipH="1">
            <a:off x="3286116" y="1285860"/>
            <a:ext cx="990600" cy="1143000"/>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n-US" b="1">
              <a:solidFill>
                <a:schemeClr val="accent3">
                  <a:lumMod val="60000"/>
                  <a:lumOff val="40000"/>
                </a:schemeClr>
              </a:solidFill>
              <a:effectLst>
                <a:outerShdw blurRad="38100" dist="38100" dir="2700000" algn="tl">
                  <a:srgbClr val="000000">
                    <a:alpha val="43137"/>
                  </a:srgbClr>
                </a:outerShdw>
              </a:effectLst>
            </a:endParaRPr>
          </a:p>
        </p:txBody>
      </p:sp>
      <p:sp>
        <p:nvSpPr>
          <p:cNvPr id="3078" name="Line 6"/>
          <p:cNvSpPr>
            <a:spLocks noChangeShapeType="1"/>
          </p:cNvSpPr>
          <p:nvPr/>
        </p:nvSpPr>
        <p:spPr bwMode="auto">
          <a:xfrm>
            <a:off x="5000628" y="1428736"/>
            <a:ext cx="1066800" cy="990600"/>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n-US" b="1">
              <a:solidFill>
                <a:schemeClr val="accent3">
                  <a:lumMod val="60000"/>
                  <a:lumOff val="40000"/>
                </a:schemeClr>
              </a:solidFill>
              <a:effectLst>
                <a:outerShdw blurRad="38100" dist="38100" dir="2700000" algn="tl">
                  <a:srgbClr val="000000">
                    <a:alpha val="43137"/>
                  </a:srgbClr>
                </a:outerShdw>
              </a:effectLst>
            </a:endParaRPr>
          </a:p>
        </p:txBody>
      </p:sp>
      <p:sp>
        <p:nvSpPr>
          <p:cNvPr id="3079" name="Line 7"/>
          <p:cNvSpPr>
            <a:spLocks noChangeShapeType="1"/>
          </p:cNvSpPr>
          <p:nvPr/>
        </p:nvSpPr>
        <p:spPr bwMode="auto">
          <a:xfrm>
            <a:off x="2857488" y="3786190"/>
            <a:ext cx="1143008" cy="1857388"/>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n-US" b="1">
              <a:solidFill>
                <a:schemeClr val="accent3">
                  <a:lumMod val="60000"/>
                  <a:lumOff val="40000"/>
                </a:schemeClr>
              </a:solidFill>
              <a:effectLst>
                <a:outerShdw blurRad="38100" dist="38100" dir="2700000" algn="tl">
                  <a:srgbClr val="000000">
                    <a:alpha val="43137"/>
                  </a:srgbClr>
                </a:outerShdw>
              </a:effectLst>
            </a:endParaRPr>
          </a:p>
        </p:txBody>
      </p:sp>
      <p:sp>
        <p:nvSpPr>
          <p:cNvPr id="3080" name="Line 8"/>
          <p:cNvSpPr>
            <a:spLocks noChangeShapeType="1"/>
          </p:cNvSpPr>
          <p:nvPr/>
        </p:nvSpPr>
        <p:spPr bwMode="auto">
          <a:xfrm flipH="1">
            <a:off x="1285852" y="3786190"/>
            <a:ext cx="1490666" cy="1785950"/>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n-US" dirty="0"/>
          </a:p>
        </p:txBody>
      </p:sp>
      <p:sp>
        <p:nvSpPr>
          <p:cNvPr id="10" name="Line 6"/>
          <p:cNvSpPr>
            <a:spLocks noChangeShapeType="1"/>
          </p:cNvSpPr>
          <p:nvPr/>
        </p:nvSpPr>
        <p:spPr bwMode="auto">
          <a:xfrm>
            <a:off x="7215206" y="3643314"/>
            <a:ext cx="714380" cy="1285884"/>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n-US" b="1">
              <a:solidFill>
                <a:schemeClr val="accent3">
                  <a:lumMod val="60000"/>
                  <a:lumOff val="40000"/>
                </a:schemeClr>
              </a:solidFill>
              <a:effectLst>
                <a:outerShdw blurRad="38100" dist="38100" dir="2700000" algn="tl">
                  <a:srgbClr val="000000">
                    <a:alpha val="43137"/>
                  </a:srgbClr>
                </a:outerShdw>
              </a:effectLst>
            </a:endParaRPr>
          </a:p>
        </p:txBody>
      </p:sp>
      <p:sp>
        <p:nvSpPr>
          <p:cNvPr id="11" name="Line 8"/>
          <p:cNvSpPr>
            <a:spLocks noChangeShapeType="1"/>
          </p:cNvSpPr>
          <p:nvPr/>
        </p:nvSpPr>
        <p:spPr bwMode="auto">
          <a:xfrm flipH="1">
            <a:off x="5786446" y="3786190"/>
            <a:ext cx="776286" cy="1214446"/>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2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8"/>
                                        </p:tgtEl>
                                        <p:attrNameLst>
                                          <p:attrName>style.visibility</p:attrName>
                                        </p:attrNameLst>
                                      </p:cBhvr>
                                      <p:to>
                                        <p:strVal val="visible"/>
                                      </p:to>
                                    </p:set>
                                    <p:anim calcmode="lin" valueType="num">
                                      <p:cBhvr additive="base">
                                        <p:cTn id="19" dur="500" fill="hold"/>
                                        <p:tgtEl>
                                          <p:spTgt spid="3078"/>
                                        </p:tgtEl>
                                        <p:attrNameLst>
                                          <p:attrName>ppt_x</p:attrName>
                                        </p:attrNameLst>
                                      </p:cBhvr>
                                      <p:tavLst>
                                        <p:tav tm="0">
                                          <p:val>
                                            <p:strVal val="#ppt_x"/>
                                          </p:val>
                                        </p:tav>
                                        <p:tav tm="100000">
                                          <p:val>
                                            <p:strVal val="#ppt_x"/>
                                          </p:val>
                                        </p:tav>
                                      </p:tavLst>
                                    </p:anim>
                                    <p:anim calcmode="lin" valueType="num">
                                      <p:cBhvr additive="base">
                                        <p:cTn id="20"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xEl>
                                              <p:pRg st="6" end="6"/>
                                            </p:txEl>
                                          </p:spTgt>
                                        </p:tgtEl>
                                        <p:attrNameLst>
                                          <p:attrName>style.visibility</p:attrName>
                                        </p:attrNameLst>
                                      </p:cBhvr>
                                      <p:to>
                                        <p:strVal val="visible"/>
                                      </p:to>
                                    </p:set>
                                    <p:anim calcmode="lin" valueType="num">
                                      <p:cBhvr additive="base">
                                        <p:cTn id="25"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80"/>
                                        </p:tgtEl>
                                        <p:attrNameLst>
                                          <p:attrName>style.visibility</p:attrName>
                                        </p:attrNameLst>
                                      </p:cBhvr>
                                      <p:to>
                                        <p:strVal val="visible"/>
                                      </p:to>
                                    </p:set>
                                    <p:anim calcmode="lin" valueType="num">
                                      <p:cBhvr additive="base">
                                        <p:cTn id="31" dur="500" fill="hold"/>
                                        <p:tgtEl>
                                          <p:spTgt spid="3080"/>
                                        </p:tgtEl>
                                        <p:attrNameLst>
                                          <p:attrName>ppt_x</p:attrName>
                                        </p:attrNameLst>
                                      </p:cBhvr>
                                      <p:tavLst>
                                        <p:tav tm="0">
                                          <p:val>
                                            <p:strVal val="#ppt_x"/>
                                          </p:val>
                                        </p:tav>
                                        <p:tav tm="100000">
                                          <p:val>
                                            <p:strVal val="#ppt_x"/>
                                          </p:val>
                                        </p:tav>
                                      </p:tavLst>
                                    </p:anim>
                                    <p:anim calcmode="lin" valueType="num">
                                      <p:cBhvr additive="base">
                                        <p:cTn id="32"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9"/>
                                        </p:tgtEl>
                                        <p:attrNameLst>
                                          <p:attrName>style.visibility</p:attrName>
                                        </p:attrNameLst>
                                      </p:cBhvr>
                                      <p:to>
                                        <p:strVal val="visible"/>
                                      </p:to>
                                    </p:set>
                                    <p:anim calcmode="lin" valueType="num">
                                      <p:cBhvr additive="base">
                                        <p:cTn id="37" dur="500" fill="hold"/>
                                        <p:tgtEl>
                                          <p:spTgt spid="3079"/>
                                        </p:tgtEl>
                                        <p:attrNameLst>
                                          <p:attrName>ppt_x</p:attrName>
                                        </p:attrNameLst>
                                      </p:cBhvr>
                                      <p:tavLst>
                                        <p:tav tm="0">
                                          <p:val>
                                            <p:strVal val="#ppt_x"/>
                                          </p:val>
                                        </p:tav>
                                        <p:tav tm="100000">
                                          <p:val>
                                            <p:strVal val="#ppt_x"/>
                                          </p:val>
                                        </p:tav>
                                      </p:tavLst>
                                    </p:anim>
                                    <p:anim calcmode="lin" valueType="num">
                                      <p:cBhvr additive="base">
                                        <p:cTn id="38"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5">
                                            <p:txEl>
                                              <p:pRg st="16" end="16"/>
                                            </p:txEl>
                                          </p:spTgt>
                                        </p:tgtEl>
                                        <p:attrNameLst>
                                          <p:attrName>style.visibility</p:attrName>
                                        </p:attrNameLst>
                                      </p:cBhvr>
                                      <p:to>
                                        <p:strVal val="visible"/>
                                      </p:to>
                                    </p:set>
                                    <p:anim calcmode="lin" valueType="num">
                                      <p:cBhvr additive="base">
                                        <p:cTn id="43" dur="500" fill="hold"/>
                                        <p:tgtEl>
                                          <p:spTgt spid="3075">
                                            <p:txEl>
                                              <p:pRg st="16" end="1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5">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075">
                                            <p:txEl>
                                              <p:pRg st="14" end="14"/>
                                            </p:txEl>
                                          </p:spTgt>
                                        </p:tgtEl>
                                        <p:attrNameLst>
                                          <p:attrName>style.visibility</p:attrName>
                                        </p:attrNameLst>
                                      </p:cBhvr>
                                      <p:to>
                                        <p:strVal val="visible"/>
                                      </p:to>
                                    </p:set>
                                    <p:anim calcmode="lin" valueType="num">
                                      <p:cBhvr additive="base">
                                        <p:cTn id="61" dur="500" fill="hold"/>
                                        <p:tgtEl>
                                          <p:spTgt spid="3075">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07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P spid="3076" grpId="0" animBg="1"/>
      <p:bldP spid="3078" grpId="0" animBg="1"/>
      <p:bldP spid="3079" grpId="0" animBg="1"/>
      <p:bldP spid="3080"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Grp="1" noChangeAspect="1" noChangeArrowheads="1"/>
          </p:cNvPicPr>
          <p:nvPr>
            <p:ph type="body" idx="1"/>
          </p:nvPr>
        </p:nvPicPr>
        <p:blipFill>
          <a:blip r:embed="rId3" cstate="print"/>
          <a:srcRect/>
          <a:stretch>
            <a:fillRect/>
          </a:stretch>
        </p:blipFill>
        <p:spPr>
          <a:xfrm>
            <a:off x="0" y="1"/>
            <a:ext cx="9143999" cy="6858000"/>
          </a:xfrm>
          <a:noFill/>
          <a:ln>
            <a:solidFill>
              <a:srgbClr val="FF0000"/>
            </a:solidFill>
          </a:ln>
        </p:spPr>
      </p:pic>
      <p:sp>
        <p:nvSpPr>
          <p:cNvPr id="22530" name="Rectangle 2"/>
          <p:cNvSpPr>
            <a:spLocks noGrp="1" noChangeArrowheads="1"/>
          </p:cNvSpPr>
          <p:nvPr>
            <p:ph type="title"/>
          </p:nvPr>
        </p:nvSpPr>
        <p:spPr>
          <a:xfrm>
            <a:off x="0" y="5486400"/>
            <a:ext cx="14187558" cy="1371600"/>
          </a:xfrm>
        </p:spPr>
        <p:txBody>
          <a:bodyPr/>
          <a:lstStyle/>
          <a:p>
            <a:pPr algn="l" rtl="0" eaLnBrk="1" hangingPunct="1"/>
            <a:r>
              <a:rPr lang="en-US" sz="3200" b="1" dirty="0" smtClean="0">
                <a:solidFill>
                  <a:schemeClr val="accent4">
                    <a:lumMod val="10000"/>
                  </a:schemeClr>
                </a:solidFill>
                <a:cs typeface="Times New Roman" pitchFamily="18" charset="0"/>
              </a:rPr>
              <a:t>Monosynaptic Reflexes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228600"/>
            <a:ext cx="684213" cy="608013"/>
          </a:xfrm>
        </p:spPr>
        <p:txBody>
          <a:bodyPr/>
          <a:lstStyle/>
          <a:p>
            <a:endParaRPr lang="en-US" altLang="en-US" sz="700" dirty="0" smtClean="0"/>
          </a:p>
        </p:txBody>
      </p:sp>
      <p:pic>
        <p:nvPicPr>
          <p:cNvPr id="5837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698500"/>
            <a:ext cx="8116888" cy="5945188"/>
          </a:xfrm>
          <a:prstGeom prst="rect">
            <a:avLst/>
          </a:prstGeom>
          <a:noFill/>
          <a:ln w="9525">
            <a:noFill/>
            <a:miter lim="800000"/>
            <a:headEnd/>
            <a:tailEnd/>
          </a:ln>
        </p:spPr>
      </p:pic>
      <p:sp>
        <p:nvSpPr>
          <p:cNvPr id="58372" name="Text Box 4"/>
          <p:cNvSpPr txBox="1">
            <a:spLocks noChangeArrowheads="1"/>
          </p:cNvSpPr>
          <p:nvPr/>
        </p:nvSpPr>
        <p:spPr bwMode="auto">
          <a:xfrm>
            <a:off x="550863" y="3448050"/>
            <a:ext cx="1042987" cy="336550"/>
          </a:xfrm>
          <a:prstGeom prst="rect">
            <a:avLst/>
          </a:prstGeom>
          <a:noFill/>
          <a:ln w="9525">
            <a:noFill/>
            <a:miter lim="800000"/>
            <a:headEnd/>
            <a:tailEnd/>
          </a:ln>
        </p:spPr>
        <p:txBody>
          <a:bodyPr wrap="none">
            <a:spAutoFit/>
          </a:bodyPr>
          <a:lstStyle/>
          <a:p>
            <a:pPr algn="l" rtl="0" eaLnBrk="0" hangingPunct="0"/>
            <a:r>
              <a:rPr lang="en-US" altLang="en-US" b="1">
                <a:solidFill>
                  <a:srgbClr val="FF0066"/>
                </a:solidFill>
              </a:rPr>
              <a:t>Stimulus</a:t>
            </a:r>
          </a:p>
        </p:txBody>
      </p:sp>
      <p:sp>
        <p:nvSpPr>
          <p:cNvPr id="58373" name="Text Box 5"/>
          <p:cNvSpPr txBox="1">
            <a:spLocks noChangeArrowheads="1"/>
          </p:cNvSpPr>
          <p:nvPr/>
        </p:nvSpPr>
        <p:spPr bwMode="auto">
          <a:xfrm>
            <a:off x="1606550" y="4264025"/>
            <a:ext cx="1098550" cy="825500"/>
          </a:xfrm>
          <a:prstGeom prst="rect">
            <a:avLst/>
          </a:prstGeom>
          <a:noFill/>
          <a:ln w="9525">
            <a:noFill/>
            <a:miter lim="800000"/>
            <a:headEnd/>
            <a:tailEnd/>
          </a:ln>
        </p:spPr>
        <p:txBody>
          <a:bodyPr wrap="none">
            <a:spAutoFit/>
          </a:bodyPr>
          <a:lstStyle/>
          <a:p>
            <a:pPr algn="l" rtl="0" eaLnBrk="0" hangingPunct="0"/>
            <a:r>
              <a:rPr lang="en-US" altLang="en-US" b="1"/>
              <a:t>Biceps</a:t>
            </a:r>
          </a:p>
          <a:p>
            <a:pPr algn="l" rtl="0" eaLnBrk="0" hangingPunct="0"/>
            <a:r>
              <a:rPr lang="en-US" altLang="en-US" b="1"/>
              <a:t>(flexor)</a:t>
            </a:r>
          </a:p>
          <a:p>
            <a:pPr algn="l" rtl="0" eaLnBrk="0" hangingPunct="0"/>
            <a:r>
              <a:rPr lang="en-US" altLang="en-US" b="1"/>
              <a:t>contracts</a:t>
            </a:r>
          </a:p>
        </p:txBody>
      </p:sp>
      <p:sp>
        <p:nvSpPr>
          <p:cNvPr id="58374" name="Text Box 6"/>
          <p:cNvSpPr txBox="1">
            <a:spLocks noChangeArrowheads="1"/>
          </p:cNvSpPr>
          <p:nvPr/>
        </p:nvSpPr>
        <p:spPr bwMode="auto">
          <a:xfrm>
            <a:off x="0" y="5178425"/>
            <a:ext cx="1190625" cy="581025"/>
          </a:xfrm>
          <a:prstGeom prst="rect">
            <a:avLst/>
          </a:prstGeom>
          <a:noFill/>
          <a:ln w="9525">
            <a:noFill/>
            <a:miter lim="800000"/>
            <a:headEnd/>
            <a:tailEnd/>
          </a:ln>
        </p:spPr>
        <p:txBody>
          <a:bodyPr wrap="none">
            <a:spAutoFit/>
          </a:bodyPr>
          <a:lstStyle/>
          <a:p>
            <a:pPr algn="l" rtl="0" eaLnBrk="0" hangingPunct="0"/>
            <a:r>
              <a:rPr lang="en-US" altLang="en-US" b="1"/>
              <a:t>Hand</a:t>
            </a:r>
          </a:p>
          <a:p>
            <a:pPr algn="l" rtl="0" eaLnBrk="0" hangingPunct="0"/>
            <a:r>
              <a:rPr lang="en-US" altLang="en-US" b="1"/>
              <a:t>withdrawn</a:t>
            </a:r>
          </a:p>
        </p:txBody>
      </p:sp>
      <p:sp>
        <p:nvSpPr>
          <p:cNvPr id="58375" name="Text Box 7"/>
          <p:cNvSpPr txBox="1">
            <a:spLocks noChangeArrowheads="1"/>
          </p:cNvSpPr>
          <p:nvPr/>
        </p:nvSpPr>
        <p:spPr bwMode="auto">
          <a:xfrm>
            <a:off x="3328988" y="4721225"/>
            <a:ext cx="1166812" cy="825500"/>
          </a:xfrm>
          <a:prstGeom prst="rect">
            <a:avLst/>
          </a:prstGeom>
          <a:noFill/>
          <a:ln w="9525">
            <a:noFill/>
            <a:miter lim="800000"/>
            <a:headEnd/>
            <a:tailEnd/>
          </a:ln>
        </p:spPr>
        <p:txBody>
          <a:bodyPr wrap="none">
            <a:spAutoFit/>
          </a:bodyPr>
          <a:lstStyle/>
          <a:p>
            <a:pPr algn="l" rtl="0" eaLnBrk="0" hangingPunct="0"/>
            <a:r>
              <a:rPr lang="en-US" altLang="en-US" b="1"/>
              <a:t>Triceps</a:t>
            </a:r>
          </a:p>
          <a:p>
            <a:pPr algn="l" rtl="0" eaLnBrk="0" hangingPunct="0"/>
            <a:r>
              <a:rPr lang="en-US" altLang="en-US" b="1"/>
              <a:t>(extensor)</a:t>
            </a:r>
          </a:p>
          <a:p>
            <a:pPr algn="l" rtl="0" eaLnBrk="0" hangingPunct="0"/>
            <a:r>
              <a:rPr lang="en-US" altLang="en-US" b="1"/>
              <a:t>relaxes</a:t>
            </a:r>
          </a:p>
        </p:txBody>
      </p:sp>
      <p:sp>
        <p:nvSpPr>
          <p:cNvPr id="58376" name="Text Box 8"/>
          <p:cNvSpPr txBox="1">
            <a:spLocks noChangeArrowheads="1"/>
          </p:cNvSpPr>
          <p:nvPr/>
        </p:nvSpPr>
        <p:spPr bwMode="auto">
          <a:xfrm>
            <a:off x="6305550" y="2206625"/>
            <a:ext cx="2147888" cy="581025"/>
          </a:xfrm>
          <a:prstGeom prst="rect">
            <a:avLst/>
          </a:prstGeom>
          <a:noFill/>
          <a:ln w="9525">
            <a:noFill/>
            <a:miter lim="800000"/>
            <a:headEnd/>
            <a:tailEnd/>
          </a:ln>
        </p:spPr>
        <p:txBody>
          <a:bodyPr wrap="none">
            <a:spAutoFit/>
          </a:bodyPr>
          <a:lstStyle/>
          <a:p>
            <a:pPr algn="l" rtl="0" eaLnBrk="0" hangingPunct="0"/>
            <a:r>
              <a:rPr lang="en-US" altLang="en-US" b="1"/>
              <a:t>Ascending  pathway</a:t>
            </a:r>
          </a:p>
          <a:p>
            <a:pPr algn="l" rtl="0" eaLnBrk="0" hangingPunct="0"/>
            <a:r>
              <a:rPr lang="en-US" altLang="en-US" b="1"/>
              <a:t>to brain</a:t>
            </a:r>
          </a:p>
        </p:txBody>
      </p:sp>
      <p:sp>
        <p:nvSpPr>
          <p:cNvPr id="58377" name="Text Box 9"/>
          <p:cNvSpPr txBox="1">
            <a:spLocks noChangeArrowheads="1"/>
          </p:cNvSpPr>
          <p:nvPr/>
        </p:nvSpPr>
        <p:spPr bwMode="auto">
          <a:xfrm>
            <a:off x="1646238" y="6283325"/>
            <a:ext cx="1152525" cy="336550"/>
          </a:xfrm>
          <a:prstGeom prst="rect">
            <a:avLst/>
          </a:prstGeom>
          <a:noFill/>
          <a:ln w="9525">
            <a:noFill/>
            <a:miter lim="800000"/>
            <a:headEnd/>
            <a:tailEnd/>
          </a:ln>
        </p:spPr>
        <p:txBody>
          <a:bodyPr wrap="none">
            <a:spAutoFit/>
          </a:bodyPr>
          <a:lstStyle/>
          <a:p>
            <a:pPr algn="ctr" rtl="0" eaLnBrk="0" hangingPunct="0"/>
            <a:r>
              <a:rPr lang="en-US" altLang="en-US" b="1">
                <a:solidFill>
                  <a:srgbClr val="FF0066"/>
                </a:solidFill>
              </a:rPr>
              <a:t>Response</a:t>
            </a:r>
          </a:p>
        </p:txBody>
      </p:sp>
      <p:pic>
        <p:nvPicPr>
          <p:cNvPr id="58378" name="Picture 10"/>
          <p:cNvPicPr>
            <a:picLocks noChangeAspect="1" noChangeArrowheads="1"/>
          </p:cNvPicPr>
          <p:nvPr/>
        </p:nvPicPr>
        <p:blipFill>
          <a:blip r:embed="rId4" cstate="print"/>
          <a:srcRect/>
          <a:stretch>
            <a:fillRect/>
          </a:stretch>
        </p:blipFill>
        <p:spPr bwMode="auto">
          <a:xfrm>
            <a:off x="4241800" y="114300"/>
            <a:ext cx="411163" cy="1168400"/>
          </a:xfrm>
          <a:prstGeom prst="rect">
            <a:avLst/>
          </a:prstGeom>
          <a:noFill/>
          <a:ln w="9525">
            <a:noFill/>
            <a:miter lim="800000"/>
            <a:headEnd/>
            <a:tailEnd/>
          </a:ln>
        </p:spPr>
      </p:pic>
      <p:sp>
        <p:nvSpPr>
          <p:cNvPr id="58380" name="Rectangle 12"/>
          <p:cNvSpPr>
            <a:spLocks noChangeArrowheads="1"/>
          </p:cNvSpPr>
          <p:nvPr/>
        </p:nvSpPr>
        <p:spPr bwMode="auto">
          <a:xfrm>
            <a:off x="6413500" y="4597400"/>
            <a:ext cx="1714500" cy="558800"/>
          </a:xfrm>
          <a:prstGeom prst="rect">
            <a:avLst/>
          </a:prstGeom>
          <a:solidFill>
            <a:srgbClr val="FFFF66"/>
          </a:solidFill>
          <a:ln w="9525">
            <a:noFill/>
            <a:miter lim="800000"/>
            <a:headEnd/>
            <a:tailEnd/>
          </a:ln>
        </p:spPr>
        <p:txBody>
          <a:bodyPr wrap="none" anchor="ctr"/>
          <a:lstStyle/>
          <a:p>
            <a:pPr algn="ctr" rtl="0" eaLnBrk="0" hangingPunct="0"/>
            <a:endParaRPr lang="en-US" altLang="en-US" sz="1400" b="1"/>
          </a:p>
          <a:p>
            <a:pPr algn="ctr" rtl="0" eaLnBrk="0" hangingPunct="0"/>
            <a:r>
              <a:rPr lang="en-US" altLang="en-US" sz="1400" b="1">
                <a:solidFill>
                  <a:srgbClr val="0045CE"/>
                </a:solidFill>
              </a:rPr>
              <a:t>Integrating center</a:t>
            </a:r>
            <a:endParaRPr lang="en-US" altLang="en-US" sz="1400" b="1"/>
          </a:p>
          <a:p>
            <a:pPr algn="ctr" rtl="0" eaLnBrk="0" hangingPunct="0"/>
            <a:r>
              <a:rPr lang="en-US" altLang="en-US" sz="1400" b="1"/>
              <a:t>(spinal cord)</a:t>
            </a:r>
          </a:p>
          <a:p>
            <a:pPr algn="ctr" rtl="0" eaLnBrk="0" hangingPunct="0"/>
            <a:endParaRPr lang="en-US" altLang="en-US" sz="1400" b="1"/>
          </a:p>
        </p:txBody>
      </p:sp>
      <p:sp>
        <p:nvSpPr>
          <p:cNvPr id="58381" name="Rectangle 13"/>
          <p:cNvSpPr>
            <a:spLocks noChangeArrowheads="1"/>
          </p:cNvSpPr>
          <p:nvPr/>
        </p:nvSpPr>
        <p:spPr bwMode="auto">
          <a:xfrm>
            <a:off x="1879600" y="1841500"/>
            <a:ext cx="1714500" cy="558800"/>
          </a:xfrm>
          <a:prstGeom prst="rect">
            <a:avLst/>
          </a:prstGeom>
          <a:solidFill>
            <a:schemeClr val="accent6">
              <a:lumMod val="60000"/>
              <a:lumOff val="40000"/>
            </a:schemeClr>
          </a:solidFill>
          <a:ln w="9525">
            <a:noFill/>
            <a:miter lim="800000"/>
            <a:headEnd/>
            <a:tailEnd/>
          </a:ln>
        </p:spPr>
        <p:txBody>
          <a:bodyPr wrap="none" anchor="ctr"/>
          <a:lstStyle/>
          <a:p>
            <a:pPr algn="ctr" rtl="0" eaLnBrk="0" hangingPunct="0">
              <a:lnSpc>
                <a:spcPct val="85000"/>
              </a:lnSpc>
            </a:pPr>
            <a:r>
              <a:rPr lang="en-US" altLang="en-US" sz="1400" b="1" dirty="0"/>
              <a:t>Thermal</a:t>
            </a:r>
          </a:p>
          <a:p>
            <a:pPr algn="ctr" rtl="0" eaLnBrk="0" hangingPunct="0">
              <a:lnSpc>
                <a:spcPct val="85000"/>
              </a:lnSpc>
            </a:pPr>
            <a:r>
              <a:rPr lang="en-US" altLang="en-US" sz="1400" b="1" dirty="0"/>
              <a:t>pain </a:t>
            </a:r>
            <a:r>
              <a:rPr lang="en-US" altLang="en-US" sz="1400" b="1" dirty="0">
                <a:solidFill>
                  <a:srgbClr val="0045CE"/>
                </a:solidFill>
              </a:rPr>
              <a:t>receptor</a:t>
            </a:r>
            <a:endParaRPr lang="en-US" altLang="en-US" sz="1400" b="1" dirty="0"/>
          </a:p>
          <a:p>
            <a:pPr algn="ctr" rtl="0" eaLnBrk="0" hangingPunct="0">
              <a:lnSpc>
                <a:spcPct val="85000"/>
              </a:lnSpc>
            </a:pPr>
            <a:r>
              <a:rPr lang="en-US" altLang="en-US" sz="1400" b="1" dirty="0"/>
              <a:t>in finger</a:t>
            </a:r>
          </a:p>
        </p:txBody>
      </p:sp>
      <p:sp>
        <p:nvSpPr>
          <p:cNvPr id="58382" name="Rectangle 14"/>
          <p:cNvSpPr>
            <a:spLocks noChangeArrowheads="1"/>
          </p:cNvSpPr>
          <p:nvPr/>
        </p:nvSpPr>
        <p:spPr bwMode="auto">
          <a:xfrm>
            <a:off x="4064000" y="4330700"/>
            <a:ext cx="1714500" cy="419100"/>
          </a:xfrm>
          <a:prstGeom prst="rect">
            <a:avLst/>
          </a:prstGeom>
          <a:solidFill>
            <a:srgbClr val="FFFF66"/>
          </a:solidFill>
          <a:ln w="9525">
            <a:noFill/>
            <a:miter lim="800000"/>
            <a:headEnd/>
            <a:tailEnd/>
          </a:ln>
        </p:spPr>
        <p:txBody>
          <a:bodyPr wrap="none" anchor="ctr"/>
          <a:lstStyle/>
          <a:p>
            <a:pPr algn="ctr" rtl="0" eaLnBrk="0" hangingPunct="0"/>
            <a:r>
              <a:rPr lang="en-US" altLang="en-US" sz="1400" b="1">
                <a:solidFill>
                  <a:srgbClr val="0045CE"/>
                </a:solidFill>
              </a:rPr>
              <a:t>Efferent pathway </a:t>
            </a:r>
          </a:p>
        </p:txBody>
      </p:sp>
      <p:sp>
        <p:nvSpPr>
          <p:cNvPr id="58383" name="Rectangle 15"/>
          <p:cNvSpPr>
            <a:spLocks noChangeArrowheads="1"/>
          </p:cNvSpPr>
          <p:nvPr/>
        </p:nvSpPr>
        <p:spPr bwMode="auto">
          <a:xfrm>
            <a:off x="3162300" y="5740400"/>
            <a:ext cx="825500" cy="584200"/>
          </a:xfrm>
          <a:prstGeom prst="rect">
            <a:avLst/>
          </a:prstGeom>
          <a:solidFill>
            <a:srgbClr val="FFFF66"/>
          </a:solidFill>
          <a:ln w="9525">
            <a:noFill/>
            <a:miter lim="800000"/>
            <a:headEnd/>
            <a:tailEnd/>
          </a:ln>
        </p:spPr>
        <p:txBody>
          <a:bodyPr wrap="none" anchor="ctr"/>
          <a:lstStyle/>
          <a:p>
            <a:pPr algn="l" rtl="0" eaLnBrk="0" hangingPunct="0"/>
            <a:endParaRPr lang="en-US" altLang="en-US" sz="1400" b="1">
              <a:solidFill>
                <a:srgbClr val="0045CE"/>
              </a:solidFill>
            </a:endParaRPr>
          </a:p>
          <a:p>
            <a:pPr algn="l" rtl="0" eaLnBrk="0" hangingPunct="0"/>
            <a:r>
              <a:rPr lang="en-US" altLang="en-US" sz="1400" b="1">
                <a:solidFill>
                  <a:srgbClr val="0045CE"/>
                </a:solidFill>
              </a:rPr>
              <a:t>Effector</a:t>
            </a:r>
          </a:p>
          <a:p>
            <a:pPr algn="l" rtl="0" eaLnBrk="0" hangingPunct="0"/>
            <a:r>
              <a:rPr lang="en-US" altLang="en-US" sz="1400" b="1">
                <a:solidFill>
                  <a:srgbClr val="0045CE"/>
                </a:solidFill>
              </a:rPr>
              <a:t>organs</a:t>
            </a:r>
          </a:p>
          <a:p>
            <a:pPr algn="l" rtl="0" eaLnBrk="0" hangingPunct="0"/>
            <a:endParaRPr lang="en-US" altLang="en-US" sz="1400" b="1">
              <a:solidFill>
                <a:srgbClr val="0045CE"/>
              </a:solidFill>
            </a:endParaRPr>
          </a:p>
        </p:txBody>
      </p:sp>
      <p:sp>
        <p:nvSpPr>
          <p:cNvPr id="58384" name="Text Box 16"/>
          <p:cNvSpPr txBox="1">
            <a:spLocks noChangeArrowheads="1"/>
          </p:cNvSpPr>
          <p:nvPr/>
        </p:nvSpPr>
        <p:spPr bwMode="auto">
          <a:xfrm>
            <a:off x="4654550" y="49213"/>
            <a:ext cx="2528888" cy="1314450"/>
          </a:xfrm>
          <a:prstGeom prst="rect">
            <a:avLst/>
          </a:prstGeom>
          <a:noFill/>
          <a:ln w="9525">
            <a:noFill/>
            <a:miter lim="800000"/>
            <a:headEnd/>
            <a:tailEnd/>
          </a:ln>
        </p:spPr>
        <p:txBody>
          <a:bodyPr wrap="none">
            <a:spAutoFit/>
          </a:bodyPr>
          <a:lstStyle/>
          <a:p>
            <a:pPr algn="l" rtl="0" eaLnBrk="0" hangingPunct="0"/>
            <a:r>
              <a:rPr lang="en-US" altLang="en-US" b="1" dirty="0"/>
              <a:t>= Inhibitory interneuron</a:t>
            </a:r>
          </a:p>
          <a:p>
            <a:pPr algn="l" rtl="0" eaLnBrk="0" hangingPunct="0"/>
            <a:r>
              <a:rPr lang="en-US" altLang="en-US" b="1" dirty="0"/>
              <a:t>= Excitatory interneuron</a:t>
            </a:r>
          </a:p>
          <a:p>
            <a:pPr algn="l" rtl="0" eaLnBrk="0" hangingPunct="0"/>
            <a:r>
              <a:rPr lang="en-US" altLang="en-US" b="1" dirty="0"/>
              <a:t>= Synapse</a:t>
            </a:r>
          </a:p>
          <a:p>
            <a:pPr algn="l" rtl="0" eaLnBrk="0" hangingPunct="0"/>
            <a:r>
              <a:rPr lang="en-US" altLang="en-US" b="1" dirty="0"/>
              <a:t>= Inhibits</a:t>
            </a:r>
          </a:p>
          <a:p>
            <a:pPr algn="l" rtl="0" eaLnBrk="0" hangingPunct="0"/>
            <a:r>
              <a:rPr lang="en-US" altLang="en-US" b="1" dirty="0"/>
              <a:t>= Stimulates</a:t>
            </a:r>
          </a:p>
        </p:txBody>
      </p:sp>
      <p:sp>
        <p:nvSpPr>
          <p:cNvPr id="58385" name="Line 17"/>
          <p:cNvSpPr>
            <a:spLocks noChangeShapeType="1"/>
          </p:cNvSpPr>
          <p:nvPr/>
        </p:nvSpPr>
        <p:spPr bwMode="auto">
          <a:xfrm>
            <a:off x="2438400" y="4737100"/>
            <a:ext cx="330200" cy="12700"/>
          </a:xfrm>
          <a:prstGeom prst="line">
            <a:avLst/>
          </a:prstGeom>
          <a:noFill/>
          <a:ln w="19050">
            <a:solidFill>
              <a:srgbClr val="000000"/>
            </a:solidFill>
            <a:round/>
            <a:headEnd/>
            <a:tailEnd/>
          </a:ln>
        </p:spPr>
        <p:txBody>
          <a:bodyPr wrap="none" anchor="ctr"/>
          <a:lstStyle/>
          <a:p>
            <a:endParaRPr lang="en-US"/>
          </a:p>
        </p:txBody>
      </p:sp>
      <p:sp>
        <p:nvSpPr>
          <p:cNvPr id="58386" name="Line 18"/>
          <p:cNvSpPr>
            <a:spLocks noChangeShapeType="1"/>
          </p:cNvSpPr>
          <p:nvPr/>
        </p:nvSpPr>
        <p:spPr bwMode="auto">
          <a:xfrm>
            <a:off x="3048000" y="4864100"/>
            <a:ext cx="330200" cy="12700"/>
          </a:xfrm>
          <a:prstGeom prst="line">
            <a:avLst/>
          </a:prstGeom>
          <a:noFill/>
          <a:ln w="19050">
            <a:solidFill>
              <a:srgbClr val="000000"/>
            </a:solidFill>
            <a:round/>
            <a:headEnd/>
            <a:tailEnd/>
          </a:ln>
        </p:spPr>
        <p:txBody>
          <a:bodyPr wrap="none" anchor="ctr"/>
          <a:lstStyle/>
          <a:p>
            <a:endParaRPr lang="en-US"/>
          </a:p>
        </p:txBody>
      </p:sp>
      <p:sp>
        <p:nvSpPr>
          <p:cNvPr id="58387" name="Line 19"/>
          <p:cNvSpPr>
            <a:spLocks noChangeShapeType="1"/>
          </p:cNvSpPr>
          <p:nvPr/>
        </p:nvSpPr>
        <p:spPr bwMode="auto">
          <a:xfrm>
            <a:off x="3721100" y="4508500"/>
            <a:ext cx="330200" cy="12700"/>
          </a:xfrm>
          <a:prstGeom prst="line">
            <a:avLst/>
          </a:prstGeom>
          <a:noFill/>
          <a:ln w="19050">
            <a:solidFill>
              <a:srgbClr val="000000"/>
            </a:solidFill>
            <a:round/>
            <a:headEnd/>
            <a:tailEnd/>
          </a:ln>
        </p:spPr>
        <p:txBody>
          <a:bodyPr wrap="none" anchor="ctr"/>
          <a:lstStyle/>
          <a:p>
            <a:endParaRPr lang="en-US"/>
          </a:p>
        </p:txBody>
      </p:sp>
      <p:sp>
        <p:nvSpPr>
          <p:cNvPr id="58388" name="Line 20"/>
          <p:cNvSpPr>
            <a:spLocks noChangeShapeType="1"/>
          </p:cNvSpPr>
          <p:nvPr/>
        </p:nvSpPr>
        <p:spPr bwMode="auto">
          <a:xfrm>
            <a:off x="3924300" y="4038600"/>
            <a:ext cx="330200" cy="12700"/>
          </a:xfrm>
          <a:prstGeom prst="line">
            <a:avLst/>
          </a:prstGeom>
          <a:noFill/>
          <a:ln w="19050">
            <a:solidFill>
              <a:srgbClr val="000000"/>
            </a:solidFill>
            <a:round/>
            <a:headEnd/>
            <a:tailEnd/>
          </a:ln>
        </p:spPr>
        <p:txBody>
          <a:bodyPr wrap="none" anchor="ctr"/>
          <a:lstStyle/>
          <a:p>
            <a:endParaRPr lang="en-US"/>
          </a:p>
        </p:txBody>
      </p:sp>
      <p:sp>
        <p:nvSpPr>
          <p:cNvPr id="58389" name="Rectangle 21"/>
          <p:cNvSpPr>
            <a:spLocks noChangeArrowheads="1"/>
          </p:cNvSpPr>
          <p:nvPr/>
        </p:nvSpPr>
        <p:spPr bwMode="auto">
          <a:xfrm>
            <a:off x="3683000" y="2654300"/>
            <a:ext cx="889000" cy="571500"/>
          </a:xfrm>
          <a:prstGeom prst="rect">
            <a:avLst/>
          </a:prstGeom>
          <a:solidFill>
            <a:srgbClr val="FFFF66"/>
          </a:solidFill>
          <a:ln w="9525">
            <a:noFill/>
            <a:miter lim="800000"/>
            <a:headEnd/>
            <a:tailEnd/>
          </a:ln>
        </p:spPr>
        <p:txBody>
          <a:bodyPr wrap="none" anchor="ctr"/>
          <a:lstStyle/>
          <a:p>
            <a:pPr algn="l" rtl="0" eaLnBrk="0" hangingPunct="0"/>
            <a:r>
              <a:rPr lang="en-US" altLang="en-US" sz="1400" b="1" dirty="0">
                <a:solidFill>
                  <a:srgbClr val="0045CE"/>
                </a:solidFill>
              </a:rPr>
              <a:t>Afferent</a:t>
            </a:r>
          </a:p>
          <a:p>
            <a:pPr algn="l" rtl="0" eaLnBrk="0" hangingPunct="0"/>
            <a:r>
              <a:rPr lang="en-US" altLang="en-US" sz="1400" b="1" dirty="0">
                <a:solidFill>
                  <a:srgbClr val="0045CE"/>
                </a:solidFill>
              </a:rPr>
              <a:t>Pathway </a:t>
            </a:r>
          </a:p>
        </p:txBody>
      </p:sp>
      <p:sp>
        <p:nvSpPr>
          <p:cNvPr id="58390" name="Line 22"/>
          <p:cNvSpPr>
            <a:spLocks noChangeShapeType="1"/>
          </p:cNvSpPr>
          <p:nvPr/>
        </p:nvSpPr>
        <p:spPr bwMode="auto">
          <a:xfrm flipV="1">
            <a:off x="3543300" y="3238500"/>
            <a:ext cx="114300" cy="406400"/>
          </a:xfrm>
          <a:prstGeom prst="line">
            <a:avLst/>
          </a:prstGeom>
          <a:noFill/>
          <a:ln w="19050">
            <a:solidFill>
              <a:srgbClr val="000000"/>
            </a:solidFill>
            <a:round/>
            <a:headEnd/>
            <a:tailEnd/>
          </a:ln>
        </p:spPr>
        <p:txBody>
          <a:bodyPr wrap="none" anchor="ctr"/>
          <a:lstStyle/>
          <a:p>
            <a:endParaRPr lang="en-US"/>
          </a:p>
        </p:txBody>
      </p:sp>
      <p:sp>
        <p:nvSpPr>
          <p:cNvPr id="58391" name="Line 23"/>
          <p:cNvSpPr>
            <a:spLocks noChangeShapeType="1"/>
          </p:cNvSpPr>
          <p:nvPr/>
        </p:nvSpPr>
        <p:spPr bwMode="auto">
          <a:xfrm flipV="1">
            <a:off x="1778000" y="2387600"/>
            <a:ext cx="241300" cy="533400"/>
          </a:xfrm>
          <a:prstGeom prst="line">
            <a:avLst/>
          </a:prstGeom>
          <a:noFill/>
          <a:ln w="19050">
            <a:solidFill>
              <a:srgbClr val="0000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diamond(in)">
                                      <p:cBhvr>
                                        <p:cTn id="7" dur="20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pPr algn="l"/>
            <a:endParaRPr lang="en-US" altLang="en-US" smtClean="0"/>
          </a:p>
        </p:txBody>
      </p:sp>
      <p:pic>
        <p:nvPicPr>
          <p:cNvPr id="64515" name="Picture 4" descr="fig05_34.gif                                                   000333DA&#10;8ball Work                     B2D540D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0263" y="215900"/>
            <a:ext cx="7481887" cy="5435600"/>
          </a:xfrm>
          <a:prstGeom prst="rect">
            <a:avLst/>
          </a:prstGeom>
          <a:noFill/>
          <a:ln w="9525">
            <a:noFill/>
            <a:miter lim="800000"/>
            <a:headEnd/>
            <a:tailEnd/>
          </a:ln>
        </p:spPr>
      </p:pic>
      <p:sp>
        <p:nvSpPr>
          <p:cNvPr id="64516" name="Rectangle 5"/>
          <p:cNvSpPr>
            <a:spLocks noChangeArrowheads="1"/>
          </p:cNvSpPr>
          <p:nvPr/>
        </p:nvSpPr>
        <p:spPr bwMode="auto">
          <a:xfrm>
            <a:off x="2984500" y="2101850"/>
            <a:ext cx="1016000" cy="520700"/>
          </a:xfrm>
          <a:prstGeom prst="rect">
            <a:avLst/>
          </a:prstGeom>
          <a:solidFill>
            <a:srgbClr val="FFFF66"/>
          </a:solidFill>
          <a:ln w="9525">
            <a:noFill/>
            <a:miter lim="800000"/>
            <a:headEnd/>
            <a:tailEnd/>
          </a:ln>
        </p:spPr>
        <p:txBody>
          <a:bodyPr wrap="none" anchor="ctr"/>
          <a:lstStyle/>
          <a:p>
            <a:pPr algn="l"/>
            <a:r>
              <a:rPr lang="en-US" altLang="en-US">
                <a:solidFill>
                  <a:srgbClr val="0045CE"/>
                </a:solidFill>
              </a:rPr>
              <a:t>Efferent </a:t>
            </a:r>
          </a:p>
          <a:p>
            <a:pPr algn="l"/>
            <a:r>
              <a:rPr lang="en-US" altLang="en-US">
                <a:solidFill>
                  <a:srgbClr val="0045CE"/>
                </a:solidFill>
              </a:rPr>
              <a:t>pathway </a:t>
            </a:r>
          </a:p>
        </p:txBody>
      </p:sp>
      <p:sp>
        <p:nvSpPr>
          <p:cNvPr id="64517" name="Rectangle 6"/>
          <p:cNvSpPr>
            <a:spLocks noChangeArrowheads="1"/>
          </p:cNvSpPr>
          <p:nvPr/>
        </p:nvSpPr>
        <p:spPr bwMode="auto">
          <a:xfrm>
            <a:off x="774700" y="1206500"/>
            <a:ext cx="1028700" cy="635000"/>
          </a:xfrm>
          <a:prstGeom prst="rect">
            <a:avLst/>
          </a:prstGeom>
          <a:solidFill>
            <a:srgbClr val="FFFF66"/>
          </a:solidFill>
          <a:ln w="9525">
            <a:noFill/>
            <a:miter lim="800000"/>
            <a:headEnd/>
            <a:tailEnd/>
          </a:ln>
        </p:spPr>
        <p:txBody>
          <a:bodyPr wrap="none" anchor="ctr"/>
          <a:lstStyle/>
          <a:p>
            <a:pPr algn="l"/>
            <a:r>
              <a:rPr lang="en-US" altLang="en-US">
                <a:solidFill>
                  <a:srgbClr val="0045CE"/>
                </a:solidFill>
              </a:rPr>
              <a:t>Afferent</a:t>
            </a:r>
          </a:p>
          <a:p>
            <a:pPr algn="l"/>
            <a:r>
              <a:rPr lang="en-US" altLang="en-US">
                <a:solidFill>
                  <a:srgbClr val="0045CE"/>
                </a:solidFill>
              </a:rPr>
              <a:t>pathway </a:t>
            </a:r>
          </a:p>
        </p:txBody>
      </p:sp>
      <p:sp>
        <p:nvSpPr>
          <p:cNvPr id="64518" name="Rectangle 7"/>
          <p:cNvSpPr>
            <a:spLocks noChangeArrowheads="1"/>
          </p:cNvSpPr>
          <p:nvPr/>
        </p:nvSpPr>
        <p:spPr bwMode="auto">
          <a:xfrm>
            <a:off x="7747000" y="1454150"/>
            <a:ext cx="977900" cy="571500"/>
          </a:xfrm>
          <a:prstGeom prst="rect">
            <a:avLst/>
          </a:prstGeom>
          <a:solidFill>
            <a:srgbClr val="FFFF66"/>
          </a:solidFill>
          <a:ln w="9525">
            <a:noFill/>
            <a:miter lim="800000"/>
            <a:headEnd/>
            <a:tailEnd/>
          </a:ln>
        </p:spPr>
        <p:txBody>
          <a:bodyPr wrap="none" anchor="ctr"/>
          <a:lstStyle/>
          <a:p>
            <a:pPr algn="l"/>
            <a:r>
              <a:rPr lang="en-US" altLang="en-US">
                <a:solidFill>
                  <a:srgbClr val="0045CE"/>
                </a:solidFill>
              </a:rPr>
              <a:t>Efferent </a:t>
            </a:r>
          </a:p>
          <a:p>
            <a:pPr algn="l"/>
            <a:r>
              <a:rPr lang="en-US" altLang="en-US">
                <a:solidFill>
                  <a:srgbClr val="0045CE"/>
                </a:solidFill>
              </a:rPr>
              <a:t>pathway </a:t>
            </a:r>
          </a:p>
        </p:txBody>
      </p:sp>
      <p:sp>
        <p:nvSpPr>
          <p:cNvPr id="64519" name="Text Box 8"/>
          <p:cNvSpPr txBox="1">
            <a:spLocks noChangeArrowheads="1"/>
          </p:cNvSpPr>
          <p:nvPr/>
        </p:nvSpPr>
        <p:spPr bwMode="auto">
          <a:xfrm>
            <a:off x="238125" y="2813050"/>
            <a:ext cx="1098550" cy="825500"/>
          </a:xfrm>
          <a:prstGeom prst="rect">
            <a:avLst/>
          </a:prstGeom>
          <a:noFill/>
          <a:ln w="9525">
            <a:noFill/>
            <a:miter lim="800000"/>
            <a:headEnd/>
            <a:tailEnd/>
          </a:ln>
        </p:spPr>
        <p:txBody>
          <a:bodyPr wrap="none">
            <a:spAutoFit/>
          </a:bodyPr>
          <a:lstStyle/>
          <a:p>
            <a:pPr algn="l"/>
            <a:r>
              <a:rPr lang="en-US" altLang="en-US"/>
              <a:t>Flexor</a:t>
            </a:r>
          </a:p>
          <a:p>
            <a:pPr algn="l"/>
            <a:r>
              <a:rPr lang="en-US" altLang="en-US"/>
              <a:t>muscle</a:t>
            </a:r>
          </a:p>
          <a:p>
            <a:pPr algn="l"/>
            <a:r>
              <a:rPr lang="en-US" altLang="en-US"/>
              <a:t>contracts</a:t>
            </a:r>
          </a:p>
        </p:txBody>
      </p:sp>
      <p:sp>
        <p:nvSpPr>
          <p:cNvPr id="64520" name="Text Box 9"/>
          <p:cNvSpPr txBox="1">
            <a:spLocks noChangeArrowheads="1"/>
          </p:cNvSpPr>
          <p:nvPr/>
        </p:nvSpPr>
        <p:spPr bwMode="auto">
          <a:xfrm>
            <a:off x="2901950" y="2813050"/>
            <a:ext cx="1052513" cy="825500"/>
          </a:xfrm>
          <a:prstGeom prst="rect">
            <a:avLst/>
          </a:prstGeom>
          <a:noFill/>
          <a:ln w="9525">
            <a:noFill/>
            <a:miter lim="800000"/>
            <a:headEnd/>
            <a:tailEnd/>
          </a:ln>
        </p:spPr>
        <p:txBody>
          <a:bodyPr wrap="none">
            <a:spAutoFit/>
          </a:bodyPr>
          <a:lstStyle/>
          <a:p>
            <a:pPr algn="l"/>
            <a:r>
              <a:rPr lang="en-US" altLang="en-US"/>
              <a:t>Extensor</a:t>
            </a:r>
          </a:p>
          <a:p>
            <a:pPr algn="l"/>
            <a:r>
              <a:rPr lang="en-US" altLang="en-US"/>
              <a:t>muscle</a:t>
            </a:r>
          </a:p>
          <a:p>
            <a:pPr algn="l"/>
            <a:r>
              <a:rPr lang="en-US" altLang="en-US"/>
              <a:t>relaxes</a:t>
            </a:r>
          </a:p>
        </p:txBody>
      </p:sp>
      <p:sp>
        <p:nvSpPr>
          <p:cNvPr id="64521" name="Text Box 13"/>
          <p:cNvSpPr txBox="1">
            <a:spLocks noChangeArrowheads="1"/>
          </p:cNvSpPr>
          <p:nvPr/>
        </p:nvSpPr>
        <p:spPr bwMode="auto">
          <a:xfrm>
            <a:off x="6329363" y="2968625"/>
            <a:ext cx="884237" cy="825500"/>
          </a:xfrm>
          <a:prstGeom prst="rect">
            <a:avLst/>
          </a:prstGeom>
          <a:noFill/>
          <a:ln w="9525">
            <a:noFill/>
            <a:miter lim="800000"/>
            <a:headEnd/>
            <a:tailEnd/>
          </a:ln>
        </p:spPr>
        <p:txBody>
          <a:bodyPr wrap="none">
            <a:spAutoFit/>
          </a:bodyPr>
          <a:lstStyle/>
          <a:p>
            <a:pPr algn="l"/>
            <a:r>
              <a:rPr lang="en-US" altLang="en-US" dirty="0"/>
              <a:t>Flexor</a:t>
            </a:r>
          </a:p>
          <a:p>
            <a:pPr algn="l"/>
            <a:r>
              <a:rPr lang="en-US" altLang="en-US" dirty="0"/>
              <a:t>muscle</a:t>
            </a:r>
          </a:p>
          <a:p>
            <a:pPr algn="l"/>
            <a:r>
              <a:rPr lang="en-US" altLang="en-US" dirty="0"/>
              <a:t>relaxes</a:t>
            </a:r>
          </a:p>
        </p:txBody>
      </p:sp>
      <p:sp>
        <p:nvSpPr>
          <p:cNvPr id="64522" name="Text Box 14"/>
          <p:cNvSpPr txBox="1">
            <a:spLocks noChangeArrowheads="1"/>
          </p:cNvSpPr>
          <p:nvPr/>
        </p:nvSpPr>
        <p:spPr bwMode="auto">
          <a:xfrm>
            <a:off x="8045450" y="2968625"/>
            <a:ext cx="1098550" cy="825500"/>
          </a:xfrm>
          <a:prstGeom prst="rect">
            <a:avLst/>
          </a:prstGeom>
          <a:noFill/>
          <a:ln w="9525">
            <a:noFill/>
            <a:miter lim="800000"/>
            <a:headEnd/>
            <a:tailEnd/>
          </a:ln>
        </p:spPr>
        <p:txBody>
          <a:bodyPr wrap="none">
            <a:spAutoFit/>
          </a:bodyPr>
          <a:lstStyle/>
          <a:p>
            <a:pPr algn="l"/>
            <a:r>
              <a:rPr lang="en-US" altLang="en-US"/>
              <a:t>Extensor</a:t>
            </a:r>
          </a:p>
          <a:p>
            <a:pPr algn="l"/>
            <a:r>
              <a:rPr lang="en-US" altLang="en-US"/>
              <a:t>muscle</a:t>
            </a:r>
          </a:p>
          <a:p>
            <a:pPr algn="l"/>
            <a:r>
              <a:rPr lang="en-US" altLang="en-US"/>
              <a:t>contracts</a:t>
            </a:r>
          </a:p>
        </p:txBody>
      </p:sp>
      <p:sp>
        <p:nvSpPr>
          <p:cNvPr id="64523" name="Text Box 15"/>
          <p:cNvSpPr txBox="1">
            <a:spLocks noChangeArrowheads="1"/>
          </p:cNvSpPr>
          <p:nvPr/>
        </p:nvSpPr>
        <p:spPr bwMode="auto">
          <a:xfrm>
            <a:off x="182563" y="5340350"/>
            <a:ext cx="1042987" cy="336550"/>
          </a:xfrm>
          <a:prstGeom prst="rect">
            <a:avLst/>
          </a:prstGeom>
          <a:noFill/>
          <a:ln w="9525">
            <a:noFill/>
            <a:miter lim="800000"/>
            <a:headEnd/>
            <a:tailEnd/>
          </a:ln>
        </p:spPr>
        <p:txBody>
          <a:bodyPr wrap="none">
            <a:spAutoFit/>
          </a:bodyPr>
          <a:lstStyle/>
          <a:p>
            <a:pPr algn="l"/>
            <a:r>
              <a:rPr lang="en-US" altLang="en-US">
                <a:solidFill>
                  <a:srgbClr val="FF0066"/>
                </a:solidFill>
              </a:rPr>
              <a:t>Stimulus</a:t>
            </a:r>
          </a:p>
        </p:txBody>
      </p:sp>
      <p:sp>
        <p:nvSpPr>
          <p:cNvPr id="64524" name="Text Box 16"/>
          <p:cNvSpPr txBox="1">
            <a:spLocks noChangeArrowheads="1"/>
          </p:cNvSpPr>
          <p:nvPr/>
        </p:nvSpPr>
        <p:spPr bwMode="auto">
          <a:xfrm>
            <a:off x="2319338" y="4848225"/>
            <a:ext cx="1152525" cy="336550"/>
          </a:xfrm>
          <a:prstGeom prst="rect">
            <a:avLst/>
          </a:prstGeom>
          <a:noFill/>
          <a:ln w="9525">
            <a:noFill/>
            <a:miter lim="800000"/>
            <a:headEnd/>
            <a:tailEnd/>
          </a:ln>
        </p:spPr>
        <p:txBody>
          <a:bodyPr wrap="none">
            <a:spAutoFit/>
          </a:bodyPr>
          <a:lstStyle/>
          <a:p>
            <a:r>
              <a:rPr lang="en-US" altLang="en-US">
                <a:solidFill>
                  <a:srgbClr val="FF0066"/>
                </a:solidFill>
              </a:rPr>
              <a:t>Response</a:t>
            </a:r>
          </a:p>
        </p:txBody>
      </p:sp>
      <p:sp>
        <p:nvSpPr>
          <p:cNvPr id="64525" name="Rectangle 18"/>
          <p:cNvSpPr>
            <a:spLocks noChangeArrowheads="1"/>
          </p:cNvSpPr>
          <p:nvPr/>
        </p:nvSpPr>
        <p:spPr bwMode="auto">
          <a:xfrm>
            <a:off x="165100" y="4146550"/>
            <a:ext cx="965200" cy="698500"/>
          </a:xfrm>
          <a:prstGeom prst="rect">
            <a:avLst/>
          </a:prstGeom>
          <a:solidFill>
            <a:srgbClr val="FFFF66"/>
          </a:solidFill>
          <a:ln w="9525">
            <a:noFill/>
            <a:miter lim="800000"/>
            <a:headEnd/>
            <a:tailEnd/>
          </a:ln>
        </p:spPr>
        <p:txBody>
          <a:bodyPr wrap="none" anchor="ctr"/>
          <a:lstStyle/>
          <a:p>
            <a:pPr algn="l"/>
            <a:r>
              <a:rPr lang="en-US" altLang="en-US" dirty="0"/>
              <a:t>Pain</a:t>
            </a:r>
          </a:p>
          <a:p>
            <a:pPr algn="l"/>
            <a:r>
              <a:rPr lang="en-US" altLang="en-US" dirty="0">
                <a:solidFill>
                  <a:srgbClr val="0045CE"/>
                </a:solidFill>
              </a:rPr>
              <a:t>receptor</a:t>
            </a:r>
            <a:endParaRPr lang="en-US" altLang="en-US" dirty="0"/>
          </a:p>
          <a:p>
            <a:pPr algn="l"/>
            <a:r>
              <a:rPr lang="en-US" altLang="en-US" dirty="0"/>
              <a:t>in heel</a:t>
            </a:r>
          </a:p>
        </p:txBody>
      </p:sp>
      <p:sp>
        <p:nvSpPr>
          <p:cNvPr id="64526" name="Rectangle 19"/>
          <p:cNvSpPr>
            <a:spLocks noChangeArrowheads="1"/>
          </p:cNvSpPr>
          <p:nvPr/>
        </p:nvSpPr>
        <p:spPr bwMode="auto">
          <a:xfrm>
            <a:off x="2959100" y="3727450"/>
            <a:ext cx="990600" cy="1003300"/>
          </a:xfrm>
          <a:prstGeom prst="rect">
            <a:avLst/>
          </a:prstGeom>
          <a:solidFill>
            <a:srgbClr val="FFFF66"/>
          </a:solidFill>
          <a:ln w="9525">
            <a:noFill/>
            <a:miter lim="800000"/>
            <a:headEnd/>
            <a:tailEnd/>
          </a:ln>
        </p:spPr>
        <p:txBody>
          <a:bodyPr wrap="none" anchor="ctr"/>
          <a:lstStyle/>
          <a:p>
            <a:pPr algn="l"/>
            <a:r>
              <a:rPr lang="en-US" altLang="en-US" dirty="0">
                <a:solidFill>
                  <a:schemeClr val="bg1"/>
                </a:solidFill>
              </a:rPr>
              <a:t>Injured</a:t>
            </a:r>
          </a:p>
          <a:p>
            <a:pPr algn="l"/>
            <a:r>
              <a:rPr lang="en-US" altLang="en-US" dirty="0">
                <a:solidFill>
                  <a:schemeClr val="bg1"/>
                </a:solidFill>
              </a:rPr>
              <a:t>extremity</a:t>
            </a:r>
          </a:p>
          <a:p>
            <a:pPr algn="l"/>
            <a:r>
              <a:rPr lang="en-US" altLang="en-US" dirty="0">
                <a:solidFill>
                  <a:schemeClr val="bg1"/>
                </a:solidFill>
              </a:rPr>
              <a:t>(</a:t>
            </a:r>
            <a:r>
              <a:rPr lang="en-US" altLang="en-US" dirty="0" err="1">
                <a:solidFill>
                  <a:schemeClr val="bg1"/>
                </a:solidFill>
              </a:rPr>
              <a:t>effector</a:t>
            </a:r>
            <a:endParaRPr lang="en-US" altLang="en-US" dirty="0">
              <a:solidFill>
                <a:schemeClr val="bg1"/>
              </a:solidFill>
            </a:endParaRPr>
          </a:p>
          <a:p>
            <a:pPr algn="l"/>
            <a:r>
              <a:rPr lang="en-US" altLang="en-US" dirty="0">
                <a:solidFill>
                  <a:srgbClr val="0045CE"/>
                </a:solidFill>
              </a:rPr>
              <a:t>organ)</a:t>
            </a:r>
            <a:endParaRPr lang="en-US" altLang="en-US" dirty="0"/>
          </a:p>
        </p:txBody>
      </p:sp>
      <p:sp>
        <p:nvSpPr>
          <p:cNvPr id="64527" name="Rectangle 21"/>
          <p:cNvSpPr>
            <a:spLocks noChangeArrowheads="1"/>
          </p:cNvSpPr>
          <p:nvPr/>
        </p:nvSpPr>
        <p:spPr bwMode="auto">
          <a:xfrm>
            <a:off x="4394200" y="2317750"/>
            <a:ext cx="2120900" cy="615950"/>
          </a:xfrm>
          <a:prstGeom prst="rect">
            <a:avLst/>
          </a:prstGeom>
          <a:solidFill>
            <a:srgbClr val="FFFF66"/>
          </a:solidFill>
          <a:ln w="9525">
            <a:noFill/>
            <a:miter lim="800000"/>
            <a:headEnd/>
            <a:tailEnd/>
          </a:ln>
        </p:spPr>
        <p:txBody>
          <a:bodyPr wrap="none" anchor="ctr"/>
          <a:lstStyle/>
          <a:p>
            <a:pPr algn="l"/>
            <a:r>
              <a:rPr lang="en-US" altLang="en-US" dirty="0">
                <a:solidFill>
                  <a:srgbClr val="0045CE"/>
                </a:solidFill>
              </a:rPr>
              <a:t>Integrating center</a:t>
            </a:r>
            <a:endParaRPr lang="en-US" altLang="en-US" dirty="0"/>
          </a:p>
          <a:p>
            <a:pPr algn="l"/>
            <a:r>
              <a:rPr lang="en-US" altLang="en-US" dirty="0">
                <a:solidFill>
                  <a:schemeClr val="bg1"/>
                </a:solidFill>
              </a:rPr>
              <a:t>(spinal cord)</a:t>
            </a:r>
          </a:p>
        </p:txBody>
      </p:sp>
      <p:sp>
        <p:nvSpPr>
          <p:cNvPr id="64528" name="Rectangle 25"/>
          <p:cNvSpPr>
            <a:spLocks noChangeArrowheads="1"/>
          </p:cNvSpPr>
          <p:nvPr/>
        </p:nvSpPr>
        <p:spPr bwMode="auto">
          <a:xfrm>
            <a:off x="8039100" y="4032250"/>
            <a:ext cx="1041400" cy="1092200"/>
          </a:xfrm>
          <a:prstGeom prst="rect">
            <a:avLst/>
          </a:prstGeom>
          <a:solidFill>
            <a:srgbClr val="FFFF66"/>
          </a:solidFill>
          <a:ln w="9525">
            <a:noFill/>
            <a:miter lim="800000"/>
            <a:headEnd/>
            <a:tailEnd/>
          </a:ln>
        </p:spPr>
        <p:txBody>
          <a:bodyPr wrap="none" anchor="ctr"/>
          <a:lstStyle/>
          <a:p>
            <a:pPr algn="l"/>
            <a:endParaRPr lang="en-US" altLang="en-US" dirty="0"/>
          </a:p>
          <a:p>
            <a:pPr algn="l"/>
            <a:r>
              <a:rPr lang="en-US" altLang="en-US" dirty="0">
                <a:solidFill>
                  <a:schemeClr val="bg1"/>
                </a:solidFill>
              </a:rPr>
              <a:t>Opposite</a:t>
            </a:r>
          </a:p>
          <a:p>
            <a:pPr algn="l"/>
            <a:r>
              <a:rPr lang="en-US" altLang="en-US" dirty="0">
                <a:solidFill>
                  <a:schemeClr val="bg1"/>
                </a:solidFill>
              </a:rPr>
              <a:t>extremity</a:t>
            </a:r>
          </a:p>
          <a:p>
            <a:pPr algn="l"/>
            <a:r>
              <a:rPr lang="en-US" altLang="en-US" dirty="0">
                <a:solidFill>
                  <a:srgbClr val="0045CE"/>
                </a:solidFill>
              </a:rPr>
              <a:t>(</a:t>
            </a:r>
            <a:r>
              <a:rPr lang="en-US" altLang="en-US" dirty="0" err="1">
                <a:solidFill>
                  <a:srgbClr val="0045CE"/>
                </a:solidFill>
              </a:rPr>
              <a:t>effector</a:t>
            </a:r>
            <a:endParaRPr lang="en-US" altLang="en-US" dirty="0">
              <a:solidFill>
                <a:srgbClr val="0045CE"/>
              </a:solidFill>
            </a:endParaRPr>
          </a:p>
          <a:p>
            <a:pPr algn="l"/>
            <a:r>
              <a:rPr lang="en-US" altLang="en-US" dirty="0">
                <a:solidFill>
                  <a:srgbClr val="0045CE"/>
                </a:solidFill>
              </a:rPr>
              <a:t>organ)</a:t>
            </a:r>
            <a:endParaRPr lang="en-US" altLang="en-US" dirty="0"/>
          </a:p>
          <a:p>
            <a:pPr algn="l"/>
            <a:endParaRPr lang="en-US" altLang="en-US" dirty="0"/>
          </a:p>
        </p:txBody>
      </p:sp>
      <p:sp>
        <p:nvSpPr>
          <p:cNvPr id="64529" name="Text Box 26"/>
          <p:cNvSpPr txBox="1">
            <a:spLocks noChangeArrowheads="1"/>
          </p:cNvSpPr>
          <p:nvPr/>
        </p:nvSpPr>
        <p:spPr bwMode="auto">
          <a:xfrm>
            <a:off x="7894638" y="5572125"/>
            <a:ext cx="1152525" cy="336550"/>
          </a:xfrm>
          <a:prstGeom prst="rect">
            <a:avLst/>
          </a:prstGeom>
          <a:noFill/>
          <a:ln w="9525">
            <a:noFill/>
            <a:miter lim="800000"/>
            <a:headEnd/>
            <a:tailEnd/>
          </a:ln>
        </p:spPr>
        <p:txBody>
          <a:bodyPr wrap="none">
            <a:spAutoFit/>
          </a:bodyPr>
          <a:lstStyle/>
          <a:p>
            <a:r>
              <a:rPr lang="en-US" altLang="en-US">
                <a:solidFill>
                  <a:srgbClr val="FF0066"/>
                </a:solidFill>
              </a:rPr>
              <a:t>Response</a:t>
            </a:r>
          </a:p>
        </p:txBody>
      </p:sp>
      <p:sp>
        <p:nvSpPr>
          <p:cNvPr id="64530" name="Line 27"/>
          <p:cNvSpPr>
            <a:spLocks noChangeShapeType="1"/>
          </p:cNvSpPr>
          <p:nvPr/>
        </p:nvSpPr>
        <p:spPr bwMode="auto">
          <a:xfrm>
            <a:off x="7797800" y="3149600"/>
            <a:ext cx="266700" cy="0"/>
          </a:xfrm>
          <a:prstGeom prst="line">
            <a:avLst/>
          </a:prstGeom>
          <a:noFill/>
          <a:ln w="28575">
            <a:solidFill>
              <a:srgbClr val="000000"/>
            </a:solidFill>
            <a:round/>
            <a:headEnd/>
            <a:tailEnd/>
          </a:ln>
        </p:spPr>
        <p:txBody>
          <a:bodyPr wrap="none" anchor="ctr"/>
          <a:lstStyle/>
          <a:p>
            <a:endParaRPr lang="en-US"/>
          </a:p>
        </p:txBody>
      </p:sp>
      <p:sp>
        <p:nvSpPr>
          <p:cNvPr id="64531" name="Line 28"/>
          <p:cNvSpPr>
            <a:spLocks noChangeShapeType="1"/>
          </p:cNvSpPr>
          <p:nvPr/>
        </p:nvSpPr>
        <p:spPr bwMode="auto">
          <a:xfrm>
            <a:off x="7112000" y="3136900"/>
            <a:ext cx="266700" cy="0"/>
          </a:xfrm>
          <a:prstGeom prst="line">
            <a:avLst/>
          </a:prstGeom>
          <a:noFill/>
          <a:ln w="28575">
            <a:solidFill>
              <a:srgbClr val="000000"/>
            </a:solidFill>
            <a:round/>
            <a:headEnd/>
            <a:tailEnd/>
          </a:ln>
        </p:spPr>
        <p:txBody>
          <a:bodyPr wrap="none" anchor="ctr"/>
          <a:lstStyle/>
          <a:p>
            <a:endParaRPr lang="en-US"/>
          </a:p>
        </p:txBody>
      </p:sp>
      <p:sp>
        <p:nvSpPr>
          <p:cNvPr id="64532" name="Line 29"/>
          <p:cNvSpPr>
            <a:spLocks noChangeShapeType="1"/>
          </p:cNvSpPr>
          <p:nvPr/>
        </p:nvSpPr>
        <p:spPr bwMode="auto">
          <a:xfrm>
            <a:off x="2590800" y="3009900"/>
            <a:ext cx="330200" cy="0"/>
          </a:xfrm>
          <a:prstGeom prst="line">
            <a:avLst/>
          </a:prstGeom>
          <a:noFill/>
          <a:ln w="28575">
            <a:solidFill>
              <a:srgbClr val="000000"/>
            </a:solidFill>
            <a:round/>
            <a:headEnd/>
            <a:tailEnd/>
          </a:ln>
        </p:spPr>
        <p:txBody>
          <a:bodyPr wrap="none" anchor="ctr"/>
          <a:lstStyle/>
          <a:p>
            <a:endParaRPr lang="en-US"/>
          </a:p>
        </p:txBody>
      </p:sp>
      <p:sp>
        <p:nvSpPr>
          <p:cNvPr id="64533" name="Line 30"/>
          <p:cNvSpPr>
            <a:spLocks noChangeShapeType="1"/>
          </p:cNvSpPr>
          <p:nvPr/>
        </p:nvSpPr>
        <p:spPr bwMode="auto">
          <a:xfrm>
            <a:off x="1003300" y="3022600"/>
            <a:ext cx="1066800" cy="127000"/>
          </a:xfrm>
          <a:prstGeom prst="line">
            <a:avLst/>
          </a:prstGeom>
          <a:noFill/>
          <a:ln w="28575">
            <a:solidFill>
              <a:srgbClr val="000000"/>
            </a:solidFill>
            <a:round/>
            <a:headEnd/>
            <a:tailEnd/>
          </a:ln>
        </p:spPr>
        <p:txBody>
          <a:bodyPr wrap="none" anchor="ctr"/>
          <a:lstStyle/>
          <a:p>
            <a:endParaRPr lang="en-US"/>
          </a:p>
        </p:txBody>
      </p:sp>
      <p:sp>
        <p:nvSpPr>
          <p:cNvPr id="64534" name="Line 31"/>
          <p:cNvSpPr>
            <a:spLocks noChangeShapeType="1"/>
          </p:cNvSpPr>
          <p:nvPr/>
        </p:nvSpPr>
        <p:spPr bwMode="auto">
          <a:xfrm>
            <a:off x="1206500" y="1930400"/>
            <a:ext cx="419100" cy="152400"/>
          </a:xfrm>
          <a:prstGeom prst="line">
            <a:avLst/>
          </a:prstGeom>
          <a:noFill/>
          <a:ln w="28575">
            <a:solidFill>
              <a:srgbClr val="000000"/>
            </a:solidFill>
            <a:round/>
            <a:headEnd/>
            <a:tailEnd/>
          </a:ln>
        </p:spPr>
        <p:txBody>
          <a:bodyPr wrap="none" anchor="ctr"/>
          <a:lstStyle/>
          <a:p>
            <a:endParaRPr lang="en-US"/>
          </a:p>
        </p:txBody>
      </p:sp>
      <p:sp>
        <p:nvSpPr>
          <p:cNvPr id="64535" name="Line 32"/>
          <p:cNvSpPr>
            <a:spLocks noChangeShapeType="1"/>
          </p:cNvSpPr>
          <p:nvPr/>
        </p:nvSpPr>
        <p:spPr bwMode="auto">
          <a:xfrm>
            <a:off x="7315200" y="1765300"/>
            <a:ext cx="381000" cy="50800"/>
          </a:xfrm>
          <a:prstGeom prst="line">
            <a:avLst/>
          </a:prstGeom>
          <a:noFill/>
          <a:ln w="28575">
            <a:solidFill>
              <a:srgbClr val="000000"/>
            </a:solidFill>
            <a:round/>
            <a:headEnd/>
            <a:tailEnd/>
          </a:ln>
        </p:spPr>
        <p:txBody>
          <a:bodyPr wrap="none" anchor="ctr"/>
          <a:lstStyle/>
          <a:p>
            <a:endParaRPr lang="en-US"/>
          </a:p>
        </p:txBody>
      </p:sp>
      <p:sp>
        <p:nvSpPr>
          <p:cNvPr id="64536" name="Line 33"/>
          <p:cNvSpPr>
            <a:spLocks noChangeShapeType="1"/>
          </p:cNvSpPr>
          <p:nvPr/>
        </p:nvSpPr>
        <p:spPr bwMode="auto">
          <a:xfrm flipV="1">
            <a:off x="7289800" y="1816100"/>
            <a:ext cx="393700" cy="101600"/>
          </a:xfrm>
          <a:prstGeom prst="line">
            <a:avLst/>
          </a:prstGeom>
          <a:noFill/>
          <a:ln w="28575">
            <a:solidFill>
              <a:srgbClr val="0000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checkerboard(across)">
                                      <p:cBhvr>
                                        <p:cTn id="7" dur="5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0" y="285728"/>
            <a:ext cx="4470400" cy="6863417"/>
          </a:xfrm>
          <a:prstGeom prst="rect">
            <a:avLst/>
          </a:prstGeom>
          <a:noFill/>
          <a:ln w="9525">
            <a:noFill/>
            <a:miter lim="800000"/>
            <a:headEnd/>
            <a:tailEnd/>
          </a:ln>
          <a:effectLst/>
        </p:spPr>
        <p:txBody>
          <a:bodyPr>
            <a:spAutoFit/>
          </a:bodyPr>
          <a:lstStyle/>
          <a:p>
            <a:pPr>
              <a:lnSpc>
                <a:spcPct val="150000"/>
              </a:lnSpc>
            </a:pPr>
            <a:r>
              <a:rPr lang="th-TH" sz="2800" b="0" i="0" dirty="0">
                <a:solidFill>
                  <a:schemeClr val="tx1"/>
                </a:solidFill>
                <a:latin typeface="+mj-lt"/>
              </a:rPr>
              <a:t>      </a:t>
            </a:r>
            <a:r>
              <a:rPr lang="th-TH" sz="3200" i="0" u="sng" dirty="0">
                <a:solidFill>
                  <a:schemeClr val="accent1">
                    <a:lumMod val="60000"/>
                    <a:lumOff val="40000"/>
                  </a:schemeClr>
                </a:solidFill>
                <a:latin typeface="+mj-lt"/>
              </a:rPr>
              <a:t>UMN lesions </a:t>
            </a:r>
          </a:p>
          <a:p>
            <a:pPr marL="514350" indent="-514350">
              <a:lnSpc>
                <a:spcPct val="200000"/>
              </a:lnSpc>
              <a:buFont typeface="+mj-lt"/>
              <a:buAutoNum type="arabicPeriod"/>
            </a:pPr>
            <a:r>
              <a:rPr lang="th-TH" sz="2800" i="0" dirty="0" smtClean="0">
                <a:solidFill>
                  <a:schemeClr val="tx1"/>
                </a:solidFill>
                <a:latin typeface="+mj-lt"/>
              </a:rPr>
              <a:t>Weakness, paralysis</a:t>
            </a:r>
          </a:p>
          <a:p>
            <a:pPr marL="514350" indent="-514350">
              <a:lnSpc>
                <a:spcPct val="200000"/>
              </a:lnSpc>
              <a:buFont typeface="+mj-lt"/>
              <a:buAutoNum type="arabicPeriod"/>
            </a:pPr>
            <a:r>
              <a:rPr lang="th-TH" sz="2800" i="0" dirty="0" smtClean="0">
                <a:solidFill>
                  <a:schemeClr val="tx1"/>
                </a:solidFill>
                <a:latin typeface="+mj-lt"/>
              </a:rPr>
              <a:t>Spasticity	</a:t>
            </a:r>
          </a:p>
          <a:p>
            <a:pPr marL="514350" indent="-514350">
              <a:lnSpc>
                <a:spcPct val="200000"/>
              </a:lnSpc>
              <a:buFont typeface="+mj-lt"/>
              <a:buAutoNum type="arabicPeriod"/>
            </a:pPr>
            <a:r>
              <a:rPr lang="th-TH" sz="2800" i="0" dirty="0" smtClean="0">
                <a:solidFill>
                  <a:schemeClr val="tx1"/>
                </a:solidFill>
                <a:latin typeface="+mj-lt"/>
              </a:rPr>
              <a:t> tendon reflexes	</a:t>
            </a:r>
          </a:p>
          <a:p>
            <a:pPr marL="514350" indent="-514350">
              <a:lnSpc>
                <a:spcPct val="200000"/>
              </a:lnSpc>
              <a:buFont typeface="+mj-lt"/>
              <a:buAutoNum type="arabicPeriod"/>
            </a:pPr>
            <a:r>
              <a:rPr lang="th-TH" sz="2800" i="0" dirty="0" smtClean="0">
                <a:solidFill>
                  <a:schemeClr val="tx1"/>
                </a:solidFill>
                <a:latin typeface="+mj-lt"/>
              </a:rPr>
              <a:t>+</a:t>
            </a:r>
            <a:r>
              <a:rPr lang="en-GB" sz="2800" i="0" dirty="0" err="1" smtClean="0">
                <a:solidFill>
                  <a:schemeClr val="tx1"/>
                </a:solidFill>
                <a:latin typeface="+mj-lt"/>
              </a:rPr>
              <a:t>ve</a:t>
            </a:r>
            <a:r>
              <a:rPr lang="en-GB" sz="2800" i="0" dirty="0" smtClean="0">
                <a:solidFill>
                  <a:schemeClr val="tx1"/>
                </a:solidFill>
                <a:latin typeface="+mj-lt"/>
              </a:rPr>
              <a:t> </a:t>
            </a:r>
            <a:r>
              <a:rPr lang="th-TH" sz="2800" i="0" dirty="0" smtClean="0">
                <a:solidFill>
                  <a:schemeClr val="tx1"/>
                </a:solidFill>
                <a:latin typeface="+mj-lt"/>
              </a:rPr>
              <a:t> </a:t>
            </a:r>
            <a:r>
              <a:rPr lang="en-GB" sz="2800" i="0" dirty="0" smtClean="0">
                <a:solidFill>
                  <a:schemeClr val="tx1"/>
                </a:solidFill>
                <a:latin typeface="+mj-lt"/>
              </a:rPr>
              <a:t>B</a:t>
            </a:r>
            <a:r>
              <a:rPr lang="th-TH" sz="2800" i="0" dirty="0" smtClean="0">
                <a:solidFill>
                  <a:schemeClr val="tx1"/>
                </a:solidFill>
                <a:latin typeface="+mj-lt"/>
              </a:rPr>
              <a:t>abinski sign	</a:t>
            </a:r>
            <a:endParaRPr lang="th-TH" sz="2800" i="0" dirty="0" smtClean="0">
              <a:latin typeface="+mj-lt"/>
            </a:endParaRPr>
          </a:p>
          <a:p>
            <a:pPr marL="514350" indent="-514350">
              <a:lnSpc>
                <a:spcPct val="200000"/>
              </a:lnSpc>
              <a:buFont typeface="+mj-lt"/>
              <a:buAutoNum type="arabicPeriod"/>
            </a:pPr>
            <a:r>
              <a:rPr lang="th-TH" sz="2800" i="0" dirty="0" smtClean="0">
                <a:solidFill>
                  <a:schemeClr val="tx1"/>
                </a:solidFill>
                <a:latin typeface="+mj-lt"/>
              </a:rPr>
              <a:t>Little,if muscle atrophy</a:t>
            </a:r>
            <a:endParaRPr lang="th-TH" sz="2800" i="0" dirty="0" smtClean="0">
              <a:latin typeface="+mj-lt"/>
            </a:endParaRPr>
          </a:p>
          <a:p>
            <a:pPr marL="514350" indent="-514350">
              <a:lnSpc>
                <a:spcPct val="200000"/>
              </a:lnSpc>
              <a:buFont typeface="+mj-lt"/>
              <a:buAutoNum type="arabicPeriod"/>
            </a:pPr>
            <a:r>
              <a:rPr lang="en-US" sz="2800" i="0" dirty="0" smtClean="0">
                <a:solidFill>
                  <a:schemeClr val="tx1"/>
                </a:solidFill>
                <a:latin typeface="+mj-lt"/>
                <a:cs typeface="Angsana New" pitchFamily="18" charset="-34"/>
              </a:rPr>
              <a:t>No </a:t>
            </a:r>
            <a:r>
              <a:rPr lang="th-TH" sz="2800" i="0" dirty="0" smtClean="0">
                <a:solidFill>
                  <a:schemeClr val="tx1"/>
                </a:solidFill>
                <a:latin typeface="+mj-lt"/>
              </a:rPr>
              <a:t>fasiculation</a:t>
            </a:r>
            <a:r>
              <a:rPr lang="th-TH" sz="2800" i="0" dirty="0">
                <a:solidFill>
                  <a:schemeClr val="tx1"/>
                </a:solidFill>
                <a:latin typeface="+mj-lt"/>
              </a:rPr>
              <a:t>			</a:t>
            </a:r>
            <a:endParaRPr lang="th-TH" sz="2800" i="0" dirty="0">
              <a:latin typeface="+mj-lt"/>
            </a:endParaRPr>
          </a:p>
        </p:txBody>
      </p:sp>
      <p:sp>
        <p:nvSpPr>
          <p:cNvPr id="129027" name="Line 3"/>
          <p:cNvSpPr>
            <a:spLocks noChangeShapeType="1"/>
          </p:cNvSpPr>
          <p:nvPr/>
        </p:nvSpPr>
        <p:spPr bwMode="auto">
          <a:xfrm>
            <a:off x="4572000" y="838200"/>
            <a:ext cx="0" cy="5562600"/>
          </a:xfrm>
          <a:prstGeom prst="line">
            <a:avLst/>
          </a:prstGeom>
          <a:noFill/>
          <a:ln w="9525">
            <a:solidFill>
              <a:schemeClr val="tx1"/>
            </a:solidFill>
            <a:round/>
            <a:headEnd/>
            <a:tailEnd/>
          </a:ln>
          <a:effectLst/>
        </p:spPr>
        <p:txBody>
          <a:bodyPr wrap="none" anchor="ctr"/>
          <a:lstStyle/>
          <a:p>
            <a:endParaRPr lang="en-US">
              <a:latin typeface="+mj-lt"/>
            </a:endParaRPr>
          </a:p>
        </p:txBody>
      </p:sp>
      <p:sp>
        <p:nvSpPr>
          <p:cNvPr id="129028" name="Text Box 4"/>
          <p:cNvSpPr txBox="1">
            <a:spLocks noChangeArrowheads="1"/>
          </p:cNvSpPr>
          <p:nvPr/>
        </p:nvSpPr>
        <p:spPr bwMode="auto">
          <a:xfrm>
            <a:off x="5000628" y="357166"/>
            <a:ext cx="4905412" cy="6924973"/>
          </a:xfrm>
          <a:prstGeom prst="rect">
            <a:avLst/>
          </a:prstGeom>
          <a:noFill/>
          <a:ln w="9525">
            <a:noFill/>
            <a:miter lim="800000"/>
            <a:headEnd/>
            <a:tailEnd/>
          </a:ln>
          <a:effectLst/>
        </p:spPr>
        <p:txBody>
          <a:bodyPr wrap="square">
            <a:spAutoFit/>
          </a:bodyPr>
          <a:lstStyle/>
          <a:p>
            <a:pPr>
              <a:lnSpc>
                <a:spcPct val="130000"/>
              </a:lnSpc>
            </a:pPr>
            <a:r>
              <a:rPr lang="th-TH" sz="4000" i="0" dirty="0">
                <a:latin typeface="+mj-lt"/>
              </a:rPr>
              <a:t>     </a:t>
            </a:r>
            <a:r>
              <a:rPr lang="th-TH" sz="3200" i="0" u="sng" dirty="0">
                <a:solidFill>
                  <a:schemeClr val="accent1">
                    <a:lumMod val="60000"/>
                    <a:lumOff val="40000"/>
                  </a:schemeClr>
                </a:solidFill>
                <a:latin typeface="+mj-lt"/>
              </a:rPr>
              <a:t>LMN lesions</a:t>
            </a:r>
          </a:p>
          <a:p>
            <a:pPr marL="514350" indent="-514350">
              <a:lnSpc>
                <a:spcPct val="200000"/>
              </a:lnSpc>
              <a:buFont typeface="+mj-lt"/>
              <a:buAutoNum type="arabicPeriod"/>
            </a:pPr>
            <a:r>
              <a:rPr lang="th-TH" sz="2800" i="0" dirty="0">
                <a:latin typeface="+mj-lt"/>
              </a:rPr>
              <a:t>weakness, paralysis</a:t>
            </a:r>
          </a:p>
          <a:p>
            <a:pPr marL="514350" indent="-514350">
              <a:lnSpc>
                <a:spcPct val="200000"/>
              </a:lnSpc>
              <a:buFont typeface="+mj-lt"/>
              <a:buAutoNum type="arabicPeriod"/>
            </a:pPr>
            <a:r>
              <a:rPr lang="th-TH" sz="2800" i="0" dirty="0">
                <a:latin typeface="+mj-lt"/>
              </a:rPr>
              <a:t>flaccidity, hypotonia</a:t>
            </a:r>
          </a:p>
          <a:p>
            <a:pPr marL="514350" indent="-514350">
              <a:lnSpc>
                <a:spcPct val="200000"/>
              </a:lnSpc>
              <a:buFont typeface="+mj-lt"/>
              <a:buAutoNum type="arabicPeriod"/>
            </a:pPr>
            <a:r>
              <a:rPr lang="th-TH" sz="2800" i="0" dirty="0" smtClean="0">
                <a:latin typeface="+mj-lt"/>
              </a:rPr>
              <a:t> </a:t>
            </a:r>
            <a:r>
              <a:rPr lang="th-TH" sz="2800" dirty="0" smtClean="0"/>
              <a:t>tendon reflexes</a:t>
            </a:r>
            <a:endParaRPr lang="th-TH" sz="2800" i="0" dirty="0">
              <a:latin typeface="+mj-lt"/>
            </a:endParaRPr>
          </a:p>
          <a:p>
            <a:pPr marL="514350" indent="-514350">
              <a:lnSpc>
                <a:spcPct val="200000"/>
              </a:lnSpc>
              <a:buFont typeface="+mj-lt"/>
              <a:buAutoNum type="arabicPeriod"/>
            </a:pPr>
            <a:r>
              <a:rPr lang="th-TH" sz="2800" i="0" dirty="0">
                <a:latin typeface="+mj-lt"/>
              </a:rPr>
              <a:t> </a:t>
            </a:r>
            <a:r>
              <a:rPr lang="th-TH" sz="2800" i="0" dirty="0" smtClean="0">
                <a:latin typeface="+mj-lt"/>
              </a:rPr>
              <a:t>-</a:t>
            </a:r>
            <a:r>
              <a:rPr lang="en-GB" sz="2800" i="0" dirty="0" err="1" smtClean="0">
                <a:latin typeface="+mj-lt"/>
              </a:rPr>
              <a:t>ve</a:t>
            </a:r>
            <a:r>
              <a:rPr lang="th-TH" sz="2800" i="0" dirty="0" smtClean="0">
                <a:latin typeface="+mj-lt"/>
              </a:rPr>
              <a:t> </a:t>
            </a:r>
            <a:r>
              <a:rPr lang="en-US" sz="2800" i="0" dirty="0" smtClean="0">
                <a:latin typeface="+mj-lt"/>
              </a:rPr>
              <a:t>  </a:t>
            </a:r>
            <a:r>
              <a:rPr lang="th-TH" sz="2800" i="0" dirty="0" smtClean="0">
                <a:latin typeface="+mj-lt"/>
              </a:rPr>
              <a:t>Babinski </a:t>
            </a:r>
            <a:r>
              <a:rPr lang="th-TH" sz="2800" i="0" dirty="0">
                <a:latin typeface="+mj-lt"/>
              </a:rPr>
              <a:t>sign</a:t>
            </a:r>
          </a:p>
          <a:p>
            <a:pPr marL="514350" indent="-514350">
              <a:lnSpc>
                <a:spcPct val="200000"/>
              </a:lnSpc>
              <a:buFont typeface="+mj-lt"/>
              <a:buAutoNum type="arabicPeriod"/>
            </a:pPr>
            <a:r>
              <a:rPr lang="en-GB" sz="2800" i="0" dirty="0" smtClean="0">
                <a:latin typeface="+mj-lt"/>
              </a:rPr>
              <a:t>M</a:t>
            </a:r>
            <a:r>
              <a:rPr lang="th-TH" sz="2800" i="0" dirty="0" smtClean="0">
                <a:latin typeface="+mj-lt"/>
              </a:rPr>
              <a:t>uscle </a:t>
            </a:r>
            <a:r>
              <a:rPr lang="th-TH" sz="2800" i="0" dirty="0">
                <a:latin typeface="+mj-lt"/>
              </a:rPr>
              <a:t>atrophy</a:t>
            </a:r>
          </a:p>
          <a:p>
            <a:pPr marL="514350" indent="-514350">
              <a:lnSpc>
                <a:spcPct val="200000"/>
              </a:lnSpc>
              <a:buFont typeface="+mj-lt"/>
              <a:buAutoNum type="arabicPeriod"/>
            </a:pPr>
            <a:r>
              <a:rPr lang="en-GB" sz="2800" dirty="0" smtClean="0">
                <a:latin typeface="+mj-lt"/>
              </a:rPr>
              <a:t>F</a:t>
            </a:r>
            <a:r>
              <a:rPr lang="th-TH" sz="2800" i="0" dirty="0" smtClean="0">
                <a:latin typeface="+mj-lt"/>
              </a:rPr>
              <a:t>asiculation</a:t>
            </a:r>
            <a:r>
              <a:rPr lang="th-TH" sz="2800" i="0" dirty="0" smtClean="0">
                <a:latin typeface="+mj-lt"/>
                <a:cs typeface="Angsana New" pitchFamily="18" charset="-34"/>
              </a:rPr>
              <a:t> </a:t>
            </a:r>
            <a:r>
              <a:rPr lang="en-US" sz="2800" i="0" dirty="0" smtClean="0">
                <a:latin typeface="+mj-lt"/>
                <a:cs typeface="Angsana New" pitchFamily="18" charset="-34"/>
              </a:rPr>
              <a:t>of muscle</a:t>
            </a:r>
            <a:endParaRPr lang="th-TH" sz="2800" i="0" dirty="0">
              <a:latin typeface="+mj-lt"/>
              <a:cs typeface="Angsana New" pitchFamily="18" charset="-34"/>
            </a:endParaRPr>
          </a:p>
          <a:p>
            <a:pPr>
              <a:lnSpc>
                <a:spcPct val="200000"/>
              </a:lnSpc>
              <a:buFontTx/>
              <a:buChar char="•"/>
            </a:pPr>
            <a:endParaRPr lang="th-TH" sz="2800" i="0" dirty="0">
              <a:latin typeface="+mj-lt"/>
            </a:endParaRPr>
          </a:p>
        </p:txBody>
      </p:sp>
      <p:sp>
        <p:nvSpPr>
          <p:cNvPr id="129029" name="Line 5"/>
          <p:cNvSpPr>
            <a:spLocks noChangeShapeType="1"/>
          </p:cNvSpPr>
          <p:nvPr/>
        </p:nvSpPr>
        <p:spPr bwMode="auto">
          <a:xfrm>
            <a:off x="5181600" y="3276600"/>
            <a:ext cx="0" cy="533400"/>
          </a:xfrm>
          <a:prstGeom prst="line">
            <a:avLst/>
          </a:prstGeom>
          <a:noFill/>
          <a:ln w="9525">
            <a:noFill/>
            <a:round/>
            <a:headEnd/>
            <a:tailEnd type="triangle" w="med" len="med"/>
          </a:ln>
          <a:effectLst/>
        </p:spPr>
        <p:txBody>
          <a:bodyPr wrap="none" anchor="ctr">
            <a:spAutoFit/>
          </a:bodyPr>
          <a:lstStyle/>
          <a:p>
            <a:endParaRPr lang="en-US">
              <a:latin typeface="+mj-lt"/>
            </a:endParaRPr>
          </a:p>
        </p:txBody>
      </p:sp>
      <p:sp>
        <p:nvSpPr>
          <p:cNvPr id="129030" name="Line 6"/>
          <p:cNvSpPr>
            <a:spLocks noChangeShapeType="1"/>
          </p:cNvSpPr>
          <p:nvPr/>
        </p:nvSpPr>
        <p:spPr bwMode="auto">
          <a:xfrm>
            <a:off x="5181600" y="3429000"/>
            <a:ext cx="0" cy="457200"/>
          </a:xfrm>
          <a:prstGeom prst="line">
            <a:avLst/>
          </a:prstGeom>
          <a:noFill/>
          <a:ln w="9525">
            <a:noFill/>
            <a:round/>
            <a:headEnd/>
            <a:tailEnd type="triangle" w="med" len="med"/>
          </a:ln>
          <a:effectLst/>
        </p:spPr>
        <p:txBody>
          <a:bodyPr wrap="none" anchor="ctr">
            <a:spAutoFit/>
          </a:bodyPr>
          <a:lstStyle/>
          <a:p>
            <a:endParaRPr lang="en-US">
              <a:latin typeface="+mj-lt"/>
            </a:endParaRPr>
          </a:p>
        </p:txBody>
      </p:sp>
      <p:sp>
        <p:nvSpPr>
          <p:cNvPr id="129031" name="Line 7"/>
          <p:cNvSpPr>
            <a:spLocks noChangeShapeType="1"/>
          </p:cNvSpPr>
          <p:nvPr/>
        </p:nvSpPr>
        <p:spPr bwMode="auto">
          <a:xfrm>
            <a:off x="5181600" y="3352800"/>
            <a:ext cx="0" cy="457200"/>
          </a:xfrm>
          <a:prstGeom prst="line">
            <a:avLst/>
          </a:prstGeom>
          <a:noFill/>
          <a:ln w="9525">
            <a:noFill/>
            <a:round/>
            <a:headEnd/>
            <a:tailEnd type="triangle" w="med" len="med"/>
          </a:ln>
          <a:effectLst/>
        </p:spPr>
        <p:txBody>
          <a:bodyPr wrap="none" anchor="ctr">
            <a:spAutoFit/>
          </a:bodyPr>
          <a:lstStyle/>
          <a:p>
            <a:endParaRPr lang="en-US">
              <a:latin typeface="+mj-lt"/>
            </a:endParaRPr>
          </a:p>
        </p:txBody>
      </p:sp>
      <p:sp>
        <p:nvSpPr>
          <p:cNvPr id="129032" name="Line 8"/>
          <p:cNvSpPr>
            <a:spLocks noChangeShapeType="1"/>
          </p:cNvSpPr>
          <p:nvPr/>
        </p:nvSpPr>
        <p:spPr bwMode="auto">
          <a:xfrm>
            <a:off x="5334000" y="3352800"/>
            <a:ext cx="0" cy="457200"/>
          </a:xfrm>
          <a:prstGeom prst="line">
            <a:avLst/>
          </a:prstGeom>
          <a:noFill/>
          <a:ln w="9525">
            <a:noFill/>
            <a:round/>
            <a:headEnd/>
            <a:tailEnd type="triangle" w="med" len="med"/>
          </a:ln>
          <a:effectLst/>
        </p:spPr>
        <p:txBody>
          <a:bodyPr wrap="none" anchor="ctr">
            <a:spAutoFit/>
          </a:bodyPr>
          <a:lstStyle/>
          <a:p>
            <a:endParaRPr lang="en-US">
              <a:latin typeface="+mj-lt"/>
            </a:endParaRPr>
          </a:p>
        </p:txBody>
      </p:sp>
      <p:sp>
        <p:nvSpPr>
          <p:cNvPr id="129033" name="Line 9"/>
          <p:cNvSpPr>
            <a:spLocks noChangeShapeType="1"/>
          </p:cNvSpPr>
          <p:nvPr/>
        </p:nvSpPr>
        <p:spPr bwMode="auto">
          <a:xfrm>
            <a:off x="5572132" y="3143248"/>
            <a:ext cx="0" cy="4572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anchor="ctr">
            <a:spAutoFit/>
          </a:bodyPr>
          <a:lstStyle/>
          <a:p>
            <a:endParaRPr lang="en-US">
              <a:latin typeface="+mj-lt"/>
            </a:endParaRPr>
          </a:p>
        </p:txBody>
      </p:sp>
      <p:sp>
        <p:nvSpPr>
          <p:cNvPr id="129034" name="Line 10"/>
          <p:cNvSpPr>
            <a:spLocks noChangeShapeType="1"/>
          </p:cNvSpPr>
          <p:nvPr/>
        </p:nvSpPr>
        <p:spPr bwMode="auto">
          <a:xfrm>
            <a:off x="571472" y="3071810"/>
            <a:ext cx="0" cy="457200"/>
          </a:xfrm>
          <a:prstGeom prst="line">
            <a:avLst/>
          </a:prstGeom>
          <a:noFill/>
          <a:ln w="38100">
            <a:solidFill>
              <a:schemeClr val="tx1"/>
            </a:solidFill>
            <a:round/>
            <a:headEnd type="triangle" w="med" len="med"/>
            <a:tailEnd/>
          </a:ln>
          <a:effectLst/>
        </p:spPr>
        <p:txBody>
          <a:bodyPr anchor="ctr">
            <a:spAutoFit/>
          </a:bodyPr>
          <a:lstStyle/>
          <a:p>
            <a:endParaRPr lang="en-US">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6">
                                            <p:txEl>
                                              <p:pRg st="1" end="1"/>
                                            </p:txEl>
                                          </p:spTgt>
                                        </p:tgtEl>
                                        <p:attrNameLst>
                                          <p:attrName>style.visibility</p:attrName>
                                        </p:attrNameLst>
                                      </p:cBhvr>
                                      <p:to>
                                        <p:strVal val="visible"/>
                                      </p:to>
                                    </p:set>
                                    <p:anim calcmode="lin" valueType="num">
                                      <p:cBhvr additive="base">
                                        <p:cTn id="7" dur="2000" fill="hold"/>
                                        <p:tgtEl>
                                          <p:spTgt spid="129026">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290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028">
                                            <p:txEl>
                                              <p:pRg st="1" end="1"/>
                                            </p:txEl>
                                          </p:spTgt>
                                        </p:tgtEl>
                                        <p:attrNameLst>
                                          <p:attrName>style.visibility</p:attrName>
                                        </p:attrNameLst>
                                      </p:cBhvr>
                                      <p:to>
                                        <p:strVal val="visible"/>
                                      </p:to>
                                    </p:set>
                                    <p:anim calcmode="lin" valueType="num">
                                      <p:cBhvr additive="base">
                                        <p:cTn id="13" dur="2000" fill="hold"/>
                                        <p:tgtEl>
                                          <p:spTgt spid="129028">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290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9026">
                                            <p:txEl>
                                              <p:pRg st="2" end="2"/>
                                            </p:txEl>
                                          </p:spTgt>
                                        </p:tgtEl>
                                        <p:attrNameLst>
                                          <p:attrName>style.visibility</p:attrName>
                                        </p:attrNameLst>
                                      </p:cBhvr>
                                      <p:to>
                                        <p:strVal val="visible"/>
                                      </p:to>
                                    </p:set>
                                    <p:anim calcmode="lin" valueType="num">
                                      <p:cBhvr additive="base">
                                        <p:cTn id="19" dur="2000" fill="hold"/>
                                        <p:tgtEl>
                                          <p:spTgt spid="129026">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290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9028">
                                            <p:txEl>
                                              <p:pRg st="2" end="2"/>
                                            </p:txEl>
                                          </p:spTgt>
                                        </p:tgtEl>
                                        <p:attrNameLst>
                                          <p:attrName>style.visibility</p:attrName>
                                        </p:attrNameLst>
                                      </p:cBhvr>
                                      <p:to>
                                        <p:strVal val="visible"/>
                                      </p:to>
                                    </p:set>
                                    <p:anim calcmode="lin" valueType="num">
                                      <p:cBhvr additive="base">
                                        <p:cTn id="25" dur="2000" fill="hold"/>
                                        <p:tgtEl>
                                          <p:spTgt spid="129028">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290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9034"/>
                                        </p:tgtEl>
                                        <p:attrNameLst>
                                          <p:attrName>style.visibility</p:attrName>
                                        </p:attrNameLst>
                                      </p:cBhvr>
                                      <p:to>
                                        <p:strVal val="visible"/>
                                      </p:to>
                                    </p:set>
                                    <p:anim calcmode="lin" valueType="num">
                                      <p:cBhvr additive="base">
                                        <p:cTn id="31" dur="2000" fill="hold"/>
                                        <p:tgtEl>
                                          <p:spTgt spid="129034"/>
                                        </p:tgtEl>
                                        <p:attrNameLst>
                                          <p:attrName>ppt_x</p:attrName>
                                        </p:attrNameLst>
                                      </p:cBhvr>
                                      <p:tavLst>
                                        <p:tav tm="0">
                                          <p:val>
                                            <p:strVal val="#ppt_x"/>
                                          </p:val>
                                        </p:tav>
                                        <p:tav tm="100000">
                                          <p:val>
                                            <p:strVal val="#ppt_x"/>
                                          </p:val>
                                        </p:tav>
                                      </p:tavLst>
                                    </p:anim>
                                    <p:anim calcmode="lin" valueType="num">
                                      <p:cBhvr additive="base">
                                        <p:cTn id="32" dur="2000" fill="hold"/>
                                        <p:tgtEl>
                                          <p:spTgt spid="12903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9026">
                                            <p:txEl>
                                              <p:pRg st="3" end="3"/>
                                            </p:txEl>
                                          </p:spTgt>
                                        </p:tgtEl>
                                        <p:attrNameLst>
                                          <p:attrName>style.visibility</p:attrName>
                                        </p:attrNameLst>
                                      </p:cBhvr>
                                      <p:to>
                                        <p:strVal val="visible"/>
                                      </p:to>
                                    </p:set>
                                    <p:anim calcmode="lin" valueType="num">
                                      <p:cBhvr additive="base">
                                        <p:cTn id="35" dur="2000" fill="hold"/>
                                        <p:tgtEl>
                                          <p:spTgt spid="129026">
                                            <p:txEl>
                                              <p:pRg st="3" end="3"/>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1290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9033"/>
                                        </p:tgtEl>
                                        <p:attrNameLst>
                                          <p:attrName>style.visibility</p:attrName>
                                        </p:attrNameLst>
                                      </p:cBhvr>
                                      <p:to>
                                        <p:strVal val="visible"/>
                                      </p:to>
                                    </p:set>
                                    <p:anim calcmode="lin" valueType="num">
                                      <p:cBhvr additive="base">
                                        <p:cTn id="41" dur="2000" fill="hold"/>
                                        <p:tgtEl>
                                          <p:spTgt spid="129033"/>
                                        </p:tgtEl>
                                        <p:attrNameLst>
                                          <p:attrName>ppt_x</p:attrName>
                                        </p:attrNameLst>
                                      </p:cBhvr>
                                      <p:tavLst>
                                        <p:tav tm="0">
                                          <p:val>
                                            <p:strVal val="#ppt_x"/>
                                          </p:val>
                                        </p:tav>
                                        <p:tav tm="100000">
                                          <p:val>
                                            <p:strVal val="#ppt_x"/>
                                          </p:val>
                                        </p:tav>
                                      </p:tavLst>
                                    </p:anim>
                                    <p:anim calcmode="lin" valueType="num">
                                      <p:cBhvr additive="base">
                                        <p:cTn id="42" dur="2000" fill="hold"/>
                                        <p:tgtEl>
                                          <p:spTgt spid="12903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9028">
                                            <p:txEl>
                                              <p:pRg st="3" end="3"/>
                                            </p:txEl>
                                          </p:spTgt>
                                        </p:tgtEl>
                                        <p:attrNameLst>
                                          <p:attrName>style.visibility</p:attrName>
                                        </p:attrNameLst>
                                      </p:cBhvr>
                                      <p:to>
                                        <p:strVal val="visible"/>
                                      </p:to>
                                    </p:set>
                                    <p:anim calcmode="lin" valueType="num">
                                      <p:cBhvr additive="base">
                                        <p:cTn id="45" dur="2000" fill="hold"/>
                                        <p:tgtEl>
                                          <p:spTgt spid="129028">
                                            <p:txEl>
                                              <p:pRg st="3" end="3"/>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1290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29026">
                                            <p:txEl>
                                              <p:pRg st="4" end="4"/>
                                            </p:txEl>
                                          </p:spTgt>
                                        </p:tgtEl>
                                        <p:attrNameLst>
                                          <p:attrName>style.visibility</p:attrName>
                                        </p:attrNameLst>
                                      </p:cBhvr>
                                      <p:to>
                                        <p:strVal val="visible"/>
                                      </p:to>
                                    </p:set>
                                    <p:anim calcmode="lin" valueType="num">
                                      <p:cBhvr additive="base">
                                        <p:cTn id="51" dur="2000" fill="hold"/>
                                        <p:tgtEl>
                                          <p:spTgt spid="129026">
                                            <p:txEl>
                                              <p:pRg st="4" end="4"/>
                                            </p:txEl>
                                          </p:spTgt>
                                        </p:tgtEl>
                                        <p:attrNameLst>
                                          <p:attrName>ppt_x</p:attrName>
                                        </p:attrNameLst>
                                      </p:cBhvr>
                                      <p:tavLst>
                                        <p:tav tm="0">
                                          <p:val>
                                            <p:strVal val="#ppt_x"/>
                                          </p:val>
                                        </p:tav>
                                        <p:tav tm="100000">
                                          <p:val>
                                            <p:strVal val="#ppt_x"/>
                                          </p:val>
                                        </p:tav>
                                      </p:tavLst>
                                    </p:anim>
                                    <p:anim calcmode="lin" valueType="num">
                                      <p:cBhvr additive="base">
                                        <p:cTn id="52" dur="2000" fill="hold"/>
                                        <p:tgtEl>
                                          <p:spTgt spid="1290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29028">
                                            <p:txEl>
                                              <p:pRg st="4" end="4"/>
                                            </p:txEl>
                                          </p:spTgt>
                                        </p:tgtEl>
                                        <p:attrNameLst>
                                          <p:attrName>style.visibility</p:attrName>
                                        </p:attrNameLst>
                                      </p:cBhvr>
                                      <p:to>
                                        <p:strVal val="visible"/>
                                      </p:to>
                                    </p:set>
                                    <p:anim calcmode="lin" valueType="num">
                                      <p:cBhvr additive="base">
                                        <p:cTn id="57" dur="2000" fill="hold"/>
                                        <p:tgtEl>
                                          <p:spTgt spid="129028">
                                            <p:txEl>
                                              <p:pRg st="4" end="4"/>
                                            </p:txEl>
                                          </p:spTgt>
                                        </p:tgtEl>
                                        <p:attrNameLst>
                                          <p:attrName>ppt_x</p:attrName>
                                        </p:attrNameLst>
                                      </p:cBhvr>
                                      <p:tavLst>
                                        <p:tav tm="0">
                                          <p:val>
                                            <p:strVal val="#ppt_x"/>
                                          </p:val>
                                        </p:tav>
                                        <p:tav tm="100000">
                                          <p:val>
                                            <p:strVal val="#ppt_x"/>
                                          </p:val>
                                        </p:tav>
                                      </p:tavLst>
                                    </p:anim>
                                    <p:anim calcmode="lin" valueType="num">
                                      <p:cBhvr additive="base">
                                        <p:cTn id="58" dur="2000" fill="hold"/>
                                        <p:tgtEl>
                                          <p:spTgt spid="1290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29026">
                                            <p:txEl>
                                              <p:pRg st="5" end="5"/>
                                            </p:txEl>
                                          </p:spTgt>
                                        </p:tgtEl>
                                        <p:attrNameLst>
                                          <p:attrName>style.visibility</p:attrName>
                                        </p:attrNameLst>
                                      </p:cBhvr>
                                      <p:to>
                                        <p:strVal val="visible"/>
                                      </p:to>
                                    </p:set>
                                    <p:anim calcmode="lin" valueType="num">
                                      <p:cBhvr additive="base">
                                        <p:cTn id="63" dur="2000" fill="hold"/>
                                        <p:tgtEl>
                                          <p:spTgt spid="129026">
                                            <p:txEl>
                                              <p:pRg st="5" end="5"/>
                                            </p:txEl>
                                          </p:spTgt>
                                        </p:tgtEl>
                                        <p:attrNameLst>
                                          <p:attrName>ppt_x</p:attrName>
                                        </p:attrNameLst>
                                      </p:cBhvr>
                                      <p:tavLst>
                                        <p:tav tm="0">
                                          <p:val>
                                            <p:strVal val="#ppt_x"/>
                                          </p:val>
                                        </p:tav>
                                        <p:tav tm="100000">
                                          <p:val>
                                            <p:strVal val="#ppt_x"/>
                                          </p:val>
                                        </p:tav>
                                      </p:tavLst>
                                    </p:anim>
                                    <p:anim calcmode="lin" valueType="num">
                                      <p:cBhvr additive="base">
                                        <p:cTn id="64" dur="2000" fill="hold"/>
                                        <p:tgtEl>
                                          <p:spTgt spid="12902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29028">
                                            <p:txEl>
                                              <p:pRg st="5" end="5"/>
                                            </p:txEl>
                                          </p:spTgt>
                                        </p:tgtEl>
                                        <p:attrNameLst>
                                          <p:attrName>style.visibility</p:attrName>
                                        </p:attrNameLst>
                                      </p:cBhvr>
                                      <p:to>
                                        <p:strVal val="visible"/>
                                      </p:to>
                                    </p:set>
                                    <p:anim calcmode="lin" valueType="num">
                                      <p:cBhvr additive="base">
                                        <p:cTn id="69" dur="2000" fill="hold"/>
                                        <p:tgtEl>
                                          <p:spTgt spid="129028">
                                            <p:txEl>
                                              <p:pRg st="5" end="5"/>
                                            </p:txEl>
                                          </p:spTgt>
                                        </p:tgtEl>
                                        <p:attrNameLst>
                                          <p:attrName>ppt_x</p:attrName>
                                        </p:attrNameLst>
                                      </p:cBhvr>
                                      <p:tavLst>
                                        <p:tav tm="0">
                                          <p:val>
                                            <p:strVal val="#ppt_x"/>
                                          </p:val>
                                        </p:tav>
                                        <p:tav tm="100000">
                                          <p:val>
                                            <p:strVal val="#ppt_x"/>
                                          </p:val>
                                        </p:tav>
                                      </p:tavLst>
                                    </p:anim>
                                    <p:anim calcmode="lin" valueType="num">
                                      <p:cBhvr additive="base">
                                        <p:cTn id="70" dur="2000" fill="hold"/>
                                        <p:tgtEl>
                                          <p:spTgt spid="12902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29026">
                                            <p:txEl>
                                              <p:pRg st="6" end="6"/>
                                            </p:txEl>
                                          </p:spTgt>
                                        </p:tgtEl>
                                        <p:attrNameLst>
                                          <p:attrName>style.visibility</p:attrName>
                                        </p:attrNameLst>
                                      </p:cBhvr>
                                      <p:to>
                                        <p:strVal val="visible"/>
                                      </p:to>
                                    </p:set>
                                    <p:anim calcmode="lin" valueType="num">
                                      <p:cBhvr additive="base">
                                        <p:cTn id="75" dur="2000" fill="hold"/>
                                        <p:tgtEl>
                                          <p:spTgt spid="129026">
                                            <p:txEl>
                                              <p:pRg st="6" end="6"/>
                                            </p:txEl>
                                          </p:spTgt>
                                        </p:tgtEl>
                                        <p:attrNameLst>
                                          <p:attrName>ppt_x</p:attrName>
                                        </p:attrNameLst>
                                      </p:cBhvr>
                                      <p:tavLst>
                                        <p:tav tm="0">
                                          <p:val>
                                            <p:strVal val="#ppt_x"/>
                                          </p:val>
                                        </p:tav>
                                        <p:tav tm="100000">
                                          <p:val>
                                            <p:strVal val="#ppt_x"/>
                                          </p:val>
                                        </p:tav>
                                      </p:tavLst>
                                    </p:anim>
                                    <p:anim calcmode="lin" valueType="num">
                                      <p:cBhvr additive="base">
                                        <p:cTn id="76" dur="2000" fill="hold"/>
                                        <p:tgtEl>
                                          <p:spTgt spid="12902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29028">
                                            <p:txEl>
                                              <p:pRg st="6" end="6"/>
                                            </p:txEl>
                                          </p:spTgt>
                                        </p:tgtEl>
                                        <p:attrNameLst>
                                          <p:attrName>style.visibility</p:attrName>
                                        </p:attrNameLst>
                                      </p:cBhvr>
                                      <p:to>
                                        <p:strVal val="visible"/>
                                      </p:to>
                                    </p:set>
                                    <p:anim calcmode="lin" valueType="num">
                                      <p:cBhvr additive="base">
                                        <p:cTn id="81" dur="2000" fill="hold"/>
                                        <p:tgtEl>
                                          <p:spTgt spid="129028">
                                            <p:txEl>
                                              <p:pRg st="6" end="6"/>
                                            </p:txEl>
                                          </p:spTgt>
                                        </p:tgtEl>
                                        <p:attrNameLst>
                                          <p:attrName>ppt_x</p:attrName>
                                        </p:attrNameLst>
                                      </p:cBhvr>
                                      <p:tavLst>
                                        <p:tav tm="0">
                                          <p:val>
                                            <p:strVal val="#ppt_x"/>
                                          </p:val>
                                        </p:tav>
                                        <p:tav tm="100000">
                                          <p:val>
                                            <p:strVal val="#ppt_x"/>
                                          </p:val>
                                        </p:tav>
                                      </p:tavLst>
                                    </p:anim>
                                    <p:anim calcmode="lin" valueType="num">
                                      <p:cBhvr additive="base">
                                        <p:cTn id="82" dur="2000" fill="hold"/>
                                        <p:tgtEl>
                                          <p:spTgt spid="12902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3" grpId="0" animBg="1"/>
      <p:bldP spid="1290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457200" y="0"/>
            <a:ext cx="8305800" cy="1143000"/>
          </a:xfrm>
        </p:spPr>
        <p:txBody>
          <a:bodyPr/>
          <a:lstStyle/>
          <a:p>
            <a:pPr algn="ctr" eaLnBrk="1" hangingPunct="1"/>
            <a:r>
              <a:rPr lang="en-US" b="1" dirty="0" smtClean="0">
                <a:solidFill>
                  <a:schemeClr val="accent1">
                    <a:lumMod val="60000"/>
                    <a:lumOff val="40000"/>
                  </a:schemeClr>
                </a:solidFill>
              </a:rPr>
              <a:t>UMN v LMN</a:t>
            </a:r>
          </a:p>
        </p:txBody>
      </p:sp>
      <p:sp>
        <p:nvSpPr>
          <p:cNvPr id="29699" name="Line 1027"/>
          <p:cNvSpPr>
            <a:spLocks noChangeShapeType="1"/>
          </p:cNvSpPr>
          <p:nvPr/>
        </p:nvSpPr>
        <p:spPr bwMode="auto">
          <a:xfrm>
            <a:off x="2000232" y="1285860"/>
            <a:ext cx="0" cy="1219200"/>
          </a:xfrm>
          <a:prstGeom prst="line">
            <a:avLst/>
          </a:prstGeom>
          <a:noFill/>
          <a:ln w="38100">
            <a:solidFill>
              <a:schemeClr val="tx1"/>
            </a:solidFill>
            <a:round/>
            <a:headEnd/>
            <a:tailEnd type="triangle" w="med" len="med"/>
          </a:ln>
        </p:spPr>
        <p:txBody>
          <a:bodyPr/>
          <a:lstStyle/>
          <a:p>
            <a:endParaRPr lang="en-US"/>
          </a:p>
        </p:txBody>
      </p:sp>
      <p:sp>
        <p:nvSpPr>
          <p:cNvPr id="29700" name="Line 1028"/>
          <p:cNvSpPr>
            <a:spLocks noChangeShapeType="1"/>
          </p:cNvSpPr>
          <p:nvPr/>
        </p:nvSpPr>
        <p:spPr bwMode="auto">
          <a:xfrm>
            <a:off x="6786578" y="1285860"/>
            <a:ext cx="0" cy="1219200"/>
          </a:xfrm>
          <a:prstGeom prst="line">
            <a:avLst/>
          </a:prstGeom>
          <a:noFill/>
          <a:ln w="38100">
            <a:solidFill>
              <a:schemeClr val="tx1"/>
            </a:solidFill>
            <a:round/>
            <a:headEnd/>
            <a:tailEnd type="triangle" w="med" len="med"/>
          </a:ln>
        </p:spPr>
        <p:txBody>
          <a:bodyPr/>
          <a:lstStyle/>
          <a:p>
            <a:endParaRPr lang="en-US"/>
          </a:p>
        </p:txBody>
      </p:sp>
      <p:sp>
        <p:nvSpPr>
          <p:cNvPr id="29701" name="AutoShape 1029"/>
          <p:cNvSpPr>
            <a:spLocks noChangeArrowheads="1"/>
          </p:cNvSpPr>
          <p:nvPr/>
        </p:nvSpPr>
        <p:spPr bwMode="auto">
          <a:xfrm>
            <a:off x="1285852" y="857232"/>
            <a:ext cx="1447800"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noFill/>
          <a:ln w="38100">
            <a:solidFill>
              <a:schemeClr val="tx1"/>
            </a:solidFill>
            <a:miter lim="800000"/>
            <a:headEnd/>
            <a:tailEnd/>
          </a:ln>
        </p:spPr>
        <p:txBody>
          <a:bodyPr wrap="none" anchor="ctr"/>
          <a:lstStyle/>
          <a:p>
            <a:endParaRPr lang="en-US"/>
          </a:p>
        </p:txBody>
      </p:sp>
      <p:sp>
        <p:nvSpPr>
          <p:cNvPr id="29702" name="AutoShape 1030"/>
          <p:cNvSpPr>
            <a:spLocks noChangeArrowheads="1"/>
          </p:cNvSpPr>
          <p:nvPr/>
        </p:nvSpPr>
        <p:spPr bwMode="auto">
          <a:xfrm>
            <a:off x="6000760" y="857232"/>
            <a:ext cx="1447800"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noFill/>
          <a:ln w="38100">
            <a:solidFill>
              <a:schemeClr val="tx1"/>
            </a:solidFill>
            <a:miter lim="800000"/>
            <a:headEnd/>
            <a:tailEnd/>
          </a:ln>
        </p:spPr>
        <p:txBody>
          <a:bodyPr wrap="none" anchor="ctr"/>
          <a:lstStyle/>
          <a:p>
            <a:endParaRPr lang="en-US"/>
          </a:p>
        </p:txBody>
      </p:sp>
      <p:sp>
        <p:nvSpPr>
          <p:cNvPr id="29703" name="Line 1031"/>
          <p:cNvSpPr>
            <a:spLocks noChangeShapeType="1"/>
          </p:cNvSpPr>
          <p:nvPr/>
        </p:nvSpPr>
        <p:spPr bwMode="auto">
          <a:xfrm>
            <a:off x="2071670" y="3929066"/>
            <a:ext cx="0" cy="1219200"/>
          </a:xfrm>
          <a:prstGeom prst="line">
            <a:avLst/>
          </a:prstGeom>
          <a:noFill/>
          <a:ln w="38100">
            <a:solidFill>
              <a:schemeClr val="tx1"/>
            </a:solidFill>
            <a:round/>
            <a:headEnd/>
            <a:tailEnd type="triangle" w="med" len="med"/>
          </a:ln>
        </p:spPr>
        <p:txBody>
          <a:bodyPr/>
          <a:lstStyle/>
          <a:p>
            <a:endParaRPr lang="en-US"/>
          </a:p>
        </p:txBody>
      </p:sp>
      <p:sp>
        <p:nvSpPr>
          <p:cNvPr id="29704" name="Line 1032"/>
          <p:cNvSpPr>
            <a:spLocks noChangeShapeType="1"/>
          </p:cNvSpPr>
          <p:nvPr/>
        </p:nvSpPr>
        <p:spPr bwMode="auto">
          <a:xfrm>
            <a:off x="6786578" y="3429000"/>
            <a:ext cx="0" cy="1219200"/>
          </a:xfrm>
          <a:prstGeom prst="line">
            <a:avLst/>
          </a:prstGeom>
          <a:noFill/>
          <a:ln w="38100">
            <a:solidFill>
              <a:schemeClr val="tx1"/>
            </a:solidFill>
            <a:round/>
            <a:headEnd/>
            <a:tailEnd type="triangle" w="med" len="med"/>
          </a:ln>
        </p:spPr>
        <p:txBody>
          <a:bodyPr/>
          <a:lstStyle/>
          <a:p>
            <a:endParaRPr lang="en-US"/>
          </a:p>
        </p:txBody>
      </p:sp>
      <p:sp>
        <p:nvSpPr>
          <p:cNvPr id="29705" name="Oval 1033"/>
          <p:cNvSpPr>
            <a:spLocks noChangeArrowheads="1"/>
          </p:cNvSpPr>
          <p:nvPr/>
        </p:nvSpPr>
        <p:spPr bwMode="auto">
          <a:xfrm>
            <a:off x="1447800" y="5486400"/>
            <a:ext cx="1524000" cy="304800"/>
          </a:xfrm>
          <a:prstGeom prst="ellipse">
            <a:avLst/>
          </a:prstGeom>
          <a:solidFill>
            <a:srgbClr val="993300"/>
          </a:solidFill>
          <a:ln w="9525">
            <a:solidFill>
              <a:schemeClr val="tx1"/>
            </a:solidFill>
            <a:round/>
            <a:headEnd/>
            <a:tailEnd/>
          </a:ln>
        </p:spPr>
        <p:txBody>
          <a:bodyPr wrap="none" anchor="ctr"/>
          <a:lstStyle/>
          <a:p>
            <a:endParaRPr lang="en-US"/>
          </a:p>
        </p:txBody>
      </p:sp>
      <p:sp>
        <p:nvSpPr>
          <p:cNvPr id="29706" name="Oval 1034"/>
          <p:cNvSpPr>
            <a:spLocks noChangeArrowheads="1"/>
          </p:cNvSpPr>
          <p:nvPr/>
        </p:nvSpPr>
        <p:spPr bwMode="auto">
          <a:xfrm>
            <a:off x="6286512" y="5214950"/>
            <a:ext cx="1524000" cy="304800"/>
          </a:xfrm>
          <a:prstGeom prst="ellipse">
            <a:avLst/>
          </a:prstGeom>
          <a:solidFill>
            <a:srgbClr val="993300"/>
          </a:solidFill>
          <a:ln w="9525">
            <a:solidFill>
              <a:schemeClr val="tx1"/>
            </a:solidFill>
            <a:round/>
            <a:headEnd/>
            <a:tailEnd/>
          </a:ln>
        </p:spPr>
        <p:txBody>
          <a:bodyPr wrap="none" anchor="ctr"/>
          <a:lstStyle/>
          <a:p>
            <a:endParaRPr lang="en-US"/>
          </a:p>
        </p:txBody>
      </p:sp>
      <p:sp>
        <p:nvSpPr>
          <p:cNvPr id="78859" name="AutoShape 1035"/>
          <p:cNvSpPr>
            <a:spLocks noChangeArrowheads="1"/>
          </p:cNvSpPr>
          <p:nvPr/>
        </p:nvSpPr>
        <p:spPr bwMode="auto">
          <a:xfrm>
            <a:off x="1357290" y="1785926"/>
            <a:ext cx="1143000" cy="457200"/>
          </a:xfrm>
          <a:prstGeom prst="lightningBolt">
            <a:avLst/>
          </a:prstGeom>
          <a:solidFill>
            <a:srgbClr val="FF6600"/>
          </a:solidFill>
          <a:ln w="9525">
            <a:solidFill>
              <a:schemeClr val="tx1"/>
            </a:solidFill>
            <a:miter lim="800000"/>
            <a:headEnd/>
            <a:tailEnd/>
          </a:ln>
        </p:spPr>
        <p:txBody>
          <a:bodyPr wrap="none" anchor="ctr"/>
          <a:lstStyle/>
          <a:p>
            <a:endParaRPr lang="en-US"/>
          </a:p>
        </p:txBody>
      </p:sp>
      <p:sp>
        <p:nvSpPr>
          <p:cNvPr id="78860" name="AutoShape 1036"/>
          <p:cNvSpPr>
            <a:spLocks noChangeArrowheads="1"/>
          </p:cNvSpPr>
          <p:nvPr/>
        </p:nvSpPr>
        <p:spPr bwMode="auto">
          <a:xfrm>
            <a:off x="6215074" y="4000504"/>
            <a:ext cx="1143000" cy="381000"/>
          </a:xfrm>
          <a:prstGeom prst="lightningBolt">
            <a:avLst/>
          </a:prstGeom>
          <a:solidFill>
            <a:srgbClr val="FF6600"/>
          </a:solidFill>
          <a:ln w="9525">
            <a:solidFill>
              <a:schemeClr val="tx1"/>
            </a:solidFill>
            <a:miter lim="800000"/>
            <a:headEnd/>
            <a:tailEnd/>
          </a:ln>
        </p:spPr>
        <p:txBody>
          <a:bodyPr wrap="none" anchor="ctr"/>
          <a:lstStyle/>
          <a:p>
            <a:endParaRPr lang="en-US"/>
          </a:p>
        </p:txBody>
      </p:sp>
      <p:sp>
        <p:nvSpPr>
          <p:cNvPr id="78861" name="AutoShape 1037"/>
          <p:cNvSpPr>
            <a:spLocks noChangeArrowheads="1"/>
          </p:cNvSpPr>
          <p:nvPr/>
        </p:nvSpPr>
        <p:spPr bwMode="auto">
          <a:xfrm>
            <a:off x="1571604" y="3500438"/>
            <a:ext cx="1143000" cy="1066800"/>
          </a:xfrm>
          <a:prstGeom prst="curvedDownArrow">
            <a:avLst>
              <a:gd name="adj1" fmla="val 21429"/>
              <a:gd name="adj2" fmla="val 42857"/>
              <a:gd name="adj3" fmla="val 33333"/>
            </a:avLst>
          </a:prstGeom>
          <a:solidFill>
            <a:srgbClr val="0000FF"/>
          </a:solidFill>
          <a:ln w="9525">
            <a:solidFill>
              <a:schemeClr val="tx1"/>
            </a:solidFill>
            <a:miter lim="800000"/>
            <a:headEnd/>
            <a:tailEnd/>
          </a:ln>
        </p:spPr>
        <p:txBody>
          <a:bodyPr wrap="none" anchor="ctr"/>
          <a:lstStyle/>
          <a:p>
            <a:endParaRPr lang="en-US"/>
          </a:p>
        </p:txBody>
      </p:sp>
      <p:sp>
        <p:nvSpPr>
          <p:cNvPr id="78862" name="AutoShape 1038"/>
          <p:cNvSpPr>
            <a:spLocks noChangeArrowheads="1"/>
          </p:cNvSpPr>
          <p:nvPr/>
        </p:nvSpPr>
        <p:spPr bwMode="auto">
          <a:xfrm>
            <a:off x="6429388" y="4500570"/>
            <a:ext cx="152400" cy="609600"/>
          </a:xfrm>
          <a:prstGeom prst="upArrow">
            <a:avLst>
              <a:gd name="adj1" fmla="val 50000"/>
              <a:gd name="adj2" fmla="val 100000"/>
            </a:avLst>
          </a:prstGeom>
          <a:solidFill>
            <a:srgbClr val="0033CC"/>
          </a:solidFill>
          <a:ln w="9525">
            <a:solidFill>
              <a:schemeClr val="tx1"/>
            </a:solidFill>
            <a:miter lim="800000"/>
            <a:headEnd/>
            <a:tailEnd/>
          </a:ln>
        </p:spPr>
        <p:txBody>
          <a:bodyPr wrap="none" anchor="ctr"/>
          <a:lstStyle/>
          <a:p>
            <a:endParaRPr lang="en-US"/>
          </a:p>
        </p:txBody>
      </p:sp>
      <p:sp>
        <p:nvSpPr>
          <p:cNvPr id="78863" name="AutoShape 1039"/>
          <p:cNvSpPr>
            <a:spLocks noChangeArrowheads="1"/>
          </p:cNvSpPr>
          <p:nvPr/>
        </p:nvSpPr>
        <p:spPr bwMode="auto">
          <a:xfrm>
            <a:off x="1357290" y="2857496"/>
            <a:ext cx="1285884" cy="476248"/>
          </a:xfrm>
          <a:custGeom>
            <a:avLst/>
            <a:gdLst>
              <a:gd name="T0" fmla="*/ 2147483647 w 21600"/>
              <a:gd name="T1" fmla="*/ 0 h 21600"/>
              <a:gd name="T2" fmla="*/ 2147483647 w 21600"/>
              <a:gd name="T3" fmla="*/ 2006615530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00661553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29712" name="Line 1040"/>
          <p:cNvSpPr>
            <a:spLocks noChangeShapeType="1"/>
          </p:cNvSpPr>
          <p:nvPr/>
        </p:nvSpPr>
        <p:spPr bwMode="auto">
          <a:xfrm flipH="1">
            <a:off x="1066800" y="5638800"/>
            <a:ext cx="381000" cy="0"/>
          </a:xfrm>
          <a:prstGeom prst="line">
            <a:avLst/>
          </a:prstGeom>
          <a:noFill/>
          <a:ln w="9525">
            <a:solidFill>
              <a:schemeClr val="tx1"/>
            </a:solidFill>
            <a:round/>
            <a:headEnd/>
            <a:tailEnd/>
          </a:ln>
        </p:spPr>
        <p:txBody>
          <a:bodyPr/>
          <a:lstStyle/>
          <a:p>
            <a:endParaRPr lang="en-US"/>
          </a:p>
        </p:txBody>
      </p:sp>
      <p:sp>
        <p:nvSpPr>
          <p:cNvPr id="29713" name="Line 1041"/>
          <p:cNvSpPr>
            <a:spLocks noChangeShapeType="1"/>
          </p:cNvSpPr>
          <p:nvPr/>
        </p:nvSpPr>
        <p:spPr bwMode="auto">
          <a:xfrm flipH="1">
            <a:off x="2971800" y="5638800"/>
            <a:ext cx="381000" cy="0"/>
          </a:xfrm>
          <a:prstGeom prst="line">
            <a:avLst/>
          </a:prstGeom>
          <a:noFill/>
          <a:ln w="9525">
            <a:solidFill>
              <a:schemeClr val="tx1"/>
            </a:solidFill>
            <a:round/>
            <a:headEnd/>
            <a:tailEnd/>
          </a:ln>
        </p:spPr>
        <p:txBody>
          <a:bodyPr/>
          <a:lstStyle/>
          <a:p>
            <a:endParaRPr lang="en-US"/>
          </a:p>
        </p:txBody>
      </p:sp>
      <p:sp>
        <p:nvSpPr>
          <p:cNvPr id="29714" name="Line 1042"/>
          <p:cNvSpPr>
            <a:spLocks noChangeShapeType="1"/>
          </p:cNvSpPr>
          <p:nvPr/>
        </p:nvSpPr>
        <p:spPr bwMode="auto">
          <a:xfrm flipH="1">
            <a:off x="5857884" y="5429264"/>
            <a:ext cx="381000" cy="0"/>
          </a:xfrm>
          <a:prstGeom prst="line">
            <a:avLst/>
          </a:prstGeom>
          <a:noFill/>
          <a:ln w="9525">
            <a:solidFill>
              <a:schemeClr val="tx1"/>
            </a:solidFill>
            <a:round/>
            <a:headEnd/>
            <a:tailEnd/>
          </a:ln>
        </p:spPr>
        <p:txBody>
          <a:bodyPr/>
          <a:lstStyle/>
          <a:p>
            <a:endParaRPr lang="en-US"/>
          </a:p>
        </p:txBody>
      </p:sp>
      <p:sp>
        <p:nvSpPr>
          <p:cNvPr id="29715" name="Line 1043"/>
          <p:cNvSpPr>
            <a:spLocks noChangeShapeType="1"/>
          </p:cNvSpPr>
          <p:nvPr/>
        </p:nvSpPr>
        <p:spPr bwMode="auto">
          <a:xfrm flipH="1">
            <a:off x="7786710" y="5357826"/>
            <a:ext cx="381000" cy="0"/>
          </a:xfrm>
          <a:prstGeom prst="line">
            <a:avLst/>
          </a:prstGeom>
          <a:noFill/>
          <a:ln w="9525">
            <a:solidFill>
              <a:schemeClr val="tx1"/>
            </a:solidFill>
            <a:round/>
            <a:headEnd/>
            <a:tailEnd/>
          </a:ln>
        </p:spPr>
        <p:txBody>
          <a:bodyPr/>
          <a:lstStyle/>
          <a:p>
            <a:endParaRPr lang="en-US"/>
          </a:p>
        </p:txBody>
      </p:sp>
      <p:sp>
        <p:nvSpPr>
          <p:cNvPr id="29716" name="Text Box 1044"/>
          <p:cNvSpPr txBox="1">
            <a:spLocks noChangeArrowheads="1"/>
          </p:cNvSpPr>
          <p:nvPr/>
        </p:nvSpPr>
        <p:spPr bwMode="auto">
          <a:xfrm>
            <a:off x="3714744" y="1000108"/>
            <a:ext cx="1066800" cy="457200"/>
          </a:xfrm>
          <a:prstGeom prst="rect">
            <a:avLst/>
          </a:prstGeom>
          <a:noFill/>
          <a:ln w="9525">
            <a:noFill/>
            <a:miter lim="800000"/>
            <a:headEnd/>
            <a:tailEnd/>
          </a:ln>
        </p:spPr>
        <p:txBody>
          <a:bodyPr>
            <a:spAutoFit/>
          </a:bodyPr>
          <a:lstStyle/>
          <a:p>
            <a:pPr>
              <a:spcBef>
                <a:spcPct val="50000"/>
              </a:spcBef>
            </a:pPr>
            <a:r>
              <a:rPr lang="en-US" b="0" dirty="0"/>
              <a:t>Cortex</a:t>
            </a:r>
          </a:p>
        </p:txBody>
      </p:sp>
      <p:sp>
        <p:nvSpPr>
          <p:cNvPr id="29717" name="Text Box 1045"/>
          <p:cNvSpPr txBox="1">
            <a:spLocks noChangeArrowheads="1"/>
          </p:cNvSpPr>
          <p:nvPr/>
        </p:nvSpPr>
        <p:spPr bwMode="auto">
          <a:xfrm>
            <a:off x="3929058" y="2143116"/>
            <a:ext cx="1066800" cy="457200"/>
          </a:xfrm>
          <a:prstGeom prst="rect">
            <a:avLst/>
          </a:prstGeom>
          <a:noFill/>
          <a:ln w="9525">
            <a:noFill/>
            <a:miter lim="800000"/>
            <a:headEnd/>
            <a:tailEnd/>
          </a:ln>
        </p:spPr>
        <p:txBody>
          <a:bodyPr>
            <a:spAutoFit/>
          </a:bodyPr>
          <a:lstStyle/>
          <a:p>
            <a:pPr>
              <a:spcBef>
                <a:spcPct val="50000"/>
              </a:spcBef>
            </a:pPr>
            <a:r>
              <a:rPr lang="en-US" b="0" dirty="0"/>
              <a:t>UMN</a:t>
            </a:r>
          </a:p>
        </p:txBody>
      </p:sp>
      <p:sp>
        <p:nvSpPr>
          <p:cNvPr id="29718" name="Text Box 1046"/>
          <p:cNvSpPr txBox="1">
            <a:spLocks noChangeArrowheads="1"/>
          </p:cNvSpPr>
          <p:nvPr/>
        </p:nvSpPr>
        <p:spPr bwMode="auto">
          <a:xfrm>
            <a:off x="3857620" y="4000504"/>
            <a:ext cx="1066800" cy="457200"/>
          </a:xfrm>
          <a:prstGeom prst="rect">
            <a:avLst/>
          </a:prstGeom>
          <a:noFill/>
          <a:ln w="9525">
            <a:noFill/>
            <a:miter lim="800000"/>
            <a:headEnd/>
            <a:tailEnd/>
          </a:ln>
        </p:spPr>
        <p:txBody>
          <a:bodyPr>
            <a:spAutoFit/>
          </a:bodyPr>
          <a:lstStyle/>
          <a:p>
            <a:pPr>
              <a:spcBef>
                <a:spcPct val="50000"/>
              </a:spcBef>
            </a:pPr>
            <a:r>
              <a:rPr lang="en-US" b="0" dirty="0"/>
              <a:t>LMN</a:t>
            </a:r>
          </a:p>
        </p:txBody>
      </p:sp>
      <p:sp>
        <p:nvSpPr>
          <p:cNvPr id="29719" name="Text Box 1047"/>
          <p:cNvSpPr txBox="1">
            <a:spLocks noChangeArrowheads="1"/>
          </p:cNvSpPr>
          <p:nvPr/>
        </p:nvSpPr>
        <p:spPr bwMode="auto">
          <a:xfrm>
            <a:off x="3810000" y="5410200"/>
            <a:ext cx="1219200" cy="457200"/>
          </a:xfrm>
          <a:prstGeom prst="rect">
            <a:avLst/>
          </a:prstGeom>
          <a:noFill/>
          <a:ln w="9525">
            <a:noFill/>
            <a:miter lim="800000"/>
            <a:headEnd/>
            <a:tailEnd/>
          </a:ln>
        </p:spPr>
        <p:txBody>
          <a:bodyPr>
            <a:spAutoFit/>
          </a:bodyPr>
          <a:lstStyle/>
          <a:p>
            <a:pPr>
              <a:spcBef>
                <a:spcPct val="50000"/>
              </a:spcBef>
            </a:pPr>
            <a:r>
              <a:rPr lang="en-US" b="0"/>
              <a:t>Muscle</a:t>
            </a:r>
          </a:p>
        </p:txBody>
      </p:sp>
      <p:sp>
        <p:nvSpPr>
          <p:cNvPr id="78872" name="Text Box 1048"/>
          <p:cNvSpPr txBox="1">
            <a:spLocks noChangeArrowheads="1"/>
          </p:cNvSpPr>
          <p:nvPr/>
        </p:nvSpPr>
        <p:spPr bwMode="auto">
          <a:xfrm>
            <a:off x="1524000" y="6172200"/>
            <a:ext cx="1981200" cy="369332"/>
          </a:xfrm>
          <a:prstGeom prst="rect">
            <a:avLst/>
          </a:prstGeom>
          <a:noFill/>
          <a:ln w="9525">
            <a:noFill/>
            <a:miter lim="800000"/>
            <a:headEnd/>
            <a:tailEnd/>
          </a:ln>
        </p:spPr>
        <p:txBody>
          <a:bodyPr>
            <a:spAutoFit/>
          </a:bodyPr>
          <a:lstStyle/>
          <a:p>
            <a:pPr>
              <a:spcBef>
                <a:spcPct val="50000"/>
              </a:spcBef>
            </a:pPr>
            <a:r>
              <a:rPr lang="en-US" b="0" dirty="0"/>
              <a:t>Spasticity</a:t>
            </a:r>
          </a:p>
        </p:txBody>
      </p:sp>
      <p:sp>
        <p:nvSpPr>
          <p:cNvPr id="78873" name="Text Box 1049"/>
          <p:cNvSpPr txBox="1">
            <a:spLocks noChangeArrowheads="1"/>
          </p:cNvSpPr>
          <p:nvPr/>
        </p:nvSpPr>
        <p:spPr bwMode="auto">
          <a:xfrm>
            <a:off x="6572264" y="5857892"/>
            <a:ext cx="1981200" cy="369332"/>
          </a:xfrm>
          <a:prstGeom prst="rect">
            <a:avLst/>
          </a:prstGeom>
          <a:noFill/>
          <a:ln w="9525">
            <a:noFill/>
            <a:miter lim="800000"/>
            <a:headEnd/>
            <a:tailEnd/>
          </a:ln>
        </p:spPr>
        <p:txBody>
          <a:bodyPr>
            <a:spAutoFit/>
          </a:bodyPr>
          <a:lstStyle/>
          <a:p>
            <a:pPr>
              <a:spcBef>
                <a:spcPct val="50000"/>
              </a:spcBef>
            </a:pPr>
            <a:r>
              <a:rPr lang="en-US" b="0" dirty="0"/>
              <a:t>Flaccidity</a:t>
            </a:r>
          </a:p>
        </p:txBody>
      </p:sp>
      <p:sp>
        <p:nvSpPr>
          <p:cNvPr id="26" name="AutoShape 1039"/>
          <p:cNvSpPr>
            <a:spLocks noChangeArrowheads="1"/>
          </p:cNvSpPr>
          <p:nvPr/>
        </p:nvSpPr>
        <p:spPr bwMode="auto">
          <a:xfrm rot="21365397">
            <a:off x="6229574" y="2755483"/>
            <a:ext cx="1214446" cy="466724"/>
          </a:xfrm>
          <a:custGeom>
            <a:avLst/>
            <a:gdLst>
              <a:gd name="T0" fmla="*/ 2147483647 w 21600"/>
              <a:gd name="T1" fmla="*/ 0 h 21600"/>
              <a:gd name="T2" fmla="*/ 2147483647 w 21600"/>
              <a:gd name="T3" fmla="*/ 2006615530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00661553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8859"/>
                                        </p:tgtEl>
                                        <p:attrNameLst>
                                          <p:attrName>style.visibility</p:attrName>
                                        </p:attrNameLst>
                                      </p:cBhvr>
                                      <p:to>
                                        <p:strVal val="visible"/>
                                      </p:to>
                                    </p:set>
                                    <p:animEffect transition="in" filter="box(out)">
                                      <p:cBhvr>
                                        <p:cTn id="7" dur="500"/>
                                        <p:tgtEl>
                                          <p:spTgt spid="7885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886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78863"/>
                                        </p:tgtEl>
                                        <p:attrNameLst>
                                          <p:attrName>style.visibility</p:attrName>
                                        </p:attrNameLst>
                                      </p:cBhvr>
                                      <p:to>
                                        <p:strVal val="visible"/>
                                      </p:to>
                                    </p:set>
                                    <p:animEffect transition="in" filter="box(out)">
                                      <p:cBhvr>
                                        <p:cTn id="16" dur="500"/>
                                        <p:tgtEl>
                                          <p:spTgt spid="7886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88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78860"/>
                                        </p:tgtEl>
                                        <p:attrNameLst>
                                          <p:attrName>style.visibility</p:attrName>
                                        </p:attrNameLst>
                                      </p:cBhvr>
                                      <p:to>
                                        <p:strVal val="visible"/>
                                      </p:to>
                                    </p:set>
                                    <p:animEffect transition="in" filter="box(out)">
                                      <p:cBhvr>
                                        <p:cTn id="25" dur="500"/>
                                        <p:tgtEl>
                                          <p:spTgt spid="7886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7886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7887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ox(ou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9" grpId="0" animBg="1"/>
      <p:bldP spid="78860" grpId="0" animBg="1"/>
      <p:bldP spid="78861" grpId="0" animBg="1"/>
      <p:bldP spid="78862" grpId="0" animBg="1"/>
      <p:bldP spid="78863" grpId="0" animBg="1"/>
      <p:bldP spid="78872" grpId="0" autoUpdateAnimBg="0"/>
      <p:bldP spid="78873" grpId="0" autoUpdateAnimBg="0"/>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176338" y="2390775"/>
            <a:ext cx="9144000" cy="0"/>
          </a:xfrm>
          <a:prstGeom prst="rect">
            <a:avLst/>
          </a:prstGeom>
          <a:noFill/>
          <a:ln w="9525">
            <a:noFill/>
            <a:miter lim="800000"/>
            <a:headEnd/>
            <a:tailEnd/>
          </a:ln>
          <a:effectLst/>
        </p:spPr>
        <p:txBody>
          <a:bodyPr>
            <a:spAutoFit/>
          </a:bodyPr>
          <a:lstStyle/>
          <a:p>
            <a:endParaRPr lang="en-US"/>
          </a:p>
        </p:txBody>
      </p:sp>
      <p:sp>
        <p:nvSpPr>
          <p:cNvPr id="5123" name="Text Box 3"/>
          <p:cNvSpPr txBox="1">
            <a:spLocks noChangeArrowheads="1"/>
          </p:cNvSpPr>
          <p:nvPr/>
        </p:nvSpPr>
        <p:spPr bwMode="auto">
          <a:xfrm>
            <a:off x="685800" y="457200"/>
            <a:ext cx="8077200" cy="647550"/>
          </a:xfrm>
          <a:prstGeom prst="rect">
            <a:avLst/>
          </a:prstGeom>
          <a:noFill/>
          <a:ln w="9525">
            <a:noFill/>
            <a:miter lim="800000"/>
            <a:headEnd/>
            <a:tailEnd/>
          </a:ln>
          <a:effectLst/>
        </p:spPr>
        <p:txBody>
          <a:bodyPr>
            <a:spAutoFit/>
          </a:bodyPr>
          <a:lstStyle/>
          <a:p>
            <a:pPr algn="ctr">
              <a:lnSpc>
                <a:spcPct val="80000"/>
              </a:lnSpc>
              <a:spcBef>
                <a:spcPct val="50000"/>
              </a:spcBef>
            </a:pPr>
            <a:r>
              <a:rPr lang="en-GB" sz="4400" dirty="0">
                <a:solidFill>
                  <a:schemeClr val="accent1">
                    <a:lumMod val="60000"/>
                    <a:lumOff val="40000"/>
                  </a:schemeClr>
                </a:solidFill>
              </a:rPr>
              <a:t>Reflex testing</a:t>
            </a:r>
          </a:p>
        </p:txBody>
      </p:sp>
      <p:sp>
        <p:nvSpPr>
          <p:cNvPr id="5124" name="Text Box 4"/>
          <p:cNvSpPr txBox="1">
            <a:spLocks noChangeArrowheads="1"/>
          </p:cNvSpPr>
          <p:nvPr/>
        </p:nvSpPr>
        <p:spPr bwMode="auto">
          <a:xfrm>
            <a:off x="1714480" y="1285860"/>
            <a:ext cx="6500858" cy="5262979"/>
          </a:xfrm>
          <a:prstGeom prst="rect">
            <a:avLst/>
          </a:prstGeom>
          <a:noFill/>
          <a:ln w="9525">
            <a:noFill/>
            <a:miter lim="800000"/>
            <a:headEnd/>
            <a:tailEnd/>
          </a:ln>
          <a:effectLst/>
        </p:spPr>
        <p:txBody>
          <a:bodyPr wrap="square">
            <a:spAutoFit/>
          </a:bodyPr>
          <a:lstStyle/>
          <a:p>
            <a:pPr>
              <a:lnSpc>
                <a:spcPct val="200000"/>
              </a:lnSpc>
              <a:spcBef>
                <a:spcPct val="50000"/>
              </a:spcBef>
            </a:pPr>
            <a:r>
              <a:rPr lang="en-GB" sz="2800" dirty="0">
                <a:latin typeface="Arial" pitchFamily="34" charset="0"/>
                <a:cs typeface="Arial" pitchFamily="34" charset="0"/>
              </a:rPr>
              <a:t>0 = </a:t>
            </a:r>
            <a:r>
              <a:rPr lang="en-GB" sz="2800" dirty="0" smtClean="0">
                <a:latin typeface="Arial" pitchFamily="34" charset="0"/>
                <a:cs typeface="Arial" pitchFamily="34" charset="0"/>
              </a:rPr>
              <a:t>ABSENT</a:t>
            </a:r>
          </a:p>
          <a:p>
            <a:pPr>
              <a:lnSpc>
                <a:spcPct val="200000"/>
              </a:lnSpc>
              <a:spcBef>
                <a:spcPct val="50000"/>
              </a:spcBef>
            </a:pPr>
            <a:r>
              <a:rPr lang="en-GB" sz="2800" dirty="0" smtClean="0">
                <a:latin typeface="Arial" pitchFamily="34" charset="0"/>
                <a:cs typeface="Arial" pitchFamily="34" charset="0"/>
              </a:rPr>
              <a:t>1+ = HYPOREFLEXIA</a:t>
            </a:r>
          </a:p>
          <a:p>
            <a:pPr>
              <a:lnSpc>
                <a:spcPct val="200000"/>
              </a:lnSpc>
              <a:spcBef>
                <a:spcPct val="50000"/>
              </a:spcBef>
            </a:pPr>
            <a:r>
              <a:rPr lang="en-GB" sz="2800" dirty="0" smtClean="0">
                <a:latin typeface="Arial" pitchFamily="34" charset="0"/>
                <a:cs typeface="Arial" pitchFamily="34" charset="0"/>
              </a:rPr>
              <a:t>2+ = NORMAL</a:t>
            </a:r>
          </a:p>
          <a:p>
            <a:pPr>
              <a:lnSpc>
                <a:spcPct val="200000"/>
              </a:lnSpc>
              <a:spcBef>
                <a:spcPct val="50000"/>
              </a:spcBef>
            </a:pPr>
            <a:r>
              <a:rPr lang="en-GB" sz="2800" dirty="0" smtClean="0">
                <a:latin typeface="Arial" pitchFamily="34" charset="0"/>
                <a:cs typeface="Arial" pitchFamily="34" charset="0"/>
              </a:rPr>
              <a:t>3+ = HYPERREFLEXIA</a:t>
            </a:r>
          </a:p>
          <a:p>
            <a:pPr>
              <a:lnSpc>
                <a:spcPct val="200000"/>
              </a:lnSpc>
              <a:spcBef>
                <a:spcPct val="50000"/>
              </a:spcBef>
            </a:pPr>
            <a:r>
              <a:rPr lang="en-GB" sz="2800" dirty="0" smtClean="0">
                <a:latin typeface="Arial" pitchFamily="34" charset="0"/>
                <a:cs typeface="Arial" pitchFamily="34" charset="0"/>
              </a:rPr>
              <a:t>4+ = HYPERREFLEXIA &amp; CLONUS</a:t>
            </a:r>
            <a:endParaRPr lang="en-GB"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 calcmode="lin" valueType="num">
                                      <p:cBhvr additive="base">
                                        <p:cTn id="7" dur="2000" fill="hold"/>
                                        <p:tgtEl>
                                          <p:spTgt spid="512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12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anim calcmode="lin" valueType="num">
                                      <p:cBhvr additive="base">
                                        <p:cTn id="11" dur="2000" fill="hold"/>
                                        <p:tgtEl>
                                          <p:spTgt spid="5124">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12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anim calcmode="lin" valueType="num">
                                      <p:cBhvr additive="base">
                                        <p:cTn id="15" dur="2000" fill="hold"/>
                                        <p:tgtEl>
                                          <p:spTgt spid="5124">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512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anim calcmode="lin" valueType="num">
                                      <p:cBhvr additive="base">
                                        <p:cTn id="19" dur="2000" fill="hold"/>
                                        <p:tgtEl>
                                          <p:spTgt spid="5124">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12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anim calcmode="lin" valueType="num">
                                      <p:cBhvr additive="base">
                                        <p:cTn id="23" dur="2000" fill="hold"/>
                                        <p:tgtEl>
                                          <p:spTgt spid="5124">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12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mtClean="0"/>
              <a:t>SPINAL SHOCK</a:t>
            </a:r>
          </a:p>
        </p:txBody>
      </p:sp>
      <p:sp>
        <p:nvSpPr>
          <p:cNvPr id="74755" name="Rectangle 3"/>
          <p:cNvSpPr>
            <a:spLocks noGrp="1" noChangeArrowheads="1"/>
          </p:cNvSpPr>
          <p:nvPr>
            <p:ph type="body" idx="1"/>
          </p:nvPr>
        </p:nvSpPr>
        <p:spPr/>
        <p:txBody>
          <a:bodyPr/>
          <a:lstStyle/>
          <a:p>
            <a:pPr algn="l" rtl="0">
              <a:buFont typeface="Wingdings" pitchFamily="2" charset="2"/>
              <a:buNone/>
            </a:pPr>
            <a:r>
              <a:rPr lang="en-US" dirty="0" smtClean="0"/>
              <a:t>Spinal shock is a state of transient physiological (rather than anatomical) reflex depression of cord function below the level of injury with associated loss of all </a:t>
            </a:r>
            <a:r>
              <a:rPr lang="en-US" dirty="0" err="1" smtClean="0"/>
              <a:t>sensorimotor</a:t>
            </a:r>
            <a:r>
              <a:rPr lang="en-US" dirty="0" smtClean="0"/>
              <a:t> functions. </a:t>
            </a:r>
          </a:p>
          <a:p>
            <a:pPr algn="l" rtl="0">
              <a:buFont typeface="Wingdings" pitchFamily="2" charset="2"/>
              <a:buNone/>
            </a:pPr>
            <a:endParaRPr lang="en-US" dirty="0" smtClean="0"/>
          </a:p>
          <a:p>
            <a:pPr algn="l" rtl="0">
              <a:buFont typeface="Wingdings" pitchFamily="2" charset="2"/>
              <a:buNone/>
            </a:pPr>
            <a:endParaRPr lang="en-US" dirty="0" smtClean="0"/>
          </a:p>
          <a:p>
            <a:pPr algn="l" rtl="0">
              <a:buFont typeface="Wingdings" pitchFamily="2" charset="2"/>
              <a:buNone/>
            </a:pPr>
            <a:endParaRPr lang="en-US" dirty="0" smtClean="0"/>
          </a:p>
          <a:p>
            <a:pPr algn="l" rtl="0">
              <a:buFont typeface="Wingdings" pitchFamily="2" charset="2"/>
              <a:buNone/>
            </a:pPr>
            <a:r>
              <a:rPr lang="en-US" dirty="0" smtClean="0"/>
              <a:t>An initial increase in blood pressure is noted due to the release of </a:t>
            </a:r>
            <a:r>
              <a:rPr lang="en-US" dirty="0" err="1" smtClean="0"/>
              <a:t>catecholamines</a:t>
            </a:r>
            <a:r>
              <a:rPr lang="en-US" dirty="0" smtClean="0"/>
              <a:t>, followed by hypotension.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half" idx="1"/>
          </p:nvPr>
        </p:nvSpPr>
        <p:spPr>
          <a:xfrm>
            <a:off x="3643306" y="0"/>
            <a:ext cx="5688632" cy="2438400"/>
          </a:xfrm>
          <a:noFill/>
          <a:ln/>
        </p:spPr>
        <p:txBody>
          <a:bodyPr/>
          <a:lstStyle/>
          <a:p>
            <a:pPr>
              <a:buNone/>
            </a:pPr>
            <a:r>
              <a:rPr lang="en-US" sz="2400" b="1" dirty="0" smtClean="0"/>
              <a:t>                    </a:t>
            </a:r>
            <a:r>
              <a:rPr lang="en-US" sz="2000" b="1" dirty="0" smtClean="0">
                <a:solidFill>
                  <a:srgbClr val="FFFF00"/>
                </a:solidFill>
              </a:rPr>
              <a:t>Shingles</a:t>
            </a:r>
            <a:r>
              <a:rPr lang="en-US" sz="2000" dirty="0" smtClean="0"/>
              <a:t>   ( </a:t>
            </a:r>
            <a:r>
              <a:rPr lang="en-US" sz="2000" dirty="0"/>
              <a:t>of the herpes </a:t>
            </a:r>
            <a:r>
              <a:rPr lang="en-US" sz="2000" dirty="0" smtClean="0"/>
              <a:t>family) In </a:t>
            </a:r>
            <a:r>
              <a:rPr lang="en-US" sz="2000" dirty="0"/>
              <a:t>dorsal root ganglia and cranial </a:t>
            </a:r>
            <a:r>
              <a:rPr lang="en-US" sz="2000" dirty="0" smtClean="0"/>
              <a:t>nerves</a:t>
            </a:r>
          </a:p>
          <a:p>
            <a:pPr>
              <a:buNone/>
            </a:pPr>
            <a:r>
              <a:rPr lang="en-US" sz="2000" dirty="0" smtClean="0"/>
              <a:t>        Initial </a:t>
            </a:r>
            <a:r>
              <a:rPr lang="en-US" sz="2000" dirty="0"/>
              <a:t>infection: 	chicken </a:t>
            </a:r>
            <a:r>
              <a:rPr lang="en-US" sz="2000" dirty="0" smtClean="0"/>
              <a:t>pox virus</a:t>
            </a:r>
            <a:endParaRPr lang="en-US" sz="2000" dirty="0"/>
          </a:p>
        </p:txBody>
      </p:sp>
      <p:pic>
        <p:nvPicPr>
          <p:cNvPr id="8203" name="Picture 11" descr="dorsal_root_ganglion"/>
          <p:cNvPicPr>
            <a:picLocks noGrp="1" noChangeAspect="1" noChangeArrowheads="1"/>
          </p:cNvPicPr>
          <p:nvPr>
            <p:ph sz="quarter" idx="2"/>
          </p:nvPr>
        </p:nvPicPr>
        <p:blipFill>
          <a:blip r:embed="rId2" cstate="print"/>
          <a:srcRect r="20000"/>
          <a:stretch>
            <a:fillRect/>
          </a:stretch>
        </p:blipFill>
        <p:spPr>
          <a:xfrm>
            <a:off x="0" y="0"/>
            <a:ext cx="3262282" cy="2090715"/>
          </a:xfrm>
          <a:noFill/>
          <a:ln/>
        </p:spPr>
      </p:pic>
      <p:sp>
        <p:nvSpPr>
          <p:cNvPr id="7" name="Rectangle 6"/>
          <p:cNvSpPr/>
          <p:nvPr/>
        </p:nvSpPr>
        <p:spPr>
          <a:xfrm>
            <a:off x="0" y="4929198"/>
            <a:ext cx="4929190" cy="1754326"/>
          </a:xfrm>
          <a:prstGeom prst="rect">
            <a:avLst/>
          </a:prstGeom>
        </p:spPr>
        <p:txBody>
          <a:bodyPr wrap="square">
            <a:spAutoFit/>
          </a:bodyPr>
          <a:lstStyle/>
          <a:p>
            <a:pPr>
              <a:lnSpc>
                <a:spcPct val="150000"/>
              </a:lnSpc>
            </a:pPr>
            <a:r>
              <a:rPr lang="en-US" b="1" dirty="0" smtClean="0">
                <a:solidFill>
                  <a:srgbClr val="FFFF00"/>
                </a:solidFill>
              </a:rPr>
              <a:t>Peripheral Neuropathy</a:t>
            </a:r>
          </a:p>
          <a:p>
            <a:pPr lvl="1">
              <a:lnSpc>
                <a:spcPct val="150000"/>
              </a:lnSpc>
            </a:pPr>
            <a:r>
              <a:rPr lang="en-US" dirty="0" smtClean="0"/>
              <a:t>Regional loss of sensory or motor function </a:t>
            </a:r>
          </a:p>
          <a:p>
            <a:pPr lvl="1">
              <a:lnSpc>
                <a:spcPct val="150000"/>
              </a:lnSpc>
            </a:pPr>
            <a:r>
              <a:rPr lang="en-US" dirty="0" smtClean="0"/>
              <a:t>Due to trauma or compression R metabolic causes</a:t>
            </a:r>
          </a:p>
        </p:txBody>
      </p:sp>
      <p:pic>
        <p:nvPicPr>
          <p:cNvPr id="45058" name="Picture 2"/>
          <p:cNvPicPr>
            <a:picLocks noChangeAspect="1" noChangeArrowheads="1"/>
          </p:cNvPicPr>
          <p:nvPr/>
        </p:nvPicPr>
        <p:blipFill>
          <a:blip r:embed="rId3" cstate="print"/>
          <a:srcRect/>
          <a:stretch>
            <a:fillRect/>
          </a:stretch>
        </p:blipFill>
        <p:spPr bwMode="auto">
          <a:xfrm>
            <a:off x="3571868" y="2071679"/>
            <a:ext cx="5572132" cy="314327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chemeClr val="accent1">
                    <a:lumMod val="60000"/>
                    <a:lumOff val="40000"/>
                  </a:schemeClr>
                </a:solidFill>
              </a:rPr>
              <a:t>Somatic nervous system (SNS)</a:t>
            </a:r>
            <a:endParaRPr lang="en-GB" dirty="0">
              <a:solidFill>
                <a:schemeClr val="accent1">
                  <a:lumMod val="60000"/>
                  <a:lumOff val="40000"/>
                </a:schemeClr>
              </a:solidFill>
            </a:endParaRPr>
          </a:p>
        </p:txBody>
      </p:sp>
      <p:sp>
        <p:nvSpPr>
          <p:cNvPr id="5" name="Rectangle 4"/>
          <p:cNvSpPr/>
          <p:nvPr/>
        </p:nvSpPr>
        <p:spPr>
          <a:xfrm>
            <a:off x="642910" y="2214554"/>
            <a:ext cx="8143932" cy="4154984"/>
          </a:xfrm>
          <a:prstGeom prst="rect">
            <a:avLst/>
          </a:prstGeom>
        </p:spPr>
        <p:txBody>
          <a:bodyPr wrap="square">
            <a:spAutoFit/>
          </a:bodyPr>
          <a:lstStyle/>
          <a:p>
            <a:pPr>
              <a:buNone/>
            </a:pPr>
            <a:r>
              <a:rPr lang="en-US" sz="2400" dirty="0" smtClean="0">
                <a:latin typeface="Arial" pitchFamily="34" charset="0"/>
                <a:cs typeface="Arial" pitchFamily="34" charset="0"/>
              </a:rPr>
              <a:t>All parts of the nervous system </a:t>
            </a:r>
            <a:r>
              <a:rPr lang="en-US" sz="2400" b="1" dirty="0" smtClean="0">
                <a:latin typeface="Arial" pitchFamily="34" charset="0"/>
                <a:cs typeface="Arial" pitchFamily="34" charset="0"/>
              </a:rPr>
              <a:t>outside</a:t>
            </a:r>
            <a:r>
              <a:rPr lang="en-US" sz="2400" dirty="0" smtClean="0">
                <a:latin typeface="Arial" pitchFamily="34" charset="0"/>
                <a:cs typeface="Arial" pitchFamily="34" charset="0"/>
              </a:rPr>
              <a:t> of the brain and spinal cord</a:t>
            </a:r>
          </a:p>
          <a:p>
            <a:endParaRPr lang="en-US" sz="2400" dirty="0" smtClean="0">
              <a:latin typeface="Arial" pitchFamily="34" charset="0"/>
              <a:cs typeface="Arial" pitchFamily="34" charset="0"/>
            </a:endParaRPr>
          </a:p>
          <a:p>
            <a:pPr marL="971550" lvl="1" indent="-514350">
              <a:buClr>
                <a:schemeClr val="tx1"/>
              </a:buClr>
              <a:buSzPct val="105000"/>
              <a:buFont typeface="+mj-lt"/>
              <a:buAutoNum type="arabicPeriod"/>
            </a:pPr>
            <a:r>
              <a:rPr lang="en-US" sz="2400" b="1" dirty="0" smtClean="0">
                <a:solidFill>
                  <a:schemeClr val="accent1">
                    <a:lumMod val="60000"/>
                    <a:lumOff val="40000"/>
                  </a:schemeClr>
                </a:solidFill>
                <a:latin typeface="Arial" pitchFamily="34" charset="0"/>
                <a:cs typeface="Arial" pitchFamily="34" charset="0"/>
              </a:rPr>
              <a:t>Somatic System</a:t>
            </a:r>
            <a:r>
              <a:rPr lang="en-US" sz="2400" dirty="0" smtClean="0">
                <a:solidFill>
                  <a:schemeClr val="accent1">
                    <a:lumMod val="60000"/>
                    <a:lumOff val="40000"/>
                  </a:schemeClr>
                </a:solidFill>
                <a:latin typeface="Arial" pitchFamily="34" charset="0"/>
                <a:cs typeface="Arial" pitchFamily="34" charset="0"/>
              </a:rPr>
              <a:t>: </a:t>
            </a:r>
            <a:r>
              <a:rPr lang="en-US" sz="2400" dirty="0" smtClean="0">
                <a:latin typeface="Arial" pitchFamily="34" charset="0"/>
                <a:cs typeface="Arial" pitchFamily="34" charset="0"/>
              </a:rPr>
              <a:t>Links spinal cord with body and sense organs; controls voluntary behavior</a:t>
            </a:r>
          </a:p>
          <a:p>
            <a:pPr marL="971550" lvl="1" indent="-514350">
              <a:buClr>
                <a:schemeClr val="tx1"/>
              </a:buClr>
              <a:buSzPct val="105000"/>
              <a:buFont typeface="+mj-lt"/>
              <a:buAutoNum type="arabicPeriod"/>
            </a:pPr>
            <a:endParaRPr lang="en-US" sz="2400" dirty="0" smtClean="0">
              <a:latin typeface="Arial" pitchFamily="34" charset="0"/>
              <a:cs typeface="Arial" pitchFamily="34" charset="0"/>
            </a:endParaRPr>
          </a:p>
          <a:p>
            <a:pPr marL="971550" lvl="1" indent="-514350">
              <a:buClr>
                <a:schemeClr val="tx1"/>
              </a:buClr>
              <a:buSzPct val="105000"/>
              <a:buFont typeface="+mj-lt"/>
              <a:buAutoNum type="arabicPeriod"/>
            </a:pPr>
            <a:r>
              <a:rPr lang="en-US" sz="2400" b="1" dirty="0" smtClean="0">
                <a:solidFill>
                  <a:schemeClr val="accent1">
                    <a:lumMod val="60000"/>
                    <a:lumOff val="40000"/>
                  </a:schemeClr>
                </a:solidFill>
                <a:latin typeface="Arial" pitchFamily="34" charset="0"/>
                <a:cs typeface="Arial" pitchFamily="34" charset="0"/>
              </a:rPr>
              <a:t>Autonomic System</a:t>
            </a:r>
            <a:r>
              <a:rPr lang="en-US" sz="2400" b="1" dirty="0" smtClean="0">
                <a:latin typeface="Arial" pitchFamily="34" charset="0"/>
                <a:cs typeface="Arial" pitchFamily="34" charset="0"/>
              </a:rPr>
              <a:t>: </a:t>
            </a:r>
            <a:r>
              <a:rPr lang="en-US" sz="2400" dirty="0" smtClean="0">
                <a:latin typeface="Arial" pitchFamily="34" charset="0"/>
                <a:cs typeface="Arial" pitchFamily="34" charset="0"/>
              </a:rPr>
              <a:t>Serves internal organs and glands; controls automatic functions such as heart rate and blood pressure</a:t>
            </a:r>
          </a:p>
          <a:p>
            <a:pPr marL="971550" lvl="1" indent="-514350">
              <a:buClr>
                <a:schemeClr val="tx1"/>
              </a:buClr>
              <a:buSzPct val="105000"/>
              <a:buFont typeface="+mj-lt"/>
              <a:buAutoNum type="arabicPeriod"/>
            </a:pPr>
            <a:endParaRPr lang="en-US" sz="2400" dirty="0" smtClean="0">
              <a:latin typeface="Arial" pitchFamily="34" charset="0"/>
              <a:cs typeface="Arial" pitchFamily="34" charset="0"/>
            </a:endParaRPr>
          </a:p>
          <a:p>
            <a:pPr marL="971550" lvl="1" indent="-514350">
              <a:buClr>
                <a:schemeClr val="tx1"/>
              </a:buClr>
              <a:buSzPct val="105000"/>
              <a:buFont typeface="+mj-lt"/>
              <a:buAutoNum type="arabicPeriod"/>
            </a:pPr>
            <a:r>
              <a:rPr lang="en-US" sz="2400" b="1" dirty="0" smtClean="0">
                <a:solidFill>
                  <a:schemeClr val="accent1">
                    <a:lumMod val="60000"/>
                    <a:lumOff val="40000"/>
                  </a:schemeClr>
                </a:solidFill>
                <a:latin typeface="Arial" pitchFamily="34" charset="0"/>
                <a:cs typeface="Arial" pitchFamily="34" charset="0"/>
              </a:rPr>
              <a:t>Enteric System</a:t>
            </a:r>
            <a:endParaRPr lang="en-GB" sz="2400" dirty="0">
              <a:solidFill>
                <a:schemeClr val="accent1">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304800"/>
            <a:ext cx="7772400" cy="1143000"/>
          </a:xfrm>
        </p:spPr>
        <p:txBody>
          <a:bodyPr>
            <a:noAutofit/>
          </a:bodyPr>
          <a:lstStyle/>
          <a:p>
            <a:r>
              <a:rPr lang="en-US" dirty="0" smtClean="0">
                <a:solidFill>
                  <a:schemeClr val="accent1">
                    <a:lumMod val="60000"/>
                    <a:lumOff val="40000"/>
                  </a:schemeClr>
                </a:solidFill>
                <a:latin typeface="Arial" charset="0"/>
              </a:rPr>
              <a:t>Functional Classification</a:t>
            </a:r>
            <a:endParaRPr lang="en-US" sz="4400" dirty="0">
              <a:solidFill>
                <a:schemeClr val="accent1">
                  <a:lumMod val="60000"/>
                  <a:lumOff val="40000"/>
                </a:schemeClr>
              </a:solidFill>
            </a:endParaRPr>
          </a:p>
        </p:txBody>
      </p:sp>
      <p:sp>
        <p:nvSpPr>
          <p:cNvPr id="22531" name="Text Box 3"/>
          <p:cNvSpPr txBox="1">
            <a:spLocks noChangeArrowheads="1"/>
          </p:cNvSpPr>
          <p:nvPr/>
        </p:nvSpPr>
        <p:spPr bwMode="auto">
          <a:xfrm>
            <a:off x="2133600" y="1600200"/>
            <a:ext cx="1733230" cy="646331"/>
          </a:xfrm>
          <a:prstGeom prst="rect">
            <a:avLst/>
          </a:prstGeom>
          <a:noFill/>
          <a:ln w="9525">
            <a:solidFill>
              <a:schemeClr val="tx1"/>
            </a:solidFill>
            <a:miter lim="800000"/>
            <a:headEnd/>
            <a:tailEnd/>
          </a:ln>
          <a:effectLst/>
        </p:spPr>
        <p:txBody>
          <a:bodyPr wrap="none">
            <a:spAutoFit/>
          </a:bodyPr>
          <a:lstStyle/>
          <a:p>
            <a:pPr algn="ctr"/>
            <a:r>
              <a:rPr lang="en-US" b="1" dirty="0">
                <a:solidFill>
                  <a:schemeClr val="accent3">
                    <a:lumMod val="60000"/>
                    <a:lumOff val="40000"/>
                  </a:schemeClr>
                </a:solidFill>
              </a:rPr>
              <a:t>BRAIN</a:t>
            </a:r>
          </a:p>
          <a:p>
            <a:pPr algn="ctr"/>
            <a:r>
              <a:rPr lang="en-US" b="1" dirty="0">
                <a:solidFill>
                  <a:schemeClr val="accent3">
                    <a:lumMod val="60000"/>
                    <a:lumOff val="40000"/>
                  </a:schemeClr>
                </a:solidFill>
              </a:rPr>
              <a:t>SPINAL CORD</a:t>
            </a:r>
          </a:p>
        </p:txBody>
      </p:sp>
      <p:sp>
        <p:nvSpPr>
          <p:cNvPr id="22532" name="Text Box 4"/>
          <p:cNvSpPr txBox="1">
            <a:spLocks noChangeArrowheads="1"/>
          </p:cNvSpPr>
          <p:nvPr/>
        </p:nvSpPr>
        <p:spPr bwMode="auto">
          <a:xfrm>
            <a:off x="6308725" y="1641475"/>
            <a:ext cx="949299" cy="400110"/>
          </a:xfrm>
          <a:prstGeom prst="rect">
            <a:avLst/>
          </a:prstGeom>
          <a:noFill/>
          <a:ln w="9525">
            <a:noFill/>
            <a:miter lim="800000"/>
            <a:headEnd/>
            <a:tailEnd/>
          </a:ln>
          <a:effectLst/>
        </p:spPr>
        <p:txBody>
          <a:bodyPr wrap="none">
            <a:spAutoFit/>
          </a:bodyPr>
          <a:lstStyle/>
          <a:p>
            <a:r>
              <a:rPr lang="en-US" sz="2000" b="1" dirty="0" smtClean="0">
                <a:solidFill>
                  <a:srgbClr val="FFFF00"/>
                </a:solidFill>
              </a:rPr>
              <a:t>(</a:t>
            </a:r>
            <a:r>
              <a:rPr lang="en-US" sz="2000" b="1" dirty="0">
                <a:solidFill>
                  <a:srgbClr val="FFFF00"/>
                </a:solidFill>
              </a:rPr>
              <a:t>CNS)</a:t>
            </a:r>
          </a:p>
        </p:txBody>
      </p:sp>
      <p:sp>
        <p:nvSpPr>
          <p:cNvPr id="22533" name="Text Box 5"/>
          <p:cNvSpPr txBox="1">
            <a:spLocks noChangeArrowheads="1"/>
          </p:cNvSpPr>
          <p:nvPr/>
        </p:nvSpPr>
        <p:spPr bwMode="auto">
          <a:xfrm>
            <a:off x="6384925" y="3165475"/>
            <a:ext cx="731290" cy="461665"/>
          </a:xfrm>
          <a:prstGeom prst="rect">
            <a:avLst/>
          </a:prstGeom>
          <a:noFill/>
          <a:ln w="9525">
            <a:noFill/>
            <a:miter lim="800000"/>
            <a:headEnd/>
            <a:tailEnd/>
          </a:ln>
          <a:effectLst/>
        </p:spPr>
        <p:txBody>
          <a:bodyPr wrap="none">
            <a:spAutoFit/>
          </a:bodyPr>
          <a:lstStyle/>
          <a:p>
            <a:r>
              <a:rPr lang="en-US" sz="2400" dirty="0" smtClean="0">
                <a:solidFill>
                  <a:srgbClr val="FFFF00"/>
                </a:solidFill>
              </a:rPr>
              <a:t>PNS</a:t>
            </a:r>
            <a:endParaRPr lang="en-US" sz="2400" dirty="0">
              <a:solidFill>
                <a:srgbClr val="FFFF00"/>
              </a:solidFill>
            </a:endParaRPr>
          </a:p>
        </p:txBody>
      </p:sp>
      <p:sp>
        <p:nvSpPr>
          <p:cNvPr id="22534" name="Line 6"/>
          <p:cNvSpPr>
            <a:spLocks noChangeShapeType="1"/>
          </p:cNvSpPr>
          <p:nvPr/>
        </p:nvSpPr>
        <p:spPr bwMode="auto">
          <a:xfrm flipV="1">
            <a:off x="2057400" y="2438400"/>
            <a:ext cx="0" cy="6096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22535" name="Line 7"/>
          <p:cNvSpPr>
            <a:spLocks noChangeShapeType="1"/>
          </p:cNvSpPr>
          <p:nvPr/>
        </p:nvSpPr>
        <p:spPr bwMode="auto">
          <a:xfrm>
            <a:off x="3886200" y="2438400"/>
            <a:ext cx="0" cy="6096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22536" name="Text Box 8"/>
          <p:cNvSpPr txBox="1">
            <a:spLocks noChangeArrowheads="1"/>
          </p:cNvSpPr>
          <p:nvPr/>
        </p:nvSpPr>
        <p:spPr bwMode="auto">
          <a:xfrm>
            <a:off x="609600" y="3048000"/>
            <a:ext cx="1958975" cy="784830"/>
          </a:xfrm>
          <a:prstGeom prst="rect">
            <a:avLst/>
          </a:prstGeom>
          <a:noFill/>
          <a:ln w="9525">
            <a:solidFill>
              <a:schemeClr val="tx1"/>
            </a:solidFill>
            <a:miter lim="800000"/>
            <a:headEnd/>
            <a:tailEnd/>
          </a:ln>
          <a:effectLst/>
        </p:spPr>
        <p:txBody>
          <a:bodyPr>
            <a:spAutoFit/>
          </a:bodyPr>
          <a:lstStyle/>
          <a:p>
            <a:pPr>
              <a:spcBef>
                <a:spcPct val="50000"/>
              </a:spcBef>
            </a:pPr>
            <a:r>
              <a:rPr lang="en-US" b="1" dirty="0">
                <a:solidFill>
                  <a:schemeClr val="accent3">
                    <a:lumMod val="60000"/>
                    <a:lumOff val="40000"/>
                  </a:schemeClr>
                </a:solidFill>
              </a:rPr>
              <a:t>AFFERENT</a:t>
            </a:r>
          </a:p>
          <a:p>
            <a:pPr>
              <a:spcBef>
                <a:spcPct val="50000"/>
              </a:spcBef>
            </a:pPr>
            <a:r>
              <a:rPr lang="en-US" b="1" dirty="0">
                <a:solidFill>
                  <a:schemeClr val="accent3">
                    <a:lumMod val="60000"/>
                    <a:lumOff val="40000"/>
                  </a:schemeClr>
                </a:solidFill>
              </a:rPr>
              <a:t>NERVES</a:t>
            </a:r>
            <a:endParaRPr lang="en-US" dirty="0">
              <a:solidFill>
                <a:schemeClr val="accent3">
                  <a:lumMod val="60000"/>
                  <a:lumOff val="40000"/>
                </a:schemeClr>
              </a:solidFill>
            </a:endParaRPr>
          </a:p>
        </p:txBody>
      </p:sp>
      <p:sp>
        <p:nvSpPr>
          <p:cNvPr id="22537" name="Text Box 9"/>
          <p:cNvSpPr txBox="1">
            <a:spLocks noChangeArrowheads="1"/>
          </p:cNvSpPr>
          <p:nvPr/>
        </p:nvSpPr>
        <p:spPr bwMode="auto">
          <a:xfrm>
            <a:off x="3276600" y="3048000"/>
            <a:ext cx="1958975" cy="784830"/>
          </a:xfrm>
          <a:prstGeom prst="rect">
            <a:avLst/>
          </a:prstGeom>
          <a:noFill/>
          <a:ln w="9525">
            <a:solidFill>
              <a:schemeClr val="tx1"/>
            </a:solidFill>
            <a:miter lim="800000"/>
            <a:headEnd/>
            <a:tailEnd/>
          </a:ln>
          <a:effectLst/>
        </p:spPr>
        <p:txBody>
          <a:bodyPr>
            <a:spAutoFit/>
          </a:bodyPr>
          <a:lstStyle/>
          <a:p>
            <a:pPr>
              <a:spcBef>
                <a:spcPct val="50000"/>
              </a:spcBef>
            </a:pPr>
            <a:r>
              <a:rPr lang="en-US" b="1" dirty="0">
                <a:solidFill>
                  <a:schemeClr val="accent3">
                    <a:lumMod val="60000"/>
                    <a:lumOff val="40000"/>
                  </a:schemeClr>
                </a:solidFill>
              </a:rPr>
              <a:t>EFFERENT</a:t>
            </a:r>
          </a:p>
          <a:p>
            <a:pPr>
              <a:spcBef>
                <a:spcPct val="50000"/>
              </a:spcBef>
            </a:pPr>
            <a:r>
              <a:rPr lang="en-US" b="1" dirty="0">
                <a:solidFill>
                  <a:schemeClr val="accent3">
                    <a:lumMod val="60000"/>
                    <a:lumOff val="40000"/>
                  </a:schemeClr>
                </a:solidFill>
              </a:rPr>
              <a:t>NERVES</a:t>
            </a:r>
          </a:p>
        </p:txBody>
      </p:sp>
      <p:sp>
        <p:nvSpPr>
          <p:cNvPr id="22538" name="Text Box 10"/>
          <p:cNvSpPr txBox="1">
            <a:spLocks noChangeArrowheads="1"/>
          </p:cNvSpPr>
          <p:nvPr/>
        </p:nvSpPr>
        <p:spPr bwMode="auto">
          <a:xfrm>
            <a:off x="0" y="4419600"/>
            <a:ext cx="1537537" cy="646331"/>
          </a:xfrm>
          <a:prstGeom prst="rect">
            <a:avLst/>
          </a:prstGeom>
          <a:noFill/>
          <a:ln w="9525">
            <a:solidFill>
              <a:schemeClr val="tx1"/>
            </a:solidFill>
            <a:miter lim="800000"/>
            <a:headEnd/>
            <a:tailEnd/>
          </a:ln>
          <a:effectLst/>
        </p:spPr>
        <p:txBody>
          <a:bodyPr wrap="none">
            <a:spAutoFit/>
          </a:bodyPr>
          <a:lstStyle/>
          <a:p>
            <a:r>
              <a:rPr lang="en-US" b="1" dirty="0">
                <a:solidFill>
                  <a:schemeClr val="accent3">
                    <a:lumMod val="60000"/>
                    <a:lumOff val="40000"/>
                  </a:schemeClr>
                </a:solidFill>
              </a:rPr>
              <a:t>EXTERO-</a:t>
            </a:r>
          </a:p>
          <a:p>
            <a:r>
              <a:rPr lang="en-US" b="1" dirty="0">
                <a:solidFill>
                  <a:schemeClr val="accent3">
                    <a:lumMod val="60000"/>
                    <a:lumOff val="40000"/>
                  </a:schemeClr>
                </a:solidFill>
              </a:rPr>
              <a:t>RECEPTORS</a:t>
            </a:r>
          </a:p>
        </p:txBody>
      </p:sp>
      <p:sp>
        <p:nvSpPr>
          <p:cNvPr id="22539" name="Text Box 11"/>
          <p:cNvSpPr txBox="1">
            <a:spLocks noChangeArrowheads="1"/>
          </p:cNvSpPr>
          <p:nvPr/>
        </p:nvSpPr>
        <p:spPr bwMode="auto">
          <a:xfrm>
            <a:off x="2133600" y="4419600"/>
            <a:ext cx="1537537" cy="646331"/>
          </a:xfrm>
          <a:prstGeom prst="rect">
            <a:avLst/>
          </a:prstGeom>
          <a:noFill/>
          <a:ln w="9525">
            <a:solidFill>
              <a:schemeClr val="tx1"/>
            </a:solidFill>
            <a:miter lim="800000"/>
            <a:headEnd/>
            <a:tailEnd/>
          </a:ln>
          <a:effectLst/>
        </p:spPr>
        <p:txBody>
          <a:bodyPr wrap="none">
            <a:spAutoFit/>
          </a:bodyPr>
          <a:lstStyle/>
          <a:p>
            <a:r>
              <a:rPr lang="en-US" b="1" dirty="0">
                <a:solidFill>
                  <a:schemeClr val="accent3">
                    <a:lumMod val="60000"/>
                    <a:lumOff val="40000"/>
                  </a:schemeClr>
                </a:solidFill>
              </a:rPr>
              <a:t>INTERO-</a:t>
            </a:r>
          </a:p>
          <a:p>
            <a:r>
              <a:rPr lang="en-US" b="1" dirty="0">
                <a:solidFill>
                  <a:schemeClr val="accent3">
                    <a:lumMod val="60000"/>
                    <a:lumOff val="40000"/>
                  </a:schemeClr>
                </a:solidFill>
              </a:rPr>
              <a:t>RECEPTORS</a:t>
            </a:r>
          </a:p>
        </p:txBody>
      </p:sp>
      <p:sp>
        <p:nvSpPr>
          <p:cNvPr id="22540" name="Line 12"/>
          <p:cNvSpPr>
            <a:spLocks noChangeShapeType="1"/>
          </p:cNvSpPr>
          <p:nvPr/>
        </p:nvSpPr>
        <p:spPr bwMode="auto">
          <a:xfrm flipV="1">
            <a:off x="1219200" y="4038600"/>
            <a:ext cx="0" cy="3810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22541" name="Line 13"/>
          <p:cNvSpPr>
            <a:spLocks noChangeShapeType="1"/>
          </p:cNvSpPr>
          <p:nvPr/>
        </p:nvSpPr>
        <p:spPr bwMode="auto">
          <a:xfrm flipV="1">
            <a:off x="2438400" y="4038600"/>
            <a:ext cx="0" cy="3810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22542" name="Text Box 14"/>
          <p:cNvSpPr txBox="1">
            <a:spLocks noChangeArrowheads="1"/>
          </p:cNvSpPr>
          <p:nvPr/>
        </p:nvSpPr>
        <p:spPr bwMode="auto">
          <a:xfrm>
            <a:off x="4556125" y="4613275"/>
            <a:ext cx="184150" cy="457200"/>
          </a:xfrm>
          <a:prstGeom prst="rect">
            <a:avLst/>
          </a:prstGeom>
          <a:noFill/>
          <a:ln w="9525">
            <a:noFill/>
            <a:miter lim="800000"/>
            <a:headEnd/>
            <a:tailEnd/>
          </a:ln>
          <a:effectLst/>
        </p:spPr>
        <p:txBody>
          <a:bodyPr wrap="none">
            <a:spAutoFit/>
          </a:bodyPr>
          <a:lstStyle/>
          <a:p>
            <a:endParaRPr lang="en-US"/>
          </a:p>
        </p:txBody>
      </p:sp>
      <p:sp>
        <p:nvSpPr>
          <p:cNvPr id="22543" name="Line 15"/>
          <p:cNvSpPr>
            <a:spLocks noChangeShapeType="1"/>
          </p:cNvSpPr>
          <p:nvPr/>
        </p:nvSpPr>
        <p:spPr bwMode="auto">
          <a:xfrm>
            <a:off x="381000" y="2819400"/>
            <a:ext cx="8001000" cy="0"/>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wrap="none" anchor="ctr"/>
          <a:lstStyle/>
          <a:p>
            <a:endParaRPr lang="en-US"/>
          </a:p>
        </p:txBody>
      </p:sp>
      <p:sp>
        <p:nvSpPr>
          <p:cNvPr id="22544" name="Text Box 16"/>
          <p:cNvSpPr txBox="1">
            <a:spLocks noChangeArrowheads="1"/>
          </p:cNvSpPr>
          <p:nvPr/>
        </p:nvSpPr>
        <p:spPr bwMode="auto">
          <a:xfrm>
            <a:off x="4556125" y="4537075"/>
            <a:ext cx="1240981" cy="369332"/>
          </a:xfrm>
          <a:prstGeom prst="rect">
            <a:avLst/>
          </a:prstGeom>
          <a:noFill/>
          <a:ln w="9525">
            <a:solidFill>
              <a:schemeClr val="tx1"/>
            </a:solidFill>
            <a:miter lim="800000"/>
            <a:headEnd/>
            <a:tailEnd/>
          </a:ln>
          <a:effectLst/>
        </p:spPr>
        <p:txBody>
          <a:bodyPr wrap="none">
            <a:spAutoFit/>
          </a:bodyPr>
          <a:lstStyle/>
          <a:p>
            <a:r>
              <a:rPr lang="en-US" b="1" dirty="0">
                <a:solidFill>
                  <a:schemeClr val="accent3">
                    <a:lumMod val="60000"/>
                    <a:lumOff val="40000"/>
                  </a:schemeClr>
                </a:solidFill>
              </a:rPr>
              <a:t>SOMATIC</a:t>
            </a:r>
            <a:endParaRPr lang="en-US" dirty="0">
              <a:solidFill>
                <a:schemeClr val="accent3">
                  <a:lumMod val="60000"/>
                  <a:lumOff val="40000"/>
                </a:schemeClr>
              </a:solidFill>
            </a:endParaRPr>
          </a:p>
        </p:txBody>
      </p:sp>
      <p:sp>
        <p:nvSpPr>
          <p:cNvPr id="22545" name="Text Box 17"/>
          <p:cNvSpPr txBox="1">
            <a:spLocks noChangeArrowheads="1"/>
          </p:cNvSpPr>
          <p:nvPr/>
        </p:nvSpPr>
        <p:spPr bwMode="auto">
          <a:xfrm>
            <a:off x="6461125" y="4537075"/>
            <a:ext cx="1662122" cy="369332"/>
          </a:xfrm>
          <a:prstGeom prst="rect">
            <a:avLst/>
          </a:prstGeom>
          <a:noFill/>
          <a:ln w="9525">
            <a:solidFill>
              <a:schemeClr val="tx1"/>
            </a:solidFill>
            <a:miter lim="800000"/>
            <a:headEnd/>
            <a:tailEnd/>
          </a:ln>
          <a:effectLst/>
        </p:spPr>
        <p:txBody>
          <a:bodyPr wrap="none">
            <a:spAutoFit/>
          </a:bodyPr>
          <a:lstStyle/>
          <a:p>
            <a:r>
              <a:rPr lang="en-US" b="1" dirty="0">
                <a:solidFill>
                  <a:schemeClr val="accent3">
                    <a:lumMod val="60000"/>
                    <a:lumOff val="40000"/>
                  </a:schemeClr>
                </a:solidFill>
              </a:rPr>
              <a:t>AUTONOMIC</a:t>
            </a:r>
            <a:endParaRPr lang="en-US" dirty="0">
              <a:solidFill>
                <a:schemeClr val="accent3">
                  <a:lumMod val="60000"/>
                  <a:lumOff val="40000"/>
                </a:schemeClr>
              </a:solidFill>
            </a:endParaRPr>
          </a:p>
        </p:txBody>
      </p:sp>
      <p:sp>
        <p:nvSpPr>
          <p:cNvPr id="22546" name="Line 18"/>
          <p:cNvSpPr>
            <a:spLocks noChangeShapeType="1"/>
          </p:cNvSpPr>
          <p:nvPr/>
        </p:nvSpPr>
        <p:spPr bwMode="auto">
          <a:xfrm>
            <a:off x="4724400" y="4038600"/>
            <a:ext cx="381000" cy="4572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22547" name="Line 19"/>
          <p:cNvSpPr>
            <a:spLocks noChangeShapeType="1"/>
          </p:cNvSpPr>
          <p:nvPr/>
        </p:nvSpPr>
        <p:spPr bwMode="auto">
          <a:xfrm>
            <a:off x="5257800" y="4038600"/>
            <a:ext cx="1219200" cy="4572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22548" name="Text Box 20"/>
          <p:cNvSpPr txBox="1">
            <a:spLocks noChangeArrowheads="1"/>
          </p:cNvSpPr>
          <p:nvPr/>
        </p:nvSpPr>
        <p:spPr bwMode="auto">
          <a:xfrm>
            <a:off x="914400" y="5638800"/>
            <a:ext cx="1380506" cy="646331"/>
          </a:xfrm>
          <a:prstGeom prst="rect">
            <a:avLst/>
          </a:prstGeom>
          <a:noFill/>
          <a:ln w="9525">
            <a:noFill/>
            <a:miter lim="800000"/>
            <a:headEnd/>
            <a:tailEnd/>
          </a:ln>
          <a:effectLst/>
        </p:spPr>
        <p:txBody>
          <a:bodyPr wrap="none">
            <a:spAutoFit/>
          </a:bodyPr>
          <a:lstStyle/>
          <a:p>
            <a:r>
              <a:rPr lang="en-US" b="1" dirty="0">
                <a:solidFill>
                  <a:srgbClr val="FF0000"/>
                </a:solidFill>
              </a:rPr>
              <a:t>EFFECTOR</a:t>
            </a:r>
          </a:p>
          <a:p>
            <a:r>
              <a:rPr lang="en-US" b="1" dirty="0">
                <a:solidFill>
                  <a:srgbClr val="FF0000"/>
                </a:solidFill>
              </a:rPr>
              <a:t>ORGANS</a:t>
            </a:r>
          </a:p>
        </p:txBody>
      </p:sp>
      <p:sp>
        <p:nvSpPr>
          <p:cNvPr id="22549" name="Line 21"/>
          <p:cNvSpPr>
            <a:spLocks noChangeShapeType="1"/>
          </p:cNvSpPr>
          <p:nvPr/>
        </p:nvSpPr>
        <p:spPr bwMode="auto">
          <a:xfrm>
            <a:off x="0" y="5486400"/>
            <a:ext cx="8686800" cy="0"/>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wrap="none" anchor="ctr"/>
          <a:lstStyle/>
          <a:p>
            <a:endParaRPr lang="en-US"/>
          </a:p>
        </p:txBody>
      </p:sp>
      <p:sp>
        <p:nvSpPr>
          <p:cNvPr id="22550" name="Text Box 22"/>
          <p:cNvSpPr txBox="1">
            <a:spLocks noChangeArrowheads="1"/>
          </p:cNvSpPr>
          <p:nvPr/>
        </p:nvSpPr>
        <p:spPr bwMode="auto">
          <a:xfrm>
            <a:off x="3048000" y="5638800"/>
            <a:ext cx="1303883" cy="646331"/>
          </a:xfrm>
          <a:prstGeom prst="rect">
            <a:avLst/>
          </a:prstGeom>
          <a:noFill/>
          <a:ln w="9525">
            <a:solidFill>
              <a:schemeClr val="tx1"/>
            </a:solidFill>
            <a:miter lim="800000"/>
            <a:headEnd/>
            <a:tailEnd/>
          </a:ln>
          <a:effectLst/>
        </p:spPr>
        <p:txBody>
          <a:bodyPr wrap="none">
            <a:spAutoFit/>
          </a:bodyPr>
          <a:lstStyle/>
          <a:p>
            <a:r>
              <a:rPr lang="en-US" b="1" dirty="0">
                <a:solidFill>
                  <a:schemeClr val="accent3">
                    <a:lumMod val="60000"/>
                    <a:lumOff val="40000"/>
                  </a:schemeClr>
                </a:solidFill>
              </a:rPr>
              <a:t>SKELETAL</a:t>
            </a:r>
          </a:p>
          <a:p>
            <a:r>
              <a:rPr lang="en-US" b="1" dirty="0">
                <a:solidFill>
                  <a:schemeClr val="accent3">
                    <a:lumMod val="60000"/>
                    <a:lumOff val="40000"/>
                  </a:schemeClr>
                </a:solidFill>
              </a:rPr>
              <a:t>MUSCLES</a:t>
            </a:r>
          </a:p>
        </p:txBody>
      </p:sp>
      <p:sp>
        <p:nvSpPr>
          <p:cNvPr id="22551" name="Text Box 23"/>
          <p:cNvSpPr txBox="1">
            <a:spLocks noChangeArrowheads="1"/>
          </p:cNvSpPr>
          <p:nvPr/>
        </p:nvSpPr>
        <p:spPr bwMode="auto">
          <a:xfrm>
            <a:off x="5105400" y="5661025"/>
            <a:ext cx="3263900" cy="923330"/>
          </a:xfrm>
          <a:prstGeom prst="rect">
            <a:avLst/>
          </a:prstGeom>
          <a:noFill/>
          <a:ln w="9525">
            <a:solidFill>
              <a:schemeClr val="tx1"/>
            </a:solidFill>
            <a:miter lim="800000"/>
            <a:headEnd/>
            <a:tailEnd/>
          </a:ln>
          <a:effectLst/>
        </p:spPr>
        <p:txBody>
          <a:bodyPr>
            <a:spAutoFit/>
          </a:bodyPr>
          <a:lstStyle/>
          <a:p>
            <a:r>
              <a:rPr lang="en-US" b="1" dirty="0">
                <a:solidFill>
                  <a:schemeClr val="accent3">
                    <a:lumMod val="60000"/>
                    <a:lumOff val="40000"/>
                  </a:schemeClr>
                </a:solidFill>
              </a:rPr>
              <a:t>SMOOTH AND </a:t>
            </a:r>
          </a:p>
          <a:p>
            <a:r>
              <a:rPr lang="en-US" b="1" dirty="0">
                <a:solidFill>
                  <a:schemeClr val="accent3">
                    <a:lumMod val="60000"/>
                    <a:lumOff val="40000"/>
                  </a:schemeClr>
                </a:solidFill>
              </a:rPr>
              <a:t>CARDIAC MUSCLES </a:t>
            </a:r>
          </a:p>
          <a:p>
            <a:r>
              <a:rPr lang="en-US" b="1" dirty="0">
                <a:solidFill>
                  <a:schemeClr val="accent3">
                    <a:lumMod val="60000"/>
                    <a:lumOff val="40000"/>
                  </a:schemeClr>
                </a:solidFill>
              </a:rPr>
              <a:t>AND GLANDS</a:t>
            </a:r>
          </a:p>
        </p:txBody>
      </p:sp>
      <p:sp>
        <p:nvSpPr>
          <p:cNvPr id="22552" name="Line 24"/>
          <p:cNvSpPr>
            <a:spLocks noChangeShapeType="1"/>
          </p:cNvSpPr>
          <p:nvPr/>
        </p:nvSpPr>
        <p:spPr bwMode="auto">
          <a:xfrm flipH="1">
            <a:off x="4343400" y="5029200"/>
            <a:ext cx="381000" cy="4572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22553" name="Line 25"/>
          <p:cNvSpPr>
            <a:spLocks noChangeShapeType="1"/>
          </p:cNvSpPr>
          <p:nvPr/>
        </p:nvSpPr>
        <p:spPr bwMode="auto">
          <a:xfrm>
            <a:off x="7010400" y="5029200"/>
            <a:ext cx="0" cy="457200"/>
          </a:xfrm>
          <a:prstGeom prst="line">
            <a:avLst/>
          </a:prstGeom>
          <a:noFill/>
          <a:ln w="57150">
            <a:solidFill>
              <a:schemeClr val="tx1"/>
            </a:solidFill>
            <a:round/>
            <a:headEnd/>
            <a:tailEnd type="triangle" w="med" len="me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2000" fill="hold"/>
                                        <p:tgtEl>
                                          <p:spTgt spid="22531"/>
                                        </p:tgtEl>
                                        <p:attrNameLst>
                                          <p:attrName>ppt_x</p:attrName>
                                        </p:attrNameLst>
                                      </p:cBhvr>
                                      <p:tavLst>
                                        <p:tav tm="0">
                                          <p:val>
                                            <p:strVal val="#ppt_x"/>
                                          </p:val>
                                        </p:tav>
                                        <p:tav tm="100000">
                                          <p:val>
                                            <p:strVal val="#ppt_x"/>
                                          </p:val>
                                        </p:tav>
                                      </p:tavLst>
                                    </p:anim>
                                    <p:anim calcmode="lin" valueType="num">
                                      <p:cBhvr additive="base">
                                        <p:cTn id="8" dur="2000" fill="hold"/>
                                        <p:tgtEl>
                                          <p:spTgt spid="225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32"/>
                                        </p:tgtEl>
                                        <p:attrNameLst>
                                          <p:attrName>style.visibility</p:attrName>
                                        </p:attrNameLst>
                                      </p:cBhvr>
                                      <p:to>
                                        <p:strVal val="visible"/>
                                      </p:to>
                                    </p:set>
                                    <p:anim calcmode="lin" valueType="num">
                                      <p:cBhvr additive="base">
                                        <p:cTn id="11" dur="2000" fill="hold"/>
                                        <p:tgtEl>
                                          <p:spTgt spid="22532"/>
                                        </p:tgtEl>
                                        <p:attrNameLst>
                                          <p:attrName>ppt_x</p:attrName>
                                        </p:attrNameLst>
                                      </p:cBhvr>
                                      <p:tavLst>
                                        <p:tav tm="0">
                                          <p:val>
                                            <p:strVal val="#ppt_x"/>
                                          </p:val>
                                        </p:tav>
                                        <p:tav tm="100000">
                                          <p:val>
                                            <p:strVal val="#ppt_x"/>
                                          </p:val>
                                        </p:tav>
                                      </p:tavLst>
                                    </p:anim>
                                    <p:anim calcmode="lin" valueType="num">
                                      <p:cBhvr additive="base">
                                        <p:cTn id="12" dur="20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543"/>
                                        </p:tgtEl>
                                        <p:attrNameLst>
                                          <p:attrName>style.visibility</p:attrName>
                                        </p:attrNameLst>
                                      </p:cBhvr>
                                      <p:to>
                                        <p:strVal val="visible"/>
                                      </p:to>
                                    </p:set>
                                    <p:anim calcmode="lin" valueType="num">
                                      <p:cBhvr additive="base">
                                        <p:cTn id="17" dur="2000" fill="hold"/>
                                        <p:tgtEl>
                                          <p:spTgt spid="22543"/>
                                        </p:tgtEl>
                                        <p:attrNameLst>
                                          <p:attrName>ppt_x</p:attrName>
                                        </p:attrNameLst>
                                      </p:cBhvr>
                                      <p:tavLst>
                                        <p:tav tm="0">
                                          <p:val>
                                            <p:strVal val="#ppt_x"/>
                                          </p:val>
                                        </p:tav>
                                        <p:tav tm="100000">
                                          <p:val>
                                            <p:strVal val="#ppt_x"/>
                                          </p:val>
                                        </p:tav>
                                      </p:tavLst>
                                    </p:anim>
                                    <p:anim calcmode="lin" valueType="num">
                                      <p:cBhvr additive="base">
                                        <p:cTn id="18" dur="2000" fill="hold"/>
                                        <p:tgtEl>
                                          <p:spTgt spid="2254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533"/>
                                        </p:tgtEl>
                                        <p:attrNameLst>
                                          <p:attrName>style.visibility</p:attrName>
                                        </p:attrNameLst>
                                      </p:cBhvr>
                                      <p:to>
                                        <p:strVal val="visible"/>
                                      </p:to>
                                    </p:set>
                                    <p:anim calcmode="lin" valueType="num">
                                      <p:cBhvr additive="base">
                                        <p:cTn id="23" dur="2000" fill="hold"/>
                                        <p:tgtEl>
                                          <p:spTgt spid="22533"/>
                                        </p:tgtEl>
                                        <p:attrNameLst>
                                          <p:attrName>ppt_x</p:attrName>
                                        </p:attrNameLst>
                                      </p:cBhvr>
                                      <p:tavLst>
                                        <p:tav tm="0">
                                          <p:val>
                                            <p:strVal val="#ppt_x"/>
                                          </p:val>
                                        </p:tav>
                                        <p:tav tm="100000">
                                          <p:val>
                                            <p:strVal val="#ppt_x"/>
                                          </p:val>
                                        </p:tav>
                                      </p:tavLst>
                                    </p:anim>
                                    <p:anim calcmode="lin" valueType="num">
                                      <p:cBhvr additive="base">
                                        <p:cTn id="24" dur="2000" fill="hold"/>
                                        <p:tgtEl>
                                          <p:spTgt spid="2253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535"/>
                                        </p:tgtEl>
                                        <p:attrNameLst>
                                          <p:attrName>style.visibility</p:attrName>
                                        </p:attrNameLst>
                                      </p:cBhvr>
                                      <p:to>
                                        <p:strVal val="visible"/>
                                      </p:to>
                                    </p:set>
                                    <p:anim calcmode="lin" valueType="num">
                                      <p:cBhvr additive="base">
                                        <p:cTn id="29" dur="2000" fill="hold"/>
                                        <p:tgtEl>
                                          <p:spTgt spid="22535"/>
                                        </p:tgtEl>
                                        <p:attrNameLst>
                                          <p:attrName>ppt_x</p:attrName>
                                        </p:attrNameLst>
                                      </p:cBhvr>
                                      <p:tavLst>
                                        <p:tav tm="0">
                                          <p:val>
                                            <p:strVal val="#ppt_x"/>
                                          </p:val>
                                        </p:tav>
                                        <p:tav tm="100000">
                                          <p:val>
                                            <p:strVal val="#ppt_x"/>
                                          </p:val>
                                        </p:tav>
                                      </p:tavLst>
                                    </p:anim>
                                    <p:anim calcmode="lin" valueType="num">
                                      <p:cBhvr additive="base">
                                        <p:cTn id="30" dur="20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537"/>
                                        </p:tgtEl>
                                        <p:attrNameLst>
                                          <p:attrName>style.visibility</p:attrName>
                                        </p:attrNameLst>
                                      </p:cBhvr>
                                      <p:to>
                                        <p:strVal val="visible"/>
                                      </p:to>
                                    </p:set>
                                    <p:anim calcmode="lin" valueType="num">
                                      <p:cBhvr additive="base">
                                        <p:cTn id="35" dur="2000" fill="hold"/>
                                        <p:tgtEl>
                                          <p:spTgt spid="22537"/>
                                        </p:tgtEl>
                                        <p:attrNameLst>
                                          <p:attrName>ppt_x</p:attrName>
                                        </p:attrNameLst>
                                      </p:cBhvr>
                                      <p:tavLst>
                                        <p:tav tm="0">
                                          <p:val>
                                            <p:strVal val="#ppt_x"/>
                                          </p:val>
                                        </p:tav>
                                        <p:tav tm="100000">
                                          <p:val>
                                            <p:strVal val="#ppt_x"/>
                                          </p:val>
                                        </p:tav>
                                      </p:tavLst>
                                    </p:anim>
                                    <p:anim calcmode="lin" valueType="num">
                                      <p:cBhvr additive="base">
                                        <p:cTn id="36" dur="2000" fill="hold"/>
                                        <p:tgtEl>
                                          <p:spTgt spid="2253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2546"/>
                                        </p:tgtEl>
                                        <p:attrNameLst>
                                          <p:attrName>style.visibility</p:attrName>
                                        </p:attrNameLst>
                                      </p:cBhvr>
                                      <p:to>
                                        <p:strVal val="visible"/>
                                      </p:to>
                                    </p:set>
                                    <p:anim calcmode="lin" valueType="num">
                                      <p:cBhvr additive="base">
                                        <p:cTn id="41" dur="2000" fill="hold"/>
                                        <p:tgtEl>
                                          <p:spTgt spid="22546"/>
                                        </p:tgtEl>
                                        <p:attrNameLst>
                                          <p:attrName>ppt_x</p:attrName>
                                        </p:attrNameLst>
                                      </p:cBhvr>
                                      <p:tavLst>
                                        <p:tav tm="0">
                                          <p:val>
                                            <p:strVal val="#ppt_x"/>
                                          </p:val>
                                        </p:tav>
                                        <p:tav tm="100000">
                                          <p:val>
                                            <p:strVal val="#ppt_x"/>
                                          </p:val>
                                        </p:tav>
                                      </p:tavLst>
                                    </p:anim>
                                    <p:anim calcmode="lin" valueType="num">
                                      <p:cBhvr additive="base">
                                        <p:cTn id="42" dur="2000" fill="hold"/>
                                        <p:tgtEl>
                                          <p:spTgt spid="2254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2547"/>
                                        </p:tgtEl>
                                        <p:attrNameLst>
                                          <p:attrName>style.visibility</p:attrName>
                                        </p:attrNameLst>
                                      </p:cBhvr>
                                      <p:to>
                                        <p:strVal val="visible"/>
                                      </p:to>
                                    </p:set>
                                    <p:anim calcmode="lin" valueType="num">
                                      <p:cBhvr additive="base">
                                        <p:cTn id="47" dur="2000" fill="hold"/>
                                        <p:tgtEl>
                                          <p:spTgt spid="22547"/>
                                        </p:tgtEl>
                                        <p:attrNameLst>
                                          <p:attrName>ppt_x</p:attrName>
                                        </p:attrNameLst>
                                      </p:cBhvr>
                                      <p:tavLst>
                                        <p:tav tm="0">
                                          <p:val>
                                            <p:strVal val="#ppt_x"/>
                                          </p:val>
                                        </p:tav>
                                        <p:tav tm="100000">
                                          <p:val>
                                            <p:strVal val="#ppt_x"/>
                                          </p:val>
                                        </p:tav>
                                      </p:tavLst>
                                    </p:anim>
                                    <p:anim calcmode="lin" valueType="num">
                                      <p:cBhvr additive="base">
                                        <p:cTn id="48" dur="2000" fill="hold"/>
                                        <p:tgtEl>
                                          <p:spTgt spid="2254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2544"/>
                                        </p:tgtEl>
                                        <p:attrNameLst>
                                          <p:attrName>style.visibility</p:attrName>
                                        </p:attrNameLst>
                                      </p:cBhvr>
                                      <p:to>
                                        <p:strVal val="visible"/>
                                      </p:to>
                                    </p:set>
                                    <p:anim calcmode="lin" valueType="num">
                                      <p:cBhvr additive="base">
                                        <p:cTn id="53" dur="2000" fill="hold"/>
                                        <p:tgtEl>
                                          <p:spTgt spid="22544"/>
                                        </p:tgtEl>
                                        <p:attrNameLst>
                                          <p:attrName>ppt_x</p:attrName>
                                        </p:attrNameLst>
                                      </p:cBhvr>
                                      <p:tavLst>
                                        <p:tav tm="0">
                                          <p:val>
                                            <p:strVal val="#ppt_x"/>
                                          </p:val>
                                        </p:tav>
                                        <p:tav tm="100000">
                                          <p:val>
                                            <p:strVal val="#ppt_x"/>
                                          </p:val>
                                        </p:tav>
                                      </p:tavLst>
                                    </p:anim>
                                    <p:anim calcmode="lin" valueType="num">
                                      <p:cBhvr additive="base">
                                        <p:cTn id="54" dur="2000" fill="hold"/>
                                        <p:tgtEl>
                                          <p:spTgt spid="2254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2545"/>
                                        </p:tgtEl>
                                        <p:attrNameLst>
                                          <p:attrName>style.visibility</p:attrName>
                                        </p:attrNameLst>
                                      </p:cBhvr>
                                      <p:to>
                                        <p:strVal val="visible"/>
                                      </p:to>
                                    </p:set>
                                    <p:anim calcmode="lin" valueType="num">
                                      <p:cBhvr additive="base">
                                        <p:cTn id="59" dur="2000" fill="hold"/>
                                        <p:tgtEl>
                                          <p:spTgt spid="22545"/>
                                        </p:tgtEl>
                                        <p:attrNameLst>
                                          <p:attrName>ppt_x</p:attrName>
                                        </p:attrNameLst>
                                      </p:cBhvr>
                                      <p:tavLst>
                                        <p:tav tm="0">
                                          <p:val>
                                            <p:strVal val="#ppt_x"/>
                                          </p:val>
                                        </p:tav>
                                        <p:tav tm="100000">
                                          <p:val>
                                            <p:strVal val="#ppt_x"/>
                                          </p:val>
                                        </p:tav>
                                      </p:tavLst>
                                    </p:anim>
                                    <p:anim calcmode="lin" valueType="num">
                                      <p:cBhvr additive="base">
                                        <p:cTn id="60" dur="2000" fill="hold"/>
                                        <p:tgtEl>
                                          <p:spTgt spid="2254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2552"/>
                                        </p:tgtEl>
                                        <p:attrNameLst>
                                          <p:attrName>style.visibility</p:attrName>
                                        </p:attrNameLst>
                                      </p:cBhvr>
                                      <p:to>
                                        <p:strVal val="visible"/>
                                      </p:to>
                                    </p:set>
                                    <p:anim calcmode="lin" valueType="num">
                                      <p:cBhvr additive="base">
                                        <p:cTn id="65" dur="2000" fill="hold"/>
                                        <p:tgtEl>
                                          <p:spTgt spid="22552"/>
                                        </p:tgtEl>
                                        <p:attrNameLst>
                                          <p:attrName>ppt_x</p:attrName>
                                        </p:attrNameLst>
                                      </p:cBhvr>
                                      <p:tavLst>
                                        <p:tav tm="0">
                                          <p:val>
                                            <p:strVal val="#ppt_x"/>
                                          </p:val>
                                        </p:tav>
                                        <p:tav tm="100000">
                                          <p:val>
                                            <p:strVal val="#ppt_x"/>
                                          </p:val>
                                        </p:tav>
                                      </p:tavLst>
                                    </p:anim>
                                    <p:anim calcmode="lin" valueType="num">
                                      <p:cBhvr additive="base">
                                        <p:cTn id="66" dur="2000" fill="hold"/>
                                        <p:tgtEl>
                                          <p:spTgt spid="2255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2553"/>
                                        </p:tgtEl>
                                        <p:attrNameLst>
                                          <p:attrName>style.visibility</p:attrName>
                                        </p:attrNameLst>
                                      </p:cBhvr>
                                      <p:to>
                                        <p:strVal val="visible"/>
                                      </p:to>
                                    </p:set>
                                    <p:anim calcmode="lin" valueType="num">
                                      <p:cBhvr additive="base">
                                        <p:cTn id="71" dur="2000" fill="hold"/>
                                        <p:tgtEl>
                                          <p:spTgt spid="22553"/>
                                        </p:tgtEl>
                                        <p:attrNameLst>
                                          <p:attrName>ppt_x</p:attrName>
                                        </p:attrNameLst>
                                      </p:cBhvr>
                                      <p:tavLst>
                                        <p:tav tm="0">
                                          <p:val>
                                            <p:strVal val="#ppt_x"/>
                                          </p:val>
                                        </p:tav>
                                        <p:tav tm="100000">
                                          <p:val>
                                            <p:strVal val="#ppt_x"/>
                                          </p:val>
                                        </p:tav>
                                      </p:tavLst>
                                    </p:anim>
                                    <p:anim calcmode="lin" valueType="num">
                                      <p:cBhvr additive="base">
                                        <p:cTn id="72" dur="2000" fill="hold"/>
                                        <p:tgtEl>
                                          <p:spTgt spid="2255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2549"/>
                                        </p:tgtEl>
                                        <p:attrNameLst>
                                          <p:attrName>style.visibility</p:attrName>
                                        </p:attrNameLst>
                                      </p:cBhvr>
                                      <p:to>
                                        <p:strVal val="visible"/>
                                      </p:to>
                                    </p:set>
                                    <p:anim calcmode="lin" valueType="num">
                                      <p:cBhvr additive="base">
                                        <p:cTn id="77" dur="2000" fill="hold"/>
                                        <p:tgtEl>
                                          <p:spTgt spid="22549"/>
                                        </p:tgtEl>
                                        <p:attrNameLst>
                                          <p:attrName>ppt_x</p:attrName>
                                        </p:attrNameLst>
                                      </p:cBhvr>
                                      <p:tavLst>
                                        <p:tav tm="0">
                                          <p:val>
                                            <p:strVal val="#ppt_x"/>
                                          </p:val>
                                        </p:tav>
                                        <p:tav tm="100000">
                                          <p:val>
                                            <p:strVal val="#ppt_x"/>
                                          </p:val>
                                        </p:tav>
                                      </p:tavLst>
                                    </p:anim>
                                    <p:anim calcmode="lin" valueType="num">
                                      <p:cBhvr additive="base">
                                        <p:cTn id="78" dur="2000" fill="hold"/>
                                        <p:tgtEl>
                                          <p:spTgt spid="2254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2548"/>
                                        </p:tgtEl>
                                        <p:attrNameLst>
                                          <p:attrName>style.visibility</p:attrName>
                                        </p:attrNameLst>
                                      </p:cBhvr>
                                      <p:to>
                                        <p:strVal val="visible"/>
                                      </p:to>
                                    </p:set>
                                    <p:anim calcmode="lin" valueType="num">
                                      <p:cBhvr additive="base">
                                        <p:cTn id="83" dur="2000" fill="hold"/>
                                        <p:tgtEl>
                                          <p:spTgt spid="22548"/>
                                        </p:tgtEl>
                                        <p:attrNameLst>
                                          <p:attrName>ppt_x</p:attrName>
                                        </p:attrNameLst>
                                      </p:cBhvr>
                                      <p:tavLst>
                                        <p:tav tm="0">
                                          <p:val>
                                            <p:strVal val="#ppt_x"/>
                                          </p:val>
                                        </p:tav>
                                        <p:tav tm="100000">
                                          <p:val>
                                            <p:strVal val="#ppt_x"/>
                                          </p:val>
                                        </p:tav>
                                      </p:tavLst>
                                    </p:anim>
                                    <p:anim calcmode="lin" valueType="num">
                                      <p:cBhvr additive="base">
                                        <p:cTn id="84" dur="2000" fill="hold"/>
                                        <p:tgtEl>
                                          <p:spTgt spid="2254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2550"/>
                                        </p:tgtEl>
                                        <p:attrNameLst>
                                          <p:attrName>style.visibility</p:attrName>
                                        </p:attrNameLst>
                                      </p:cBhvr>
                                      <p:to>
                                        <p:strVal val="visible"/>
                                      </p:to>
                                    </p:set>
                                    <p:anim calcmode="lin" valueType="num">
                                      <p:cBhvr additive="base">
                                        <p:cTn id="89" dur="2000" fill="hold"/>
                                        <p:tgtEl>
                                          <p:spTgt spid="22550"/>
                                        </p:tgtEl>
                                        <p:attrNameLst>
                                          <p:attrName>ppt_x</p:attrName>
                                        </p:attrNameLst>
                                      </p:cBhvr>
                                      <p:tavLst>
                                        <p:tav tm="0">
                                          <p:val>
                                            <p:strVal val="#ppt_x"/>
                                          </p:val>
                                        </p:tav>
                                        <p:tav tm="100000">
                                          <p:val>
                                            <p:strVal val="#ppt_x"/>
                                          </p:val>
                                        </p:tav>
                                      </p:tavLst>
                                    </p:anim>
                                    <p:anim calcmode="lin" valueType="num">
                                      <p:cBhvr additive="base">
                                        <p:cTn id="90" dur="2000" fill="hold"/>
                                        <p:tgtEl>
                                          <p:spTgt spid="22550"/>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2551"/>
                                        </p:tgtEl>
                                        <p:attrNameLst>
                                          <p:attrName>style.visibility</p:attrName>
                                        </p:attrNameLst>
                                      </p:cBhvr>
                                      <p:to>
                                        <p:strVal val="visible"/>
                                      </p:to>
                                    </p:set>
                                    <p:anim calcmode="lin" valueType="num">
                                      <p:cBhvr additive="base">
                                        <p:cTn id="95" dur="2000" fill="hold"/>
                                        <p:tgtEl>
                                          <p:spTgt spid="22551"/>
                                        </p:tgtEl>
                                        <p:attrNameLst>
                                          <p:attrName>ppt_x</p:attrName>
                                        </p:attrNameLst>
                                      </p:cBhvr>
                                      <p:tavLst>
                                        <p:tav tm="0">
                                          <p:val>
                                            <p:strVal val="#ppt_x"/>
                                          </p:val>
                                        </p:tav>
                                        <p:tav tm="100000">
                                          <p:val>
                                            <p:strVal val="#ppt_x"/>
                                          </p:val>
                                        </p:tav>
                                      </p:tavLst>
                                    </p:anim>
                                    <p:anim calcmode="lin" valueType="num">
                                      <p:cBhvr additive="base">
                                        <p:cTn id="96" dur="2000" fill="hold"/>
                                        <p:tgtEl>
                                          <p:spTgt spid="22551"/>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2539"/>
                                        </p:tgtEl>
                                        <p:attrNameLst>
                                          <p:attrName>style.visibility</p:attrName>
                                        </p:attrNameLst>
                                      </p:cBhvr>
                                      <p:to>
                                        <p:strVal val="visible"/>
                                      </p:to>
                                    </p:set>
                                    <p:anim calcmode="lin" valueType="num">
                                      <p:cBhvr additive="base">
                                        <p:cTn id="101" dur="2000" fill="hold"/>
                                        <p:tgtEl>
                                          <p:spTgt spid="22539"/>
                                        </p:tgtEl>
                                        <p:attrNameLst>
                                          <p:attrName>ppt_x</p:attrName>
                                        </p:attrNameLst>
                                      </p:cBhvr>
                                      <p:tavLst>
                                        <p:tav tm="0">
                                          <p:val>
                                            <p:strVal val="#ppt_x"/>
                                          </p:val>
                                        </p:tav>
                                        <p:tav tm="100000">
                                          <p:val>
                                            <p:strVal val="#ppt_x"/>
                                          </p:val>
                                        </p:tav>
                                      </p:tavLst>
                                    </p:anim>
                                    <p:anim calcmode="lin" valueType="num">
                                      <p:cBhvr additive="base">
                                        <p:cTn id="102" dur="2000" fill="hold"/>
                                        <p:tgtEl>
                                          <p:spTgt spid="22539"/>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2538"/>
                                        </p:tgtEl>
                                        <p:attrNameLst>
                                          <p:attrName>style.visibility</p:attrName>
                                        </p:attrNameLst>
                                      </p:cBhvr>
                                      <p:to>
                                        <p:strVal val="visible"/>
                                      </p:to>
                                    </p:set>
                                    <p:anim calcmode="lin" valueType="num">
                                      <p:cBhvr additive="base">
                                        <p:cTn id="107" dur="2000" fill="hold"/>
                                        <p:tgtEl>
                                          <p:spTgt spid="22538"/>
                                        </p:tgtEl>
                                        <p:attrNameLst>
                                          <p:attrName>ppt_x</p:attrName>
                                        </p:attrNameLst>
                                      </p:cBhvr>
                                      <p:tavLst>
                                        <p:tav tm="0">
                                          <p:val>
                                            <p:strVal val="#ppt_x"/>
                                          </p:val>
                                        </p:tav>
                                        <p:tav tm="100000">
                                          <p:val>
                                            <p:strVal val="#ppt_x"/>
                                          </p:val>
                                        </p:tav>
                                      </p:tavLst>
                                    </p:anim>
                                    <p:anim calcmode="lin" valueType="num">
                                      <p:cBhvr additive="base">
                                        <p:cTn id="108" dur="2000" fill="hold"/>
                                        <p:tgtEl>
                                          <p:spTgt spid="22538"/>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2541"/>
                                        </p:tgtEl>
                                        <p:attrNameLst>
                                          <p:attrName>style.visibility</p:attrName>
                                        </p:attrNameLst>
                                      </p:cBhvr>
                                      <p:to>
                                        <p:strVal val="visible"/>
                                      </p:to>
                                    </p:set>
                                    <p:anim calcmode="lin" valueType="num">
                                      <p:cBhvr additive="base">
                                        <p:cTn id="113" dur="2000" fill="hold"/>
                                        <p:tgtEl>
                                          <p:spTgt spid="22541"/>
                                        </p:tgtEl>
                                        <p:attrNameLst>
                                          <p:attrName>ppt_x</p:attrName>
                                        </p:attrNameLst>
                                      </p:cBhvr>
                                      <p:tavLst>
                                        <p:tav tm="0">
                                          <p:val>
                                            <p:strVal val="#ppt_x"/>
                                          </p:val>
                                        </p:tav>
                                        <p:tav tm="100000">
                                          <p:val>
                                            <p:strVal val="#ppt_x"/>
                                          </p:val>
                                        </p:tav>
                                      </p:tavLst>
                                    </p:anim>
                                    <p:anim calcmode="lin" valueType="num">
                                      <p:cBhvr additive="base">
                                        <p:cTn id="114" dur="2000" fill="hold"/>
                                        <p:tgtEl>
                                          <p:spTgt spid="22541"/>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22540"/>
                                        </p:tgtEl>
                                        <p:attrNameLst>
                                          <p:attrName>style.visibility</p:attrName>
                                        </p:attrNameLst>
                                      </p:cBhvr>
                                      <p:to>
                                        <p:strVal val="visible"/>
                                      </p:to>
                                    </p:set>
                                    <p:anim calcmode="lin" valueType="num">
                                      <p:cBhvr additive="base">
                                        <p:cTn id="117" dur="2000" fill="hold"/>
                                        <p:tgtEl>
                                          <p:spTgt spid="22540"/>
                                        </p:tgtEl>
                                        <p:attrNameLst>
                                          <p:attrName>ppt_x</p:attrName>
                                        </p:attrNameLst>
                                      </p:cBhvr>
                                      <p:tavLst>
                                        <p:tav tm="0">
                                          <p:val>
                                            <p:strVal val="#ppt_x"/>
                                          </p:val>
                                        </p:tav>
                                        <p:tav tm="100000">
                                          <p:val>
                                            <p:strVal val="#ppt_x"/>
                                          </p:val>
                                        </p:tav>
                                      </p:tavLst>
                                    </p:anim>
                                    <p:anim calcmode="lin" valueType="num">
                                      <p:cBhvr additive="base">
                                        <p:cTn id="118" dur="2000" fill="hold"/>
                                        <p:tgtEl>
                                          <p:spTgt spid="22540"/>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2536"/>
                                        </p:tgtEl>
                                        <p:attrNameLst>
                                          <p:attrName>style.visibility</p:attrName>
                                        </p:attrNameLst>
                                      </p:cBhvr>
                                      <p:to>
                                        <p:strVal val="visible"/>
                                      </p:to>
                                    </p:set>
                                    <p:anim calcmode="lin" valueType="num">
                                      <p:cBhvr additive="base">
                                        <p:cTn id="123" dur="2000" fill="hold"/>
                                        <p:tgtEl>
                                          <p:spTgt spid="22536"/>
                                        </p:tgtEl>
                                        <p:attrNameLst>
                                          <p:attrName>ppt_x</p:attrName>
                                        </p:attrNameLst>
                                      </p:cBhvr>
                                      <p:tavLst>
                                        <p:tav tm="0">
                                          <p:val>
                                            <p:strVal val="#ppt_x"/>
                                          </p:val>
                                        </p:tav>
                                        <p:tav tm="100000">
                                          <p:val>
                                            <p:strVal val="#ppt_x"/>
                                          </p:val>
                                        </p:tav>
                                      </p:tavLst>
                                    </p:anim>
                                    <p:anim calcmode="lin" valueType="num">
                                      <p:cBhvr additive="base">
                                        <p:cTn id="124" dur="2000" fill="hold"/>
                                        <p:tgtEl>
                                          <p:spTgt spid="22536"/>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22534"/>
                                        </p:tgtEl>
                                        <p:attrNameLst>
                                          <p:attrName>style.visibility</p:attrName>
                                        </p:attrNameLst>
                                      </p:cBhvr>
                                      <p:to>
                                        <p:strVal val="visible"/>
                                      </p:to>
                                    </p:set>
                                    <p:anim calcmode="lin" valueType="num">
                                      <p:cBhvr additive="base">
                                        <p:cTn id="129" dur="2000" fill="hold"/>
                                        <p:tgtEl>
                                          <p:spTgt spid="22534"/>
                                        </p:tgtEl>
                                        <p:attrNameLst>
                                          <p:attrName>ppt_x</p:attrName>
                                        </p:attrNameLst>
                                      </p:cBhvr>
                                      <p:tavLst>
                                        <p:tav tm="0">
                                          <p:val>
                                            <p:strVal val="#ppt_x"/>
                                          </p:val>
                                        </p:tav>
                                        <p:tav tm="100000">
                                          <p:val>
                                            <p:strVal val="#ppt_x"/>
                                          </p:val>
                                        </p:tav>
                                      </p:tavLst>
                                    </p:anim>
                                    <p:anim calcmode="lin" valueType="num">
                                      <p:cBhvr additive="base">
                                        <p:cTn id="130" dur="2000" fill="hold"/>
                                        <p:tgtEl>
                                          <p:spTgt spid="22534"/>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nodePh="1">
                                  <p:stCondLst>
                                    <p:cond delay="0"/>
                                  </p:stCondLst>
                                  <p:endCondLst>
                                    <p:cond evt="begin" delay="0">
                                      <p:tn val="133"/>
                                    </p:cond>
                                  </p:endCondLst>
                                  <p:childTnLst>
                                    <p:set>
                                      <p:cBhvr>
                                        <p:cTn id="134" dur="1" fill="hold">
                                          <p:stCondLst>
                                            <p:cond delay="0"/>
                                          </p:stCondLst>
                                        </p:cTn>
                                        <p:tgtEl>
                                          <p:spTgt spid="22542"/>
                                        </p:tgtEl>
                                        <p:attrNameLst>
                                          <p:attrName>style.visibility</p:attrName>
                                        </p:attrNameLst>
                                      </p:cBhvr>
                                      <p:to>
                                        <p:strVal val="visible"/>
                                      </p:to>
                                    </p:set>
                                    <p:anim calcmode="lin" valueType="num">
                                      <p:cBhvr additive="base">
                                        <p:cTn id="135" dur="2000" fill="hold"/>
                                        <p:tgtEl>
                                          <p:spTgt spid="22542"/>
                                        </p:tgtEl>
                                        <p:attrNameLst>
                                          <p:attrName>ppt_x</p:attrName>
                                        </p:attrNameLst>
                                      </p:cBhvr>
                                      <p:tavLst>
                                        <p:tav tm="0">
                                          <p:val>
                                            <p:strVal val="#ppt_x"/>
                                          </p:val>
                                        </p:tav>
                                        <p:tav tm="100000">
                                          <p:val>
                                            <p:strVal val="#ppt_x"/>
                                          </p:val>
                                        </p:tav>
                                      </p:tavLst>
                                    </p:anim>
                                    <p:anim calcmode="lin" valueType="num">
                                      <p:cBhvr additive="base">
                                        <p:cTn id="136" dur="2000" fill="hold"/>
                                        <p:tgtEl>
                                          <p:spTgt spid="225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2" grpId="0"/>
      <p:bldP spid="22533" grpId="0"/>
      <p:bldP spid="22534" grpId="0" animBg="1"/>
      <p:bldP spid="22535" grpId="0" animBg="1"/>
      <p:bldP spid="22536" grpId="0" animBg="1"/>
      <p:bldP spid="22537" grpId="0" animBg="1"/>
      <p:bldP spid="22538" grpId="0" animBg="1"/>
      <p:bldP spid="22539" grpId="0" animBg="1"/>
      <p:bldP spid="22540" grpId="0" animBg="1"/>
      <p:bldP spid="22541" grpId="0" animBg="1"/>
      <p:bldP spid="22542" grpId="0"/>
      <p:bldP spid="22543" grpId="0" animBg="1"/>
      <p:bldP spid="22544" grpId="0" animBg="1"/>
      <p:bldP spid="22545" grpId="0" animBg="1"/>
      <p:bldP spid="22546" grpId="0" animBg="1"/>
      <p:bldP spid="22547" grpId="0" animBg="1"/>
      <p:bldP spid="22548" grpId="0"/>
      <p:bldP spid="22549" grpId="0" animBg="1"/>
      <p:bldP spid="22550" grpId="0" animBg="1"/>
      <p:bldP spid="22551" grpId="0" animBg="1"/>
      <p:bldP spid="22552" grpId="0" animBg="1"/>
      <p:bldP spid="225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1428736"/>
            <a:ext cx="10410868" cy="5029200"/>
          </a:xfrm>
          <a:prstGeom prst="rect">
            <a:avLst/>
          </a:prstGeom>
        </p:spPr>
        <p:txBody>
          <a:bodyPr/>
          <a:lstStyle/>
          <a:p>
            <a:pPr marL="342900" marR="0" lvl="0" indent="-342900" algn="l" defTabSz="914400" rtl="0" eaLnBrk="1" fontAlgn="base" latinLnBrk="0" hangingPunct="1">
              <a:lnSpc>
                <a:spcPct val="120000"/>
              </a:lnSpc>
              <a:spcBef>
                <a:spcPct val="20000"/>
              </a:spcBef>
              <a:spcAft>
                <a:spcPct val="0"/>
              </a:spcAft>
              <a:buClr>
                <a:schemeClr val="hlink"/>
              </a:buClr>
              <a:buSzPct val="65000"/>
              <a:buFont typeface="Wingdings" pitchFamily="2" charset="2"/>
              <a:buChar char="n"/>
              <a:tabLst/>
              <a:defRPr/>
            </a:pPr>
            <a:endParaRPr kumimoji="0" 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ndParaRPr>
          </a:p>
        </p:txBody>
      </p:sp>
      <p:sp>
        <p:nvSpPr>
          <p:cNvPr id="4" name="Rectangle 3"/>
          <p:cNvSpPr/>
          <p:nvPr/>
        </p:nvSpPr>
        <p:spPr>
          <a:xfrm>
            <a:off x="-285784" y="671691"/>
            <a:ext cx="9215502" cy="895630"/>
          </a:xfrm>
          <a:prstGeom prst="rect">
            <a:avLst/>
          </a:prstGeom>
        </p:spPr>
        <p:txBody>
          <a:bodyPr wrap="square">
            <a:spAutoFit/>
          </a:bodyPr>
          <a:lstStyle/>
          <a:p>
            <a:pPr>
              <a:lnSpc>
                <a:spcPct val="145000"/>
              </a:lnSpc>
            </a:pPr>
            <a:r>
              <a:rPr lang="en-US" dirty="0" smtClean="0"/>
              <a:t>       </a:t>
            </a:r>
          </a:p>
          <a:p>
            <a:pPr lvl="2">
              <a:lnSpc>
                <a:spcPct val="145000"/>
              </a:lnSpc>
            </a:pPr>
            <a:endParaRPr lang="en-US" dirty="0" smtClean="0"/>
          </a:p>
        </p:txBody>
      </p:sp>
      <p:pic>
        <p:nvPicPr>
          <p:cNvPr id="1026" name="Picture 2"/>
          <p:cNvPicPr>
            <a:picLocks noChangeAspect="1" noChangeArrowheads="1"/>
          </p:cNvPicPr>
          <p:nvPr/>
        </p:nvPicPr>
        <p:blipFill>
          <a:blip r:embed="rId3" cstate="print"/>
          <a:srcRect/>
          <a:stretch>
            <a:fillRect/>
          </a:stretch>
        </p:blipFill>
        <p:spPr bwMode="auto">
          <a:xfrm>
            <a:off x="0" y="0"/>
            <a:ext cx="9143999"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304800" y="1092200"/>
            <a:ext cx="8229600" cy="4754563"/>
          </a:xfrm>
        </p:spPr>
        <p:txBody>
          <a:bodyPr/>
          <a:lstStyle/>
          <a:p>
            <a:pPr>
              <a:lnSpc>
                <a:spcPct val="150000"/>
              </a:lnSpc>
              <a:buNone/>
            </a:pPr>
            <a:r>
              <a:rPr lang="en-US" dirty="0" smtClean="0"/>
              <a:t>Nerves Spinal nerves</a:t>
            </a:r>
          </a:p>
          <a:p>
            <a:pPr lvl="2">
              <a:lnSpc>
                <a:spcPct val="150000"/>
              </a:lnSpc>
            </a:pPr>
            <a:r>
              <a:rPr lang="en-US" dirty="0" smtClean="0"/>
              <a:t>Form lateral to </a:t>
            </a:r>
            <a:r>
              <a:rPr lang="en-US" dirty="0" err="1" smtClean="0"/>
              <a:t>intervertebral</a:t>
            </a:r>
            <a:r>
              <a:rPr lang="en-US" dirty="0" smtClean="0"/>
              <a:t> foramen</a:t>
            </a:r>
          </a:p>
          <a:p>
            <a:pPr lvl="2">
              <a:lnSpc>
                <a:spcPct val="150000"/>
              </a:lnSpc>
            </a:pPr>
            <a:r>
              <a:rPr lang="en-US" dirty="0" smtClean="0"/>
              <a:t>Where dorsal and ventral roots unite</a:t>
            </a:r>
          </a:p>
          <a:p>
            <a:pPr lvl="2">
              <a:lnSpc>
                <a:spcPct val="150000"/>
              </a:lnSpc>
            </a:pPr>
            <a:r>
              <a:rPr lang="en-US" dirty="0" smtClean="0"/>
              <a:t>Then branch and form pathways to destination</a:t>
            </a:r>
          </a:p>
          <a:p>
            <a:pPr lvl="1">
              <a:lnSpc>
                <a:spcPct val="115000"/>
              </a:lnSpc>
            </a:pPr>
            <a:r>
              <a:rPr lang="en-US" dirty="0" smtClean="0"/>
              <a:t>Motor nerves</a:t>
            </a:r>
          </a:p>
          <a:p>
            <a:pPr lvl="2">
              <a:lnSpc>
                <a:spcPct val="115000"/>
              </a:lnSpc>
              <a:buNone/>
            </a:pPr>
            <a:r>
              <a:rPr lang="en-US" dirty="0" smtClean="0"/>
              <a:t>	 first branch</a:t>
            </a:r>
          </a:p>
          <a:p>
            <a:pPr lvl="3">
              <a:lnSpc>
                <a:spcPct val="115000"/>
              </a:lnSpc>
            </a:pPr>
            <a:r>
              <a:rPr lang="en-US" dirty="0" smtClean="0"/>
              <a:t>White </a:t>
            </a:r>
            <a:r>
              <a:rPr lang="en-US" dirty="0" err="1" smtClean="0"/>
              <a:t>ramus</a:t>
            </a:r>
            <a:r>
              <a:rPr lang="en-US" dirty="0" smtClean="0"/>
              <a:t> </a:t>
            </a:r>
            <a:r>
              <a:rPr lang="en-US" sz="1800" dirty="0" smtClean="0"/>
              <a:t>Carries visceral motor fibers to sympathetic ganglion of autonomic nervous system</a:t>
            </a:r>
          </a:p>
          <a:p>
            <a:pPr lvl="3">
              <a:lnSpc>
                <a:spcPct val="115000"/>
              </a:lnSpc>
            </a:pPr>
            <a:r>
              <a:rPr lang="en-US" dirty="0" smtClean="0"/>
              <a:t>Gray </a:t>
            </a:r>
            <a:r>
              <a:rPr lang="en-US" dirty="0" err="1" smtClean="0"/>
              <a:t>ramus</a:t>
            </a:r>
            <a:r>
              <a:rPr lang="en-US" dirty="0" smtClean="0"/>
              <a:t>  </a:t>
            </a:r>
            <a:r>
              <a:rPr lang="en-US" sz="1800" dirty="0" err="1" smtClean="0"/>
              <a:t>Unmyelinated</a:t>
            </a:r>
            <a:r>
              <a:rPr lang="en-US" sz="1800" dirty="0" smtClean="0"/>
              <a:t> nerves , Return from sympathetic ganglion to rejoin spinal nerve</a:t>
            </a:r>
          </a:p>
          <a:p>
            <a:pPr lvl="2">
              <a:lnSpc>
                <a:spcPct val="150000"/>
              </a:lnSpc>
            </a:pPr>
            <a:endParaRPr lang="en-US" dirty="0" smtClean="0">
              <a:solidFill>
                <a:srgbClr val="FF0000"/>
              </a:solidFill>
            </a:endParaRPr>
          </a:p>
        </p:txBody>
      </p:sp>
      <p:sp>
        <p:nvSpPr>
          <p:cNvPr id="5" name="Title 4"/>
          <p:cNvSpPr>
            <a:spLocks noGrp="1"/>
          </p:cNvSpPr>
          <p:nvPr>
            <p:ph type="title"/>
          </p:nvPr>
        </p:nvSpPr>
        <p:spPr>
          <a:xfrm>
            <a:off x="500034" y="0"/>
            <a:ext cx="8229600" cy="1371600"/>
          </a:xfrm>
        </p:spPr>
        <p:txBody>
          <a:bodyPr/>
          <a:lstStyle/>
          <a:p>
            <a:r>
              <a:rPr lang="en-US" sz="3200" dirty="0" smtClean="0"/>
              <a:t>Peripheral Distribution of Spinal nerve  </a:t>
            </a:r>
            <a:endParaRPr lang="en-GB"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descr="Image:Spinal nerve.sv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9220" name="Rectangle 3"/>
          <p:cNvSpPr>
            <a:spLocks noChangeArrowheads="1"/>
          </p:cNvSpPr>
          <p:nvPr/>
        </p:nvSpPr>
        <p:spPr bwMode="auto">
          <a:xfrm>
            <a:off x="2438400" y="990600"/>
            <a:ext cx="685800" cy="381000"/>
          </a:xfrm>
          <a:prstGeom prst="rect">
            <a:avLst/>
          </a:prstGeom>
          <a:solidFill>
            <a:schemeClr val="bg1"/>
          </a:solidFill>
          <a:ln w="9525">
            <a:noFill/>
            <a:miter lim="800000"/>
            <a:headEnd/>
            <a:tailEnd/>
          </a:ln>
        </p:spPr>
        <p:txBody>
          <a:bodyPr wrap="none" anchor="ctr"/>
          <a:lstStyle/>
          <a:p>
            <a:pPr algn="ctr" eaLnBrk="1" hangingPunct="1"/>
            <a:r>
              <a:rPr lang="en-US" b="1" i="1">
                <a:latin typeface="Tahoma" pitchFamily="34" charset="0"/>
              </a:rPr>
              <a:t>DRG</a:t>
            </a:r>
          </a:p>
        </p:txBody>
      </p:sp>
      <p:sp>
        <p:nvSpPr>
          <p:cNvPr id="9221" name="Line 4"/>
          <p:cNvSpPr>
            <a:spLocks noChangeShapeType="1"/>
          </p:cNvSpPr>
          <p:nvPr/>
        </p:nvSpPr>
        <p:spPr bwMode="auto">
          <a:xfrm>
            <a:off x="2743200" y="1371600"/>
            <a:ext cx="381000" cy="152400"/>
          </a:xfrm>
          <a:prstGeom prst="line">
            <a:avLst/>
          </a:prstGeom>
          <a:noFill/>
          <a:ln w="57150">
            <a:solidFill>
              <a:schemeClr val="tx1"/>
            </a:solidFill>
            <a:round/>
            <a:headEnd/>
            <a:tailEnd type="triangle" w="med" len="med"/>
          </a:ln>
        </p:spPr>
        <p:txBody>
          <a:bodyPr/>
          <a:lstStyle/>
          <a:p>
            <a:endParaRPr lang="en-US"/>
          </a:p>
        </p:txBody>
      </p:sp>
      <p:sp>
        <p:nvSpPr>
          <p:cNvPr id="9222" name="Rectangle 5"/>
          <p:cNvSpPr>
            <a:spLocks noChangeArrowheads="1"/>
          </p:cNvSpPr>
          <p:nvPr/>
        </p:nvSpPr>
        <p:spPr bwMode="auto">
          <a:xfrm>
            <a:off x="2438400" y="0"/>
            <a:ext cx="1295400" cy="838200"/>
          </a:xfrm>
          <a:prstGeom prst="rect">
            <a:avLst/>
          </a:prstGeom>
          <a:solidFill>
            <a:schemeClr val="bg1"/>
          </a:solidFill>
          <a:ln w="9525">
            <a:noFill/>
            <a:miter lim="800000"/>
            <a:headEnd/>
            <a:tailEnd/>
          </a:ln>
        </p:spPr>
        <p:txBody>
          <a:bodyPr wrap="none" anchor="ctr"/>
          <a:lstStyle/>
          <a:p>
            <a:pPr algn="ctr" eaLnBrk="1" hangingPunct="1"/>
            <a:r>
              <a:rPr lang="en-US" b="1" i="1" dirty="0">
                <a:latin typeface="Tahoma" pitchFamily="34" charset="0"/>
              </a:rPr>
              <a:t>Afferent fiber</a:t>
            </a:r>
          </a:p>
        </p:txBody>
      </p:sp>
      <p:sp>
        <p:nvSpPr>
          <p:cNvPr id="9223" name="Line 6"/>
          <p:cNvSpPr>
            <a:spLocks noChangeShapeType="1"/>
          </p:cNvSpPr>
          <p:nvPr/>
        </p:nvSpPr>
        <p:spPr bwMode="auto">
          <a:xfrm>
            <a:off x="3581400" y="609600"/>
            <a:ext cx="762000" cy="762000"/>
          </a:xfrm>
          <a:prstGeom prst="line">
            <a:avLst/>
          </a:prstGeom>
          <a:noFill/>
          <a:ln w="57150">
            <a:solidFill>
              <a:schemeClr val="tx1"/>
            </a:solidFill>
            <a:round/>
            <a:headEnd/>
            <a:tailEnd type="triangle" w="med" len="med"/>
          </a:ln>
        </p:spPr>
        <p:txBody>
          <a:bodyPr/>
          <a:lstStyle/>
          <a:p>
            <a:endParaRPr lang="en-US"/>
          </a:p>
        </p:txBody>
      </p:sp>
      <p:sp>
        <p:nvSpPr>
          <p:cNvPr id="9224" name="Rectangle 7"/>
          <p:cNvSpPr>
            <a:spLocks noChangeArrowheads="1"/>
          </p:cNvSpPr>
          <p:nvPr/>
        </p:nvSpPr>
        <p:spPr bwMode="auto">
          <a:xfrm>
            <a:off x="3276600" y="2895600"/>
            <a:ext cx="1143000" cy="609600"/>
          </a:xfrm>
          <a:prstGeom prst="rect">
            <a:avLst/>
          </a:prstGeom>
          <a:solidFill>
            <a:schemeClr val="bg1"/>
          </a:solidFill>
          <a:ln w="9525">
            <a:noFill/>
            <a:miter lim="800000"/>
            <a:headEnd/>
            <a:tailEnd/>
          </a:ln>
        </p:spPr>
        <p:txBody>
          <a:bodyPr wrap="none" anchor="ctr"/>
          <a:lstStyle/>
          <a:p>
            <a:pPr algn="ctr" eaLnBrk="1" hangingPunct="1"/>
            <a:r>
              <a:rPr lang="en-US" b="1" i="1">
                <a:latin typeface="Tahoma" pitchFamily="34" charset="0"/>
              </a:rPr>
              <a:t>Efferent fiber</a:t>
            </a:r>
          </a:p>
        </p:txBody>
      </p:sp>
      <p:sp>
        <p:nvSpPr>
          <p:cNvPr id="9225" name="Line 8"/>
          <p:cNvSpPr>
            <a:spLocks noChangeShapeType="1"/>
          </p:cNvSpPr>
          <p:nvPr/>
        </p:nvSpPr>
        <p:spPr bwMode="auto">
          <a:xfrm>
            <a:off x="3886200" y="3429000"/>
            <a:ext cx="381000" cy="914400"/>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p:txBody>
          <a:bodyPr/>
          <a:lstStyle/>
          <a:p>
            <a:endParaRPr lang="en-US" dirty="0"/>
          </a:p>
        </p:txBody>
      </p:sp>
      <p:sp>
        <p:nvSpPr>
          <p:cNvPr id="4100" name="Rectangle 4"/>
          <p:cNvSpPr>
            <a:spLocks noGrp="1" noChangeArrowheads="1"/>
          </p:cNvSpPr>
          <p:nvPr>
            <p:ph idx="1"/>
          </p:nvPr>
        </p:nvSpPr>
        <p:spPr/>
        <p:txBody>
          <a:bodyPr/>
          <a:lstStyle/>
          <a:p>
            <a:endParaRPr lang="en-US" dirty="0"/>
          </a:p>
        </p:txBody>
      </p:sp>
      <p:pic>
        <p:nvPicPr>
          <p:cNvPr id="4102" name="Picture 6" descr="2-reflex"/>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103" name="Rectangle 7"/>
          <p:cNvSpPr>
            <a:spLocks noChangeArrowheads="1"/>
          </p:cNvSpPr>
          <p:nvPr/>
        </p:nvSpPr>
        <p:spPr bwMode="auto">
          <a:xfrm>
            <a:off x="7086600" y="2247900"/>
            <a:ext cx="1003300" cy="571500"/>
          </a:xfrm>
          <a:prstGeom prst="rect">
            <a:avLst/>
          </a:prstGeom>
          <a:noFill/>
          <a:ln w="38100">
            <a:solidFill>
              <a:srgbClr val="FF3300"/>
            </a:solidFill>
            <a:miter lim="800000"/>
            <a:headEnd/>
            <a:tailEnd/>
          </a:ln>
          <a:effectLst/>
        </p:spPr>
        <p:txBody>
          <a:bodyPr wrap="none" anchor="ctr"/>
          <a:lstStyle/>
          <a:p>
            <a:endParaRPr lang="en-US" dirty="0"/>
          </a:p>
        </p:txBody>
      </p:sp>
      <p:sp>
        <p:nvSpPr>
          <p:cNvPr id="4104" name="Rectangle 8"/>
          <p:cNvSpPr>
            <a:spLocks noChangeArrowheads="1"/>
          </p:cNvSpPr>
          <p:nvPr/>
        </p:nvSpPr>
        <p:spPr bwMode="auto">
          <a:xfrm>
            <a:off x="5003800" y="3695700"/>
            <a:ext cx="1130300" cy="571500"/>
          </a:xfrm>
          <a:prstGeom prst="rect">
            <a:avLst/>
          </a:prstGeom>
          <a:noFill/>
          <a:ln w="38100">
            <a:solidFill>
              <a:srgbClr val="FF3300"/>
            </a:solidFill>
            <a:miter lim="800000"/>
            <a:headEnd/>
            <a:tailEnd/>
          </a:ln>
          <a:effectLst/>
        </p:spPr>
        <p:txBody>
          <a:bodyPr wrap="none" anchor="ct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P spid="4104" grpId="0" animBg="1"/>
    </p:bldLst>
  </p:timing>
</p:sld>
</file>

<file path=ppt/theme/theme1.xml><?xml version="1.0" encoding="utf-8"?>
<a:theme xmlns:a="http://schemas.openxmlformats.org/drawingml/2006/main" name="Theme4">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Theme4</Template>
  <TotalTime>643</TotalTime>
  <Words>1217</Words>
  <Application>Microsoft Office PowerPoint</Application>
  <PresentationFormat>On-screen Show (4:3)</PresentationFormat>
  <Paragraphs>447</Paragraphs>
  <Slides>37</Slides>
  <Notes>16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Theme4</vt:lpstr>
      <vt:lpstr>Slide 1</vt:lpstr>
      <vt:lpstr>OBJECTIVES</vt:lpstr>
      <vt:lpstr>Slide 3</vt:lpstr>
      <vt:lpstr>Somatic nervous system (SNS)</vt:lpstr>
      <vt:lpstr>Functional Classification</vt:lpstr>
      <vt:lpstr>Slide 6</vt:lpstr>
      <vt:lpstr>Peripheral Distribution of Spinal nerve  </vt:lpstr>
      <vt:lpstr>Slide 8</vt:lpstr>
      <vt:lpstr>Slide 9</vt:lpstr>
      <vt:lpstr>Spinal  Nerves </vt:lpstr>
      <vt:lpstr>Peripheral Nerves</vt:lpstr>
      <vt:lpstr>Nerve structure</vt:lpstr>
      <vt:lpstr>Slide 13</vt:lpstr>
      <vt:lpstr>Slide 14</vt:lpstr>
      <vt:lpstr>FUNCTIONAL PARTS OF AXON </vt:lpstr>
      <vt:lpstr>REFLEX = reflection</vt:lpstr>
      <vt:lpstr>Classification</vt:lpstr>
      <vt:lpstr>SIGNIFICANCE      HOMEOSTASIS (autonomic reflexes) </vt:lpstr>
      <vt:lpstr>R-SIM  Reflex arc pathway </vt:lpstr>
      <vt:lpstr>Simplified reflex arc</vt:lpstr>
      <vt:lpstr>Simplified reflex arc</vt:lpstr>
      <vt:lpstr>Simplified reflex arc</vt:lpstr>
      <vt:lpstr>Simplified reflex arc</vt:lpstr>
      <vt:lpstr>Simplified reflex arc</vt:lpstr>
      <vt:lpstr>Simplified reflex arc</vt:lpstr>
      <vt:lpstr>Simplified reflex arc</vt:lpstr>
      <vt:lpstr>Simplified reflex arc</vt:lpstr>
      <vt:lpstr>Spinal Reflexes</vt:lpstr>
      <vt:lpstr>R 3 Inputs to Alpha  Motor Neurons</vt:lpstr>
      <vt:lpstr>Monosynaptic Reflexes    </vt:lpstr>
      <vt:lpstr>Slide 31</vt:lpstr>
      <vt:lpstr>Slide 32</vt:lpstr>
      <vt:lpstr>Slide 33</vt:lpstr>
      <vt:lpstr>UMN v LMN</vt:lpstr>
      <vt:lpstr>Slide 35</vt:lpstr>
      <vt:lpstr>SPINAL SHOCK</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 of Somatic Nervous system, Spinal nerve and Reflex arc  </dc:title>
  <dc:creator>Dr.Hala</dc:creator>
  <cp:lastModifiedBy>q.rasool</cp:lastModifiedBy>
  <cp:revision>78</cp:revision>
  <dcterms:created xsi:type="dcterms:W3CDTF">2013-02-14T06:01:48Z</dcterms:created>
  <dcterms:modified xsi:type="dcterms:W3CDTF">2013-03-02T05:47:25Z</dcterms:modified>
</cp:coreProperties>
</file>