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pptx" ContentType="application/vnd.openxmlformats-officedocument.presentationml.presentation"/>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Default Extension="vml" ContentType="application/vnd.openxmlformats-officedocument.vmlDrawing"/>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7" r:id="rId1"/>
  </p:sldMasterIdLst>
  <p:notesMasterIdLst>
    <p:notesMasterId r:id="rId35"/>
  </p:notesMasterIdLst>
  <p:sldIdLst>
    <p:sldId id="298" r:id="rId2"/>
    <p:sldId id="296" r:id="rId3"/>
    <p:sldId id="290" r:id="rId4"/>
    <p:sldId id="309" r:id="rId5"/>
    <p:sldId id="310" r:id="rId6"/>
    <p:sldId id="306" r:id="rId7"/>
    <p:sldId id="307" r:id="rId8"/>
    <p:sldId id="279" r:id="rId9"/>
    <p:sldId id="284" r:id="rId10"/>
    <p:sldId id="272" r:id="rId11"/>
    <p:sldId id="311" r:id="rId12"/>
    <p:sldId id="350" r:id="rId13"/>
    <p:sldId id="283" r:id="rId14"/>
    <p:sldId id="315" r:id="rId15"/>
    <p:sldId id="317" r:id="rId16"/>
    <p:sldId id="322" r:id="rId17"/>
    <p:sldId id="323" r:id="rId18"/>
    <p:sldId id="324" r:id="rId19"/>
    <p:sldId id="325" r:id="rId20"/>
    <p:sldId id="330" r:id="rId21"/>
    <p:sldId id="339" r:id="rId22"/>
    <p:sldId id="331" r:id="rId23"/>
    <p:sldId id="346" r:id="rId24"/>
    <p:sldId id="347" r:id="rId25"/>
    <p:sldId id="336" r:id="rId26"/>
    <p:sldId id="342" r:id="rId27"/>
    <p:sldId id="343" r:id="rId28"/>
    <p:sldId id="332" r:id="rId29"/>
    <p:sldId id="333" r:id="rId30"/>
    <p:sldId id="334" r:id="rId31"/>
    <p:sldId id="335" r:id="rId32"/>
    <p:sldId id="344" r:id="rId33"/>
    <p:sldId id="345"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9031" autoAdjust="0"/>
  </p:normalViewPr>
  <p:slideViewPr>
    <p:cSldViewPr>
      <p:cViewPr>
        <p:scale>
          <a:sx n="90" d="100"/>
          <a:sy n="90" d="100"/>
        </p:scale>
        <p:origin x="-816" y="63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447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B3CB0D-6D06-4D59-AFBE-F5BD1617B87B}" type="datetimeFigureOut">
              <a:rPr lang="en-US" smtClean="0"/>
              <a:pPr/>
              <a:t>11/4/2012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794FB1-1195-4857-95C3-F6A27E016736}"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members.aol.com/Bio50/LecNotes/lecnot11.html"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en.wikipedia.org/wiki/Hippocampus" TargetMode="External"/><Relationship Id="rId2" Type="http://schemas.openxmlformats.org/officeDocument/2006/relationships/slide" Target="../slides/slide3.xml"/><Relationship Id="rId1" Type="http://schemas.openxmlformats.org/officeDocument/2006/relationships/notesMaster" Target="../notesMasters/notesMaster1.xml"/><Relationship Id="rId5" Type="http://schemas.openxmlformats.org/officeDocument/2006/relationships/hyperlink" Target="http://en.wikipedia.org/wiki/Synapse" TargetMode="External"/><Relationship Id="rId4" Type="http://schemas.openxmlformats.org/officeDocument/2006/relationships/hyperlink" Target="http://en.wikipedia.org/wiki/Cerebellum"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5-</a:t>
            </a:r>
            <a:r>
              <a:rPr lang="en-US" baseline="0" dirty="0" smtClean="0"/>
              <a:t> 1 BRAIN2SPINAL CORD3. A.N.S.4.E.N.S. 5.PERIPHERAL NERVES( best &amp;</a:t>
            </a:r>
            <a:r>
              <a:rPr lang="en-US" baseline="0" dirty="0" err="1" smtClean="0"/>
              <a:t>taylor</a:t>
            </a:r>
            <a:r>
              <a:rPr lang="en-US" baseline="0" dirty="0" smtClean="0"/>
              <a:t>)</a:t>
            </a:r>
          </a:p>
          <a:p>
            <a:r>
              <a:rPr lang="en-US" baseline="0" dirty="0" smtClean="0"/>
              <a:t>3--- 1.SENSORY 2.MOTOR3. MOTIVATION</a:t>
            </a:r>
          </a:p>
          <a:p>
            <a:endParaRPr lang="en-US" dirty="0"/>
          </a:p>
        </p:txBody>
      </p:sp>
      <p:sp>
        <p:nvSpPr>
          <p:cNvPr id="4" name="Slide Number Placeholder 3"/>
          <p:cNvSpPr>
            <a:spLocks noGrp="1"/>
          </p:cNvSpPr>
          <p:nvPr>
            <p:ph type="sldNum" sz="quarter" idx="10"/>
          </p:nvPr>
        </p:nvSpPr>
        <p:spPr/>
        <p:txBody>
          <a:bodyPr/>
          <a:lstStyle/>
          <a:p>
            <a:fld id="{17AD2F4F-A792-4588-ACFA-A5C7FB0BE9F2}"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IN</a:t>
            </a:r>
            <a:r>
              <a:rPr lang="en-US" baseline="0" dirty="0" smtClean="0"/>
              <a:t> ANIMATIONS </a:t>
            </a:r>
            <a:r>
              <a:rPr lang="en-US" dirty="0" smtClean="0"/>
              <a:t>R</a:t>
            </a:r>
            <a:r>
              <a:rPr lang="en-US" baseline="0" dirty="0" smtClean="0"/>
              <a:t> CLICK --------.&gt;PRESENTATION OBJECT ------------------------.&gt;SHOW</a:t>
            </a:r>
            <a:endParaRPr lang="en-US" dirty="0"/>
          </a:p>
        </p:txBody>
      </p:sp>
      <p:sp>
        <p:nvSpPr>
          <p:cNvPr id="4" name="Slide Number Placeholder 3"/>
          <p:cNvSpPr>
            <a:spLocks noGrp="1"/>
          </p:cNvSpPr>
          <p:nvPr>
            <p:ph type="sldNum" sz="quarter" idx="10"/>
          </p:nvPr>
        </p:nvSpPr>
        <p:spPr/>
        <p:txBody>
          <a:bodyPr/>
          <a:lstStyle/>
          <a:p>
            <a:fld id="{8D77E80E-EF40-42ED-81CC-5E7A95306AAB}" type="slidenum">
              <a:rPr lang="en-US" smtClean="0"/>
              <a:pPr/>
              <a:t>13</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337DB36C-41C6-485A-835A-AD8675BB61B5}" type="slidenum">
              <a:rPr lang="en-US">
                <a:latin typeface="Arial" charset="0"/>
              </a:rPr>
              <a:pPr/>
              <a:t>16</a:t>
            </a:fld>
            <a:endParaRPr lang="en-US">
              <a:latin typeface="Arial" charset="0"/>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r>
              <a:rPr lang="en-US" dirty="0" smtClean="0"/>
              <a:t>ABSOLUTE - </a:t>
            </a:r>
          </a:p>
          <a:p>
            <a:pPr lvl="1"/>
            <a:r>
              <a:rPr lang="en-US" dirty="0" smtClean="0"/>
              <a:t>During an action potential, a second stimulus will not produce a second action potential (no matter how strong that stimulus is) </a:t>
            </a:r>
          </a:p>
          <a:p>
            <a:pPr lvl="1"/>
            <a:r>
              <a:rPr lang="en-US" dirty="0" smtClean="0"/>
              <a:t>corresponds to the period when the sodium channels are open (typically just a millisecond or less) </a:t>
            </a:r>
          </a:p>
          <a:p>
            <a:r>
              <a:rPr lang="en-US" dirty="0" smtClean="0"/>
              <a:t/>
            </a:r>
            <a:br>
              <a:rPr lang="en-US" dirty="0" smtClean="0"/>
            </a:br>
            <a:r>
              <a:rPr lang="en-US" dirty="0" smtClean="0"/>
              <a:t>Source: </a:t>
            </a:r>
            <a:r>
              <a:rPr lang="en-US" dirty="0" smtClean="0">
                <a:hlinkClick r:id="rId3"/>
              </a:rPr>
              <a:t>http://members.aol.com/Bio50/LecNotes/lecnot11.html</a:t>
            </a:r>
            <a:r>
              <a:rPr lang="en-US" dirty="0" smtClean="0"/>
              <a:t> </a:t>
            </a:r>
          </a:p>
          <a:p>
            <a:r>
              <a:rPr lang="en-US" dirty="0" smtClean="0"/>
              <a:t>RELATIVE - </a:t>
            </a:r>
          </a:p>
          <a:p>
            <a:pPr lvl="1"/>
            <a:r>
              <a:rPr lang="en-US" dirty="0" smtClean="0"/>
              <a:t>Another action potential can be produced, but only if the stimulus is greater than the threshold stimulus </a:t>
            </a:r>
          </a:p>
          <a:p>
            <a:pPr lvl="1"/>
            <a:r>
              <a:rPr lang="en-US" dirty="0" smtClean="0"/>
              <a:t>corresponds to the period when the potassium channels are open (several milliseconds) </a:t>
            </a:r>
          </a:p>
          <a:p>
            <a:pPr lvl="1"/>
            <a:r>
              <a:rPr lang="en-US" dirty="0" smtClean="0"/>
              <a:t>the nerve cell membrane becomes progressively more 'sensitive' (easier to stimulate) as the relative refractory period proceeds. So, it takes a very strong stimulus to cause an action potential at the beginning of the relative refractory period, but only a slightly above threshold stimulus to cause an action potential near the end of the relative refractory period </a:t>
            </a:r>
          </a:p>
          <a:p>
            <a:r>
              <a:rPr lang="en-US" dirty="0" smtClean="0"/>
              <a:t>The absolute refractory period places a limit on the rate at which a neuron can conduct impulses, and the relative refractory period permits variation in the rate at which a neuron conducts impulses. Such variation is important because it is one of the ways by which our nervous system recognizes differences in stimulus strength, e.g., dim light = retinal cells conduct fewer impulses per second vs. brighter light = retinal cells conduct more impulses per second. </a:t>
            </a:r>
          </a:p>
          <a:p>
            <a:r>
              <a:rPr lang="en-US" dirty="0" smtClean="0"/>
              <a:t>How does the relative refractory period permit variation in rate of impulse conduction? Let's assume that the relative refractory period of a neuron is 20 milliseconds long and, further, that the threshold stimulus for that neuron (as determined, for example, in a lab experiment with that neuron) is 0.5 volt. If that neuron is continuously stimulated at a level of 0.5 volt, then an action potential (and impulse) will be generated every 20 milliseconds (because once an action potential has been generated with a threshold stimulus [and ignoring the absolute refractory period], another action potential cannot occur until the relative refractory period is over). So, in this example, the rate of stimulation (and impulse conduction) would be 50 per second (1 sec = 1000 ms; 1000 ms divided by 20 ms = 50). </a:t>
            </a:r>
          </a:p>
          <a:p>
            <a:r>
              <a:rPr lang="en-US" dirty="0" smtClean="0"/>
              <a:t>If we increase the stimulus (e.g., from 0.5 volt to 1 volt), what happens to the rate at which action potentials (and impulses) occur? Because 1 volt is an above-threshold stimulus, it means that, once an </a:t>
            </a:r>
            <a:r>
              <a:rPr lang="en-US" dirty="0" err="1" smtClean="0"/>
              <a:t>actional</a:t>
            </a:r>
            <a:r>
              <a:rPr lang="en-US" dirty="0" smtClean="0"/>
              <a:t> potential has been generated, another one will occur </a:t>
            </a:r>
            <a:r>
              <a:rPr lang="en-US" b="1" dirty="0" smtClean="0"/>
              <a:t>in less than 20 ms</a:t>
            </a:r>
            <a:r>
              <a:rPr lang="en-US" dirty="0" smtClean="0"/>
              <a:t> or, in other words, before the end of the relative refractory period. Thus, in our example, the increased stimulus will increase the rate of impulse conduction above 50 per second. Without more information, it's not possible to calculate the exact rate. However, it's sufficient that you understand that increasing stimulus strength will result in an increase in the rate of impulse conduction.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t>When the nerve fiber is once excited, it will not responds to second stimulus for a brief period, this is called Refractory period.</a:t>
            </a:r>
          </a:p>
          <a:p>
            <a:pPr eaLnBrk="1" hangingPunct="1"/>
            <a:endParaRPr lang="en-US" dirty="0"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t>In the nerve muscle preparation, if the nerve is stimulated repeatedly, then after a certain period </a:t>
            </a:r>
            <a:r>
              <a:rPr lang="en-US" sz="1200" b="0" dirty="0" err="1" smtClean="0"/>
              <a:t>llic</a:t>
            </a:r>
            <a:r>
              <a:rPr lang="en-US" sz="1200" b="0" dirty="0" smtClean="0"/>
              <a:t> muscle fail to give response., Now, if the nerve is isolated from the muscle and placed in fresh muscle, then stimulated it will excited the muscle; as the nerve is not fatigue.</a:t>
            </a:r>
          </a:p>
          <a:p>
            <a:endParaRPr lang="en-US" dirty="0"/>
          </a:p>
        </p:txBody>
      </p:sp>
      <p:sp>
        <p:nvSpPr>
          <p:cNvPr id="4" name="Slide Number Placeholder 3"/>
          <p:cNvSpPr>
            <a:spLocks noGrp="1"/>
          </p:cNvSpPr>
          <p:nvPr>
            <p:ph type="sldNum" sz="quarter" idx="10"/>
          </p:nvPr>
        </p:nvSpPr>
        <p:spPr/>
        <p:txBody>
          <a:bodyPr/>
          <a:lstStyle/>
          <a:p>
            <a:fld id="{8E5DAA6B-59A6-482D-BA5D-E5822E40A336}" type="slidenum">
              <a:rPr lang="en-US" smtClean="0"/>
              <a:pPr/>
              <a:t>17</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08CF692F-D305-4A0B-9DD6-6B6B31F20CF1}" type="slidenum">
              <a:rPr lang="en-US">
                <a:latin typeface="Arial" charset="0"/>
              </a:rPr>
              <a:pPr/>
              <a:t>18</a:t>
            </a:fld>
            <a:endParaRPr lang="en-US">
              <a:latin typeface="Arial" charset="0"/>
            </a:endParaRP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accent3">
                    <a:lumMod val="60000"/>
                    <a:lumOff val="40000"/>
                  </a:schemeClr>
                </a:solidFill>
                <a:effectLst>
                  <a:outerShdw blurRad="38100" dist="38100" dir="2700000" algn="tl">
                    <a:srgbClr val="000000">
                      <a:alpha val="43137"/>
                    </a:srgbClr>
                  </a:outerShdw>
                </a:effectLst>
              </a:rPr>
              <a:t>In a nerve </a:t>
            </a:r>
            <a:r>
              <a:rPr lang="en-US" sz="1200" b="1" dirty="0" err="1" smtClean="0">
                <a:solidFill>
                  <a:schemeClr val="accent3">
                    <a:lumMod val="60000"/>
                    <a:lumOff val="40000"/>
                  </a:schemeClr>
                </a:solidFill>
                <a:effectLst>
                  <a:outerShdw blurRad="38100" dist="38100" dir="2700000" algn="tl">
                    <a:srgbClr val="000000">
                      <a:alpha val="43137"/>
                    </a:srgbClr>
                  </a:outerShdw>
                </a:effectLst>
              </a:rPr>
              <a:t>fibre</a:t>
            </a:r>
            <a:r>
              <a:rPr lang="en-US" sz="1200" b="1" dirty="0" smtClean="0">
                <a:solidFill>
                  <a:schemeClr val="accent3">
                    <a:lumMod val="60000"/>
                    <a:lumOff val="40000"/>
                  </a:schemeClr>
                </a:solidFill>
                <a:effectLst>
                  <a:outerShdw blurRad="38100" dist="38100" dir="2700000" algn="tl">
                    <a:srgbClr val="000000">
                      <a:alpha val="43137"/>
                    </a:srgbClr>
                  </a:outerShdw>
                </a:effectLst>
              </a:rPr>
              <a:t> summation of two </a:t>
            </a:r>
            <a:r>
              <a:rPr lang="en-US" sz="1200" b="1" dirty="0" err="1" smtClean="0">
                <a:solidFill>
                  <a:schemeClr val="accent3">
                    <a:lumMod val="60000"/>
                    <a:lumOff val="40000"/>
                  </a:schemeClr>
                </a:solidFill>
                <a:effectLst>
                  <a:outerShdw blurRad="38100" dist="38100" dir="2700000" algn="tl">
                    <a:srgbClr val="000000">
                      <a:alpha val="43137"/>
                    </a:srgbClr>
                  </a:outerShdw>
                </a:effectLst>
              </a:rPr>
              <a:t>subminiinal</a:t>
            </a:r>
            <a:r>
              <a:rPr lang="en-US" sz="1200" b="1" dirty="0" smtClean="0">
                <a:solidFill>
                  <a:schemeClr val="accent3">
                    <a:lumMod val="60000"/>
                    <a:lumOff val="40000"/>
                  </a:schemeClr>
                </a:solidFill>
                <a:effectLst>
                  <a:outerShdw blurRad="38100" dist="38100" dir="2700000" algn="tl">
                    <a:srgbClr val="000000">
                      <a:alpha val="43137"/>
                    </a:srgbClr>
                  </a:outerShdw>
                </a:effectLst>
              </a:rPr>
              <a:t> stimuli is possible.</a:t>
            </a:r>
          </a:p>
          <a:p>
            <a:pPr eaLnBrk="1" hangingPunct="1"/>
            <a:endParaRPr lang="en-US" dirty="0" smtClean="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sz="1200" dirty="0" smtClean="0"/>
              <a:t>Many muscle fibers (muscles cells) may be innervated by one motor neuron.  This complex is called the </a:t>
            </a:r>
            <a:r>
              <a:rPr lang="en-US" sz="1200" dirty="0" smtClean="0">
                <a:solidFill>
                  <a:srgbClr val="FF3300"/>
                </a:solidFill>
              </a:rPr>
              <a:t>MOTOR UNIT</a:t>
            </a:r>
            <a:r>
              <a:rPr lang="en-US" sz="1200" dirty="0" smtClean="0"/>
              <a:t>.</a:t>
            </a:r>
          </a:p>
          <a:p>
            <a:pPr>
              <a:defRPr/>
            </a:pPr>
            <a:r>
              <a:rPr lang="en-US" sz="1200" dirty="0" smtClean="0"/>
              <a:t>Junction between neuron and muscle fiber is the </a:t>
            </a:r>
            <a:r>
              <a:rPr lang="en-US" sz="1200" dirty="0" smtClean="0">
                <a:solidFill>
                  <a:srgbClr val="FF3300"/>
                </a:solidFill>
              </a:rPr>
              <a:t>NEUROMUSCULAR JUNCTION</a:t>
            </a:r>
            <a:r>
              <a:rPr lang="en-US" sz="1200" dirty="0" smtClean="0"/>
              <a:t>.</a:t>
            </a:r>
          </a:p>
          <a:p>
            <a:pPr>
              <a:defRPr/>
            </a:pPr>
            <a:r>
              <a:rPr lang="en-US" sz="1200" dirty="0" smtClean="0"/>
              <a:t>Actual contact is at the </a:t>
            </a:r>
            <a:r>
              <a:rPr lang="en-US" sz="1200" dirty="0" smtClean="0">
                <a:solidFill>
                  <a:srgbClr val="FF3300"/>
                </a:solidFill>
              </a:rPr>
              <a:t>MOTOR ENDPLATE</a:t>
            </a:r>
            <a:r>
              <a:rPr lang="en-US" sz="1200" dirty="0" smtClean="0"/>
              <a:t>.</a:t>
            </a:r>
          </a:p>
          <a:p>
            <a:r>
              <a:rPr lang="en-US" sz="1200" smtClean="0"/>
              <a:t>a single axon from a motor neuron in the ventral horn and all the muscle fibers it innervates</a:t>
            </a:r>
            <a:endParaRPr lang="en-US" dirty="0"/>
          </a:p>
        </p:txBody>
      </p:sp>
      <p:sp>
        <p:nvSpPr>
          <p:cNvPr id="4" name="Slide Number Placeholder 3"/>
          <p:cNvSpPr>
            <a:spLocks noGrp="1"/>
          </p:cNvSpPr>
          <p:nvPr>
            <p:ph type="sldNum" sz="quarter" idx="10"/>
          </p:nvPr>
        </p:nvSpPr>
        <p:spPr/>
        <p:txBody>
          <a:bodyPr/>
          <a:lstStyle/>
          <a:p>
            <a:fld id="{1643E0D2-BC10-4673-91B7-ACEEE8FC7AAB}" type="slidenum">
              <a:rPr lang="en-US" smtClean="0"/>
              <a:pPr/>
              <a:t>21</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ACh</a:t>
            </a:r>
            <a:r>
              <a:rPr lang="en-US" dirty="0" smtClean="0"/>
              <a:t> (acetylcholine) is the neurotransmitter at all neuromuscular junctions.  Not shown is how </a:t>
            </a:r>
            <a:r>
              <a:rPr lang="en-US" dirty="0" err="1" smtClean="0"/>
              <a:t>ACh</a:t>
            </a:r>
            <a:r>
              <a:rPr lang="en-US" dirty="0" smtClean="0"/>
              <a:t> is rapidly removed following release; otherwise, the action potentials would not cease causing continual contraction.  Many drugs, including nerve gases, work at these locations by either blocking the neurotransmitter receptors or inhibiting the removal of the neurotransmitter.  </a:t>
            </a:r>
          </a:p>
          <a:p>
            <a:endParaRPr lang="en-GB" dirty="0"/>
          </a:p>
        </p:txBody>
      </p:sp>
      <p:sp>
        <p:nvSpPr>
          <p:cNvPr id="4" name="Slide Number Placeholder 3"/>
          <p:cNvSpPr>
            <a:spLocks noGrp="1"/>
          </p:cNvSpPr>
          <p:nvPr>
            <p:ph type="sldNum" sz="quarter" idx="10"/>
          </p:nvPr>
        </p:nvSpPr>
        <p:spPr/>
        <p:txBody>
          <a:bodyPr/>
          <a:lstStyle/>
          <a:p>
            <a:fld id="{6A794FB1-1195-4857-95C3-F6A27E016736}" type="slidenum">
              <a:rPr lang="en-GB" smtClean="0"/>
              <a:pPr/>
              <a:t>23</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Recent findings in the </a:t>
            </a:r>
            <a:r>
              <a:rPr lang="en-US" dirty="0" smtClean="0">
                <a:hlinkClick r:id="rId3" action="ppaction://hlinkfile" tooltip="Hippocampus"/>
              </a:rPr>
              <a:t>hippocampus</a:t>
            </a:r>
            <a:r>
              <a:rPr lang="en-US" dirty="0" smtClean="0"/>
              <a:t> and </a:t>
            </a:r>
            <a:r>
              <a:rPr lang="en-US" dirty="0" smtClean="0">
                <a:hlinkClick r:id="rId4" action="ppaction://hlinkfile" tooltip="Cerebellum"/>
              </a:rPr>
              <a:t>cerebellum</a:t>
            </a:r>
            <a:r>
              <a:rPr lang="en-US" dirty="0" smtClean="0"/>
              <a:t> have indicated that </a:t>
            </a:r>
            <a:r>
              <a:rPr lang="en-US" dirty="0" err="1" smtClean="0"/>
              <a:t>glia</a:t>
            </a:r>
            <a:r>
              <a:rPr lang="en-US" dirty="0" smtClean="0"/>
              <a:t> are also active participants in </a:t>
            </a:r>
            <a:r>
              <a:rPr lang="en-US" dirty="0" smtClean="0">
                <a:hlinkClick r:id="rId5" action="ppaction://hlinkfile" tooltip="Synapse"/>
              </a:rPr>
              <a:t>synaptic transmission</a:t>
            </a:r>
            <a:r>
              <a:rPr lang="en-US" dirty="0" smtClean="0"/>
              <a:t>, In the central nervous system, </a:t>
            </a:r>
            <a:r>
              <a:rPr lang="en-US" dirty="0" err="1" smtClean="0"/>
              <a:t>glia</a:t>
            </a:r>
            <a:r>
              <a:rPr lang="en-US" dirty="0" smtClean="0"/>
              <a:t> develop from the </a:t>
            </a:r>
            <a:r>
              <a:rPr lang="en-US" sz="2000" b="1" i="1" dirty="0" smtClean="0"/>
              <a:t>ventricular zone of the neural tube</a:t>
            </a:r>
            <a:r>
              <a:rPr lang="en-US" dirty="0" smtClean="0"/>
              <a:t>. These </a:t>
            </a:r>
            <a:r>
              <a:rPr lang="en-US" dirty="0" err="1" smtClean="0"/>
              <a:t>glia</a:t>
            </a:r>
            <a:r>
              <a:rPr lang="en-US" dirty="0" smtClean="0"/>
              <a:t> include the </a:t>
            </a:r>
            <a:r>
              <a:rPr lang="en-US" dirty="0" err="1" smtClean="0"/>
              <a:t>oligodendrocytes</a:t>
            </a:r>
            <a:r>
              <a:rPr lang="en-US" dirty="0" smtClean="0"/>
              <a:t>, </a:t>
            </a:r>
            <a:r>
              <a:rPr lang="en-US" dirty="0" err="1" smtClean="0"/>
              <a:t>ependymal</a:t>
            </a:r>
            <a:r>
              <a:rPr lang="en-US" dirty="0" smtClean="0"/>
              <a:t> cells, and </a:t>
            </a:r>
            <a:r>
              <a:rPr lang="en-US" dirty="0" err="1" smtClean="0"/>
              <a:t>astrocytes</a:t>
            </a:r>
            <a:r>
              <a:rPr lang="en-US" dirty="0" smtClean="0"/>
              <a:t>. In the peripheral nervous system, </a:t>
            </a:r>
            <a:r>
              <a:rPr lang="en-US" dirty="0" err="1" smtClean="0"/>
              <a:t>glia</a:t>
            </a:r>
            <a:r>
              <a:rPr lang="en-US" dirty="0" smtClean="0"/>
              <a:t> derive from the neural crest. These PNS </a:t>
            </a:r>
            <a:r>
              <a:rPr lang="en-US" dirty="0" err="1" smtClean="0"/>
              <a:t>glia</a:t>
            </a:r>
            <a:r>
              <a:rPr lang="en-US" dirty="0" smtClean="0"/>
              <a:t> include Schwann cells in nerves and satellite </a:t>
            </a:r>
            <a:r>
              <a:rPr lang="en-US" dirty="0" err="1" smtClean="0"/>
              <a:t>glial</a:t>
            </a:r>
            <a:r>
              <a:rPr lang="en-US" dirty="0" smtClean="0"/>
              <a:t> cells in ganglia.</a:t>
            </a:r>
          </a:p>
          <a:p>
            <a:r>
              <a:rPr lang="en-US" b="1" dirty="0" smtClean="0"/>
              <a:t> </a:t>
            </a:r>
            <a:endParaRPr lang="en-US" dirty="0"/>
          </a:p>
        </p:txBody>
      </p:sp>
      <p:sp>
        <p:nvSpPr>
          <p:cNvPr id="4" name="Slide Number Placeholder 3"/>
          <p:cNvSpPr>
            <a:spLocks noGrp="1"/>
          </p:cNvSpPr>
          <p:nvPr>
            <p:ph type="sldNum" sz="quarter" idx="10"/>
          </p:nvPr>
        </p:nvSpPr>
        <p:spPr/>
        <p:txBody>
          <a:bodyPr/>
          <a:lstStyle/>
          <a:p>
            <a:fld id="{2CCF8E0C-6F4B-4555-BBD8-A4EE6A07D862}"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2">
              <a:buClr>
                <a:schemeClr val="tx1"/>
              </a:buClr>
            </a:pPr>
            <a:r>
              <a:rPr lang="en-US" sz="1800" dirty="0" smtClean="0"/>
              <a:t>Terminal branches (</a:t>
            </a:r>
            <a:r>
              <a:rPr lang="en-US" sz="1800" dirty="0" err="1" smtClean="0"/>
              <a:t>telodendria</a:t>
            </a:r>
            <a:r>
              <a:rPr lang="en-US" sz="1800" dirty="0" smtClean="0"/>
              <a:t>)</a:t>
            </a:r>
          </a:p>
          <a:p>
            <a:pPr lvl="3">
              <a:buClr>
                <a:schemeClr val="tx1"/>
              </a:buClr>
            </a:pPr>
            <a:r>
              <a:rPr lang="en-US" sz="1800" dirty="0" smtClean="0"/>
              <a:t>End in knobs called axon terminals (aka s</a:t>
            </a:r>
            <a:r>
              <a:rPr lang="en-US" sz="1800" i="1" dirty="0" smtClean="0"/>
              <a:t>ynaptic terminals, end bulbs, </a:t>
            </a:r>
            <a:r>
              <a:rPr lang="en-US" sz="1800" i="1" dirty="0" err="1" smtClean="0"/>
              <a:t>boutons</a:t>
            </a:r>
            <a:r>
              <a:rPr lang="en-US" sz="1800" i="1" dirty="0" smtClean="0"/>
              <a:t>, </a:t>
            </a:r>
            <a:r>
              <a:rPr lang="en-US" sz="1800" dirty="0" smtClean="0"/>
              <a:t>synaptic knobs)	</a:t>
            </a:r>
          </a:p>
          <a:p>
            <a:endParaRPr lang="en-US" dirty="0"/>
          </a:p>
        </p:txBody>
      </p:sp>
      <p:sp>
        <p:nvSpPr>
          <p:cNvPr id="4" name="Slide Number Placeholder 3"/>
          <p:cNvSpPr>
            <a:spLocks noGrp="1"/>
          </p:cNvSpPr>
          <p:nvPr>
            <p:ph type="sldNum" sz="quarter" idx="10"/>
          </p:nvPr>
        </p:nvSpPr>
        <p:spPr/>
        <p:txBody>
          <a:bodyPr/>
          <a:lstStyle/>
          <a:p>
            <a:fld id="{F8CC4E7A-6EAF-4AC4-8DE3-6E2230A20328}"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Contains many bundles of protein filaments (</a:t>
            </a:r>
            <a:r>
              <a:rPr lang="en-US" sz="1200" dirty="0" err="1" smtClean="0">
                <a:solidFill>
                  <a:srgbClr val="FFFF00"/>
                </a:solidFill>
              </a:rPr>
              <a:t>neurofibrils</a:t>
            </a:r>
            <a:r>
              <a:rPr lang="en-US" sz="1200" dirty="0" smtClean="0"/>
              <a:t>) which help maintain the shape, structure, and integrity of the cell.</a:t>
            </a:r>
          </a:p>
          <a:p>
            <a:pPr>
              <a:lnSpc>
                <a:spcPct val="90000"/>
              </a:lnSpc>
            </a:pPr>
            <a:r>
              <a:rPr lang="en-US" sz="2000" dirty="0" smtClean="0"/>
              <a:t>Contains nucleus plus most normal organelles.</a:t>
            </a:r>
          </a:p>
          <a:p>
            <a:pPr>
              <a:lnSpc>
                <a:spcPct val="90000"/>
              </a:lnSpc>
            </a:pPr>
            <a:r>
              <a:rPr lang="en-US" sz="2000" dirty="0" smtClean="0"/>
              <a:t>Biosynthetic center of the neuron.</a:t>
            </a:r>
          </a:p>
          <a:p>
            <a:pPr>
              <a:lnSpc>
                <a:spcPct val="90000"/>
              </a:lnSpc>
            </a:pPr>
            <a:r>
              <a:rPr lang="en-US" sz="2000" dirty="0" smtClean="0"/>
              <a:t>Contains a very active and developed rough endoplasmic reticulum which is responsible for the synthesis of</a:t>
            </a:r>
            <a:r>
              <a:rPr lang="en-US" sz="2400" dirty="0" smtClean="0"/>
              <a:t> </a:t>
            </a:r>
            <a:r>
              <a:rPr lang="en-US" sz="2000" dirty="0" smtClean="0"/>
              <a:t>________. </a:t>
            </a:r>
          </a:p>
          <a:p>
            <a:pPr lvl="1">
              <a:lnSpc>
                <a:spcPct val="90000"/>
              </a:lnSpc>
            </a:pPr>
            <a:r>
              <a:rPr lang="en-US" sz="1800" dirty="0" smtClean="0"/>
              <a:t>The neuronal rough ER is referred to as the </a:t>
            </a:r>
            <a:r>
              <a:rPr lang="en-US" sz="1800" dirty="0" err="1" smtClean="0">
                <a:solidFill>
                  <a:srgbClr val="FFFF00"/>
                </a:solidFill>
              </a:rPr>
              <a:t>Nissl</a:t>
            </a:r>
            <a:r>
              <a:rPr lang="en-US" sz="1800" dirty="0" smtClean="0">
                <a:solidFill>
                  <a:srgbClr val="FFFF00"/>
                </a:solidFill>
              </a:rPr>
              <a:t> body</a:t>
            </a:r>
            <a:r>
              <a:rPr lang="en-US" sz="1800" dirty="0" smtClean="0"/>
              <a:t>.</a:t>
            </a:r>
          </a:p>
          <a:p>
            <a:pPr>
              <a:lnSpc>
                <a:spcPct val="90000"/>
              </a:lnSpc>
            </a:pPr>
            <a:r>
              <a:rPr lang="en-US" sz="2000" dirty="0" smtClean="0"/>
              <a:t>Contains many bundles of protein filaments (</a:t>
            </a:r>
            <a:r>
              <a:rPr lang="en-US" sz="2000" dirty="0" err="1" smtClean="0">
                <a:solidFill>
                  <a:srgbClr val="FFFF00"/>
                </a:solidFill>
              </a:rPr>
              <a:t>neurofibrils</a:t>
            </a:r>
            <a:r>
              <a:rPr lang="en-US" sz="2000" dirty="0" smtClean="0"/>
              <a:t>) which help maintain the shape, structure, and integrity of the cell.</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a:lnSpc>
                <a:spcPct val="90000"/>
              </a:lnSpc>
            </a:pPr>
            <a:r>
              <a:rPr lang="en-US" sz="2000" dirty="0" smtClean="0"/>
              <a:t>Contains nucleus plus most normal organelles.</a:t>
            </a:r>
          </a:p>
          <a:p>
            <a:pPr>
              <a:lnSpc>
                <a:spcPct val="90000"/>
              </a:lnSpc>
            </a:pPr>
            <a:r>
              <a:rPr lang="en-US" sz="2000" dirty="0" smtClean="0"/>
              <a:t>Biosynthetic center of the neuron.</a:t>
            </a:r>
          </a:p>
          <a:p>
            <a:pPr>
              <a:lnSpc>
                <a:spcPct val="90000"/>
              </a:lnSpc>
            </a:pPr>
            <a:r>
              <a:rPr lang="en-US" sz="2000" dirty="0" smtClean="0"/>
              <a:t>Contains a very active and developed rough endoplasmic reticulum which is responsible for the synthesis of</a:t>
            </a:r>
            <a:r>
              <a:rPr lang="en-US" sz="2400" dirty="0" smtClean="0"/>
              <a:t> </a:t>
            </a:r>
            <a:r>
              <a:rPr lang="en-US" sz="2000" dirty="0" smtClean="0"/>
              <a:t>________. </a:t>
            </a:r>
          </a:p>
          <a:p>
            <a:pPr lvl="1">
              <a:lnSpc>
                <a:spcPct val="90000"/>
              </a:lnSpc>
            </a:pPr>
            <a:r>
              <a:rPr lang="en-US" sz="1800" dirty="0" smtClean="0"/>
              <a:t>The neuronal rough ER is referred to as the </a:t>
            </a:r>
            <a:r>
              <a:rPr lang="en-US" sz="1800" dirty="0" err="1" smtClean="0">
                <a:solidFill>
                  <a:srgbClr val="FFFF00"/>
                </a:solidFill>
              </a:rPr>
              <a:t>Nissl</a:t>
            </a:r>
            <a:r>
              <a:rPr lang="en-US" sz="1800" dirty="0" smtClean="0">
                <a:solidFill>
                  <a:srgbClr val="FFFF00"/>
                </a:solidFill>
              </a:rPr>
              <a:t> body</a:t>
            </a:r>
            <a:r>
              <a:rPr lang="en-US" sz="1800" dirty="0" smtClean="0"/>
              <a:t>.</a:t>
            </a:r>
          </a:p>
          <a:p>
            <a:pPr>
              <a:lnSpc>
                <a:spcPct val="90000"/>
              </a:lnSpc>
            </a:pPr>
            <a:r>
              <a:rPr lang="en-US" sz="2000" dirty="0" smtClean="0"/>
              <a:t>Contains many bundles of protein filaments (</a:t>
            </a:r>
            <a:r>
              <a:rPr lang="en-US" sz="2000" dirty="0" err="1" smtClean="0">
                <a:solidFill>
                  <a:srgbClr val="FFFF00"/>
                </a:solidFill>
              </a:rPr>
              <a:t>neurofibrils</a:t>
            </a:r>
            <a:r>
              <a:rPr lang="en-US" sz="2000" dirty="0" smtClean="0"/>
              <a:t>) which help maintain the shape, structure, and integrity of the cell.</a:t>
            </a:r>
          </a:p>
          <a:p>
            <a:pPr>
              <a:lnSpc>
                <a:spcPct val="90000"/>
              </a:lnSpc>
            </a:pPr>
            <a:r>
              <a:rPr lang="en-US" sz="2000" dirty="0" smtClean="0"/>
              <a:t>Contains nucleus plus most normal organelles.</a:t>
            </a:r>
          </a:p>
          <a:p>
            <a:pPr>
              <a:lnSpc>
                <a:spcPct val="90000"/>
              </a:lnSpc>
            </a:pPr>
            <a:r>
              <a:rPr lang="en-US" sz="2000" dirty="0" smtClean="0"/>
              <a:t>Biosynthetic center of the neuron.</a:t>
            </a:r>
          </a:p>
          <a:p>
            <a:pPr>
              <a:lnSpc>
                <a:spcPct val="90000"/>
              </a:lnSpc>
            </a:pPr>
            <a:r>
              <a:rPr lang="en-US" sz="2000" dirty="0" smtClean="0"/>
              <a:t>Contains a very active and developed rough endoplasmic reticulum which is responsible for the synthesis of</a:t>
            </a:r>
            <a:r>
              <a:rPr lang="en-US" sz="2400" dirty="0" smtClean="0"/>
              <a:t> </a:t>
            </a:r>
            <a:r>
              <a:rPr lang="en-US" sz="2000" dirty="0" smtClean="0"/>
              <a:t>________. </a:t>
            </a:r>
          </a:p>
          <a:p>
            <a:pPr lvl="1">
              <a:lnSpc>
                <a:spcPct val="90000"/>
              </a:lnSpc>
            </a:pPr>
            <a:r>
              <a:rPr lang="en-US" sz="1800" dirty="0" smtClean="0"/>
              <a:t>The neuronal rough ER is referred to as the </a:t>
            </a:r>
            <a:r>
              <a:rPr lang="en-US" sz="1800" dirty="0" err="1" smtClean="0">
                <a:solidFill>
                  <a:srgbClr val="FFFF00"/>
                </a:solidFill>
              </a:rPr>
              <a:t>Nissl</a:t>
            </a:r>
            <a:r>
              <a:rPr lang="en-US" sz="1800" dirty="0" smtClean="0">
                <a:solidFill>
                  <a:srgbClr val="FFFF00"/>
                </a:solidFill>
              </a:rPr>
              <a:t> body</a:t>
            </a:r>
            <a:r>
              <a:rPr lang="en-US" sz="1800" dirty="0" smtClean="0"/>
              <a:t>.</a:t>
            </a:r>
          </a:p>
          <a:p>
            <a:pPr>
              <a:lnSpc>
                <a:spcPct val="90000"/>
              </a:lnSpc>
            </a:pPr>
            <a:r>
              <a:rPr lang="en-US" sz="2000" dirty="0" smtClean="0"/>
              <a:t>Contains many bundles of protein filaments (</a:t>
            </a:r>
            <a:r>
              <a:rPr lang="en-US" sz="2000" dirty="0" err="1" smtClean="0">
                <a:solidFill>
                  <a:srgbClr val="FFFF00"/>
                </a:solidFill>
              </a:rPr>
              <a:t>neurofibrils</a:t>
            </a:r>
            <a:r>
              <a:rPr lang="en-US" sz="2000" dirty="0" smtClean="0"/>
              <a:t>) which help maintain the shape, structure, and integrity of the cell.</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F8CC4E7A-6EAF-4AC4-8DE3-6E2230A20328}"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eaLnBrk="1" hangingPunct="1">
              <a:lnSpc>
                <a:spcPct val="90000"/>
              </a:lnSpc>
            </a:pPr>
            <a:r>
              <a:rPr lang="en-US" sz="1200" dirty="0" err="1" smtClean="0"/>
              <a:t>dendritic</a:t>
            </a:r>
            <a:r>
              <a:rPr lang="en-US" sz="1200" dirty="0" smtClean="0"/>
              <a:t> function is more complex than was previously believed; for example, dendrites appear to be able to actively conduct action potentials, and many </a:t>
            </a:r>
            <a:r>
              <a:rPr lang="en-US" sz="1200" dirty="0" err="1" smtClean="0"/>
              <a:t>dendritic</a:t>
            </a:r>
            <a:r>
              <a:rPr lang="en-US" sz="1200" dirty="0" smtClean="0"/>
              <a:t> signals appear to be compartmentalized to just certain parts of the </a:t>
            </a:r>
            <a:r>
              <a:rPr lang="en-US" sz="1200" dirty="0" err="1" smtClean="0"/>
              <a:t>dendritic</a:t>
            </a:r>
            <a:r>
              <a:rPr lang="en-US" sz="1200" dirty="0" smtClean="0"/>
              <a:t> tree</a:t>
            </a:r>
          </a:p>
          <a:p>
            <a:pPr eaLnBrk="1" hangingPunct="1">
              <a:lnSpc>
                <a:spcPct val="90000"/>
              </a:lnSpc>
            </a:pPr>
            <a:r>
              <a:rPr lang="en-US" sz="1200" dirty="0" smtClean="0"/>
              <a:t>the functional significance of these abilities remains to be determined; however, dendrites are clearly more than just passive conductors of action potentials</a:t>
            </a:r>
          </a:p>
          <a:p>
            <a:endParaRPr lang="en-US" dirty="0"/>
          </a:p>
        </p:txBody>
      </p:sp>
      <p:sp>
        <p:nvSpPr>
          <p:cNvPr id="4" name="Slide Number Placeholder 3"/>
          <p:cNvSpPr>
            <a:spLocks noGrp="1"/>
          </p:cNvSpPr>
          <p:nvPr>
            <p:ph type="sldNum" sz="quarter" idx="10"/>
          </p:nvPr>
        </p:nvSpPr>
        <p:spPr/>
        <p:txBody>
          <a:bodyPr/>
          <a:lstStyle/>
          <a:p>
            <a:fld id="{DAD8ACB7-EBFD-4735-A96E-313EF1A37626}"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INPUT   -sensors</a:t>
            </a:r>
          </a:p>
          <a:p>
            <a:r>
              <a:rPr lang="en-US" dirty="0" smtClean="0"/>
              <a:t>OUTPUT-motor</a:t>
            </a:r>
          </a:p>
          <a:p>
            <a:r>
              <a:rPr lang="en-US" dirty="0" smtClean="0"/>
              <a:t>CENTRE brain +spinal cord</a:t>
            </a:r>
          </a:p>
          <a:p>
            <a:r>
              <a:rPr lang="en-US" dirty="0" smtClean="0"/>
              <a:t>INTEGRATION- far better</a:t>
            </a:r>
          </a:p>
          <a:p>
            <a:r>
              <a:rPr lang="en-US" dirty="0" smtClean="0"/>
              <a:t>SPEED- slower</a:t>
            </a:r>
          </a:p>
          <a:p>
            <a:r>
              <a:rPr lang="en-US" dirty="0" smtClean="0"/>
              <a:t>NEW IDEAS –owns its ideas 99% of sensory information</a:t>
            </a:r>
            <a:r>
              <a:rPr lang="en-US" baseline="0" dirty="0" smtClean="0"/>
              <a:t> is ignored by the brain &amp; !% is </a:t>
            </a:r>
            <a:r>
              <a:rPr lang="en-US" baseline="0" dirty="0" err="1" smtClean="0"/>
              <a:t>utilised</a:t>
            </a:r>
            <a:r>
              <a:rPr lang="en-US" baseline="0" dirty="0" smtClean="0"/>
              <a:t>.</a:t>
            </a:r>
            <a:endParaRPr lang="en-US" dirty="0" smtClean="0"/>
          </a:p>
          <a:p>
            <a:r>
              <a:rPr lang="en-US" dirty="0" smtClean="0"/>
              <a:t>ENERGY</a:t>
            </a:r>
          </a:p>
          <a:p>
            <a:r>
              <a:rPr lang="en-US" dirty="0" smtClean="0"/>
              <a:t>PROPER CONNECTIONS</a:t>
            </a:r>
          </a:p>
          <a:p>
            <a:r>
              <a:rPr lang="en-US" dirty="0" smtClean="0"/>
              <a:t>INSULATION</a:t>
            </a:r>
          </a:p>
          <a:p>
            <a:r>
              <a:rPr lang="en-US" dirty="0" smtClean="0"/>
              <a:t>DAY DREAMING lately some of the </a:t>
            </a:r>
            <a:r>
              <a:rPr lang="en-US" dirty="0" err="1" smtClean="0"/>
              <a:t>computors</a:t>
            </a:r>
            <a:r>
              <a:rPr lang="en-US" dirty="0" smtClean="0"/>
              <a:t> have been </a:t>
            </a:r>
            <a:r>
              <a:rPr lang="en-US" dirty="0" err="1" smtClean="0"/>
              <a:t>proceessed</a:t>
            </a:r>
            <a:r>
              <a:rPr lang="en-US" dirty="0" smtClean="0"/>
              <a:t> to have day dreaming</a:t>
            </a:r>
          </a:p>
          <a:p>
            <a:r>
              <a:rPr lang="en-US" dirty="0" smtClean="0"/>
              <a:t>OUTPUT FLEXIBILITY</a:t>
            </a:r>
          </a:p>
          <a:p>
            <a:r>
              <a:rPr lang="en-US" dirty="0" smtClean="0"/>
              <a:t>ORGINALITY</a:t>
            </a:r>
          </a:p>
          <a:p>
            <a:endParaRPr lang="en-US" dirty="0"/>
          </a:p>
        </p:txBody>
      </p:sp>
      <p:sp>
        <p:nvSpPr>
          <p:cNvPr id="4" name="Slide Number Placeholder 3"/>
          <p:cNvSpPr>
            <a:spLocks noGrp="1"/>
          </p:cNvSpPr>
          <p:nvPr>
            <p:ph type="sldNum" sz="quarter" idx="10"/>
          </p:nvPr>
        </p:nvSpPr>
        <p:spPr/>
        <p:txBody>
          <a:bodyPr/>
          <a:lstStyle/>
          <a:p>
            <a:fld id="{8D77E80E-EF40-42ED-81CC-5E7A95306AAB}" type="slidenum">
              <a:rPr lang="en-US" smtClean="0"/>
              <a:pPr/>
              <a:t>8</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Frequancy</a:t>
            </a:r>
            <a:r>
              <a:rPr lang="en-US" dirty="0" smtClean="0"/>
              <a:t> modulation </a:t>
            </a:r>
            <a:r>
              <a:rPr lang="en-US" dirty="0" err="1" smtClean="0"/>
              <a:t>frequancy</a:t>
            </a:r>
            <a:r>
              <a:rPr lang="en-US" dirty="0" smtClean="0"/>
              <a:t> of impulses/time unit</a:t>
            </a:r>
          </a:p>
          <a:p>
            <a:r>
              <a:rPr lang="en-US" dirty="0" smtClean="0"/>
              <a:t>EXCITATION &amp;</a:t>
            </a:r>
            <a:r>
              <a:rPr lang="en-US" baseline="0" dirty="0" smtClean="0"/>
              <a:t> INHIBITION</a:t>
            </a:r>
            <a:endParaRPr lang="en-US" dirty="0"/>
          </a:p>
        </p:txBody>
      </p:sp>
      <p:sp>
        <p:nvSpPr>
          <p:cNvPr id="4" name="Slide Number Placeholder 3"/>
          <p:cNvSpPr>
            <a:spLocks noGrp="1"/>
          </p:cNvSpPr>
          <p:nvPr>
            <p:ph type="sldNum" sz="quarter" idx="10"/>
          </p:nvPr>
        </p:nvSpPr>
        <p:spPr/>
        <p:txBody>
          <a:bodyPr/>
          <a:lstStyle/>
          <a:p>
            <a:fld id="{8D77E80E-EF40-42ED-81CC-5E7A95306AAB}" type="slidenum">
              <a:rPr lang="en-US" smtClean="0"/>
              <a:pPr/>
              <a:t>9</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US" sz="3300" dirty="0" smtClean="0"/>
              <a:t>59The nervous system works through excitation and inhibition</a:t>
            </a:r>
            <a:r>
              <a:rPr lang="en-US" dirty="0" smtClean="0"/>
              <a:t>.</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dirty="0" smtClean="0"/>
              <a:t>Chemical signals released from one cell leads to increases   (excitation) or decreases (inhibition) in electrical impulses in the receiving cell.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dirty="0" smtClean="0"/>
              <a:t>System level processes work by interaction of inhibition and excitation</a:t>
            </a:r>
          </a:p>
          <a:p>
            <a:pPr lvl="1"/>
            <a:endParaRPr lang="en-US" sz="1200" dirty="0" smtClean="0"/>
          </a:p>
          <a:p>
            <a:pPr lvl="1"/>
            <a:endParaRPr lang="en-US" sz="1200" dirty="0" smtClean="0"/>
          </a:p>
          <a:p>
            <a:pPr lvl="1"/>
            <a:endParaRPr lang="en-US" dirty="0" smtClean="0"/>
          </a:p>
          <a:p>
            <a:pPr lvl="1"/>
            <a:r>
              <a:rPr lang="en-US" dirty="0" smtClean="0"/>
              <a:t>.  </a:t>
            </a:r>
          </a:p>
          <a:p>
            <a:endParaRPr lang="en-US" dirty="0" smtClean="0"/>
          </a:p>
          <a:p>
            <a:endParaRPr lang="en-US" dirty="0" smtClean="0"/>
          </a:p>
          <a:p>
            <a:pPr>
              <a:buNone/>
            </a:pPr>
            <a:endParaRPr lang="en-US" dirty="0"/>
          </a:p>
        </p:txBody>
      </p:sp>
      <p:sp>
        <p:nvSpPr>
          <p:cNvPr id="4" name="Slide Number Placeholder 3"/>
          <p:cNvSpPr>
            <a:spLocks noGrp="1"/>
          </p:cNvSpPr>
          <p:nvPr>
            <p:ph type="sldNum" sz="quarter" idx="10"/>
          </p:nvPr>
        </p:nvSpPr>
        <p:spPr/>
        <p:txBody>
          <a:bodyPr/>
          <a:lstStyle/>
          <a:p>
            <a:fld id="{8D77E80E-EF40-42ED-81CC-5E7A95306AAB}" type="slidenum">
              <a:rPr lang="en-US" smtClean="0"/>
              <a:pPr/>
              <a:t>10</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-65mV</a:t>
            </a:r>
            <a:endParaRPr lang="en-US" dirty="0"/>
          </a:p>
        </p:txBody>
      </p:sp>
      <p:sp>
        <p:nvSpPr>
          <p:cNvPr id="4" name="Slide Number Placeholder 3"/>
          <p:cNvSpPr>
            <a:spLocks noGrp="1"/>
          </p:cNvSpPr>
          <p:nvPr>
            <p:ph type="sldNum" sz="quarter" idx="10"/>
          </p:nvPr>
        </p:nvSpPr>
        <p:spPr/>
        <p:txBody>
          <a:bodyPr/>
          <a:lstStyle/>
          <a:p>
            <a:fld id="{8D77E80E-EF40-42ED-81CC-5E7A95306AAB}" type="slidenum">
              <a:rPr lang="en-US" smtClean="0"/>
              <a:pPr/>
              <a:t>12</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3600" b="1">
                <a:solidFill>
                  <a:schemeClr val="tx2"/>
                </a:solidFill>
                <a:effectLst>
                  <a:outerShdw blurRad="31750" dist="25400" dir="5400000" algn="tl" rotWithShape="0">
                    <a:srgbClr val="000000">
                      <a:alpha val="25000"/>
                    </a:srgbClr>
                  </a:outerShdw>
                </a:effectLst>
                <a:latin typeface="Arial" pitchFamily="34" charset="0"/>
                <a:cs typeface="Arial" pitchFamily="34" charset="0"/>
              </a:defRPr>
            </a:lvl1pPr>
            <a:extLst/>
          </a:lstStyle>
          <a:p>
            <a:r>
              <a:rPr kumimoji="0" lang="en-US" dirty="0" smtClean="0"/>
              <a:t>Click to edit Master title style</a:t>
            </a:r>
            <a:endParaRPr kumimoji="0" lang="en-US" dirty="0"/>
          </a:p>
        </p:txBody>
      </p:sp>
      <p:sp>
        <p:nvSpPr>
          <p:cNvPr id="17" name="Subtitle 16"/>
          <p:cNvSpPr>
            <a:spLocks noGrp="1"/>
          </p:cNvSpPr>
          <p:nvPr>
            <p:ph type="subTitle" idx="1"/>
          </p:nvPr>
        </p:nvSpPr>
        <p:spPr>
          <a:xfrm>
            <a:off x="685800" y="3611607"/>
            <a:ext cx="7772400" cy="1199704"/>
          </a:xfrm>
        </p:spPr>
        <p:txBody>
          <a:bodyPr lIns="45720" rIns="45720">
            <a:normAutofit/>
          </a:bodyPr>
          <a:lstStyle>
            <a:lvl1pPr marL="0" marR="64008" indent="0" algn="r">
              <a:buNone/>
              <a:defRPr sz="2400">
                <a:solidFill>
                  <a:schemeClr val="tx2"/>
                </a:solidFill>
                <a:latin typeface="Arial" pitchFamily="34" charset="0"/>
                <a:cs typeface="Arial"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dirty="0" smtClean="0"/>
              <a:t>Click to edit Master subtitle style</a:t>
            </a:r>
            <a:endParaRPr kumimoji="0" lang="en-US" dirty="0"/>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2FA6EB0F-373A-478F-B6EE-B9F219F79566}" type="datetime1">
              <a:rPr lang="en-US" smtClean="0"/>
              <a:pPr/>
              <a:t>11/4/2012</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CA15C064-DD44-4CAC-873E-2D1F54821676}" type="slidenum">
              <a:rPr kumimoji="0" lang="en-US" smtClean="0"/>
              <a:pPr/>
              <a:t>‹#›</a:t>
            </a:fld>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0B3693F8-D64B-4094-ADB8-4028C2E8A4A2}" type="datetime1">
              <a:rPr lang="en-US" smtClean="0"/>
              <a:pPr/>
              <a:t>11/4/2012</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CA15C064-DD44-4CAC-873E-2D1F54821676}"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4EB4EEDC-EEEF-4D9B-BA6C-87F7308BFFA8}" type="datetime1">
              <a:rPr lang="en-US" smtClean="0"/>
              <a:pPr/>
              <a:t>11/4/2012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CA15C064-DD44-4CAC-873E-2D1F54821676}" type="slidenum">
              <a:rPr kumimoji="0" lang="en-US" smtClean="0"/>
              <a:pPr/>
              <a:t>‹#›</a:t>
            </a:fld>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914C8674-D3C7-4AEA-AA28-7233BC28E8B9}" type="datetime1">
              <a:rPr lang="en-US" smtClean="0"/>
              <a:pPr/>
              <a:t>11/4/2012</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CA15C064-DD44-4CAC-873E-2D1F54821676}" type="slidenum">
              <a:rPr kumimoji="0" lang="en-US" smtClean="0"/>
              <a:pPr/>
              <a:t>‹#›</a:t>
            </a:fld>
            <a:endParaRPr kumimoji="0"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B95E99F-7191-460A-A74B-A39F721F8BD2}" type="datetime1">
              <a:rPr lang="en-US" smtClean="0"/>
              <a:pPr/>
              <a:t>11/4/2012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A15C064-DD44-4CAC-873E-2D1F54821676}" type="slidenum">
              <a:rPr kumimoji="0" lang="en-US" smtClean="0"/>
              <a:pPr/>
              <a:t>‹#›</a:t>
            </a:fld>
            <a:endParaRPr kumimoji="0"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D5B7B68-BCAE-42D2-8FF3-4744C2828006}" type="datetime1">
              <a:rPr lang="en-US" smtClean="0"/>
              <a:pPr/>
              <a:t>11/4/2012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A15C064-DD44-4CAC-873E-2D1F54821676}" type="slidenum">
              <a:rPr kumimoji="0" lang="en-US" smtClean="0"/>
              <a:pPr/>
              <a:t>‹#›</a:t>
            </a:fld>
            <a:endParaRPr kumimoji="0"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chartAndTx">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Chart Placeholder 2"/>
          <p:cNvSpPr>
            <a:spLocks noGrp="1"/>
          </p:cNvSpPr>
          <p:nvPr>
            <p:ph type="chart" sz="half" idx="1"/>
          </p:nvPr>
        </p:nvSpPr>
        <p:spPr>
          <a:xfrm>
            <a:off x="457200" y="1600200"/>
            <a:ext cx="4038600" cy="4530725"/>
          </a:xfrm>
        </p:spPr>
        <p:txBody>
          <a:bodyPr/>
          <a:lstStyle/>
          <a:p>
            <a:pPr lvl="0"/>
            <a:endParaRPr lang="en-US" noProof="0" smtClean="0"/>
          </a:p>
        </p:txBody>
      </p:sp>
      <p:sp>
        <p:nvSpPr>
          <p:cNvPr id="4" name="Text Placeholder 3"/>
          <p:cNvSpPr>
            <a:spLocks noGrp="1"/>
          </p:cNvSpPr>
          <p:nvPr>
            <p:ph type="body"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7"/>
          <p:cNvSpPr>
            <a:spLocks noGrp="1" noChangeArrowheads="1"/>
          </p:cNvSpPr>
          <p:nvPr>
            <p:ph type="dt" sz="half" idx="10"/>
          </p:nvPr>
        </p:nvSpPr>
        <p:spPr>
          <a:xfrm>
            <a:off x="457200" y="6356350"/>
            <a:ext cx="2133600" cy="365125"/>
          </a:xfrm>
          <a:prstGeom prst="rect">
            <a:avLst/>
          </a:prstGeom>
          <a:ln/>
        </p:spPr>
        <p:txBody>
          <a:bodyPr/>
          <a:lstStyle>
            <a:lvl1pPr>
              <a:defRPr/>
            </a:lvl1pPr>
          </a:lstStyle>
          <a:p>
            <a:pPr>
              <a:defRPr/>
            </a:pPr>
            <a:fld id="{58F446A0-0A66-4E65-8CD8-3D7C940E8EE3}" type="datetime1">
              <a:rPr lang="en-US" smtClean="0"/>
              <a:pPr>
                <a:defRPr/>
              </a:pPr>
              <a:t>11/4/2012</a:t>
            </a:fld>
            <a:endParaRPr lang="en-US"/>
          </a:p>
        </p:txBody>
      </p:sp>
      <p:sp>
        <p:nvSpPr>
          <p:cNvPr id="6" name="Rectangle 68"/>
          <p:cNvSpPr>
            <a:spLocks noGrp="1" noChangeArrowheads="1"/>
          </p:cNvSpPr>
          <p:nvPr>
            <p:ph type="ftr" sz="quarter" idx="11"/>
          </p:nvPr>
        </p:nvSpPr>
        <p:spPr>
          <a:ln/>
        </p:spPr>
        <p:txBody>
          <a:bodyPr/>
          <a:lstStyle>
            <a:lvl1pPr>
              <a:defRPr/>
            </a:lvl1pPr>
          </a:lstStyle>
          <a:p>
            <a:pPr>
              <a:defRPr/>
            </a:pPr>
            <a:endParaRPr lang="en-US"/>
          </a:p>
        </p:txBody>
      </p:sp>
      <p:sp>
        <p:nvSpPr>
          <p:cNvPr id="7" name="Rectangle 69"/>
          <p:cNvSpPr>
            <a:spLocks noGrp="1" noChangeArrowheads="1"/>
          </p:cNvSpPr>
          <p:nvPr>
            <p:ph type="sldNum" sz="quarter" idx="12"/>
          </p:nvPr>
        </p:nvSpPr>
        <p:spPr>
          <a:xfrm>
            <a:off x="7924800" y="6356350"/>
            <a:ext cx="762000" cy="365125"/>
          </a:xfrm>
          <a:prstGeom prst="rect">
            <a:avLst/>
          </a:prstGeom>
          <a:ln/>
        </p:spPr>
        <p:txBody>
          <a:bodyPr/>
          <a:lstStyle>
            <a:lvl1pPr>
              <a:defRPr/>
            </a:lvl1pPr>
          </a:lstStyle>
          <a:p>
            <a:pPr>
              <a:defRPr/>
            </a:pPr>
            <a:fld id="{9A13395E-BAA0-490C-B022-4F6142D247F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algn="l" eaLnBrk="1" latinLnBrk="0" hangingPunct="1"/>
            <a:fld id="{27E346C2-6FC2-4C5F-B01D-E7584B05D0A7}" type="datetime1">
              <a:rPr lang="en-US" smtClean="0"/>
              <a:pPr algn="l" eaLnBrk="1" latinLnBrk="0" hangingPunct="1"/>
              <a:t>11/4/2012</a:t>
            </a:fld>
            <a:endParaRPr lang="en-US" dirty="0">
              <a:solidFill>
                <a:schemeClr val="accent1">
                  <a:shade val="75000"/>
                </a:schemeClr>
              </a:solidFill>
            </a:endParaRP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15C064-DD44-4CAC-873E-2D1F54821676}" type="slidenum">
              <a:rPr kumimoji="0" lang="en-US" smtClean="0"/>
              <a:pPr/>
              <a:t>‹#›</a:t>
            </a:fld>
            <a:endParaRPr kumimoji="0" lang="en-US" dirty="0">
              <a:solidFill>
                <a:schemeClr val="accent1">
                  <a:shade val="75000"/>
                </a:scheme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400">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400">
                <a:solidFill>
                  <a:schemeClr val="tx1"/>
                </a:solidFill>
                <a:latin typeface="Arial" pitchFamily="34" charset="0"/>
                <a:cs typeface="Arial" pitchFamily="34" charset="0"/>
              </a:defRPr>
            </a:lvl4pPr>
            <a:lvl5pPr>
              <a:defRPr sz="2400">
                <a:solidFill>
                  <a:schemeClr val="tx1"/>
                </a:solidFill>
                <a:latin typeface="Arial" pitchFamily="34" charset="0"/>
                <a:cs typeface="Arial" pitchFamily="34" charset="0"/>
              </a:defRPr>
            </a:lvl5pPr>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p:txBody>
          <a:bodyPr/>
          <a:lstStyle>
            <a:extLst/>
          </a:lstStyle>
          <a:p>
            <a:fld id="{EB6DA1D0-59D2-4F41-9AB8-825E2AF6DBA0}" type="datetime1">
              <a:rPr lang="en-US" smtClean="0"/>
              <a:pPr/>
              <a:t>11/4/2012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A15C064-DD44-4CAC-873E-2D1F54821676}" type="slidenum">
              <a:rPr kumimoji="0" lang="en-US" smtClean="0"/>
              <a:pPr/>
              <a:t>‹#›</a:t>
            </a:fld>
            <a:endParaRPr kumimoji="0" lang="en-US" dirty="0"/>
          </a:p>
        </p:txBody>
      </p:sp>
      <p:sp>
        <p:nvSpPr>
          <p:cNvPr id="7" name="Title 6"/>
          <p:cNvSpPr>
            <a:spLocks noGrp="1"/>
          </p:cNvSpPr>
          <p:nvPr>
            <p:ph type="title"/>
          </p:nvPr>
        </p:nvSpPr>
        <p:spPr/>
        <p:txBody>
          <a:bodyPr rtlCol="0">
            <a:normAutofit/>
          </a:bodyPr>
          <a:lstStyle>
            <a:lvl1pPr>
              <a:defRPr sz="3600" b="0">
                <a:effectLst/>
                <a:latin typeface="Arial" pitchFamily="34" charset="0"/>
                <a:cs typeface="Arial" pitchFamily="34" charset="0"/>
              </a:defRPr>
            </a:lvl1pPr>
            <a:extLst/>
          </a:lstStyle>
          <a:p>
            <a:r>
              <a:rPr kumimoji="0" lang="en-US" dirty="0" smtClean="0"/>
              <a:t>Click to edit Master title style</a:t>
            </a:r>
            <a:endParaRPr kumimoji="0" lang="en-US" dirty="0"/>
          </a:p>
        </p:txBody>
      </p:sp>
    </p:spTree>
  </p:cSld>
  <p:clrMapOvr>
    <a:masterClrMapping/>
  </p:clrMapOvr>
  <p:transition spd="med"/>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algn="l" eaLnBrk="1" latinLnBrk="0" hangingPunct="1"/>
            <a:fld id="{7AE04206-BDCB-4A97-9B0D-18F437E77F6F}" type="datetime1">
              <a:rPr lang="en-US" smtClean="0"/>
              <a:pPr algn="l" eaLnBrk="1" latinLnBrk="0" hangingPunct="1"/>
              <a:t>11/4/2012</a:t>
            </a:fld>
            <a:endParaRPr lang="en-US" dirty="0">
              <a:solidFill>
                <a:schemeClr val="accent1">
                  <a:shade val="75000"/>
                </a:schemeClr>
              </a:solidFill>
            </a:endParaRP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15C064-DD44-4CAC-873E-2D1F54821676}" type="slidenum">
              <a:rPr kumimoji="0" lang="en-US" smtClean="0"/>
              <a:pPr/>
              <a:t>‹#›</a:t>
            </a:fld>
            <a:endParaRPr kumimoji="0" lang="en-US" dirty="0">
              <a:solidFill>
                <a:schemeClr val="accent1">
                  <a:shade val="75000"/>
                </a:schemeClr>
              </a:solidFill>
            </a:endParaRP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algn="l" eaLnBrk="1" latinLnBrk="0" hangingPunct="1"/>
            <a:fld id="{E022827A-9780-4FE9-92B1-AA94B15E3BCF}" type="datetime1">
              <a:rPr lang="en-US" smtClean="0"/>
              <a:pPr algn="l" eaLnBrk="1" latinLnBrk="0" hangingPunct="1"/>
              <a:t>11/4/2012</a:t>
            </a:fld>
            <a:endParaRPr lang="en-US" dirty="0">
              <a:solidFill>
                <a:schemeClr val="accent1">
                  <a:shade val="75000"/>
                </a:schemeClr>
              </a:solidFill>
            </a:endParaRP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15C064-DD44-4CAC-873E-2D1F54821676}" type="slidenum">
              <a:rPr kumimoji="0" lang="en-US" smtClean="0"/>
              <a:pPr/>
              <a:t>‹#›</a:t>
            </a:fld>
            <a:endParaRPr kumimoji="0" lang="en-US" dirty="0">
              <a:solidFill>
                <a:schemeClr val="accent1">
                  <a:shade val="75000"/>
                </a:scheme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5DED51E2-6995-4E79-AA2C-757C1C83ACB2}" type="datetime1">
              <a:rPr lang="en-US" smtClean="0"/>
              <a:pPr/>
              <a:t>11/4/2012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A15C064-DD44-4CAC-873E-2D1F54821676}" type="slidenum">
              <a:rPr kumimoji="0" lang="en-US" smtClean="0"/>
              <a:pPr/>
              <a:t>‹#›</a:t>
            </a:fld>
            <a:endParaRPr kumimoji="0"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9BBB8AF-3FF2-4100-8D08-2999E0CB08F1}" type="datetime1">
              <a:rPr lang="en-US" smtClean="0"/>
              <a:pPr/>
              <a:t>11/4/2012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CA15C064-DD44-4CAC-873E-2D1F54821676}" type="slidenum">
              <a:rPr kumimoji="0" lang="en-US" smtClean="0"/>
              <a:pPr/>
              <a:t>‹#›</a:t>
            </a:fld>
            <a:endParaRPr kumimoji="0"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01874BE4-8A3F-42C0-8B6F-101317B85DE8}" type="datetime1">
              <a:rPr lang="en-US" smtClean="0"/>
              <a:pPr/>
              <a:t>11/4/2012</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CA15C064-DD44-4CAC-873E-2D1F54821676}" type="slidenum">
              <a:rPr kumimoji="0" lang="en-US" smtClean="0"/>
              <a:pPr/>
              <a:t>‹#›</a:t>
            </a:fld>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828C6698-07BC-4310-A8C5-ACC7932CEBD5}" type="datetime1">
              <a:rPr lang="en-US" smtClean="0"/>
              <a:pPr/>
              <a:t>11/4/2012</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CA15C064-DD44-4CAC-873E-2D1F54821676}" type="slidenum">
              <a:rPr kumimoji="0" lang="en-US" smtClean="0"/>
              <a:pPr/>
              <a:t>‹#›</a:t>
            </a:fld>
            <a:endParaRPr kumimoji="0"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7"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algn="l" eaLnBrk="1" latinLnBrk="0" hangingPunct="1"/>
            <a:fld id="{4DE28C69-CB6E-4F98-9DA1-B65242E7B67D}" type="datetime1">
              <a:rPr lang="en-US" smtClean="0"/>
              <a:pPr algn="l" eaLnBrk="1" latinLnBrk="0" hangingPunct="1"/>
              <a:t>11/4/2012</a:t>
            </a:fld>
            <a:endParaRPr lang="en-US" dirty="0">
              <a:solidFill>
                <a:schemeClr val="accent1">
                  <a:shade val="75000"/>
                </a:schemeClr>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CA15C064-DD44-4CAC-873E-2D1F54821676}" type="slidenum">
              <a:rPr kumimoji="0" lang="en-US" smtClean="0"/>
              <a:pPr/>
              <a:t>‹#›</a:t>
            </a:fld>
            <a:endParaRPr kumimoji="0" lang="en-US" dirty="0">
              <a:solidFill>
                <a:schemeClr val="accent1">
                  <a:shade val="75000"/>
                </a:schemeClr>
              </a:solidFill>
            </a:endParaRPr>
          </a:p>
        </p:txBody>
      </p:sp>
    </p:spTree>
  </p:cSld>
  <p:clrMap bg1="lt1" tx1="dk1" bg2="lt2" tx2="dk2" accent1="accent1" accent2="accent2" accent3="accent3" accent4="accent4" accent5="accent5" accent6="accent6" hlink="hlink" folHlink="folHlink"/>
  <p:sldLayoutIdLst>
    <p:sldLayoutId id="2147483778" r:id="rId1"/>
    <p:sldLayoutId id="2147483791" r:id="rId2"/>
    <p:sldLayoutId id="2147483779" r:id="rId3"/>
    <p:sldLayoutId id="2147483793" r:id="rId4"/>
    <p:sldLayoutId id="2147483792"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 id="2147483788" r:id="rId14"/>
    <p:sldLayoutId id="2147483789" r:id="rId15"/>
  </p:sldLayoutIdLst>
  <p:hf sldNum="0"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vmlDrawing" Target="../drawings/vmlDrawing1.vml"/><Relationship Id="rId4" Type="http://schemas.openxmlformats.org/officeDocument/2006/relationships/package" Target="../embeddings/Microsoft_Office_PowerPoint_Presentation1.pptx"/></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idx="1"/>
          </p:nvPr>
        </p:nvSpPr>
        <p:spPr>
          <a:xfrm>
            <a:off x="0" y="838200"/>
            <a:ext cx="10287000" cy="6705600"/>
          </a:xfrm>
        </p:spPr>
        <p:txBody>
          <a:bodyPr>
            <a:normAutofit/>
          </a:bodyPr>
          <a:lstStyle/>
          <a:p>
            <a:pPr algn="ctr">
              <a:buFontTx/>
              <a:buNone/>
            </a:pPr>
            <a:r>
              <a:rPr lang="en-US" dirty="0" smtClean="0">
                <a:effectLst>
                  <a:outerShdw blurRad="38100" dist="38100" dir="2700000" algn="tl">
                    <a:srgbClr val="000000">
                      <a:alpha val="43137"/>
                    </a:srgbClr>
                  </a:outerShdw>
                </a:effectLst>
                <a:latin typeface="Arial" pitchFamily="34" charset="0"/>
                <a:cs typeface="Arial" pitchFamily="34" charset="0"/>
              </a:rPr>
              <a:t>Nervous System</a:t>
            </a:r>
          </a:p>
          <a:p>
            <a:pPr algn="ctr">
              <a:buFontTx/>
              <a:buNone/>
            </a:pPr>
            <a:endParaRPr lang="en-US" dirty="0" smtClean="0">
              <a:effectLst>
                <a:outerShdw blurRad="38100" dist="38100" dir="2700000" algn="tl">
                  <a:srgbClr val="000000">
                    <a:alpha val="43137"/>
                  </a:srgbClr>
                </a:outerShdw>
              </a:effectLst>
              <a:latin typeface="Arial" pitchFamily="34" charset="0"/>
              <a:cs typeface="Arial" pitchFamily="34" charset="0"/>
            </a:endParaRPr>
          </a:p>
          <a:p>
            <a:pPr algn="ctr">
              <a:buFontTx/>
              <a:buNone/>
            </a:pPr>
            <a:endParaRPr lang="en-US" dirty="0">
              <a:effectLst>
                <a:outerShdw blurRad="38100" dist="38100" dir="2700000" algn="tl">
                  <a:srgbClr val="000000">
                    <a:alpha val="43137"/>
                  </a:srgbClr>
                </a:outerShdw>
              </a:effectLst>
              <a:latin typeface="Arial" pitchFamily="34" charset="0"/>
              <a:cs typeface="Arial" pitchFamily="34" charset="0"/>
            </a:endParaRPr>
          </a:p>
          <a:p>
            <a:pPr>
              <a:buFontTx/>
              <a:buNone/>
            </a:pPr>
            <a:r>
              <a:rPr lang="en-US" dirty="0">
                <a:effectLst>
                  <a:outerShdw blurRad="38100" dist="38100" dir="2700000" algn="tl">
                    <a:srgbClr val="000000">
                      <a:alpha val="43137"/>
                    </a:srgbClr>
                  </a:outerShdw>
                </a:effectLst>
                <a:latin typeface="Arial" pitchFamily="34" charset="0"/>
                <a:cs typeface="Arial" pitchFamily="34" charset="0"/>
              </a:rPr>
              <a:t>  </a:t>
            </a:r>
            <a:endParaRPr lang="es-ES_tradnl" dirty="0">
              <a:effectLst>
                <a:outerShdw blurRad="38100" dist="38100" dir="2700000" algn="tl">
                  <a:srgbClr val="000000">
                    <a:alpha val="43137"/>
                  </a:srgbClr>
                </a:outerShdw>
              </a:effectLst>
              <a:latin typeface="Arial" pitchFamily="34" charset="0"/>
              <a:cs typeface="Arial" pitchFamily="34" charset="0"/>
            </a:endParaRPr>
          </a:p>
          <a:p>
            <a:pPr>
              <a:buFontTx/>
              <a:buNone/>
            </a:pPr>
            <a:r>
              <a:rPr lang="en-US" dirty="0">
                <a:effectLst>
                  <a:outerShdw blurRad="38100" dist="38100" dir="2700000" algn="tl">
                    <a:srgbClr val="000000">
                      <a:alpha val="43137"/>
                    </a:srgbClr>
                  </a:outerShdw>
                </a:effectLst>
                <a:latin typeface="Arial" pitchFamily="34" charset="0"/>
                <a:cs typeface="Arial" pitchFamily="34" charset="0"/>
              </a:rPr>
              <a:t> </a:t>
            </a:r>
            <a:r>
              <a:rPr lang="en-US" dirty="0" smtClean="0">
                <a:effectLst>
                  <a:outerShdw blurRad="38100" dist="38100" dir="2700000" algn="tl">
                    <a:srgbClr val="000000">
                      <a:alpha val="43137"/>
                    </a:srgbClr>
                  </a:outerShdw>
                </a:effectLst>
                <a:latin typeface="Arial" pitchFamily="34" charset="0"/>
                <a:cs typeface="Arial" pitchFamily="34" charset="0"/>
              </a:rPr>
              <a:t>                     </a:t>
            </a:r>
          </a:p>
          <a:p>
            <a:pPr>
              <a:buFontTx/>
              <a:buNone/>
            </a:pPr>
            <a:r>
              <a:rPr lang="en-US" dirty="0" smtClean="0">
                <a:effectLst>
                  <a:outerShdw blurRad="38100" dist="38100" dir="2700000" algn="tl">
                    <a:srgbClr val="000000">
                      <a:alpha val="43137"/>
                    </a:srgbClr>
                  </a:outerShdw>
                </a:effectLst>
              </a:rPr>
              <a:t>	                  </a:t>
            </a:r>
            <a:r>
              <a:rPr lang="en-US" dirty="0" smtClean="0">
                <a:effectLst>
                  <a:outerShdw blurRad="38100" dist="38100" dir="2700000" algn="tl">
                    <a:srgbClr val="000000">
                      <a:alpha val="43137"/>
                    </a:srgbClr>
                  </a:outerShdw>
                </a:effectLst>
                <a:latin typeface="Arial" pitchFamily="34" charset="0"/>
                <a:cs typeface="Arial" pitchFamily="34" charset="0"/>
              </a:rPr>
              <a:t>  1.</a:t>
            </a:r>
            <a:r>
              <a:rPr lang="es-ES_tradnl" sz="2000" dirty="0" smtClean="0">
                <a:latin typeface="Arial" pitchFamily="34" charset="0"/>
                <a:cs typeface="Arial" pitchFamily="34" charset="0"/>
              </a:rPr>
              <a:t>Central </a:t>
            </a:r>
            <a:r>
              <a:rPr lang="es-ES_tradnl" sz="2000" dirty="0" err="1" smtClean="0">
                <a:latin typeface="Arial" pitchFamily="34" charset="0"/>
                <a:cs typeface="Arial" pitchFamily="34" charset="0"/>
              </a:rPr>
              <a:t>Nervous</a:t>
            </a:r>
            <a:r>
              <a:rPr lang="en-US" sz="2000" dirty="0" smtClean="0">
                <a:latin typeface="Arial" pitchFamily="34" charset="0"/>
                <a:cs typeface="Arial" pitchFamily="34" charset="0"/>
              </a:rPr>
              <a:t> System</a:t>
            </a:r>
            <a:r>
              <a:rPr lang="es-ES_tradnl" sz="2000" dirty="0" smtClean="0">
                <a:latin typeface="Arial" pitchFamily="34" charset="0"/>
                <a:cs typeface="Arial" pitchFamily="34" charset="0"/>
              </a:rPr>
              <a:t>      2. </a:t>
            </a:r>
            <a:r>
              <a:rPr lang="es-ES_tradnl" sz="2000" dirty="0" err="1" smtClean="0">
                <a:latin typeface="Arial" pitchFamily="34" charset="0"/>
                <a:cs typeface="Arial" pitchFamily="34" charset="0"/>
              </a:rPr>
              <a:t>Peripheral</a:t>
            </a:r>
            <a:r>
              <a:rPr lang="es-ES_tradnl" sz="2000" dirty="0" smtClean="0">
                <a:latin typeface="Arial" pitchFamily="34" charset="0"/>
                <a:cs typeface="Arial" pitchFamily="34" charset="0"/>
              </a:rPr>
              <a:t>  </a:t>
            </a:r>
            <a:r>
              <a:rPr lang="es-ES_tradnl" sz="2000" dirty="0" err="1" smtClean="0">
                <a:latin typeface="Arial" pitchFamily="34" charset="0"/>
                <a:cs typeface="Arial" pitchFamily="34" charset="0"/>
              </a:rPr>
              <a:t>Nervous</a:t>
            </a:r>
            <a:r>
              <a:rPr lang="en-US" sz="2000" dirty="0" smtClean="0">
                <a:latin typeface="Arial" pitchFamily="34" charset="0"/>
                <a:cs typeface="Arial" pitchFamily="34" charset="0"/>
              </a:rPr>
              <a:t> System</a:t>
            </a:r>
            <a:endParaRPr lang="es-ES_tradnl" dirty="0">
              <a:latin typeface="Arial" pitchFamily="34" charset="0"/>
              <a:cs typeface="Arial" pitchFamily="34" charset="0"/>
            </a:endParaRPr>
          </a:p>
          <a:p>
            <a:pPr>
              <a:buFontTx/>
              <a:buNone/>
            </a:pPr>
            <a:r>
              <a:rPr lang="es-ES_tradnl" dirty="0">
                <a:effectLst>
                  <a:outerShdw blurRad="38100" dist="38100" dir="2700000" algn="tl">
                    <a:srgbClr val="000000">
                      <a:alpha val="43137"/>
                    </a:srgbClr>
                  </a:outerShdw>
                </a:effectLst>
                <a:latin typeface="Arial" pitchFamily="34" charset="0"/>
                <a:cs typeface="Arial" pitchFamily="34" charset="0"/>
              </a:rPr>
              <a:t>          </a:t>
            </a:r>
          </a:p>
          <a:p>
            <a:pPr lvl="1">
              <a:buNone/>
            </a:pPr>
            <a:r>
              <a:rPr lang="en-US" sz="1800" dirty="0" smtClean="0">
                <a:latin typeface="Arial" pitchFamily="34" charset="0"/>
                <a:cs typeface="Arial" pitchFamily="34" charset="0"/>
              </a:rPr>
              <a:t>				          </a:t>
            </a:r>
          </a:p>
          <a:p>
            <a:pPr lvl="1">
              <a:buNone/>
            </a:pPr>
            <a:r>
              <a:rPr lang="en-US" sz="1800" dirty="0" smtClean="0">
                <a:latin typeface="Arial" pitchFamily="34" charset="0"/>
                <a:cs typeface="Arial" pitchFamily="34" charset="0"/>
              </a:rPr>
              <a:t>						</a:t>
            </a:r>
          </a:p>
          <a:p>
            <a:pPr lvl="1">
              <a:buNone/>
            </a:pPr>
            <a:r>
              <a:rPr lang="en-US" sz="1800" dirty="0" smtClean="0"/>
              <a:t>																		</a:t>
            </a:r>
            <a:r>
              <a:rPr lang="en-US" sz="1800" dirty="0" smtClean="0">
                <a:latin typeface="Arial" pitchFamily="34" charset="0"/>
                <a:cs typeface="Arial" pitchFamily="34" charset="0"/>
              </a:rPr>
              <a:t>1.  Somatic      2. Autonomic                      		                  </a:t>
            </a:r>
            <a:r>
              <a:rPr lang="en-US" sz="1600" dirty="0" smtClean="0">
                <a:latin typeface="Arial" pitchFamily="34" charset="0"/>
                <a:cs typeface="Arial" pitchFamily="34" charset="0"/>
              </a:rPr>
              <a:t>1.</a:t>
            </a:r>
            <a:r>
              <a:rPr lang="es-ES_tradnl" sz="1800" dirty="0" err="1" smtClean="0">
                <a:effectLst>
                  <a:outerShdw blurRad="38100" dist="38100" dir="2700000" algn="tl">
                    <a:srgbClr val="000000">
                      <a:alpha val="43137"/>
                    </a:srgbClr>
                  </a:outerShdw>
                </a:effectLst>
                <a:latin typeface="Arial" pitchFamily="34" charset="0"/>
                <a:cs typeface="Arial" pitchFamily="34" charset="0"/>
              </a:rPr>
              <a:t>Brain</a:t>
            </a:r>
            <a:r>
              <a:rPr lang="es-ES_tradnl" sz="1800" dirty="0" smtClean="0">
                <a:effectLst>
                  <a:outerShdw blurRad="38100" dist="38100" dir="2700000" algn="tl">
                    <a:srgbClr val="000000">
                      <a:alpha val="43137"/>
                    </a:srgbClr>
                  </a:outerShdw>
                </a:effectLst>
                <a:latin typeface="Arial" pitchFamily="34" charset="0"/>
                <a:cs typeface="Arial" pitchFamily="34" charset="0"/>
              </a:rPr>
              <a:t>          2. </a:t>
            </a:r>
            <a:r>
              <a:rPr lang="es-ES_tradnl" sz="1800" dirty="0" err="1" smtClean="0">
                <a:effectLst>
                  <a:outerShdw blurRad="38100" dist="38100" dir="2700000" algn="tl">
                    <a:srgbClr val="000000">
                      <a:alpha val="43137"/>
                    </a:srgbClr>
                  </a:outerShdw>
                </a:effectLst>
                <a:latin typeface="Arial" pitchFamily="34" charset="0"/>
                <a:cs typeface="Arial" pitchFamily="34" charset="0"/>
              </a:rPr>
              <a:t>Spinal</a:t>
            </a:r>
            <a:r>
              <a:rPr lang="es-ES_tradnl" sz="1800" dirty="0" smtClean="0">
                <a:effectLst>
                  <a:outerShdw blurRad="38100" dist="38100" dir="2700000" algn="tl">
                    <a:srgbClr val="000000">
                      <a:alpha val="43137"/>
                    </a:srgbClr>
                  </a:outerShdw>
                </a:effectLst>
                <a:latin typeface="Arial" pitchFamily="34" charset="0"/>
                <a:cs typeface="Arial" pitchFamily="34" charset="0"/>
              </a:rPr>
              <a:t> </a:t>
            </a:r>
            <a:r>
              <a:rPr lang="es-ES_tradnl" sz="1800" dirty="0" err="1" smtClean="0">
                <a:effectLst>
                  <a:outerShdw blurRad="38100" dist="38100" dir="2700000" algn="tl">
                    <a:srgbClr val="000000">
                      <a:alpha val="43137"/>
                    </a:srgbClr>
                  </a:outerShdw>
                </a:effectLst>
                <a:latin typeface="Arial" pitchFamily="34" charset="0"/>
                <a:cs typeface="Arial" pitchFamily="34" charset="0"/>
              </a:rPr>
              <a:t>Cord</a:t>
            </a:r>
            <a:r>
              <a:rPr lang="en-US" sz="1800" dirty="0" smtClean="0">
                <a:latin typeface="Arial" pitchFamily="34" charset="0"/>
                <a:cs typeface="Arial" pitchFamily="34" charset="0"/>
              </a:rPr>
              <a:t>	</a:t>
            </a:r>
            <a:r>
              <a:rPr lang="en-US" sz="2000" dirty="0" smtClean="0">
                <a:latin typeface="Arial" pitchFamily="34" charset="0"/>
                <a:cs typeface="Arial" pitchFamily="34" charset="0"/>
              </a:rPr>
              <a:t>								</a:t>
            </a:r>
          </a:p>
          <a:p>
            <a:pPr lvl="1">
              <a:buNone/>
            </a:pPr>
            <a:r>
              <a:rPr lang="en-US" sz="1800" dirty="0" smtClean="0">
                <a:latin typeface="Arial" pitchFamily="34" charset="0"/>
                <a:cs typeface="Arial" pitchFamily="34" charset="0"/>
              </a:rPr>
              <a:t>	</a:t>
            </a:r>
          </a:p>
          <a:p>
            <a:pPr>
              <a:buFontTx/>
              <a:buNone/>
            </a:pPr>
            <a:endParaRPr lang="es-ES_tradnl" dirty="0">
              <a:effectLst>
                <a:outerShdw blurRad="38100" dist="38100" dir="2700000" algn="tl">
                  <a:srgbClr val="000000">
                    <a:alpha val="43137"/>
                  </a:srgbClr>
                </a:outerShdw>
              </a:effectLst>
              <a:latin typeface="Arial" pitchFamily="34" charset="0"/>
              <a:cs typeface="Arial" pitchFamily="34" charset="0"/>
            </a:endParaRPr>
          </a:p>
          <a:p>
            <a:pPr>
              <a:buFontTx/>
              <a:buNone/>
            </a:pPr>
            <a:r>
              <a:rPr lang="es-ES_tradnl" dirty="0">
                <a:effectLst>
                  <a:outerShdw blurRad="38100" dist="38100" dir="2700000" algn="tl">
                    <a:srgbClr val="000000">
                      <a:alpha val="43137"/>
                    </a:srgbClr>
                  </a:outerShdw>
                </a:effectLst>
                <a:latin typeface="Arial" pitchFamily="34" charset="0"/>
                <a:cs typeface="Arial" pitchFamily="34" charset="0"/>
              </a:rPr>
              <a:t> </a:t>
            </a:r>
            <a:endParaRPr lang="en-US" dirty="0">
              <a:effectLst>
                <a:outerShdw blurRad="38100" dist="38100" dir="2700000" algn="tl">
                  <a:srgbClr val="000000">
                    <a:alpha val="43137"/>
                  </a:srgbClr>
                </a:outerShdw>
              </a:effectLst>
              <a:latin typeface="Arial" pitchFamily="34" charset="0"/>
              <a:cs typeface="Arial" pitchFamily="34" charset="0"/>
            </a:endParaRPr>
          </a:p>
        </p:txBody>
      </p:sp>
      <p:sp>
        <p:nvSpPr>
          <p:cNvPr id="3076" name="Line 4"/>
          <p:cNvSpPr>
            <a:spLocks noChangeShapeType="1"/>
          </p:cNvSpPr>
          <p:nvPr/>
        </p:nvSpPr>
        <p:spPr bwMode="auto">
          <a:xfrm flipH="1">
            <a:off x="4114800" y="1524000"/>
            <a:ext cx="990600" cy="1143000"/>
          </a:xfrm>
          <a:prstGeom prst="line">
            <a:avLst/>
          </a:prstGeom>
          <a:noFill/>
          <a:ln w="28575">
            <a:solidFill>
              <a:schemeClr val="tx1"/>
            </a:solidFill>
            <a:round/>
            <a:headEnd/>
            <a:tailEnd type="triangle" w="med" len="med"/>
          </a:ln>
          <a:effectLst/>
        </p:spPr>
        <p:txBody>
          <a:bodyPr/>
          <a:lstStyle/>
          <a:p>
            <a:endParaRPr lang="en-US" sz="1200">
              <a:effectLst>
                <a:outerShdw blurRad="38100" dist="38100" dir="2700000" algn="tl">
                  <a:srgbClr val="000000">
                    <a:alpha val="43137"/>
                  </a:srgbClr>
                </a:outerShdw>
              </a:effectLst>
              <a:latin typeface="Arial" pitchFamily="34" charset="0"/>
              <a:cs typeface="Arial" pitchFamily="34" charset="0"/>
            </a:endParaRPr>
          </a:p>
        </p:txBody>
      </p:sp>
      <p:sp>
        <p:nvSpPr>
          <p:cNvPr id="3078" name="Line 6"/>
          <p:cNvSpPr>
            <a:spLocks noChangeShapeType="1"/>
          </p:cNvSpPr>
          <p:nvPr/>
        </p:nvSpPr>
        <p:spPr bwMode="auto">
          <a:xfrm>
            <a:off x="5638800" y="1600200"/>
            <a:ext cx="1066800" cy="990600"/>
          </a:xfrm>
          <a:prstGeom prst="line">
            <a:avLst/>
          </a:prstGeom>
          <a:noFill/>
          <a:ln w="28575">
            <a:solidFill>
              <a:schemeClr val="tx1"/>
            </a:solidFill>
            <a:round/>
            <a:headEnd/>
            <a:tailEnd type="triangle" w="med" len="med"/>
          </a:ln>
          <a:effectLst/>
        </p:spPr>
        <p:txBody>
          <a:bodyPr/>
          <a:lstStyle/>
          <a:p>
            <a:endParaRPr lang="en-US" sz="1200">
              <a:effectLst>
                <a:outerShdw blurRad="38100" dist="38100" dir="2700000" algn="tl">
                  <a:srgbClr val="000000">
                    <a:alpha val="43137"/>
                  </a:srgbClr>
                </a:outerShdw>
              </a:effectLst>
              <a:latin typeface="Arial" pitchFamily="34" charset="0"/>
              <a:cs typeface="Arial" pitchFamily="34" charset="0"/>
            </a:endParaRPr>
          </a:p>
        </p:txBody>
      </p:sp>
      <p:sp>
        <p:nvSpPr>
          <p:cNvPr id="3079" name="Line 7"/>
          <p:cNvSpPr>
            <a:spLocks noChangeShapeType="1"/>
          </p:cNvSpPr>
          <p:nvPr/>
        </p:nvSpPr>
        <p:spPr bwMode="auto">
          <a:xfrm>
            <a:off x="3352800" y="3581400"/>
            <a:ext cx="762000" cy="1066800"/>
          </a:xfrm>
          <a:prstGeom prst="line">
            <a:avLst/>
          </a:prstGeom>
          <a:noFill/>
          <a:ln w="28575">
            <a:solidFill>
              <a:schemeClr val="tx1"/>
            </a:solidFill>
            <a:round/>
            <a:headEnd/>
            <a:tailEnd type="triangle" w="med" len="med"/>
          </a:ln>
          <a:effectLst/>
        </p:spPr>
        <p:txBody>
          <a:bodyPr/>
          <a:lstStyle/>
          <a:p>
            <a:endParaRPr lang="en-US" sz="1200">
              <a:effectLst>
                <a:outerShdw blurRad="38100" dist="38100" dir="2700000" algn="tl">
                  <a:srgbClr val="000000">
                    <a:alpha val="43137"/>
                  </a:srgbClr>
                </a:outerShdw>
              </a:effectLst>
              <a:latin typeface="Arial" pitchFamily="34" charset="0"/>
              <a:cs typeface="Arial" pitchFamily="34" charset="0"/>
            </a:endParaRPr>
          </a:p>
        </p:txBody>
      </p:sp>
      <p:sp>
        <p:nvSpPr>
          <p:cNvPr id="3080" name="Line 8"/>
          <p:cNvSpPr>
            <a:spLocks noChangeShapeType="1"/>
          </p:cNvSpPr>
          <p:nvPr/>
        </p:nvSpPr>
        <p:spPr bwMode="auto">
          <a:xfrm flipH="1">
            <a:off x="2590800" y="3581400"/>
            <a:ext cx="609600" cy="1066800"/>
          </a:xfrm>
          <a:prstGeom prst="line">
            <a:avLst/>
          </a:prstGeom>
          <a:noFill/>
          <a:ln w="28575">
            <a:solidFill>
              <a:schemeClr val="tx1"/>
            </a:solidFill>
            <a:round/>
            <a:headEnd/>
            <a:tailEnd type="triangle" w="med" len="med"/>
          </a:ln>
          <a:effectLst/>
        </p:spPr>
        <p:txBody>
          <a:bodyPr/>
          <a:lstStyle/>
          <a:p>
            <a:endParaRPr lang="en-US" sz="1200" dirty="0">
              <a:latin typeface="Arial" pitchFamily="34" charset="0"/>
              <a:cs typeface="Arial" pitchFamily="34" charset="0"/>
            </a:endParaRPr>
          </a:p>
        </p:txBody>
      </p:sp>
      <p:sp>
        <p:nvSpPr>
          <p:cNvPr id="10" name="Line 6"/>
          <p:cNvSpPr>
            <a:spLocks noChangeShapeType="1"/>
          </p:cNvSpPr>
          <p:nvPr/>
        </p:nvSpPr>
        <p:spPr bwMode="auto">
          <a:xfrm>
            <a:off x="6858000" y="3505200"/>
            <a:ext cx="914400" cy="914400"/>
          </a:xfrm>
          <a:prstGeom prst="line">
            <a:avLst/>
          </a:prstGeom>
          <a:noFill/>
          <a:ln w="28575">
            <a:solidFill>
              <a:schemeClr val="tx1"/>
            </a:solidFill>
            <a:round/>
            <a:headEnd/>
            <a:tailEnd type="triangle" w="med" len="med"/>
          </a:ln>
          <a:effectLst/>
        </p:spPr>
        <p:txBody>
          <a:bodyPr/>
          <a:lstStyle/>
          <a:p>
            <a:endParaRPr lang="en-US" sz="1200">
              <a:effectLst>
                <a:outerShdw blurRad="38100" dist="38100" dir="2700000" algn="tl">
                  <a:srgbClr val="000000">
                    <a:alpha val="43137"/>
                  </a:srgbClr>
                </a:outerShdw>
              </a:effectLst>
              <a:latin typeface="Arial" pitchFamily="34" charset="0"/>
              <a:cs typeface="Arial" pitchFamily="34" charset="0"/>
            </a:endParaRPr>
          </a:p>
        </p:txBody>
      </p:sp>
      <p:sp>
        <p:nvSpPr>
          <p:cNvPr id="13" name="Line 8"/>
          <p:cNvSpPr>
            <a:spLocks noChangeShapeType="1"/>
          </p:cNvSpPr>
          <p:nvPr/>
        </p:nvSpPr>
        <p:spPr bwMode="auto">
          <a:xfrm flipH="1">
            <a:off x="6096000" y="3505200"/>
            <a:ext cx="685800" cy="990600"/>
          </a:xfrm>
          <a:prstGeom prst="line">
            <a:avLst/>
          </a:prstGeom>
          <a:noFill/>
          <a:ln w="28575">
            <a:solidFill>
              <a:schemeClr val="tx1"/>
            </a:solidFill>
            <a:round/>
            <a:headEnd/>
            <a:tailEnd type="triangle" w="med" len="med"/>
          </a:ln>
          <a:effectLst/>
        </p:spPr>
        <p:txBody>
          <a:bodyPr/>
          <a:lstStyle/>
          <a:p>
            <a:endParaRPr lang="en-US" sz="1200" dirty="0">
              <a:latin typeface="Arial" pitchFamily="34" charset="0"/>
              <a:cs typeface="Arial"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additive="base">
                                        <p:cTn id="7" dur="500" fill="hold"/>
                                        <p:tgtEl>
                                          <p:spTgt spid="3076"/>
                                        </p:tgtEl>
                                        <p:attrNameLst>
                                          <p:attrName>ppt_x</p:attrName>
                                        </p:attrNameLst>
                                      </p:cBhvr>
                                      <p:tavLst>
                                        <p:tav tm="0">
                                          <p:val>
                                            <p:strVal val="#ppt_x"/>
                                          </p:val>
                                        </p:tav>
                                        <p:tav tm="100000">
                                          <p:val>
                                            <p:strVal val="#ppt_x"/>
                                          </p:val>
                                        </p:tav>
                                      </p:tavLst>
                                    </p:anim>
                                    <p:anim calcmode="lin" valueType="num">
                                      <p:cBhvr additive="base">
                                        <p:cTn id="8"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8"/>
                                        </p:tgtEl>
                                        <p:attrNameLst>
                                          <p:attrName>style.visibility</p:attrName>
                                        </p:attrNameLst>
                                      </p:cBhvr>
                                      <p:to>
                                        <p:strVal val="visible"/>
                                      </p:to>
                                    </p:set>
                                    <p:anim calcmode="lin" valueType="num">
                                      <p:cBhvr additive="base">
                                        <p:cTn id="13" dur="500" fill="hold"/>
                                        <p:tgtEl>
                                          <p:spTgt spid="3078"/>
                                        </p:tgtEl>
                                        <p:attrNameLst>
                                          <p:attrName>ppt_x</p:attrName>
                                        </p:attrNameLst>
                                      </p:cBhvr>
                                      <p:tavLst>
                                        <p:tav tm="0">
                                          <p:val>
                                            <p:strVal val="#ppt_x"/>
                                          </p:val>
                                        </p:tav>
                                        <p:tav tm="100000">
                                          <p:val>
                                            <p:strVal val="#ppt_x"/>
                                          </p:val>
                                        </p:tav>
                                      </p:tavLst>
                                    </p:anim>
                                    <p:anim calcmode="lin" valueType="num">
                                      <p:cBhvr additive="base">
                                        <p:cTn id="14" dur="500" fill="hold"/>
                                        <p:tgtEl>
                                          <p:spTgt spid="307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075">
                                            <p:txEl>
                                              <p:pRg st="5" end="5"/>
                                            </p:txEl>
                                          </p:spTgt>
                                        </p:tgtEl>
                                        <p:attrNameLst>
                                          <p:attrName>style.visibility</p:attrName>
                                        </p:attrNameLst>
                                      </p:cBhvr>
                                      <p:to>
                                        <p:strVal val="visible"/>
                                      </p:to>
                                    </p:set>
                                    <p:anim calcmode="lin" valueType="num">
                                      <p:cBhvr additive="base">
                                        <p:cTn id="19" dur="2000" fill="hold"/>
                                        <p:tgtEl>
                                          <p:spTgt spid="3075">
                                            <p:txEl>
                                              <p:pRg st="5" end="5"/>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307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080"/>
                                        </p:tgtEl>
                                        <p:attrNameLst>
                                          <p:attrName>style.visibility</p:attrName>
                                        </p:attrNameLst>
                                      </p:cBhvr>
                                      <p:to>
                                        <p:strVal val="visible"/>
                                      </p:to>
                                    </p:set>
                                    <p:anim calcmode="lin" valueType="num">
                                      <p:cBhvr additive="base">
                                        <p:cTn id="25" dur="2000" fill="hold"/>
                                        <p:tgtEl>
                                          <p:spTgt spid="3080"/>
                                        </p:tgtEl>
                                        <p:attrNameLst>
                                          <p:attrName>ppt_x</p:attrName>
                                        </p:attrNameLst>
                                      </p:cBhvr>
                                      <p:tavLst>
                                        <p:tav tm="0">
                                          <p:val>
                                            <p:strVal val="#ppt_x"/>
                                          </p:val>
                                        </p:tav>
                                        <p:tav tm="100000">
                                          <p:val>
                                            <p:strVal val="#ppt_x"/>
                                          </p:val>
                                        </p:tav>
                                      </p:tavLst>
                                    </p:anim>
                                    <p:anim calcmode="lin" valueType="num">
                                      <p:cBhvr additive="base">
                                        <p:cTn id="26" dur="2000" fill="hold"/>
                                        <p:tgtEl>
                                          <p:spTgt spid="308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079"/>
                                        </p:tgtEl>
                                        <p:attrNameLst>
                                          <p:attrName>style.visibility</p:attrName>
                                        </p:attrNameLst>
                                      </p:cBhvr>
                                      <p:to>
                                        <p:strVal val="visible"/>
                                      </p:to>
                                    </p:set>
                                    <p:anim calcmode="lin" valueType="num">
                                      <p:cBhvr additive="base">
                                        <p:cTn id="31" dur="2000" fill="hold"/>
                                        <p:tgtEl>
                                          <p:spTgt spid="3079"/>
                                        </p:tgtEl>
                                        <p:attrNameLst>
                                          <p:attrName>ppt_x</p:attrName>
                                        </p:attrNameLst>
                                      </p:cBhvr>
                                      <p:tavLst>
                                        <p:tav tm="0">
                                          <p:val>
                                            <p:strVal val="#ppt_x"/>
                                          </p:val>
                                        </p:tav>
                                        <p:tav tm="100000">
                                          <p:val>
                                            <p:strVal val="#ppt_x"/>
                                          </p:val>
                                        </p:tav>
                                      </p:tavLst>
                                    </p:anim>
                                    <p:anim calcmode="lin" valueType="num">
                                      <p:cBhvr additive="base">
                                        <p:cTn id="32" dur="2000" fill="hold"/>
                                        <p:tgtEl>
                                          <p:spTgt spid="307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1000" fill="hold"/>
                                        <p:tgtEl>
                                          <p:spTgt spid="13"/>
                                        </p:tgtEl>
                                        <p:attrNameLst>
                                          <p:attrName>ppt_x</p:attrName>
                                        </p:attrNameLst>
                                      </p:cBhvr>
                                      <p:tavLst>
                                        <p:tav tm="0">
                                          <p:val>
                                            <p:strVal val="#ppt_x"/>
                                          </p:val>
                                        </p:tav>
                                        <p:tav tm="100000">
                                          <p:val>
                                            <p:strVal val="#ppt_x"/>
                                          </p:val>
                                        </p:tav>
                                      </p:tavLst>
                                    </p:anim>
                                    <p:anim calcmode="lin" valueType="num">
                                      <p:cBhvr additive="base">
                                        <p:cTn id="38"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2000" fill="hold"/>
                                        <p:tgtEl>
                                          <p:spTgt spid="10"/>
                                        </p:tgtEl>
                                        <p:attrNameLst>
                                          <p:attrName>ppt_x</p:attrName>
                                        </p:attrNameLst>
                                      </p:cBhvr>
                                      <p:tavLst>
                                        <p:tav tm="0">
                                          <p:val>
                                            <p:strVal val="#ppt_x"/>
                                          </p:val>
                                        </p:tav>
                                        <p:tav tm="100000">
                                          <p:val>
                                            <p:strVal val="#ppt_x"/>
                                          </p:val>
                                        </p:tav>
                                      </p:tavLst>
                                    </p:anim>
                                    <p:anim calcmode="lin" valueType="num">
                                      <p:cBhvr additive="base">
                                        <p:cTn id="44" dur="2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075">
                                            <p:txEl>
                                              <p:pRg st="9" end="9"/>
                                            </p:txEl>
                                          </p:spTgt>
                                        </p:tgtEl>
                                        <p:attrNameLst>
                                          <p:attrName>style.visibility</p:attrName>
                                        </p:attrNameLst>
                                      </p:cBhvr>
                                      <p:to>
                                        <p:strVal val="visible"/>
                                      </p:to>
                                    </p:set>
                                    <p:anim calcmode="lin" valueType="num">
                                      <p:cBhvr additive="base">
                                        <p:cTn id="49" dur="2000" fill="hold"/>
                                        <p:tgtEl>
                                          <p:spTgt spid="3075">
                                            <p:txEl>
                                              <p:pRg st="9" end="9"/>
                                            </p:txEl>
                                          </p:spTgt>
                                        </p:tgtEl>
                                        <p:attrNameLst>
                                          <p:attrName>ppt_x</p:attrName>
                                        </p:attrNameLst>
                                      </p:cBhvr>
                                      <p:tavLst>
                                        <p:tav tm="0">
                                          <p:val>
                                            <p:strVal val="#ppt_x"/>
                                          </p:val>
                                        </p:tav>
                                        <p:tav tm="100000">
                                          <p:val>
                                            <p:strVal val="#ppt_x"/>
                                          </p:val>
                                        </p:tav>
                                      </p:tavLst>
                                    </p:anim>
                                    <p:anim calcmode="lin" valueType="num">
                                      <p:cBhvr additive="base">
                                        <p:cTn id="50" dur="2000" fill="hold"/>
                                        <p:tgtEl>
                                          <p:spTgt spid="3075">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animBg="1"/>
      <p:bldP spid="3078" grpId="0" animBg="1"/>
      <p:bldP spid="3079" grpId="0" animBg="1"/>
      <p:bldP spid="3080" grpId="0" animBg="1"/>
      <p:bldP spid="10" grpId="0" animBg="1"/>
      <p:bldP spid="1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1328"/>
            <a:ext cx="8229600" cy="5757672"/>
          </a:xfrm>
        </p:spPr>
        <p:txBody>
          <a:bodyPr>
            <a:normAutofit/>
          </a:bodyPr>
          <a:lstStyle/>
          <a:p>
            <a:pPr marL="414772" indent="-414772">
              <a:buNone/>
            </a:pPr>
            <a:r>
              <a:rPr lang="en-US" sz="2000" dirty="0" smtClean="0">
                <a:latin typeface="Arial" pitchFamily="34" charset="0"/>
                <a:cs typeface="Arial" pitchFamily="34" charset="0"/>
              </a:rPr>
              <a:t>1. </a:t>
            </a:r>
            <a:r>
              <a:rPr lang="en-US" dirty="0" smtClean="0">
                <a:latin typeface="Arial" pitchFamily="34" charset="0"/>
                <a:cs typeface="Arial" pitchFamily="34" charset="0"/>
              </a:rPr>
              <a:t>Electrical properties of the neuron</a:t>
            </a:r>
          </a:p>
          <a:p>
            <a:pPr marL="414772" indent="-414772">
              <a:buNone/>
            </a:pPr>
            <a:r>
              <a:rPr lang="en-US" dirty="0" smtClean="0">
                <a:latin typeface="Arial" pitchFamily="34" charset="0"/>
                <a:cs typeface="Arial" pitchFamily="34" charset="0"/>
              </a:rPr>
              <a:t>2. Signal transmission</a:t>
            </a:r>
          </a:p>
          <a:p>
            <a:pPr marL="414772" indent="-414772">
              <a:buNone/>
            </a:pPr>
            <a:r>
              <a:rPr lang="en-US" dirty="0" smtClean="0">
                <a:latin typeface="Arial" pitchFamily="34" charset="0"/>
                <a:cs typeface="Arial" pitchFamily="34" charset="0"/>
              </a:rPr>
              <a:t>3. Action potential</a:t>
            </a:r>
          </a:p>
          <a:p>
            <a:pPr marL="414772" indent="-414772">
              <a:buNone/>
            </a:pPr>
            <a:r>
              <a:rPr lang="en-US" dirty="0" smtClean="0">
                <a:latin typeface="Arial" pitchFamily="34" charset="0"/>
                <a:cs typeface="Arial" pitchFamily="34" charset="0"/>
              </a:rPr>
              <a:t>4. Events at the synapse</a:t>
            </a:r>
          </a:p>
          <a:p>
            <a:pPr marL="414772" indent="-414772">
              <a:buNone/>
            </a:pPr>
            <a:r>
              <a:rPr lang="en-US" dirty="0" smtClean="0">
                <a:latin typeface="Arial" pitchFamily="34" charset="0"/>
                <a:cs typeface="Arial" pitchFamily="34" charset="0"/>
              </a:rPr>
              <a:t>5. Electrical synapses</a:t>
            </a:r>
          </a:p>
          <a:p>
            <a:pPr marL="414772" indent="-414772">
              <a:buNone/>
            </a:pPr>
            <a:r>
              <a:rPr lang="en-US" dirty="0" smtClean="0">
                <a:latin typeface="Arial" pitchFamily="34" charset="0"/>
                <a:cs typeface="Arial" pitchFamily="34" charset="0"/>
              </a:rPr>
              <a:t>6. Ionic environments of the neurons</a:t>
            </a:r>
          </a:p>
          <a:p>
            <a:pPr marL="414772" indent="-414772">
              <a:buNone/>
            </a:pPr>
            <a:r>
              <a:rPr lang="en-US" dirty="0" smtClean="0">
                <a:latin typeface="Arial" pitchFamily="34" charset="0"/>
                <a:cs typeface="Arial" pitchFamily="34" charset="0"/>
              </a:rPr>
              <a:t>7. Chemical messengers of the neurons</a:t>
            </a:r>
          </a:p>
          <a:p>
            <a:pPr marL="414772" indent="-414772" algn="ctr">
              <a:buNone/>
            </a:pPr>
            <a:r>
              <a:rPr lang="en-US" dirty="0" smtClean="0">
                <a:latin typeface="Arial" pitchFamily="34" charset="0"/>
                <a:cs typeface="Arial" pitchFamily="34" charset="0"/>
              </a:rPr>
              <a:t>a. Neurotransmitters</a:t>
            </a:r>
          </a:p>
          <a:p>
            <a:pPr marL="414772" indent="-414772" algn="ctr">
              <a:buNone/>
            </a:pPr>
            <a:r>
              <a:rPr lang="en-US" dirty="0" smtClean="0">
                <a:latin typeface="Arial" pitchFamily="34" charset="0"/>
                <a:cs typeface="Arial" pitchFamily="34" charset="0"/>
              </a:rPr>
              <a:t>b. </a:t>
            </a:r>
            <a:r>
              <a:rPr lang="en-US" dirty="0" err="1" smtClean="0">
                <a:latin typeface="Arial" pitchFamily="34" charset="0"/>
                <a:cs typeface="Arial" pitchFamily="34" charset="0"/>
              </a:rPr>
              <a:t>Neuromodulators</a:t>
            </a:r>
            <a:endParaRPr lang="en-US" dirty="0" smtClean="0">
              <a:latin typeface="Arial" pitchFamily="34" charset="0"/>
              <a:cs typeface="Arial" pitchFamily="34" charset="0"/>
            </a:endParaRPr>
          </a:p>
          <a:p>
            <a:pPr marL="414772" indent="-414772" algn="ctr">
              <a:buNone/>
            </a:pPr>
            <a:r>
              <a:rPr lang="en-US" dirty="0" smtClean="0">
                <a:latin typeface="Arial" pitchFamily="34" charset="0"/>
                <a:cs typeface="Arial" pitchFamily="34" charset="0"/>
              </a:rPr>
              <a:t>c. </a:t>
            </a:r>
            <a:r>
              <a:rPr lang="en-US" dirty="0" err="1" smtClean="0">
                <a:latin typeface="Arial" pitchFamily="34" charset="0"/>
                <a:cs typeface="Arial" pitchFamily="34" charset="0"/>
              </a:rPr>
              <a:t>Neuropeptides</a:t>
            </a:r>
            <a:endParaRPr lang="en-US" dirty="0" smtClean="0">
              <a:latin typeface="Arial" pitchFamily="34" charset="0"/>
              <a:cs typeface="Arial" pitchFamily="34" charset="0"/>
            </a:endParaRPr>
          </a:p>
          <a:p>
            <a:pPr marL="414772" indent="-414772" algn="ctr">
              <a:buNone/>
            </a:pPr>
            <a:r>
              <a:rPr lang="en-US" dirty="0" smtClean="0">
                <a:latin typeface="Arial" pitchFamily="34" charset="0"/>
                <a:cs typeface="Arial" pitchFamily="34" charset="0"/>
              </a:rPr>
              <a:t>d. </a:t>
            </a:r>
            <a:r>
              <a:rPr lang="en-US" dirty="0" err="1" smtClean="0">
                <a:latin typeface="Arial" pitchFamily="34" charset="0"/>
                <a:cs typeface="Arial" pitchFamily="34" charset="0"/>
              </a:rPr>
              <a:t>Neurohormones</a:t>
            </a:r>
            <a:endParaRPr lang="en-US" dirty="0">
              <a:latin typeface="Arial" pitchFamily="34" charset="0"/>
              <a:cs typeface="Arial" pitchFamily="34" charset="0"/>
            </a:endParaRPr>
          </a:p>
        </p:txBody>
      </p:sp>
      <p:sp>
        <p:nvSpPr>
          <p:cNvPr id="2" name="Title 1"/>
          <p:cNvSpPr>
            <a:spLocks noGrp="1"/>
          </p:cNvSpPr>
          <p:nvPr>
            <p:ph type="title"/>
          </p:nvPr>
        </p:nvSpPr>
        <p:spPr/>
        <p:txBody>
          <a:bodyPr>
            <a:normAutofit fontScale="90000"/>
          </a:bodyPr>
          <a:lstStyle/>
          <a:p>
            <a:r>
              <a:rPr lang="en-US" sz="2800" dirty="0" smtClean="0">
                <a:solidFill>
                  <a:schemeClr val="tx1"/>
                </a:solidFill>
                <a:latin typeface="Arial" pitchFamily="34" charset="0"/>
                <a:cs typeface="Arial" pitchFamily="34" charset="0"/>
              </a:rPr>
              <a:t/>
            </a:r>
            <a:br>
              <a:rPr lang="en-US" sz="2800" dirty="0" smtClean="0">
                <a:solidFill>
                  <a:schemeClr val="tx1"/>
                </a:solidFill>
                <a:latin typeface="Arial" pitchFamily="34" charset="0"/>
                <a:cs typeface="Arial" pitchFamily="34" charset="0"/>
              </a:rPr>
            </a:br>
            <a:r>
              <a:rPr lang="en-US" sz="2800" dirty="0" smtClean="0">
                <a:solidFill>
                  <a:schemeClr val="tx1"/>
                </a:solidFill>
                <a:latin typeface="Arial" pitchFamily="34" charset="0"/>
                <a:cs typeface="Arial" pitchFamily="34" charset="0"/>
              </a:rPr>
              <a:t>.  </a:t>
            </a:r>
            <a:br>
              <a:rPr lang="en-US" sz="2800" dirty="0" smtClean="0">
                <a:solidFill>
                  <a:schemeClr val="tx1"/>
                </a:solidFill>
                <a:latin typeface="Arial" pitchFamily="34" charset="0"/>
                <a:cs typeface="Arial" pitchFamily="34" charset="0"/>
              </a:rPr>
            </a:br>
            <a:r>
              <a:rPr lang="en-US" sz="2800" dirty="0" smtClean="0">
                <a:solidFill>
                  <a:schemeClr val="tx1"/>
                </a:solidFill>
                <a:latin typeface="Arial" pitchFamily="34" charset="0"/>
                <a:cs typeface="Arial" pitchFamily="34" charset="0"/>
              </a:rPr>
              <a:t/>
            </a:r>
            <a:br>
              <a:rPr lang="en-US" sz="2800" dirty="0" smtClean="0">
                <a:solidFill>
                  <a:schemeClr val="tx1"/>
                </a:solidFill>
                <a:latin typeface="Arial" pitchFamily="34" charset="0"/>
                <a:cs typeface="Arial" pitchFamily="34" charset="0"/>
              </a:rPr>
            </a:br>
            <a:endParaRPr lang="en-US" sz="2800" dirty="0">
              <a:solidFill>
                <a:schemeClr val="tx1"/>
              </a:solidFill>
              <a:latin typeface="Arial" pitchFamily="34" charset="0"/>
              <a:cs typeface="Arial" pitchFamily="34" charset="0"/>
            </a:endParaRPr>
          </a:p>
        </p:txBody>
      </p:sp>
      <p:sp>
        <p:nvSpPr>
          <p:cNvPr id="7" name="Title 1"/>
          <p:cNvSpPr txBox="1">
            <a:spLocks/>
          </p:cNvSpPr>
          <p:nvPr/>
        </p:nvSpPr>
        <p:spPr>
          <a:xfrm>
            <a:off x="838200" y="0"/>
            <a:ext cx="7772400" cy="1481510"/>
          </a:xfrm>
          <a:prstGeom prst="rect">
            <a:avLst/>
          </a:prstGeom>
        </p:spPr>
        <p:txBody>
          <a:bodyPr vert="horz" lIns="0" tIns="36869" rIns="0" bIns="0" anchor="b">
            <a:normAutofit/>
          </a:bodyPr>
          <a:lstStyle/>
          <a:p>
            <a:pPr algn="ctr" defTabSz="737372">
              <a:spcBef>
                <a:spcPct val="0"/>
              </a:spcBef>
              <a:defRPr/>
            </a:pPr>
            <a:r>
              <a:rPr lang="en-US" sz="3200" dirty="0" smtClean="0">
                <a:latin typeface="Arial" pitchFamily="34" charset="0"/>
                <a:ea typeface="+mj-ea"/>
                <a:cs typeface="Arial" pitchFamily="34" charset="0"/>
              </a:rPr>
              <a:t>Basic Principles of NS Function</a:t>
            </a:r>
          </a:p>
          <a:p>
            <a:pPr algn="ctr" defTabSz="737372">
              <a:spcBef>
                <a:spcPct val="0"/>
              </a:spcBef>
              <a:defRPr/>
            </a:pPr>
            <a:r>
              <a:rPr lang="en-US" sz="3200" dirty="0" smtClean="0">
                <a:latin typeface="Arial" pitchFamily="34" charset="0"/>
                <a:ea typeface="+mj-ea"/>
                <a:cs typeface="Arial" pitchFamily="34" charset="0"/>
              </a:rPr>
              <a:t>            at molecular level</a:t>
            </a:r>
            <a:endParaRPr lang="en-US" sz="3200" dirty="0">
              <a:latin typeface="Arial" pitchFamily="34" charset="0"/>
              <a:ea typeface="+mj-ea"/>
              <a:cs typeface="Arial"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2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2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20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20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20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20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20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20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20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0201"/>
          <p:cNvPicPr>
            <a:picLocks noChangeAspect="1" noChangeArrowheads="1"/>
          </p:cNvPicPr>
          <p:nvPr/>
        </p:nvPicPr>
        <p:blipFill>
          <a:blip r:embed="rId2" cstate="print"/>
          <a:srcRect/>
          <a:stretch>
            <a:fillRect/>
          </a:stretch>
        </p:blipFill>
        <p:spPr bwMode="auto">
          <a:xfrm>
            <a:off x="141288" y="63500"/>
            <a:ext cx="8915400" cy="6721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0"/>
            <a:ext cx="12398954" cy="1828800"/>
          </a:xfrm>
        </p:spPr>
        <p:txBody>
          <a:bodyPr lIns="73737" tIns="36869" rIns="73737" bIns="36869">
            <a:normAutofit fontScale="90000"/>
          </a:bodyPr>
          <a:lstStyle/>
          <a:p>
            <a:pPr algn="ctr"/>
            <a:r>
              <a:rPr lang="en-US" dirty="0" smtClean="0">
                <a:solidFill>
                  <a:srgbClr val="FFFF00"/>
                </a:solidFill>
              </a:rPr>
              <a:t>.</a:t>
            </a:r>
            <a:r>
              <a:rPr lang="en-US" dirty="0" smtClean="0"/>
              <a:t> </a:t>
            </a:r>
            <a:br>
              <a:rPr lang="en-US" dirty="0" smtClean="0"/>
            </a:br>
            <a:r>
              <a:rPr lang="en-US" dirty="0" smtClean="0">
                <a:solidFill>
                  <a:schemeClr val="tx1"/>
                </a:solidFill>
                <a:effectLst/>
              </a:rPr>
              <a:t>PRIMARY</a:t>
            </a:r>
            <a:r>
              <a:rPr lang="en-US" sz="2700" dirty="0" smtClean="0">
                <a:solidFill>
                  <a:schemeClr val="tx1"/>
                </a:solidFill>
                <a:effectLst/>
              </a:rPr>
              <a:t>    1.RMP    2.CONDUCTION     3. EXICITATION</a:t>
            </a:r>
            <a:r>
              <a:rPr lang="en-US" sz="2700" dirty="0" smtClean="0">
                <a:effectLst/>
              </a:rPr>
              <a:t/>
            </a:r>
            <a:br>
              <a:rPr lang="en-US" sz="2700" dirty="0" smtClean="0">
                <a:effectLst/>
              </a:rPr>
            </a:br>
            <a:r>
              <a:rPr lang="en-US" dirty="0" smtClean="0"/>
              <a:t/>
            </a:r>
            <a:br>
              <a:rPr lang="en-US" dirty="0" smtClean="0"/>
            </a:br>
            <a:r>
              <a:rPr lang="en-US" dirty="0" smtClean="0"/>
              <a:t>RMP= -65mV</a:t>
            </a:r>
            <a:endParaRPr lang="en-US" dirty="0"/>
          </a:p>
        </p:txBody>
      </p:sp>
      <p:sp>
        <p:nvSpPr>
          <p:cNvPr id="3" name="Subtitle 2"/>
          <p:cNvSpPr>
            <a:spLocks noGrp="1"/>
          </p:cNvSpPr>
          <p:nvPr>
            <p:ph type="subTitle" idx="1"/>
          </p:nvPr>
        </p:nvSpPr>
        <p:spPr/>
        <p:txBody>
          <a:bodyPr tIns="45717" bIns="45717"/>
          <a:lstStyle/>
          <a:p>
            <a:r>
              <a:rPr lang="en-US" dirty="0" smtClean="0"/>
              <a:t>------</a:t>
            </a:r>
            <a:endParaRPr lang="en-US" dirty="0"/>
          </a:p>
        </p:txBody>
      </p:sp>
      <p:sp>
        <p:nvSpPr>
          <p:cNvPr id="1027" name="Rectangle 3"/>
          <p:cNvSpPr>
            <a:spLocks noChangeArrowheads="1"/>
          </p:cNvSpPr>
          <p:nvPr/>
        </p:nvSpPr>
        <p:spPr bwMode="auto">
          <a:xfrm>
            <a:off x="0" y="0"/>
            <a:ext cx="312894" cy="646325"/>
          </a:xfrm>
          <a:prstGeom prst="rect">
            <a:avLst/>
          </a:prstGeom>
          <a:noFill/>
          <a:ln w="9525">
            <a:noFill/>
            <a:miter lim="800000"/>
            <a:headEnd/>
            <a:tailEnd/>
          </a:ln>
          <a:effectLst/>
        </p:spPr>
        <p:txBody>
          <a:bodyPr vert="horz" wrap="none" lIns="91434" tIns="45717" rIns="91434" bIns="45717" numCol="1" anchor="ctr" anchorCtr="0" compatLnSpc="1">
            <a:prstTxWarp prst="textNoShape">
              <a:avLst/>
            </a:prstTxWarp>
            <a:spAutoFit/>
          </a:bodyPr>
          <a:lstStyle/>
          <a:p>
            <a:pPr defTabSz="914341" fontAlgn="base">
              <a:spcBef>
                <a:spcPct val="0"/>
              </a:spcBef>
              <a:spcAft>
                <a:spcPct val="0"/>
              </a:spcAft>
            </a:pPr>
            <a:r>
              <a:rPr lang="en-US" dirty="0" smtClean="0">
                <a:latin typeface="Arial" charset="0"/>
                <a:cs typeface="Arial" charset="0"/>
              </a:rPr>
              <a:t>  </a:t>
            </a:r>
            <a:r>
              <a:rPr lang="en-US" sz="10800" dirty="0" smtClean="0">
                <a:latin typeface="Arial" charset="0"/>
                <a:cs typeface="Arial" charset="0"/>
              </a:rPr>
              <a:t/>
            </a:r>
            <a:br>
              <a:rPr lang="en-US" sz="10800" dirty="0" smtClean="0">
                <a:latin typeface="Arial" charset="0"/>
                <a:cs typeface="Arial" charset="0"/>
              </a:rPr>
            </a:br>
            <a:endParaRPr lang="en-US" dirty="0" smtClean="0">
              <a:latin typeface="Arial" charset="0"/>
              <a:cs typeface="Arial" charset="0"/>
            </a:endParaRPr>
          </a:p>
        </p:txBody>
      </p:sp>
      <p:pic>
        <p:nvPicPr>
          <p:cNvPr id="1028" name="Picture 4" descr="mhtml:file://H:\IMTIAZ%20H\Human%20Physiology%20-%20Neurons%20&amp;%20the%20Nervous%20System.mht!http://people.eku.edu/ritchisong/actionp1.gif"/>
          <p:cNvPicPr>
            <a:picLocks noChangeAspect="1" noChangeArrowheads="1" noCrop="1"/>
          </p:cNvPicPr>
          <p:nvPr/>
        </p:nvPicPr>
        <p:blipFill>
          <a:blip r:embed="rId3" cstate="print"/>
          <a:srcRect/>
          <a:stretch>
            <a:fillRect/>
          </a:stretch>
        </p:blipFill>
        <p:spPr bwMode="auto">
          <a:xfrm>
            <a:off x="-1" y="809814"/>
            <a:ext cx="9144001" cy="6048186"/>
          </a:xfrm>
          <a:prstGeom prst="rect">
            <a:avLst/>
          </a:prstGeom>
          <a:noFill/>
        </p:spPr>
      </p:pic>
      <p:sp>
        <p:nvSpPr>
          <p:cNvPr id="7" name="Rectangle 6"/>
          <p:cNvSpPr/>
          <p:nvPr/>
        </p:nvSpPr>
        <p:spPr>
          <a:xfrm>
            <a:off x="4365026" y="3284740"/>
            <a:ext cx="573710" cy="351457"/>
          </a:xfrm>
          <a:prstGeom prst="rect">
            <a:avLst/>
          </a:prstGeom>
        </p:spPr>
        <p:txBody>
          <a:bodyPr wrap="none" lIns="73737" tIns="36869" rIns="73737" bIns="36869">
            <a:spAutoFit/>
          </a:bodyPr>
          <a:lstStyle/>
          <a:p>
            <a:r>
              <a:rPr lang="en-US" dirty="0" smtClean="0"/>
              <a:t>-65</a:t>
            </a:r>
            <a:endParaRPr lang="en-US" dirty="0"/>
          </a:p>
        </p:txBody>
      </p:sp>
      <p:sp>
        <p:nvSpPr>
          <p:cNvPr id="8" name="Rectangle 7"/>
          <p:cNvSpPr/>
          <p:nvPr/>
        </p:nvSpPr>
        <p:spPr>
          <a:xfrm>
            <a:off x="4365027" y="3284740"/>
            <a:ext cx="998506" cy="351457"/>
          </a:xfrm>
          <a:prstGeom prst="rect">
            <a:avLst/>
          </a:prstGeom>
        </p:spPr>
        <p:txBody>
          <a:bodyPr wrap="none" lIns="73737" tIns="36869" rIns="73737" bIns="36869">
            <a:spAutoFit/>
          </a:bodyPr>
          <a:lstStyle/>
          <a:p>
            <a:r>
              <a:rPr lang="en-US" dirty="0" smtClean="0"/>
              <a:t>-65-65</a:t>
            </a:r>
            <a:endParaRPr lang="en-US" dirty="0"/>
          </a:p>
        </p:txBody>
      </p:sp>
      <p:sp>
        <p:nvSpPr>
          <p:cNvPr id="9" name="Rectangle 8"/>
          <p:cNvSpPr/>
          <p:nvPr/>
        </p:nvSpPr>
        <p:spPr>
          <a:xfrm>
            <a:off x="226960" y="4202850"/>
            <a:ext cx="657909" cy="1305564"/>
          </a:xfrm>
          <a:prstGeom prst="rect">
            <a:avLst/>
          </a:prstGeom>
        </p:spPr>
        <p:txBody>
          <a:bodyPr wrap="square" lIns="73737" tIns="36869" rIns="73737" bIns="36869">
            <a:spAutoFit/>
          </a:bodyPr>
          <a:lstStyle/>
          <a:p>
            <a:r>
              <a:rPr lang="en-US" sz="1600" b="1" dirty="0" smtClean="0">
                <a:solidFill>
                  <a:schemeClr val="bg1"/>
                </a:solidFill>
              </a:rPr>
              <a:t>-</a:t>
            </a:r>
            <a:r>
              <a:rPr lang="en-US" sz="3200" b="1" dirty="0" smtClean="0">
                <a:solidFill>
                  <a:schemeClr val="bg1"/>
                </a:solidFill>
              </a:rPr>
              <a:t>65</a:t>
            </a:r>
            <a:endParaRPr lang="en-US" sz="3200" b="1" dirty="0">
              <a:solidFill>
                <a:schemeClr val="bg1"/>
              </a:solidFill>
            </a:endParaRPr>
          </a:p>
        </p:txBody>
      </p:sp>
      <p:sp>
        <p:nvSpPr>
          <p:cNvPr id="11" name="Slide Number Placeholder 10"/>
          <p:cNvSpPr>
            <a:spLocks noGrp="1"/>
          </p:cNvSpPr>
          <p:nvPr>
            <p:ph type="sldNum" sz="quarter" idx="12"/>
          </p:nvPr>
        </p:nvSpPr>
        <p:spPr/>
        <p:txBody>
          <a:bodyPr lIns="73737" tIns="36869" rIns="73737" bIns="36869"/>
          <a:lstStyle/>
          <a:p>
            <a:fld id="{567443EE-34AE-45C1-BA58-8558360B0D73}" type="slidenum">
              <a:rPr lang="en-US" smtClean="0"/>
              <a:pPr/>
              <a:t>12</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additive="base">
                                        <p:cTn id="7" dur="2000" fill="hold"/>
                                        <p:tgtEl>
                                          <p:spTgt spid="1028"/>
                                        </p:tgtEl>
                                        <p:attrNameLst>
                                          <p:attrName>ppt_x</p:attrName>
                                        </p:attrNameLst>
                                      </p:cBhvr>
                                      <p:tavLst>
                                        <p:tav tm="0">
                                          <p:val>
                                            <p:strVal val="#ppt_x"/>
                                          </p:val>
                                        </p:tav>
                                        <p:tav tm="100000">
                                          <p:val>
                                            <p:strVal val="#ppt_x"/>
                                          </p:val>
                                        </p:tav>
                                      </p:tavLst>
                                    </p:anim>
                                    <p:anim calcmode="lin" valueType="num">
                                      <p:cBhvr additive="base">
                                        <p:cTn id="8" dur="2000" fill="hold"/>
                                        <p:tgtEl>
                                          <p:spTgt spid="10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228600"/>
            <a:ext cx="8367712" cy="498606"/>
          </a:xfrm>
        </p:spPr>
        <p:txBody>
          <a:bodyPr>
            <a:normAutofit/>
          </a:bodyPr>
          <a:lstStyle/>
          <a:p>
            <a:endParaRPr lang="en-US" dirty="0"/>
          </a:p>
        </p:txBody>
      </p:sp>
      <p:graphicFrame>
        <p:nvGraphicFramePr>
          <p:cNvPr id="54274" name="Object 2"/>
          <p:cNvGraphicFramePr>
            <a:graphicFrameLocks noChangeAspect="1"/>
          </p:cNvGraphicFramePr>
          <p:nvPr/>
        </p:nvGraphicFramePr>
        <p:xfrm>
          <a:off x="-23614" y="0"/>
          <a:ext cx="9192541" cy="6874123"/>
        </p:xfrm>
        <a:graphic>
          <a:graphicData uri="http://schemas.openxmlformats.org/presentationml/2006/ole">
            <p:oleObj spid="_x0000_s1026" name="Presentation" r:id="rId4" imgW="4570603" imgH="3427427" progId="PowerPoint.Show.12">
              <p:embed/>
            </p:oleObj>
          </a:graphicData>
        </a:graphic>
      </p:graphicFrame>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124200"/>
            <a:ext cx="8229600" cy="4525963"/>
          </a:xfrm>
        </p:spPr>
        <p:txBody>
          <a:bodyPr>
            <a:normAutofit/>
          </a:bodyPr>
          <a:lstStyle/>
          <a:p>
            <a:pPr marL="514350" indent="-514350">
              <a:lnSpc>
                <a:spcPct val="150000"/>
              </a:lnSpc>
              <a:buNone/>
            </a:pPr>
            <a:r>
              <a:rPr lang="en-US" sz="2000" dirty="0" smtClean="0"/>
              <a:t>				</a:t>
            </a:r>
            <a:r>
              <a:rPr lang="en-US" sz="2000" b="1" u="sng" dirty="0" smtClean="0"/>
              <a:t>3.  EXCITIBILITY</a:t>
            </a:r>
            <a:endParaRPr lang="en-US" sz="2000" b="1" u="sng" dirty="0" smtClean="0">
              <a:latin typeface="Arial" pitchFamily="34" charset="0"/>
              <a:cs typeface="Arial" pitchFamily="34" charset="0"/>
            </a:endParaRPr>
          </a:p>
          <a:p>
            <a:pPr marL="514350" indent="-514350">
              <a:lnSpc>
                <a:spcPct val="150000"/>
              </a:lnSpc>
              <a:buNone/>
            </a:pPr>
            <a:r>
              <a:rPr lang="en-US" sz="1800" dirty="0" smtClean="0">
                <a:latin typeface="Arial" pitchFamily="34" charset="0"/>
                <a:cs typeface="Arial" pitchFamily="34" charset="0"/>
              </a:rPr>
              <a:t>Stimulus</a:t>
            </a:r>
          </a:p>
          <a:p>
            <a:pPr marL="514350" indent="-514350">
              <a:lnSpc>
                <a:spcPct val="150000"/>
              </a:lnSpc>
              <a:buNone/>
            </a:pPr>
            <a:r>
              <a:rPr lang="en-US" sz="1800" dirty="0" smtClean="0">
                <a:latin typeface="Arial" pitchFamily="34" charset="0"/>
                <a:cs typeface="Arial" pitchFamily="34" charset="0"/>
              </a:rPr>
              <a:t>1.Mechanical                     2.Chemical                                    3.Thermal</a:t>
            </a:r>
          </a:p>
          <a:p>
            <a:pPr marL="514350" indent="-514350">
              <a:lnSpc>
                <a:spcPct val="150000"/>
              </a:lnSpc>
              <a:buNone/>
            </a:pPr>
            <a:r>
              <a:rPr lang="en-US" sz="1800" dirty="0" smtClean="0">
                <a:latin typeface="Arial" pitchFamily="34" charset="0"/>
                <a:cs typeface="Arial" pitchFamily="34" charset="0"/>
              </a:rPr>
              <a:t>4.Electric                                 5.Osmotic</a:t>
            </a:r>
          </a:p>
          <a:p>
            <a:pPr marL="914400" indent="-914400">
              <a:buNone/>
            </a:pPr>
            <a:r>
              <a:rPr lang="en-US" sz="4000" b="1" dirty="0" smtClean="0"/>
              <a:t>                   </a:t>
            </a:r>
            <a:r>
              <a:rPr lang="en-US" sz="2000" b="1" u="sng" dirty="0" smtClean="0"/>
              <a:t>4 ACCOMODATION</a:t>
            </a:r>
            <a:endParaRPr lang="en-US" sz="4000" b="1" u="sng" dirty="0" smtClean="0"/>
          </a:p>
          <a:p>
            <a:pPr marL="514350" indent="-514350">
              <a:buNone/>
            </a:pPr>
            <a:r>
              <a:rPr lang="en-US" sz="1800" dirty="0" smtClean="0"/>
              <a:t>If the stimulus, even with stronger strength is applied very slowly to a nerve, these may have no response only due to l of attaining the threshold strength. </a:t>
            </a:r>
          </a:p>
          <a:p>
            <a:pPr marL="514350" indent="-514350">
              <a:lnSpc>
                <a:spcPct val="150000"/>
              </a:lnSpc>
              <a:buNone/>
            </a:pPr>
            <a:endParaRPr lang="en-US" sz="2000" dirty="0">
              <a:latin typeface="Arial" pitchFamily="34" charset="0"/>
              <a:cs typeface="Arial" pitchFamily="34" charset="0"/>
            </a:endParaRPr>
          </a:p>
        </p:txBody>
      </p:sp>
      <p:sp>
        <p:nvSpPr>
          <p:cNvPr id="4" name="Rectangle 3"/>
          <p:cNvSpPr/>
          <p:nvPr/>
        </p:nvSpPr>
        <p:spPr>
          <a:xfrm>
            <a:off x="381000" y="1524000"/>
            <a:ext cx="9677400" cy="1261884"/>
          </a:xfrm>
          <a:prstGeom prst="rect">
            <a:avLst/>
          </a:prstGeom>
        </p:spPr>
        <p:txBody>
          <a:bodyPr wrap="square">
            <a:spAutoFit/>
          </a:bodyPr>
          <a:lstStyle/>
          <a:p>
            <a:pPr marL="914400" indent="-914400">
              <a:lnSpc>
                <a:spcPct val="200000"/>
              </a:lnSpc>
            </a:pPr>
            <a:r>
              <a:rPr lang="en-US" sz="2000" dirty="0" smtClean="0">
                <a:effectLst>
                  <a:outerShdw blurRad="38100" dist="38100" dir="2700000" algn="tl">
                    <a:srgbClr val="000000">
                      <a:alpha val="43137"/>
                    </a:srgbClr>
                  </a:outerShdw>
                </a:effectLst>
                <a:latin typeface="Arial" pitchFamily="34" charset="0"/>
                <a:cs typeface="Arial" pitchFamily="34" charset="0"/>
              </a:rPr>
              <a:t>		              </a:t>
            </a:r>
            <a:r>
              <a:rPr lang="en-US" sz="2000" b="1" u="sng" dirty="0" smtClean="0">
                <a:effectLst>
                  <a:outerShdw blurRad="38100" dist="38100" dir="2700000" algn="tl">
                    <a:srgbClr val="000000">
                      <a:alpha val="43137"/>
                    </a:srgbClr>
                  </a:outerShdw>
                </a:effectLst>
                <a:latin typeface="Arial" pitchFamily="34" charset="0"/>
                <a:cs typeface="Arial" pitchFamily="34" charset="0"/>
              </a:rPr>
              <a:t>2.  LATENT PERIOD</a:t>
            </a:r>
          </a:p>
          <a:p>
            <a:pPr marL="514350" indent="-514350">
              <a:lnSpc>
                <a:spcPct val="200000"/>
              </a:lnSpc>
              <a:buNone/>
            </a:pPr>
            <a:r>
              <a:rPr lang="en-US" dirty="0" smtClean="0">
                <a:latin typeface="Arial" pitchFamily="34" charset="0"/>
                <a:cs typeface="Arial" pitchFamily="34" charset="0"/>
              </a:rPr>
              <a:t>1. Velocity                                          2.Diameter</a:t>
            </a:r>
            <a:endParaRPr lang="en-US" dirty="0">
              <a:latin typeface="Arial" pitchFamily="34" charset="0"/>
              <a:cs typeface="Arial" pitchFamily="34" charset="0"/>
            </a:endParaRPr>
          </a:p>
        </p:txBody>
      </p:sp>
      <p:sp>
        <p:nvSpPr>
          <p:cNvPr id="6" name="Rectangle 5"/>
          <p:cNvSpPr/>
          <p:nvPr/>
        </p:nvSpPr>
        <p:spPr>
          <a:xfrm>
            <a:off x="152400" y="0"/>
            <a:ext cx="9144000" cy="1384995"/>
          </a:xfrm>
          <a:prstGeom prst="rect">
            <a:avLst/>
          </a:prstGeom>
        </p:spPr>
        <p:txBody>
          <a:bodyPr wrap="square">
            <a:spAutoFit/>
          </a:bodyPr>
          <a:lstStyle/>
          <a:p>
            <a:pPr marL="914400" indent="-914400">
              <a:lnSpc>
                <a:spcPct val="200000"/>
              </a:lnSpc>
            </a:pPr>
            <a:r>
              <a:rPr lang="en-US" sz="2400" dirty="0" smtClean="0">
                <a:latin typeface="Arial" pitchFamily="34" charset="0"/>
                <a:cs typeface="Arial" pitchFamily="34" charset="0"/>
              </a:rPr>
              <a:t>        </a:t>
            </a:r>
            <a:r>
              <a:rPr lang="en-US" sz="2400" b="1" dirty="0" smtClean="0">
                <a:latin typeface="Arial" pitchFamily="34" charset="0"/>
                <a:cs typeface="Arial" pitchFamily="34" charset="0"/>
              </a:rPr>
              <a:t>SECONDARY</a:t>
            </a:r>
            <a:r>
              <a:rPr lang="en-US" sz="2400" dirty="0" smtClean="0">
                <a:latin typeface="Arial" pitchFamily="34" charset="0"/>
                <a:cs typeface="Arial" pitchFamily="34" charset="0"/>
              </a:rPr>
              <a:t>   </a:t>
            </a:r>
            <a:r>
              <a:rPr lang="en-US" sz="2400" b="1" u="sng" dirty="0" smtClean="0">
                <a:latin typeface="Arial" pitchFamily="34" charset="0"/>
                <a:cs typeface="Arial" pitchFamily="34" charset="0"/>
              </a:rPr>
              <a:t>1. Action Potential</a:t>
            </a:r>
          </a:p>
          <a:p>
            <a:pPr marL="514350" indent="-514350">
              <a:lnSpc>
                <a:spcPct val="200000"/>
              </a:lnSpc>
              <a:buNone/>
            </a:pPr>
            <a:r>
              <a:rPr lang="en-US" sz="1400" dirty="0" smtClean="0">
                <a:latin typeface="Arial" pitchFamily="34" charset="0"/>
                <a:cs typeface="Arial" pitchFamily="34" charset="0"/>
              </a:rPr>
              <a:t>1</a:t>
            </a:r>
            <a:r>
              <a:rPr lang="en-US" dirty="0" smtClean="0">
                <a:latin typeface="Arial" pitchFamily="34" charset="0"/>
                <a:cs typeface="Arial" pitchFamily="34" charset="0"/>
              </a:rPr>
              <a:t>. </a:t>
            </a:r>
            <a:r>
              <a:rPr lang="en-US" dirty="0" err="1" smtClean="0">
                <a:latin typeface="Arial" pitchFamily="34" charset="0"/>
                <a:cs typeface="Arial" pitchFamily="34" charset="0"/>
              </a:rPr>
              <a:t>Monopotential</a:t>
            </a:r>
            <a:r>
              <a:rPr lang="en-US" dirty="0" smtClean="0">
                <a:latin typeface="Arial" pitchFamily="34" charset="0"/>
                <a:cs typeface="Arial" pitchFamily="34" charset="0"/>
              </a:rPr>
              <a:t>               2. Biphasic-potential            3.Compound-potential</a:t>
            </a:r>
            <a:endParaRPr lang="en-GB" sz="240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ppt_x"/>
                                          </p:val>
                                        </p:tav>
                                        <p:tav tm="100000">
                                          <p:val>
                                            <p:strVal val="#ppt_x"/>
                                          </p:val>
                                        </p:tav>
                                      </p:tavLst>
                                    </p:anim>
                                    <p:anim calcmode="lin" valueType="num">
                                      <p:cBhvr additive="base">
                                        <p:cTn id="8" dur="2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2000" fill="hold"/>
                                        <p:tgtEl>
                                          <p:spTgt spid="4"/>
                                        </p:tgtEl>
                                        <p:attrNameLst>
                                          <p:attrName>ppt_x</p:attrName>
                                        </p:attrNameLst>
                                      </p:cBhvr>
                                      <p:tavLst>
                                        <p:tav tm="0">
                                          <p:val>
                                            <p:strVal val="#ppt_x"/>
                                          </p:val>
                                        </p:tav>
                                        <p:tav tm="100000">
                                          <p:val>
                                            <p:strVal val="#ppt_x"/>
                                          </p:val>
                                        </p:tav>
                                      </p:tavLst>
                                    </p:anim>
                                    <p:anim calcmode="lin" valueType="num">
                                      <p:cBhvr additive="base">
                                        <p:cTn id="14"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additive="base">
                                        <p:cTn id="37"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additive="base">
                                        <p:cTn id="43"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4"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 calcmode="lin" valueType="num">
                                      <p:cBhvr additive="base">
                                        <p:cTn id="49"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50" dur="2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609600"/>
            <a:ext cx="8229600" cy="6477000"/>
          </a:xfrm>
        </p:spPr>
        <p:txBody>
          <a:bodyPr>
            <a:normAutofit/>
          </a:bodyPr>
          <a:lstStyle/>
          <a:p>
            <a:pPr marL="514350" indent="-514350">
              <a:lnSpc>
                <a:spcPct val="150000"/>
              </a:lnSpc>
              <a:buNone/>
            </a:pPr>
            <a:r>
              <a:rPr lang="en-US" sz="2000" b="1" u="sng" dirty="0" smtClean="0">
                <a:latin typeface="Arial" pitchFamily="34" charset="0"/>
                <a:cs typeface="Arial" pitchFamily="34" charset="0"/>
              </a:rPr>
              <a:t> </a:t>
            </a:r>
            <a:r>
              <a:rPr lang="en-US" sz="1400" b="1" u="sng" dirty="0" smtClean="0">
                <a:latin typeface="Arial" pitchFamily="34" charset="0"/>
                <a:cs typeface="Arial" pitchFamily="34" charset="0"/>
              </a:rPr>
              <a:t>TYPE</a:t>
            </a:r>
          </a:p>
          <a:p>
            <a:pPr marL="514350" indent="-514350">
              <a:lnSpc>
                <a:spcPct val="150000"/>
              </a:lnSpc>
              <a:buNone/>
            </a:pPr>
            <a:r>
              <a:rPr lang="en-US" sz="1600" dirty="0" smtClean="0">
                <a:latin typeface="Arial" pitchFamily="34" charset="0"/>
                <a:cs typeface="Arial" pitchFamily="34" charset="0"/>
              </a:rPr>
              <a:t>1.Law of forward conduction</a:t>
            </a:r>
          </a:p>
          <a:p>
            <a:pPr marL="514350" indent="-514350">
              <a:lnSpc>
                <a:spcPct val="150000"/>
              </a:lnSpc>
              <a:buNone/>
            </a:pPr>
            <a:r>
              <a:rPr lang="en-US" sz="1600" dirty="0" smtClean="0">
                <a:latin typeface="Arial" pitchFamily="34" charset="0"/>
                <a:cs typeface="Arial" pitchFamily="34" charset="0"/>
              </a:rPr>
              <a:t>2. Law of bell and </a:t>
            </a:r>
            <a:r>
              <a:rPr lang="en-US" sz="1600" dirty="0" err="1" smtClean="0">
                <a:latin typeface="Arial" pitchFamily="34" charset="0"/>
                <a:cs typeface="Arial" pitchFamily="34" charset="0"/>
              </a:rPr>
              <a:t>magendie</a:t>
            </a:r>
            <a:endParaRPr lang="en-US" sz="1600" dirty="0" smtClean="0">
              <a:latin typeface="Arial" pitchFamily="34" charset="0"/>
              <a:cs typeface="Arial" pitchFamily="34" charset="0"/>
            </a:endParaRPr>
          </a:p>
          <a:p>
            <a:pPr marL="514350" indent="-514350">
              <a:lnSpc>
                <a:spcPct val="150000"/>
              </a:lnSpc>
              <a:buNone/>
            </a:pPr>
            <a:r>
              <a:rPr lang="en-US" sz="1600" dirty="0" smtClean="0">
                <a:latin typeface="Arial" pitchFamily="34" charset="0"/>
                <a:cs typeface="Arial" pitchFamily="34" charset="0"/>
              </a:rPr>
              <a:t>3. Law of isolated conduction</a:t>
            </a:r>
          </a:p>
          <a:p>
            <a:pPr marL="514350" indent="-514350">
              <a:lnSpc>
                <a:spcPct val="150000"/>
              </a:lnSpc>
              <a:buNone/>
            </a:pPr>
            <a:r>
              <a:rPr lang="en-US" sz="1600" dirty="0" smtClean="0">
                <a:latin typeface="Arial" pitchFamily="34" charset="0"/>
                <a:cs typeface="Arial" pitchFamily="34" charset="0"/>
              </a:rPr>
              <a:t>4. Law of  physical </a:t>
            </a:r>
            <a:r>
              <a:rPr lang="en-US" sz="1600" dirty="0" err="1" smtClean="0">
                <a:latin typeface="Arial" pitchFamily="34" charset="0"/>
                <a:cs typeface="Arial" pitchFamily="34" charset="0"/>
              </a:rPr>
              <a:t>integeration</a:t>
            </a:r>
            <a:endParaRPr lang="en-US" sz="1600" dirty="0" smtClean="0">
              <a:latin typeface="Arial" pitchFamily="34" charset="0"/>
              <a:cs typeface="Arial" pitchFamily="34" charset="0"/>
            </a:endParaRPr>
          </a:p>
          <a:p>
            <a:pPr marL="514350" indent="-514350">
              <a:lnSpc>
                <a:spcPct val="150000"/>
              </a:lnSpc>
              <a:buNone/>
            </a:pPr>
            <a:r>
              <a:rPr lang="en-US" sz="1600" dirty="0" smtClean="0">
                <a:latin typeface="Arial" pitchFamily="34" charset="0"/>
                <a:cs typeface="Arial" pitchFamily="34" charset="0"/>
              </a:rPr>
              <a:t>5.Law of 2 way conduction</a:t>
            </a:r>
          </a:p>
          <a:p>
            <a:pPr marL="457200" indent="-457200" algn="ctr">
              <a:buNone/>
            </a:pPr>
            <a:r>
              <a:rPr lang="en-US" sz="1400" b="1" u="sng" dirty="0" smtClean="0"/>
              <a:t>FACTORS</a:t>
            </a:r>
            <a:r>
              <a:rPr lang="en-US" sz="1400" dirty="0" smtClean="0"/>
              <a:t> </a:t>
            </a:r>
            <a:r>
              <a:rPr lang="en-US" sz="1800" dirty="0" smtClean="0"/>
              <a:t>1.Diameter</a:t>
            </a:r>
          </a:p>
          <a:p>
            <a:pPr marL="457200" indent="-457200" algn="ctr">
              <a:buNone/>
            </a:pPr>
            <a:r>
              <a:rPr lang="en-US" sz="1800" dirty="0" smtClean="0"/>
              <a:t>2. </a:t>
            </a:r>
            <a:r>
              <a:rPr lang="en-US" sz="1800" dirty="0" err="1" smtClean="0"/>
              <a:t>Mylenated</a:t>
            </a:r>
            <a:endParaRPr lang="en-US" sz="1800" dirty="0" smtClean="0"/>
          </a:p>
          <a:p>
            <a:pPr marL="457200" indent="-457200" algn="ctr">
              <a:buNone/>
            </a:pPr>
            <a:r>
              <a:rPr lang="en-US" sz="1800" dirty="0" smtClean="0"/>
              <a:t>3.Temp;</a:t>
            </a:r>
          </a:p>
          <a:p>
            <a:pPr marL="457200" indent="-457200" algn="ctr">
              <a:buNone/>
            </a:pPr>
            <a:r>
              <a:rPr lang="en-US" sz="1800" dirty="0" smtClean="0"/>
              <a:t>4.Mechanical pressure</a:t>
            </a:r>
          </a:p>
          <a:p>
            <a:pPr marL="457200" indent="-457200" algn="ctr">
              <a:buNone/>
            </a:pPr>
            <a:r>
              <a:rPr lang="en-US" sz="1800" dirty="0" smtClean="0"/>
              <a:t>5. Chemical</a:t>
            </a:r>
          </a:p>
          <a:p>
            <a:pPr marL="457200" indent="-457200" algn="ctr">
              <a:buNone/>
            </a:pPr>
            <a:r>
              <a:rPr lang="en-US" sz="1800" dirty="0" smtClean="0"/>
              <a:t>6.Spike potential ^ conduction  increases</a:t>
            </a:r>
          </a:p>
          <a:p>
            <a:pPr marL="457200" indent="-457200" algn="ctr">
              <a:buNone/>
            </a:pPr>
            <a:r>
              <a:rPr lang="en-US" sz="1800" dirty="0" smtClean="0"/>
              <a:t>7.</a:t>
            </a:r>
            <a:r>
              <a:rPr lang="en-US" baseline="-25000" dirty="0" smtClean="0"/>
              <a:t>P</a:t>
            </a:r>
            <a:r>
              <a:rPr lang="en-US" sz="1800" dirty="0" smtClean="0"/>
              <a:t>H</a:t>
            </a:r>
          </a:p>
          <a:p>
            <a:pPr marL="457200" indent="-457200" algn="ctr">
              <a:buNone/>
            </a:pPr>
            <a:r>
              <a:rPr lang="en-US" sz="1800" dirty="0" smtClean="0"/>
              <a:t>8.O</a:t>
            </a:r>
            <a:r>
              <a:rPr lang="en-US" sz="1800" baseline="-25000" dirty="0" smtClean="0"/>
              <a:t>2</a:t>
            </a:r>
          </a:p>
          <a:p>
            <a:pPr marL="457200" indent="-457200" algn="ctr">
              <a:buNone/>
            </a:pPr>
            <a:r>
              <a:rPr lang="en-US" sz="1800" dirty="0" smtClean="0"/>
              <a:t>9.Effect of ions</a:t>
            </a:r>
          </a:p>
          <a:p>
            <a:pPr marL="457200" indent="-457200" algn="ctr">
              <a:buNone/>
            </a:pPr>
            <a:r>
              <a:rPr lang="en-US" sz="1800" dirty="0" smtClean="0"/>
              <a:t>10.Level of  RMP</a:t>
            </a:r>
          </a:p>
          <a:p>
            <a:pPr marL="457200" indent="-457200" algn="ctr">
              <a:buNone/>
            </a:pPr>
            <a:r>
              <a:rPr lang="en-US" sz="1800" dirty="0" smtClean="0"/>
              <a:t>11.Blood supply</a:t>
            </a:r>
            <a:endParaRPr lang="en-US" sz="1800" b="1" u="sng" dirty="0">
              <a:latin typeface="Arial" pitchFamily="34" charset="0"/>
              <a:cs typeface="Arial" pitchFamily="34" charset="0"/>
            </a:endParaRPr>
          </a:p>
        </p:txBody>
      </p:sp>
      <p:sp>
        <p:nvSpPr>
          <p:cNvPr id="2" name="Title 1"/>
          <p:cNvSpPr>
            <a:spLocks noGrp="1"/>
          </p:cNvSpPr>
          <p:nvPr>
            <p:ph type="title"/>
          </p:nvPr>
        </p:nvSpPr>
        <p:spPr>
          <a:xfrm>
            <a:off x="914400" y="0"/>
            <a:ext cx="8229600" cy="1143000"/>
          </a:xfrm>
        </p:spPr>
        <p:txBody>
          <a:bodyPr>
            <a:normAutofit/>
          </a:bodyPr>
          <a:lstStyle/>
          <a:p>
            <a:pPr marL="914400" indent="-914400" algn="ctr">
              <a:lnSpc>
                <a:spcPct val="150000"/>
              </a:lnSpc>
            </a:pPr>
            <a:r>
              <a:rPr lang="en-US" sz="2400" b="1" u="sng" dirty="0" smtClean="0">
                <a:solidFill>
                  <a:schemeClr val="tx1"/>
                </a:solidFill>
                <a:latin typeface="Arial" pitchFamily="34" charset="0"/>
                <a:cs typeface="Arial" pitchFamily="34" charset="0"/>
              </a:rPr>
              <a:t>5. CONDUCTION</a:t>
            </a:r>
            <a:endParaRPr lang="en-US" sz="2400" b="1" u="sng" dirty="0">
              <a:solidFill>
                <a:schemeClr val="tx1"/>
              </a:solidFill>
              <a:latin typeface="Arial" pitchFamily="34" charset="0"/>
              <a:cs typeface="Arial"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2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20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20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20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additive="base">
                                        <p:cTn id="55" dur="20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6" dur="20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10" end="10"/>
                                            </p:txEl>
                                          </p:spTgt>
                                        </p:tgtEl>
                                        <p:attrNameLst>
                                          <p:attrName>style.visibility</p:attrName>
                                        </p:attrNameLst>
                                      </p:cBhvr>
                                      <p:to>
                                        <p:strVal val="visible"/>
                                      </p:to>
                                    </p:set>
                                    <p:anim calcmode="lin" valueType="num">
                                      <p:cBhvr additive="base">
                                        <p:cTn id="61" dur="20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2" dur="20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
                                            <p:txEl>
                                              <p:pRg st="11" end="11"/>
                                            </p:txEl>
                                          </p:spTgt>
                                        </p:tgtEl>
                                        <p:attrNameLst>
                                          <p:attrName>style.visibility</p:attrName>
                                        </p:attrNameLst>
                                      </p:cBhvr>
                                      <p:to>
                                        <p:strVal val="visible"/>
                                      </p:to>
                                    </p:set>
                                    <p:anim calcmode="lin" valueType="num">
                                      <p:cBhvr additive="base">
                                        <p:cTn id="67" dur="20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68" dur="20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3">
                                            <p:txEl>
                                              <p:pRg st="12" end="12"/>
                                            </p:txEl>
                                          </p:spTgt>
                                        </p:tgtEl>
                                        <p:attrNameLst>
                                          <p:attrName>style.visibility</p:attrName>
                                        </p:attrNameLst>
                                      </p:cBhvr>
                                      <p:to>
                                        <p:strVal val="visible"/>
                                      </p:to>
                                    </p:set>
                                    <p:anim calcmode="lin" valueType="num">
                                      <p:cBhvr additive="base">
                                        <p:cTn id="73" dur="20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74" dur="20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3">
                                            <p:txEl>
                                              <p:pRg st="13" end="13"/>
                                            </p:txEl>
                                          </p:spTgt>
                                        </p:tgtEl>
                                        <p:attrNameLst>
                                          <p:attrName>style.visibility</p:attrName>
                                        </p:attrNameLst>
                                      </p:cBhvr>
                                      <p:to>
                                        <p:strVal val="visible"/>
                                      </p:to>
                                    </p:set>
                                    <p:anim calcmode="lin" valueType="num">
                                      <p:cBhvr additive="base">
                                        <p:cTn id="79" dur="20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80" dur="20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3">
                                            <p:txEl>
                                              <p:pRg st="14" end="14"/>
                                            </p:txEl>
                                          </p:spTgt>
                                        </p:tgtEl>
                                        <p:attrNameLst>
                                          <p:attrName>style.visibility</p:attrName>
                                        </p:attrNameLst>
                                      </p:cBhvr>
                                      <p:to>
                                        <p:strVal val="visible"/>
                                      </p:to>
                                    </p:set>
                                    <p:anim calcmode="lin" valueType="num">
                                      <p:cBhvr additive="base">
                                        <p:cTn id="85" dur="20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86" dur="20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3">
                                            <p:txEl>
                                              <p:pRg st="15" end="15"/>
                                            </p:txEl>
                                          </p:spTgt>
                                        </p:tgtEl>
                                        <p:attrNameLst>
                                          <p:attrName>style.visibility</p:attrName>
                                        </p:attrNameLst>
                                      </p:cBhvr>
                                      <p:to>
                                        <p:strVal val="visible"/>
                                      </p:to>
                                    </p:set>
                                    <p:anim calcmode="lin" valueType="num">
                                      <p:cBhvr additive="base">
                                        <p:cTn id="91" dur="20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92" dur="2000" fill="hold"/>
                                        <p:tgtEl>
                                          <p:spTgt spid="3">
                                            <p:txEl>
                                              <p:pRg st="15" end="15"/>
                                            </p:txEl>
                                          </p:spTgt>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3">
                                            <p:txEl>
                                              <p:pRg st="16" end="16"/>
                                            </p:txEl>
                                          </p:spTgt>
                                        </p:tgtEl>
                                        <p:attrNameLst>
                                          <p:attrName>style.visibility</p:attrName>
                                        </p:attrNameLst>
                                      </p:cBhvr>
                                      <p:to>
                                        <p:strVal val="visible"/>
                                      </p:to>
                                    </p:set>
                                    <p:anim calcmode="lin" valueType="num">
                                      <p:cBhvr additive="base">
                                        <p:cTn id="97" dur="2000" fill="hold"/>
                                        <p:tgtEl>
                                          <p:spTgt spid="3">
                                            <p:txEl>
                                              <p:pRg st="16" end="16"/>
                                            </p:txEl>
                                          </p:spTgt>
                                        </p:tgtEl>
                                        <p:attrNameLst>
                                          <p:attrName>ppt_x</p:attrName>
                                        </p:attrNameLst>
                                      </p:cBhvr>
                                      <p:tavLst>
                                        <p:tav tm="0">
                                          <p:val>
                                            <p:strVal val="#ppt_x"/>
                                          </p:val>
                                        </p:tav>
                                        <p:tav tm="100000">
                                          <p:val>
                                            <p:strVal val="#ppt_x"/>
                                          </p:val>
                                        </p:tav>
                                      </p:tavLst>
                                    </p:anim>
                                    <p:anim calcmode="lin" valueType="num">
                                      <p:cBhvr additive="base">
                                        <p:cTn id="98" dur="2000" fill="hold"/>
                                        <p:tgtEl>
                                          <p:spTgt spid="3">
                                            <p:txEl>
                                              <p:pRg st="16" end="1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143000" y="990600"/>
            <a:ext cx="11430000" cy="1139825"/>
          </a:xfrm>
        </p:spPr>
        <p:txBody>
          <a:bodyPr>
            <a:noAutofit/>
          </a:bodyPr>
          <a:lstStyle/>
          <a:p>
            <a:pPr marL="514350" indent="-514350" algn="ctr"/>
            <a:r>
              <a:rPr lang="en-US" sz="2000" u="sng" dirty="0" smtClean="0">
                <a:solidFill>
                  <a:schemeClr val="tx1"/>
                </a:solidFill>
                <a:effectLst/>
                <a:latin typeface="Arial" pitchFamily="34" charset="0"/>
                <a:cs typeface="Arial" pitchFamily="34" charset="0"/>
              </a:rPr>
              <a:t>6.REFRACTORY PERIOD</a:t>
            </a:r>
            <a:br>
              <a:rPr lang="en-US" sz="2000" u="sng" dirty="0" smtClean="0">
                <a:solidFill>
                  <a:schemeClr val="tx1"/>
                </a:solidFill>
                <a:effectLst/>
                <a:latin typeface="Arial" pitchFamily="34" charset="0"/>
                <a:cs typeface="Arial" pitchFamily="34" charset="0"/>
              </a:rPr>
            </a:br>
            <a:r>
              <a:rPr lang="en-US" sz="2400" b="0" dirty="0" smtClean="0">
                <a:solidFill>
                  <a:schemeClr val="tx1"/>
                </a:solidFill>
                <a:effectLst/>
                <a:latin typeface="Arial" pitchFamily="34" charset="0"/>
                <a:cs typeface="Arial" pitchFamily="34" charset="0"/>
              </a:rPr>
              <a:t/>
            </a:r>
            <a:br>
              <a:rPr lang="en-US" sz="2400" b="0" dirty="0" smtClean="0">
                <a:solidFill>
                  <a:schemeClr val="tx1"/>
                </a:solidFill>
                <a:effectLst/>
                <a:latin typeface="Arial" pitchFamily="34" charset="0"/>
                <a:cs typeface="Arial" pitchFamily="34" charset="0"/>
              </a:rPr>
            </a:br>
            <a:r>
              <a:rPr lang="en-US" sz="1600" b="0" dirty="0" smtClean="0">
                <a:solidFill>
                  <a:schemeClr val="tx1"/>
                </a:solidFill>
                <a:effectLst/>
                <a:latin typeface="Arial" pitchFamily="34" charset="0"/>
                <a:cs typeface="Arial" pitchFamily="34" charset="0"/>
              </a:rPr>
              <a:t>MAXIMUM FREQUENCY=1000/SEC. </a:t>
            </a:r>
            <a:br>
              <a:rPr lang="en-US" sz="1600" b="0" dirty="0" smtClean="0">
                <a:solidFill>
                  <a:schemeClr val="tx1"/>
                </a:solidFill>
                <a:effectLst/>
                <a:latin typeface="Arial" pitchFamily="34" charset="0"/>
                <a:cs typeface="Arial" pitchFamily="34" charset="0"/>
              </a:rPr>
            </a:br>
            <a:r>
              <a:rPr lang="en-US" sz="1600" b="0" dirty="0" smtClean="0">
                <a:solidFill>
                  <a:schemeClr val="tx1"/>
                </a:solidFill>
                <a:effectLst/>
                <a:latin typeface="Arial" pitchFamily="34" charset="0"/>
                <a:cs typeface="Arial" pitchFamily="34" charset="0"/>
              </a:rPr>
              <a:t>0.5 </a:t>
            </a:r>
            <a:r>
              <a:rPr lang="en-US" sz="1600" b="0" dirty="0" err="1" smtClean="0">
                <a:solidFill>
                  <a:schemeClr val="tx1"/>
                </a:solidFill>
                <a:effectLst/>
                <a:latin typeface="Arial" pitchFamily="34" charset="0"/>
                <a:cs typeface="Arial" pitchFamily="34" charset="0"/>
              </a:rPr>
              <a:t>mSEC</a:t>
            </a:r>
            <a:r>
              <a:rPr lang="en-US" sz="2000" b="0" dirty="0" smtClean="0">
                <a:solidFill>
                  <a:schemeClr val="tx1"/>
                </a:solidFill>
                <a:effectLst/>
                <a:latin typeface="Arial" pitchFamily="34" charset="0"/>
                <a:cs typeface="Arial" pitchFamily="34" charset="0"/>
              </a:rPr>
              <a:t/>
            </a:r>
            <a:br>
              <a:rPr lang="en-US" sz="2000" b="0" dirty="0" smtClean="0">
                <a:solidFill>
                  <a:schemeClr val="tx1"/>
                </a:solidFill>
                <a:effectLst/>
                <a:latin typeface="Arial" pitchFamily="34" charset="0"/>
                <a:cs typeface="Arial" pitchFamily="34" charset="0"/>
              </a:rPr>
            </a:br>
            <a:endParaRPr lang="en-US" sz="2800" b="0" dirty="0" smtClean="0">
              <a:solidFill>
                <a:schemeClr val="tx1"/>
              </a:solidFill>
              <a:effectLst/>
              <a:latin typeface="Arial" pitchFamily="34" charset="0"/>
              <a:cs typeface="Arial" pitchFamily="34" charset="0"/>
            </a:endParaRPr>
          </a:p>
        </p:txBody>
      </p:sp>
      <p:sp>
        <p:nvSpPr>
          <p:cNvPr id="23556" name="Rectangle 4"/>
          <p:cNvSpPr>
            <a:spLocks noGrp="1" noChangeArrowheads="1"/>
          </p:cNvSpPr>
          <p:nvPr>
            <p:ph type="body" sz="half" idx="2"/>
          </p:nvPr>
        </p:nvSpPr>
        <p:spPr>
          <a:xfrm>
            <a:off x="0" y="2327275"/>
            <a:ext cx="9525000" cy="4530725"/>
          </a:xfrm>
        </p:spPr>
        <p:txBody>
          <a:bodyPr>
            <a:noAutofit/>
          </a:bodyPr>
          <a:lstStyle/>
          <a:p>
            <a:pPr eaLnBrk="1" hangingPunct="1">
              <a:buNone/>
              <a:defRPr/>
            </a:pPr>
            <a:r>
              <a:rPr lang="en-US" sz="2400" dirty="0" smtClean="0">
                <a:latin typeface="Arial" pitchFamily="34" charset="0"/>
                <a:cs typeface="Arial" pitchFamily="34" charset="0"/>
              </a:rPr>
              <a:t>1.Absolute Refractory Period - due to time dependence of Na</a:t>
            </a:r>
            <a:r>
              <a:rPr lang="en-US" sz="2400" baseline="30000" dirty="0" smtClean="0">
                <a:latin typeface="Arial" pitchFamily="34" charset="0"/>
                <a:cs typeface="Arial" pitchFamily="34" charset="0"/>
              </a:rPr>
              <a:t>+</a:t>
            </a:r>
            <a:r>
              <a:rPr lang="en-US" sz="2400" dirty="0" smtClean="0">
                <a:latin typeface="Arial" pitchFamily="34" charset="0"/>
                <a:cs typeface="Arial" pitchFamily="34" charset="0"/>
              </a:rPr>
              <a:t> channel</a:t>
            </a:r>
          </a:p>
          <a:p>
            <a:pPr lvl="1" eaLnBrk="1" hangingPunct="1">
              <a:defRPr/>
            </a:pPr>
            <a:r>
              <a:rPr lang="en-US" sz="1800" dirty="0" smtClean="0">
                <a:latin typeface="Arial" pitchFamily="34" charset="0"/>
                <a:cs typeface="Arial" pitchFamily="34" charset="0"/>
              </a:rPr>
              <a:t>No amount of inward current will generate another AP</a:t>
            </a:r>
          </a:p>
          <a:p>
            <a:pPr lvl="1" eaLnBrk="1" hangingPunct="1">
              <a:defRPr/>
            </a:pPr>
            <a:r>
              <a:rPr lang="en-US" sz="1800" dirty="0" smtClean="0">
                <a:latin typeface="Arial" pitchFamily="34" charset="0"/>
                <a:cs typeface="Arial" pitchFamily="34" charset="0"/>
              </a:rPr>
              <a:t>Due to the Na</a:t>
            </a:r>
            <a:r>
              <a:rPr lang="en-US" sz="1800" baseline="30000" dirty="0" smtClean="0">
                <a:latin typeface="Arial" pitchFamily="34" charset="0"/>
                <a:cs typeface="Arial" pitchFamily="34" charset="0"/>
              </a:rPr>
              <a:t>+</a:t>
            </a:r>
            <a:r>
              <a:rPr lang="en-US" sz="1800" dirty="0" smtClean="0">
                <a:latin typeface="Arial" pitchFamily="34" charset="0"/>
                <a:cs typeface="Arial" pitchFamily="34" charset="0"/>
              </a:rPr>
              <a:t> inactivation gate which is slow to close when triggered at threshold</a:t>
            </a:r>
          </a:p>
          <a:p>
            <a:pPr lvl="1" eaLnBrk="1" hangingPunct="1">
              <a:defRPr/>
            </a:pPr>
            <a:endParaRPr lang="en-US" sz="2000" dirty="0" smtClean="0">
              <a:latin typeface="Arial" pitchFamily="34" charset="0"/>
              <a:cs typeface="Arial" pitchFamily="34" charset="0"/>
            </a:endParaRPr>
          </a:p>
          <a:p>
            <a:pPr eaLnBrk="1" hangingPunct="1">
              <a:buNone/>
              <a:defRPr/>
            </a:pPr>
            <a:r>
              <a:rPr lang="en-US" sz="2400" dirty="0" smtClean="0">
                <a:latin typeface="Arial" pitchFamily="34" charset="0"/>
                <a:cs typeface="Arial" pitchFamily="34" charset="0"/>
              </a:rPr>
              <a:t>2.Relative Refractory Period</a:t>
            </a:r>
          </a:p>
          <a:p>
            <a:pPr lvl="1" eaLnBrk="1" hangingPunct="1">
              <a:defRPr/>
            </a:pPr>
            <a:r>
              <a:rPr lang="en-US" sz="1800" dirty="0" smtClean="0">
                <a:latin typeface="Arial" pitchFamily="34" charset="0"/>
                <a:cs typeface="Arial" pitchFamily="34" charset="0"/>
              </a:rPr>
              <a:t>Need an excess of current to generate an AP because the Na+ channels are still inactivated until the end of </a:t>
            </a:r>
            <a:r>
              <a:rPr lang="en-US" sz="1800" dirty="0" err="1" smtClean="0">
                <a:latin typeface="Arial" pitchFamily="34" charset="0"/>
                <a:cs typeface="Arial" pitchFamily="34" charset="0"/>
              </a:rPr>
              <a:t>repolarization</a:t>
            </a:r>
            <a:r>
              <a:rPr lang="en-US" sz="1800" dirty="0" smtClean="0">
                <a:latin typeface="Arial" pitchFamily="34" charset="0"/>
                <a:cs typeface="Arial" pitchFamily="34" charset="0"/>
              </a:rPr>
              <a:t> phase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556">
                                            <p:txEl>
                                              <p:pRg st="0" end="0"/>
                                            </p:txEl>
                                          </p:spTgt>
                                        </p:tgtEl>
                                        <p:attrNameLst>
                                          <p:attrName>style.visibility</p:attrName>
                                        </p:attrNameLst>
                                      </p:cBhvr>
                                      <p:to>
                                        <p:strVal val="visible"/>
                                      </p:to>
                                    </p:set>
                                    <p:anim calcmode="lin" valueType="num">
                                      <p:cBhvr additive="base">
                                        <p:cTn id="7" dur="2000" fill="hold"/>
                                        <p:tgtEl>
                                          <p:spTgt spid="23556">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2355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3556">
                                            <p:txEl>
                                              <p:pRg st="1" end="1"/>
                                            </p:txEl>
                                          </p:spTgt>
                                        </p:tgtEl>
                                        <p:attrNameLst>
                                          <p:attrName>style.visibility</p:attrName>
                                        </p:attrNameLst>
                                      </p:cBhvr>
                                      <p:to>
                                        <p:strVal val="visible"/>
                                      </p:to>
                                    </p:set>
                                    <p:anim calcmode="lin" valueType="num">
                                      <p:cBhvr additive="base">
                                        <p:cTn id="11" dur="2000" fill="hold"/>
                                        <p:tgtEl>
                                          <p:spTgt spid="23556">
                                            <p:txEl>
                                              <p:pRg st="1" end="1"/>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2355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3556">
                                            <p:txEl>
                                              <p:pRg st="2" end="2"/>
                                            </p:txEl>
                                          </p:spTgt>
                                        </p:tgtEl>
                                        <p:attrNameLst>
                                          <p:attrName>style.visibility</p:attrName>
                                        </p:attrNameLst>
                                      </p:cBhvr>
                                      <p:to>
                                        <p:strVal val="visible"/>
                                      </p:to>
                                    </p:set>
                                    <p:anim calcmode="lin" valueType="num">
                                      <p:cBhvr additive="base">
                                        <p:cTn id="15" dur="2000" fill="hold"/>
                                        <p:tgtEl>
                                          <p:spTgt spid="23556">
                                            <p:txEl>
                                              <p:pRg st="2" end="2"/>
                                            </p:txEl>
                                          </p:spTgt>
                                        </p:tgtEl>
                                        <p:attrNameLst>
                                          <p:attrName>ppt_x</p:attrName>
                                        </p:attrNameLst>
                                      </p:cBhvr>
                                      <p:tavLst>
                                        <p:tav tm="0">
                                          <p:val>
                                            <p:strVal val="#ppt_x"/>
                                          </p:val>
                                        </p:tav>
                                        <p:tav tm="100000">
                                          <p:val>
                                            <p:strVal val="#ppt_x"/>
                                          </p:val>
                                        </p:tav>
                                      </p:tavLst>
                                    </p:anim>
                                    <p:anim calcmode="lin" valueType="num">
                                      <p:cBhvr additive="base">
                                        <p:cTn id="16" dur="2000" fill="hold"/>
                                        <p:tgtEl>
                                          <p:spTgt spid="2355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3556">
                                            <p:txEl>
                                              <p:pRg st="4" end="4"/>
                                            </p:txEl>
                                          </p:spTgt>
                                        </p:tgtEl>
                                        <p:attrNameLst>
                                          <p:attrName>style.visibility</p:attrName>
                                        </p:attrNameLst>
                                      </p:cBhvr>
                                      <p:to>
                                        <p:strVal val="visible"/>
                                      </p:to>
                                    </p:set>
                                    <p:anim calcmode="lin" valueType="num">
                                      <p:cBhvr additive="base">
                                        <p:cTn id="21" dur="2000" fill="hold"/>
                                        <p:tgtEl>
                                          <p:spTgt spid="23556">
                                            <p:txEl>
                                              <p:pRg st="4" end="4"/>
                                            </p:txEl>
                                          </p:spTgt>
                                        </p:tgtEl>
                                        <p:attrNameLst>
                                          <p:attrName>ppt_x</p:attrName>
                                        </p:attrNameLst>
                                      </p:cBhvr>
                                      <p:tavLst>
                                        <p:tav tm="0">
                                          <p:val>
                                            <p:strVal val="#ppt_x"/>
                                          </p:val>
                                        </p:tav>
                                        <p:tav tm="100000">
                                          <p:val>
                                            <p:strVal val="#ppt_x"/>
                                          </p:val>
                                        </p:tav>
                                      </p:tavLst>
                                    </p:anim>
                                    <p:anim calcmode="lin" valueType="num">
                                      <p:cBhvr additive="base">
                                        <p:cTn id="22" dur="2000" fill="hold"/>
                                        <p:tgtEl>
                                          <p:spTgt spid="23556">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3556">
                                            <p:txEl>
                                              <p:pRg st="5" end="5"/>
                                            </p:txEl>
                                          </p:spTgt>
                                        </p:tgtEl>
                                        <p:attrNameLst>
                                          <p:attrName>style.visibility</p:attrName>
                                        </p:attrNameLst>
                                      </p:cBhvr>
                                      <p:to>
                                        <p:strVal val="visible"/>
                                      </p:to>
                                    </p:set>
                                    <p:anim calcmode="lin" valueType="num">
                                      <p:cBhvr additive="base">
                                        <p:cTn id="25" dur="2000" fill="hold"/>
                                        <p:tgtEl>
                                          <p:spTgt spid="23556">
                                            <p:txEl>
                                              <p:pRg st="5" end="5"/>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2355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514350" indent="-514350" algn="ctr">
              <a:lnSpc>
                <a:spcPct val="200000"/>
              </a:lnSpc>
              <a:buNone/>
            </a:pPr>
            <a:endParaRPr lang="en-US" sz="2000" dirty="0" smtClean="0">
              <a:latin typeface="Arial" pitchFamily="34" charset="0"/>
              <a:cs typeface="Arial" pitchFamily="34" charset="0"/>
            </a:endParaRPr>
          </a:p>
          <a:p>
            <a:pPr marL="514350" indent="-514350" algn="ctr">
              <a:lnSpc>
                <a:spcPct val="200000"/>
              </a:lnSpc>
              <a:buNone/>
            </a:pPr>
            <a:r>
              <a:rPr lang="en-US" sz="2000" dirty="0" smtClean="0">
                <a:latin typeface="Arial" pitchFamily="34" charset="0"/>
                <a:cs typeface="Arial" pitchFamily="34" charset="0"/>
              </a:rPr>
              <a:t>1. Long </a:t>
            </a:r>
            <a:r>
              <a:rPr lang="en-US" sz="2000" dirty="0" err="1" smtClean="0">
                <a:latin typeface="Arial" pitchFamily="34" charset="0"/>
                <a:cs typeface="Arial" pitchFamily="34" charset="0"/>
              </a:rPr>
              <a:t>refractiory</a:t>
            </a:r>
            <a:r>
              <a:rPr lang="en-US" sz="2000" dirty="0" smtClean="0">
                <a:latin typeface="Arial" pitchFamily="34" charset="0"/>
                <a:cs typeface="Arial" pitchFamily="34" charset="0"/>
              </a:rPr>
              <a:t> period</a:t>
            </a:r>
          </a:p>
          <a:p>
            <a:pPr marL="514350" indent="-514350" algn="ctr">
              <a:lnSpc>
                <a:spcPct val="200000"/>
              </a:lnSpc>
              <a:buNone/>
            </a:pPr>
            <a:endParaRPr lang="en-US" sz="2000" dirty="0" smtClean="0">
              <a:latin typeface="Arial" pitchFamily="34" charset="0"/>
              <a:cs typeface="Arial" pitchFamily="34" charset="0"/>
            </a:endParaRPr>
          </a:p>
          <a:p>
            <a:pPr marL="514350" indent="-514350" algn="ctr">
              <a:lnSpc>
                <a:spcPct val="200000"/>
              </a:lnSpc>
              <a:buNone/>
            </a:pPr>
            <a:r>
              <a:rPr lang="en-US" sz="2000" dirty="0" smtClean="0">
                <a:latin typeface="Arial" pitchFamily="34" charset="0"/>
                <a:cs typeface="Arial" pitchFamily="34" charset="0"/>
              </a:rPr>
              <a:t>2. Can conduct only 1 impulse at a time</a:t>
            </a:r>
            <a:endParaRPr lang="en-US" sz="2000" dirty="0">
              <a:latin typeface="Arial" pitchFamily="34" charset="0"/>
              <a:cs typeface="Arial" pitchFamily="34" charset="0"/>
            </a:endParaRPr>
          </a:p>
        </p:txBody>
      </p:sp>
      <p:sp>
        <p:nvSpPr>
          <p:cNvPr id="2" name="Title 1"/>
          <p:cNvSpPr>
            <a:spLocks noGrp="1"/>
          </p:cNvSpPr>
          <p:nvPr>
            <p:ph type="title"/>
          </p:nvPr>
        </p:nvSpPr>
        <p:spPr/>
        <p:txBody>
          <a:bodyPr>
            <a:noAutofit/>
          </a:bodyPr>
          <a:lstStyle/>
          <a:p>
            <a:pPr marL="914400" indent="-914400" algn="ctr">
              <a:lnSpc>
                <a:spcPct val="200000"/>
              </a:lnSpc>
            </a:pPr>
            <a:r>
              <a:rPr lang="en-US" sz="3200" dirty="0" smtClean="0">
                <a:solidFill>
                  <a:schemeClr val="tx1"/>
                </a:solidFill>
              </a:rPr>
              <a:t>7</a:t>
            </a:r>
            <a:r>
              <a:rPr lang="en-US" sz="3200" b="0" dirty="0" smtClean="0">
                <a:solidFill>
                  <a:schemeClr val="tx1"/>
                </a:solidFill>
                <a:effectLst/>
                <a:latin typeface="Arial" pitchFamily="34" charset="0"/>
                <a:cs typeface="Arial" pitchFamily="34" charset="0"/>
              </a:rPr>
              <a:t>. </a:t>
            </a:r>
            <a:r>
              <a:rPr lang="en-US" sz="3200" b="0" dirty="0" err="1" smtClean="0">
                <a:solidFill>
                  <a:schemeClr val="tx1"/>
                </a:solidFill>
                <a:effectLst/>
                <a:latin typeface="Arial" pitchFamily="34" charset="0"/>
                <a:cs typeface="Arial" pitchFamily="34" charset="0"/>
              </a:rPr>
              <a:t>Infatigability</a:t>
            </a:r>
            <a:endParaRPr lang="en-US" sz="3200" b="0" dirty="0">
              <a:solidFill>
                <a:schemeClr val="tx1"/>
              </a:solidFill>
              <a:effectLst/>
              <a:latin typeface="Arial" pitchFamily="34" charset="0"/>
              <a:cs typeface="Arial" pitchFamily="34" charset="0"/>
            </a:endParaRPr>
          </a:p>
        </p:txBody>
      </p:sp>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idx="1"/>
          </p:nvPr>
        </p:nvSpPr>
        <p:spPr>
          <a:xfrm>
            <a:off x="304800" y="1371600"/>
            <a:ext cx="7772400" cy="5562600"/>
          </a:xfrm>
        </p:spPr>
        <p:txBody>
          <a:bodyPr>
            <a:normAutofit/>
          </a:bodyPr>
          <a:lstStyle/>
          <a:p>
            <a:pPr marL="457200" indent="-457200" eaLnBrk="1" hangingPunct="1">
              <a:buFont typeface="+mj-lt"/>
              <a:buAutoNum type="arabicPeriod"/>
              <a:defRPr/>
            </a:pPr>
            <a:r>
              <a:rPr lang="en-US" sz="1800" dirty="0" smtClean="0">
                <a:latin typeface="Arial" pitchFamily="34" charset="0"/>
                <a:cs typeface="Arial" pitchFamily="34" charset="0"/>
              </a:rPr>
              <a:t>Response may be inhibitory or excitatory depending on the nature  of stimulus </a:t>
            </a:r>
          </a:p>
          <a:p>
            <a:pPr marL="457200" indent="-457200" eaLnBrk="1" hangingPunct="1">
              <a:buFont typeface="+mj-lt"/>
              <a:buAutoNum type="arabicPeriod"/>
              <a:defRPr/>
            </a:pPr>
            <a:r>
              <a:rPr lang="en-US" sz="1800" b="1" u="sng" dirty="0" smtClean="0">
                <a:latin typeface="Arial" pitchFamily="34" charset="0"/>
                <a:cs typeface="Arial" pitchFamily="34" charset="0"/>
              </a:rPr>
              <a:t>Temporal or Spatial Summation</a:t>
            </a:r>
            <a:r>
              <a:rPr lang="en-US" sz="1800" b="1" dirty="0" smtClean="0">
                <a:latin typeface="Arial" pitchFamily="34" charset="0"/>
                <a:cs typeface="Arial" pitchFamily="34" charset="0"/>
              </a:rPr>
              <a:t> </a:t>
            </a:r>
          </a:p>
          <a:p>
            <a:pPr marL="850392" lvl="1" indent="-457200" eaLnBrk="1" hangingPunct="1">
              <a:buFont typeface="+mj-lt"/>
              <a:buAutoNum type="arabicPeriod"/>
              <a:defRPr/>
            </a:pPr>
            <a:r>
              <a:rPr lang="en-US" sz="1800" dirty="0" smtClean="0">
                <a:latin typeface="Arial" pitchFamily="34" charset="0"/>
                <a:cs typeface="Arial" pitchFamily="34" charset="0"/>
              </a:rPr>
              <a:t>Temporal - multiple signals from 1 axon firing in rapid succession such that successive inputs add to the still-existent present inputs.</a:t>
            </a:r>
          </a:p>
          <a:p>
            <a:pPr marL="850392" lvl="1" indent="-457200" eaLnBrk="1" hangingPunct="1">
              <a:buFont typeface="+mj-lt"/>
              <a:buAutoNum type="arabicPeriod"/>
              <a:defRPr/>
            </a:pPr>
            <a:r>
              <a:rPr lang="en-US" sz="1800" dirty="0" smtClean="0">
                <a:latin typeface="Arial" pitchFamily="34" charset="0"/>
                <a:cs typeface="Arial" pitchFamily="34" charset="0"/>
              </a:rPr>
              <a:t>Spatial - multiple signals from different axons occurring simultaneously.</a:t>
            </a:r>
          </a:p>
          <a:p>
            <a:pPr marL="457200" indent="-457200" eaLnBrk="1" hangingPunct="1">
              <a:buFont typeface="+mj-lt"/>
              <a:buAutoNum type="arabicPeriod"/>
              <a:defRPr/>
            </a:pPr>
            <a:r>
              <a:rPr lang="en-US" sz="1800" b="1" u="sng" dirty="0" smtClean="0">
                <a:latin typeface="Arial" pitchFamily="34" charset="0"/>
                <a:cs typeface="Arial" pitchFamily="34" charset="0"/>
              </a:rPr>
              <a:t>Repetitive Stimulations</a:t>
            </a:r>
            <a:endParaRPr lang="en-US" sz="1800" b="1" dirty="0" smtClean="0">
              <a:latin typeface="Arial" pitchFamily="34" charset="0"/>
              <a:cs typeface="Arial" pitchFamily="34" charset="0"/>
            </a:endParaRPr>
          </a:p>
          <a:p>
            <a:pPr marL="850392" lvl="1" indent="-457200" eaLnBrk="1" hangingPunct="1">
              <a:buFont typeface="+mj-lt"/>
              <a:buAutoNum type="arabicPeriod"/>
              <a:defRPr/>
            </a:pPr>
            <a:r>
              <a:rPr lang="en-US" sz="1800" b="1" dirty="0" smtClean="0">
                <a:latin typeface="Arial" pitchFamily="34" charset="0"/>
                <a:cs typeface="Arial" pitchFamily="34" charset="0"/>
              </a:rPr>
              <a:t>Facilitation</a:t>
            </a:r>
            <a:r>
              <a:rPr lang="en-US" sz="1800" dirty="0" smtClean="0">
                <a:latin typeface="Arial" pitchFamily="34" charset="0"/>
                <a:cs typeface="Arial" pitchFamily="34" charset="0"/>
              </a:rPr>
              <a:t> - successive APs cause postsynaptic membrane potential to grow more and more intense in amplification</a:t>
            </a:r>
          </a:p>
          <a:p>
            <a:pPr marL="850392" lvl="1" indent="-457200" eaLnBrk="1" hangingPunct="1">
              <a:buFont typeface="+mj-lt"/>
              <a:buAutoNum type="arabicPeriod"/>
              <a:defRPr/>
            </a:pPr>
            <a:r>
              <a:rPr lang="en-US" sz="1800" b="1" dirty="0" smtClean="0">
                <a:latin typeface="Arial" pitchFamily="34" charset="0"/>
                <a:cs typeface="Arial" pitchFamily="34" charset="0"/>
              </a:rPr>
              <a:t>Post-</a:t>
            </a:r>
            <a:r>
              <a:rPr lang="en-US" sz="1800" b="1" dirty="0" err="1" smtClean="0">
                <a:latin typeface="Arial" pitchFamily="34" charset="0"/>
                <a:cs typeface="Arial" pitchFamily="34" charset="0"/>
              </a:rPr>
              <a:t>tetanic</a:t>
            </a:r>
            <a:r>
              <a:rPr lang="en-US" sz="1800" b="1" dirty="0" smtClean="0">
                <a:latin typeface="Arial" pitchFamily="34" charset="0"/>
                <a:cs typeface="Arial" pitchFamily="34" charset="0"/>
              </a:rPr>
              <a:t> </a:t>
            </a:r>
            <a:r>
              <a:rPr lang="en-US" sz="1800" b="1" dirty="0" err="1" smtClean="0">
                <a:latin typeface="Arial" pitchFamily="34" charset="0"/>
                <a:cs typeface="Arial" pitchFamily="34" charset="0"/>
              </a:rPr>
              <a:t>Potentiation</a:t>
            </a:r>
            <a:r>
              <a:rPr lang="en-US" sz="1800" b="1" dirty="0" smtClean="0">
                <a:latin typeface="Arial" pitchFamily="34" charset="0"/>
                <a:cs typeface="Arial" pitchFamily="34" charset="0"/>
              </a:rPr>
              <a:t> </a:t>
            </a:r>
            <a:r>
              <a:rPr lang="en-US" sz="1800" dirty="0" smtClean="0">
                <a:latin typeface="Arial" pitchFamily="34" charset="0"/>
                <a:cs typeface="Arial" pitchFamily="34" charset="0"/>
              </a:rPr>
              <a:t>- after repetitive firing, Ca</a:t>
            </a:r>
            <a:r>
              <a:rPr lang="en-US" sz="1800" baseline="30000" dirty="0" smtClean="0">
                <a:latin typeface="Arial" pitchFamily="34" charset="0"/>
                <a:cs typeface="Arial" pitchFamily="34" charset="0"/>
              </a:rPr>
              <a:t>+2</a:t>
            </a:r>
            <a:r>
              <a:rPr lang="en-US" sz="1800" dirty="0" smtClean="0">
                <a:latin typeface="Arial" pitchFamily="34" charset="0"/>
                <a:cs typeface="Arial" pitchFamily="34" charset="0"/>
              </a:rPr>
              <a:t> channels are synchronized resulting in a more amplified EPSP following tetanus</a:t>
            </a:r>
          </a:p>
          <a:p>
            <a:pPr marL="850392" lvl="1" indent="-457200" eaLnBrk="1" hangingPunct="1">
              <a:buFont typeface="+mj-lt"/>
              <a:buAutoNum type="arabicPeriod"/>
              <a:defRPr/>
            </a:pPr>
            <a:r>
              <a:rPr lang="en-US" sz="1800" b="1" dirty="0" smtClean="0">
                <a:latin typeface="Arial" pitchFamily="34" charset="0"/>
                <a:cs typeface="Arial" pitchFamily="34" charset="0"/>
              </a:rPr>
              <a:t>Synaptic Fatigue</a:t>
            </a:r>
            <a:r>
              <a:rPr lang="en-US" sz="1800" dirty="0" smtClean="0">
                <a:latin typeface="Arial" pitchFamily="34" charset="0"/>
                <a:cs typeface="Arial" pitchFamily="34" charset="0"/>
              </a:rPr>
              <a:t> - delay in response after synapse following prolonged tetanus (NTs have to be re-packaged)</a:t>
            </a:r>
            <a:r>
              <a:rPr lang="en-US" sz="2000" dirty="0" smtClean="0">
                <a:latin typeface="Arial" pitchFamily="34" charset="0"/>
                <a:cs typeface="Arial" pitchFamily="34" charset="0"/>
              </a:rPr>
              <a:t>  </a:t>
            </a:r>
          </a:p>
        </p:txBody>
      </p:sp>
      <p:sp>
        <p:nvSpPr>
          <p:cNvPr id="26626" name="Rectangle 2"/>
          <p:cNvSpPr>
            <a:spLocks noGrp="1" noChangeArrowheads="1"/>
          </p:cNvSpPr>
          <p:nvPr>
            <p:ph type="title"/>
          </p:nvPr>
        </p:nvSpPr>
        <p:spPr>
          <a:xfrm>
            <a:off x="2590800" y="0"/>
            <a:ext cx="7772400" cy="1143000"/>
          </a:xfrm>
        </p:spPr>
        <p:txBody>
          <a:bodyPr>
            <a:normAutofit/>
          </a:bodyPr>
          <a:lstStyle/>
          <a:p>
            <a:pPr marL="914400" indent="-914400">
              <a:defRPr/>
            </a:pPr>
            <a:r>
              <a:rPr lang="en-US" sz="2400" b="1" u="sng" dirty="0" smtClean="0">
                <a:solidFill>
                  <a:schemeClr val="tx1"/>
                </a:solidFill>
                <a:effectLst/>
                <a:latin typeface="Arial" pitchFamily="34" charset="0"/>
                <a:cs typeface="Arial" pitchFamily="34" charset="0"/>
              </a:rPr>
              <a:t>8. SUMMATION</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627">
                                            <p:txEl>
                                              <p:pRg st="1" end="1"/>
                                            </p:txEl>
                                          </p:spTgt>
                                        </p:tgtEl>
                                        <p:attrNameLst>
                                          <p:attrName>style.visibility</p:attrName>
                                        </p:attrNameLst>
                                      </p:cBhvr>
                                      <p:to>
                                        <p:strVal val="visible"/>
                                      </p:to>
                                    </p:set>
                                    <p:anim calcmode="lin" valueType="num">
                                      <p:cBhvr additive="base">
                                        <p:cTn id="7" dur="2000" fill="hold"/>
                                        <p:tgtEl>
                                          <p:spTgt spid="26627">
                                            <p:txEl>
                                              <p:pRg st="1" end="1"/>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2662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6627">
                                            <p:txEl>
                                              <p:pRg st="2" end="2"/>
                                            </p:txEl>
                                          </p:spTgt>
                                        </p:tgtEl>
                                        <p:attrNameLst>
                                          <p:attrName>style.visibility</p:attrName>
                                        </p:attrNameLst>
                                      </p:cBhvr>
                                      <p:to>
                                        <p:strVal val="visible"/>
                                      </p:to>
                                    </p:set>
                                    <p:anim calcmode="lin" valueType="num">
                                      <p:cBhvr additive="base">
                                        <p:cTn id="13" dur="2000" fill="hold"/>
                                        <p:tgtEl>
                                          <p:spTgt spid="26627">
                                            <p:txEl>
                                              <p:pRg st="2" end="2"/>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2662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6627">
                                            <p:txEl>
                                              <p:pRg st="3" end="3"/>
                                            </p:txEl>
                                          </p:spTgt>
                                        </p:tgtEl>
                                        <p:attrNameLst>
                                          <p:attrName>style.visibility</p:attrName>
                                        </p:attrNameLst>
                                      </p:cBhvr>
                                      <p:to>
                                        <p:strVal val="visible"/>
                                      </p:to>
                                    </p:set>
                                    <p:anim calcmode="lin" valueType="num">
                                      <p:cBhvr additive="base">
                                        <p:cTn id="19" dur="2000" fill="hold"/>
                                        <p:tgtEl>
                                          <p:spTgt spid="26627">
                                            <p:txEl>
                                              <p:pRg st="3" end="3"/>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2662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6627">
                                            <p:txEl>
                                              <p:pRg st="4" end="4"/>
                                            </p:txEl>
                                          </p:spTgt>
                                        </p:tgtEl>
                                        <p:attrNameLst>
                                          <p:attrName>style.visibility</p:attrName>
                                        </p:attrNameLst>
                                      </p:cBhvr>
                                      <p:to>
                                        <p:strVal val="visible"/>
                                      </p:to>
                                    </p:set>
                                    <p:anim calcmode="lin" valueType="num">
                                      <p:cBhvr additive="base">
                                        <p:cTn id="25" dur="2000" fill="hold"/>
                                        <p:tgtEl>
                                          <p:spTgt spid="26627">
                                            <p:txEl>
                                              <p:pRg st="4" end="4"/>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2662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6627">
                                            <p:txEl>
                                              <p:pRg st="5" end="5"/>
                                            </p:txEl>
                                          </p:spTgt>
                                        </p:tgtEl>
                                        <p:attrNameLst>
                                          <p:attrName>style.visibility</p:attrName>
                                        </p:attrNameLst>
                                      </p:cBhvr>
                                      <p:to>
                                        <p:strVal val="visible"/>
                                      </p:to>
                                    </p:set>
                                    <p:anim calcmode="lin" valueType="num">
                                      <p:cBhvr additive="base">
                                        <p:cTn id="31" dur="2000" fill="hold"/>
                                        <p:tgtEl>
                                          <p:spTgt spid="26627">
                                            <p:txEl>
                                              <p:pRg st="5" end="5"/>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2662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6627">
                                            <p:txEl>
                                              <p:pRg st="6" end="6"/>
                                            </p:txEl>
                                          </p:spTgt>
                                        </p:tgtEl>
                                        <p:attrNameLst>
                                          <p:attrName>style.visibility</p:attrName>
                                        </p:attrNameLst>
                                      </p:cBhvr>
                                      <p:to>
                                        <p:strVal val="visible"/>
                                      </p:to>
                                    </p:set>
                                    <p:anim calcmode="lin" valueType="num">
                                      <p:cBhvr additive="base">
                                        <p:cTn id="37" dur="2000" fill="hold"/>
                                        <p:tgtEl>
                                          <p:spTgt spid="26627">
                                            <p:txEl>
                                              <p:pRg st="6" end="6"/>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2662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6627">
                                            <p:txEl>
                                              <p:pRg st="7" end="7"/>
                                            </p:txEl>
                                          </p:spTgt>
                                        </p:tgtEl>
                                        <p:attrNameLst>
                                          <p:attrName>style.visibility</p:attrName>
                                        </p:attrNameLst>
                                      </p:cBhvr>
                                      <p:to>
                                        <p:strVal val="visible"/>
                                      </p:to>
                                    </p:set>
                                    <p:anim calcmode="lin" valueType="num">
                                      <p:cBhvr additive="base">
                                        <p:cTn id="43" dur="2000" fill="hold"/>
                                        <p:tgtEl>
                                          <p:spTgt spid="26627">
                                            <p:txEl>
                                              <p:pRg st="7" end="7"/>
                                            </p:txEl>
                                          </p:spTgt>
                                        </p:tgtEl>
                                        <p:attrNameLst>
                                          <p:attrName>ppt_x</p:attrName>
                                        </p:attrNameLst>
                                      </p:cBhvr>
                                      <p:tavLst>
                                        <p:tav tm="0">
                                          <p:val>
                                            <p:strVal val="#ppt_x"/>
                                          </p:val>
                                        </p:tav>
                                        <p:tav tm="100000">
                                          <p:val>
                                            <p:strVal val="#ppt_x"/>
                                          </p:val>
                                        </p:tav>
                                      </p:tavLst>
                                    </p:anim>
                                    <p:anim calcmode="lin" valueType="num">
                                      <p:cBhvr additive="base">
                                        <p:cTn id="44" dur="2000" fill="hold"/>
                                        <p:tgtEl>
                                          <p:spTgt spid="26627">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ctr"/>
            <a:endParaRPr lang="en-US" sz="2400" dirty="0" smtClean="0">
              <a:latin typeface="Arial" pitchFamily="34" charset="0"/>
              <a:cs typeface="Arial" pitchFamily="34" charset="0"/>
            </a:endParaRPr>
          </a:p>
          <a:p>
            <a:pPr algn="ctr"/>
            <a:endParaRPr lang="en-US" sz="2400" dirty="0" smtClean="0">
              <a:latin typeface="Arial" pitchFamily="34" charset="0"/>
              <a:cs typeface="Arial" pitchFamily="34" charset="0"/>
            </a:endParaRPr>
          </a:p>
          <a:p>
            <a:pPr algn="ctr"/>
            <a:endParaRPr lang="en-US" sz="2400" dirty="0" smtClean="0">
              <a:latin typeface="Arial" pitchFamily="34" charset="0"/>
              <a:cs typeface="Arial" pitchFamily="34" charset="0"/>
            </a:endParaRPr>
          </a:p>
        </p:txBody>
      </p:sp>
      <p:sp>
        <p:nvSpPr>
          <p:cNvPr id="2" name="Title 1"/>
          <p:cNvSpPr>
            <a:spLocks noGrp="1"/>
          </p:cNvSpPr>
          <p:nvPr>
            <p:ph type="title"/>
          </p:nvPr>
        </p:nvSpPr>
        <p:spPr>
          <a:xfrm>
            <a:off x="457200" y="762000"/>
            <a:ext cx="8229600" cy="1143000"/>
          </a:xfrm>
        </p:spPr>
        <p:txBody>
          <a:bodyPr>
            <a:normAutofit fontScale="90000"/>
          </a:bodyPr>
          <a:lstStyle/>
          <a:p>
            <a:pPr algn="ctr"/>
            <a:r>
              <a:rPr lang="en-US" sz="2700" b="1" u="sng" dirty="0" smtClean="0">
                <a:solidFill>
                  <a:schemeClr val="tx1"/>
                </a:solidFill>
              </a:rPr>
              <a:t>9</a:t>
            </a:r>
            <a:r>
              <a:rPr lang="en-US" sz="2700" b="1" u="sng" dirty="0" smtClean="0">
                <a:solidFill>
                  <a:schemeClr val="tx1"/>
                </a:solidFill>
                <a:effectLst/>
                <a:latin typeface="Arial" pitchFamily="34" charset="0"/>
                <a:cs typeface="Arial" pitchFamily="34" charset="0"/>
              </a:rPr>
              <a:t>. ADAPTATION</a:t>
            </a:r>
            <a:r>
              <a:rPr lang="en-US" sz="4000" b="0" dirty="0" smtClean="0">
                <a:solidFill>
                  <a:schemeClr val="tx1"/>
                </a:solidFill>
                <a:effectLst/>
                <a:latin typeface="Arial" pitchFamily="34" charset="0"/>
                <a:cs typeface="Arial" pitchFamily="34" charset="0"/>
              </a:rPr>
              <a:t/>
            </a:r>
            <a:br>
              <a:rPr lang="en-US" sz="4000" b="0" dirty="0" smtClean="0">
                <a:solidFill>
                  <a:schemeClr val="tx1"/>
                </a:solidFill>
                <a:effectLst/>
                <a:latin typeface="Arial" pitchFamily="34" charset="0"/>
                <a:cs typeface="Arial" pitchFamily="34" charset="0"/>
              </a:rPr>
            </a:br>
            <a:r>
              <a:rPr lang="en-US" sz="2700" dirty="0" smtClean="0">
                <a:solidFill>
                  <a:schemeClr val="tx1"/>
                </a:solidFill>
              </a:rPr>
              <a:t>The nerve </a:t>
            </a:r>
            <a:r>
              <a:rPr lang="en-US" sz="2700" dirty="0" err="1" smtClean="0">
                <a:solidFill>
                  <a:schemeClr val="tx1"/>
                </a:solidFill>
              </a:rPr>
              <a:t>fibre</a:t>
            </a:r>
            <a:r>
              <a:rPr lang="en-US" sz="2700" dirty="0" smtClean="0">
                <a:solidFill>
                  <a:schemeClr val="tx1"/>
                </a:solidFill>
              </a:rPr>
              <a:t> is quickly adapt itself, thus gradual changes to excite, but sudden alteration cause excitation</a:t>
            </a:r>
            <a:r>
              <a:rPr lang="en-US" sz="4000" dirty="0" smtClean="0">
                <a:solidFill>
                  <a:schemeClr val="tx1"/>
                </a:solidFill>
              </a:rPr>
              <a:t>.</a:t>
            </a:r>
            <a:r>
              <a:rPr lang="en-US" sz="4000" dirty="0" smtClean="0"/>
              <a:t/>
            </a:r>
            <a:br>
              <a:rPr lang="en-US" sz="4000" dirty="0" smtClean="0"/>
            </a:br>
            <a:r>
              <a:rPr lang="en-US" sz="4000" dirty="0" smtClean="0"/>
              <a:t/>
            </a:r>
            <a:br>
              <a:rPr lang="en-US" sz="4000" dirty="0" smtClean="0"/>
            </a:br>
            <a:endParaRPr lang="en-US" sz="4000" b="0" dirty="0">
              <a:solidFill>
                <a:schemeClr val="tx1"/>
              </a:solidFill>
              <a:effectLst/>
              <a:latin typeface="Arial" pitchFamily="34" charset="0"/>
              <a:cs typeface="Arial" pitchFamily="34" charset="0"/>
            </a:endParaRPr>
          </a:p>
        </p:txBody>
      </p:sp>
      <p:sp>
        <p:nvSpPr>
          <p:cNvPr id="5" name="Rectangle 4"/>
          <p:cNvSpPr/>
          <p:nvPr/>
        </p:nvSpPr>
        <p:spPr>
          <a:xfrm>
            <a:off x="0" y="1981200"/>
            <a:ext cx="9144000" cy="4893647"/>
          </a:xfrm>
          <a:prstGeom prst="rect">
            <a:avLst/>
          </a:prstGeom>
        </p:spPr>
        <p:txBody>
          <a:bodyPr wrap="square">
            <a:spAutoFit/>
          </a:bodyPr>
          <a:lstStyle/>
          <a:p>
            <a:pPr algn="ctr">
              <a:spcBef>
                <a:spcPct val="50000"/>
              </a:spcBef>
            </a:pPr>
            <a:r>
              <a:rPr lang="en-US" sz="2400" b="1" u="sng" dirty="0" smtClean="0">
                <a:latin typeface="Arial" pitchFamily="34" charset="0"/>
                <a:cs typeface="Arial" pitchFamily="34" charset="0"/>
              </a:rPr>
              <a:t>10. ALL OR NONE LAW</a:t>
            </a:r>
            <a:endParaRPr lang="en-US" sz="2400" b="1" dirty="0" smtClean="0">
              <a:latin typeface="Arial" pitchFamily="34" charset="0"/>
              <a:cs typeface="Arial" pitchFamily="34" charset="0"/>
            </a:endParaRPr>
          </a:p>
          <a:p>
            <a:pPr>
              <a:spcBef>
                <a:spcPct val="50000"/>
              </a:spcBef>
            </a:pPr>
            <a:r>
              <a:rPr lang="en-US" sz="2400" dirty="0" smtClean="0">
                <a:latin typeface="Arial" pitchFamily="34" charset="0"/>
                <a:cs typeface="Arial" pitchFamily="34" charset="0"/>
              </a:rPr>
              <a:t> a stimulus be adequate , a single nerve will always give a maximum response .If the duration or strength of the stimulus be further no alteration in the response will lake place. </a:t>
            </a:r>
          </a:p>
          <a:p>
            <a:pPr>
              <a:spcBef>
                <a:spcPct val="50000"/>
              </a:spcBef>
            </a:pPr>
            <a:r>
              <a:rPr lang="en-US" sz="2400" dirty="0" smtClean="0">
                <a:latin typeface="Arial" pitchFamily="34" charset="0"/>
                <a:cs typeface="Arial" pitchFamily="34" charset="0"/>
              </a:rPr>
              <a:t>NOTE;-(In the whole nerve this property differ ,but is true for a single nerve).</a:t>
            </a:r>
          </a:p>
          <a:p>
            <a:pPr>
              <a:spcBef>
                <a:spcPct val="50000"/>
              </a:spcBef>
            </a:pPr>
            <a:r>
              <a:rPr lang="en-US" sz="2400" dirty="0" smtClean="0">
                <a:latin typeface="Arial" pitchFamily="34" charset="0"/>
                <a:cs typeface="Arial" pitchFamily="34" charset="0"/>
              </a:rPr>
              <a:t>		</a:t>
            </a:r>
            <a:r>
              <a:rPr lang="en-US" sz="2400" b="1" u="sng" dirty="0" smtClean="0">
                <a:latin typeface="Arial" pitchFamily="34" charset="0"/>
                <a:cs typeface="Arial" pitchFamily="34" charset="0"/>
              </a:rPr>
              <a:t>11. NEUROSECRETION/NEUROTROPINS</a:t>
            </a:r>
            <a:endParaRPr lang="en-US" sz="2000" b="1" u="sng" dirty="0" smtClean="0">
              <a:latin typeface="Arial" pitchFamily="34" charset="0"/>
              <a:cs typeface="Arial" pitchFamily="34" charset="0"/>
            </a:endParaRPr>
          </a:p>
          <a:p>
            <a:pPr>
              <a:spcBef>
                <a:spcPct val="50000"/>
              </a:spcBef>
            </a:pPr>
            <a:endParaRPr lang="en-US" sz="2400" dirty="0" smtClean="0">
              <a:latin typeface="Arial" pitchFamily="34" charset="0"/>
              <a:cs typeface="Arial" pitchFamily="34" charset="0"/>
            </a:endParaRPr>
          </a:p>
          <a:p>
            <a:pPr>
              <a:spcBef>
                <a:spcPct val="50000"/>
              </a:spcBef>
            </a:pPr>
            <a:endParaRPr lang="en-US" sz="2400" dirty="0" smtClean="0">
              <a:latin typeface="Arial" pitchFamily="34" charset="0"/>
              <a:cs typeface="Arial" pitchFamily="34" charset="0"/>
            </a:endParaRPr>
          </a:p>
          <a:p>
            <a:pPr>
              <a:spcBef>
                <a:spcPct val="50000"/>
              </a:spcBef>
            </a:pPr>
            <a:endParaRPr lang="en-US" sz="2400" dirty="0">
              <a:latin typeface="Arial" pitchFamily="34" charset="0"/>
              <a:cs typeface="Arial"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2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20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20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20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additive="base">
                                        <p:cTn id="21" dur="20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2" dur="20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609600"/>
            <a:ext cx="8229600" cy="6096000"/>
          </a:xfrm>
        </p:spPr>
        <p:txBody>
          <a:bodyPr>
            <a:normAutofit lnSpcReduction="10000"/>
          </a:bodyPr>
          <a:lstStyle/>
          <a:p>
            <a:pPr algn="ctr">
              <a:buNone/>
            </a:pPr>
            <a:r>
              <a:rPr lang="en-US" sz="2000" dirty="0" smtClean="0">
                <a:latin typeface="Arial" pitchFamily="34" charset="0"/>
                <a:cs typeface="Arial" pitchFamily="34" charset="0"/>
              </a:rPr>
              <a:t>  </a:t>
            </a:r>
          </a:p>
          <a:p>
            <a:pPr>
              <a:buNone/>
            </a:pPr>
            <a:r>
              <a:rPr lang="en-US" dirty="0" smtClean="0">
                <a:latin typeface="Arial" pitchFamily="34" charset="0"/>
                <a:cs typeface="Arial" pitchFamily="34" charset="0"/>
              </a:rPr>
              <a:t>1.      5 parts</a:t>
            </a:r>
          </a:p>
          <a:p>
            <a:pPr>
              <a:buNone/>
            </a:pPr>
            <a:r>
              <a:rPr lang="en-US" sz="1800" dirty="0" smtClean="0">
                <a:latin typeface="Arial" pitchFamily="34" charset="0"/>
                <a:cs typeface="Arial" pitchFamily="34" charset="0"/>
              </a:rPr>
              <a:t>1</a:t>
            </a:r>
            <a:r>
              <a:rPr lang="en-US" sz="2800" dirty="0" smtClean="0">
                <a:latin typeface="Arial" pitchFamily="34" charset="0"/>
                <a:cs typeface="Arial" pitchFamily="34" charset="0"/>
              </a:rPr>
              <a:t> </a:t>
            </a:r>
            <a:r>
              <a:rPr lang="en-US" sz="1600" dirty="0" smtClean="0">
                <a:latin typeface="Arial" pitchFamily="34" charset="0"/>
                <a:cs typeface="Arial" pitchFamily="34" charset="0"/>
              </a:rPr>
              <a:t>BRAIN </a:t>
            </a:r>
          </a:p>
          <a:p>
            <a:pPr>
              <a:buNone/>
            </a:pPr>
            <a:r>
              <a:rPr lang="en-US" sz="1600" dirty="0" smtClean="0">
                <a:latin typeface="Arial" pitchFamily="34" charset="0"/>
                <a:cs typeface="Arial" pitchFamily="34" charset="0"/>
              </a:rPr>
              <a:t>2 SPINAL CORD</a:t>
            </a:r>
          </a:p>
          <a:p>
            <a:pPr>
              <a:buNone/>
            </a:pPr>
            <a:r>
              <a:rPr lang="en-US" sz="1600" dirty="0" smtClean="0">
                <a:latin typeface="Arial" pitchFamily="34" charset="0"/>
                <a:cs typeface="Arial" pitchFamily="34" charset="0"/>
              </a:rPr>
              <a:t>3. AUTNMIC .NERVOUS.SYSTEM.</a:t>
            </a:r>
          </a:p>
          <a:p>
            <a:pPr>
              <a:buNone/>
            </a:pPr>
            <a:r>
              <a:rPr lang="en-US" sz="1600" dirty="0" smtClean="0">
                <a:latin typeface="Arial" pitchFamily="34" charset="0"/>
                <a:cs typeface="Arial" pitchFamily="34" charset="0"/>
              </a:rPr>
              <a:t>4.ENTERIC .NERVOUS.SYSTEM. </a:t>
            </a:r>
          </a:p>
          <a:p>
            <a:pPr>
              <a:buNone/>
            </a:pPr>
            <a:r>
              <a:rPr lang="en-US" sz="1600" dirty="0" smtClean="0">
                <a:latin typeface="Arial" pitchFamily="34" charset="0"/>
                <a:cs typeface="Arial" pitchFamily="34" charset="0"/>
              </a:rPr>
              <a:t>5.PERIPHERAL NERVES</a:t>
            </a:r>
            <a:endParaRPr lang="en-US" sz="4000" dirty="0" smtClean="0">
              <a:latin typeface="Arial" pitchFamily="34" charset="0"/>
              <a:cs typeface="Arial" pitchFamily="34" charset="0"/>
            </a:endParaRPr>
          </a:p>
          <a:p>
            <a:pPr marL="742950" indent="-742950">
              <a:buNone/>
            </a:pPr>
            <a:r>
              <a:rPr lang="en-US" sz="2800" dirty="0" smtClean="0">
                <a:latin typeface="Arial" pitchFamily="34" charset="0"/>
                <a:cs typeface="Arial" pitchFamily="34" charset="0"/>
              </a:rPr>
              <a:t>2.     3 parts</a:t>
            </a:r>
            <a:r>
              <a:rPr lang="en-US" sz="1100" dirty="0" smtClean="0">
                <a:latin typeface="Arial" pitchFamily="34" charset="0"/>
                <a:cs typeface="Arial" pitchFamily="34" charset="0"/>
              </a:rPr>
              <a:t>-</a:t>
            </a:r>
          </a:p>
          <a:p>
            <a:pPr marL="742950" indent="-742950">
              <a:buNone/>
            </a:pPr>
            <a:r>
              <a:rPr lang="en-US" sz="1600" dirty="0" smtClean="0">
                <a:latin typeface="Arial" pitchFamily="34" charset="0"/>
                <a:cs typeface="Arial" pitchFamily="34" charset="0"/>
              </a:rPr>
              <a:t> 1.SENSOR</a:t>
            </a:r>
          </a:p>
          <a:p>
            <a:pPr marL="742950" indent="-742950">
              <a:buNone/>
            </a:pPr>
            <a:r>
              <a:rPr lang="en-US" sz="1600" dirty="0" smtClean="0">
                <a:latin typeface="Arial" pitchFamily="34" charset="0"/>
                <a:cs typeface="Arial" pitchFamily="34" charset="0"/>
              </a:rPr>
              <a:t>   2.MOTOR</a:t>
            </a:r>
          </a:p>
          <a:p>
            <a:pPr marL="742950" indent="-742950">
              <a:buNone/>
            </a:pPr>
            <a:r>
              <a:rPr lang="en-US" sz="1600" dirty="0" smtClean="0">
                <a:latin typeface="Arial" pitchFamily="34" charset="0"/>
                <a:cs typeface="Arial" pitchFamily="34" charset="0"/>
              </a:rPr>
              <a:t>  3. MOTIVATION</a:t>
            </a:r>
          </a:p>
          <a:p>
            <a:pPr marL="609600" indent="-609600" algn="ctr">
              <a:buFontTx/>
              <a:buNone/>
            </a:pPr>
            <a:endParaRPr lang="es-ES_tradnl" sz="1800" dirty="0" smtClean="0"/>
          </a:p>
          <a:p>
            <a:pPr marL="609600" indent="-609600">
              <a:buFontTx/>
              <a:buNone/>
            </a:pPr>
            <a:r>
              <a:rPr lang="es-ES_tradnl" sz="1800" dirty="0" smtClean="0"/>
              <a:t>3. Central </a:t>
            </a:r>
            <a:r>
              <a:rPr lang="es-ES_tradnl" sz="1800" dirty="0" err="1" smtClean="0"/>
              <a:t>Nervous</a:t>
            </a:r>
            <a:r>
              <a:rPr lang="es-ES_tradnl" sz="1800" dirty="0" smtClean="0"/>
              <a:t> </a:t>
            </a:r>
            <a:r>
              <a:rPr lang="es-ES_tradnl" sz="1800" dirty="0" err="1" smtClean="0"/>
              <a:t>System</a:t>
            </a:r>
            <a:r>
              <a:rPr lang="es-ES_tradnl" sz="1800" dirty="0" smtClean="0"/>
              <a:t> </a:t>
            </a:r>
            <a:r>
              <a:rPr lang="es-ES_tradnl" sz="1800" dirty="0" err="1" smtClean="0"/>
              <a:t>is</a:t>
            </a:r>
            <a:r>
              <a:rPr lang="es-ES_tradnl" sz="1800" dirty="0" smtClean="0"/>
              <a:t> </a:t>
            </a:r>
            <a:r>
              <a:rPr lang="es-ES_tradnl" sz="1800" dirty="0" err="1" smtClean="0"/>
              <a:t>Organized</a:t>
            </a:r>
            <a:r>
              <a:rPr lang="es-ES_tradnl" sz="1800" dirty="0" smtClean="0"/>
              <a:t> in 3 </a:t>
            </a:r>
            <a:r>
              <a:rPr lang="es-ES_tradnl" sz="1800" dirty="0" err="1" smtClean="0"/>
              <a:t>ways</a:t>
            </a:r>
            <a:endParaRPr lang="es-ES_tradnl" sz="1800" dirty="0" smtClean="0"/>
          </a:p>
          <a:p>
            <a:pPr marL="609600" indent="-609600" algn="ctr">
              <a:buFontTx/>
              <a:buNone/>
            </a:pPr>
            <a:r>
              <a:rPr lang="es-ES_tradnl" sz="1800" dirty="0" smtClean="0"/>
              <a:t>      </a:t>
            </a:r>
          </a:p>
          <a:p>
            <a:pPr marL="609600" indent="-609600" algn="ctr">
              <a:buFontTx/>
              <a:buNone/>
            </a:pPr>
            <a:r>
              <a:rPr lang="es-ES_tradnl" sz="1800" dirty="0" smtClean="0"/>
              <a:t>	 1.  </a:t>
            </a:r>
            <a:r>
              <a:rPr lang="es-ES_tradnl" sz="1800" dirty="0" err="1" smtClean="0"/>
              <a:t>Hierarchical</a:t>
            </a:r>
            <a:r>
              <a:rPr lang="es-ES_tradnl" sz="1800" dirty="0" smtClean="0"/>
              <a:t> </a:t>
            </a:r>
            <a:r>
              <a:rPr lang="es-ES_tradnl" sz="1800" dirty="0" err="1" smtClean="0"/>
              <a:t>Organization</a:t>
            </a:r>
            <a:endParaRPr lang="es-ES_tradnl" sz="1800" dirty="0" smtClean="0"/>
          </a:p>
          <a:p>
            <a:pPr marL="609600" indent="-609600" algn="ctr">
              <a:buFontTx/>
              <a:buNone/>
            </a:pPr>
            <a:r>
              <a:rPr lang="es-ES_tradnl" sz="1800" dirty="0" smtClean="0"/>
              <a:t>       </a:t>
            </a:r>
          </a:p>
          <a:p>
            <a:pPr marL="609600" indent="-609600" algn="ctr">
              <a:buFontTx/>
              <a:buNone/>
            </a:pPr>
            <a:r>
              <a:rPr lang="es-ES_tradnl" sz="1800" dirty="0" smtClean="0"/>
              <a:t>	2.  </a:t>
            </a:r>
            <a:r>
              <a:rPr lang="es-ES_tradnl" sz="1800" dirty="0" err="1" smtClean="0"/>
              <a:t>Lateralized</a:t>
            </a:r>
            <a:r>
              <a:rPr lang="es-ES_tradnl" sz="1800" dirty="0" smtClean="0"/>
              <a:t> </a:t>
            </a:r>
            <a:r>
              <a:rPr lang="es-ES_tradnl" sz="1800" dirty="0" err="1" smtClean="0"/>
              <a:t>Organization</a:t>
            </a:r>
            <a:endParaRPr lang="es-ES_tradnl" sz="1800" dirty="0" smtClean="0"/>
          </a:p>
          <a:p>
            <a:pPr marL="609600" indent="-609600" algn="ctr">
              <a:buFontTx/>
              <a:buNone/>
            </a:pPr>
            <a:r>
              <a:rPr lang="es-ES_tradnl" sz="1800" dirty="0" smtClean="0"/>
              <a:t>      </a:t>
            </a:r>
          </a:p>
          <a:p>
            <a:pPr marL="609600" indent="-609600" algn="ctr">
              <a:buFontTx/>
              <a:buNone/>
            </a:pPr>
            <a:r>
              <a:rPr lang="es-ES_tradnl" sz="1800" dirty="0" smtClean="0"/>
              <a:t>	 3.  </a:t>
            </a:r>
            <a:r>
              <a:rPr lang="es-ES_tradnl" sz="1800" dirty="0" err="1" smtClean="0"/>
              <a:t>Localized</a:t>
            </a:r>
            <a:r>
              <a:rPr lang="es-ES_tradnl" sz="1800" dirty="0" smtClean="0"/>
              <a:t> </a:t>
            </a:r>
            <a:r>
              <a:rPr lang="es-ES_tradnl" sz="1800" dirty="0" err="1" smtClean="0"/>
              <a:t>Organization</a:t>
            </a:r>
            <a:endParaRPr lang="es-ES_tradnl" sz="6000" dirty="0" smtClean="0"/>
          </a:p>
          <a:p>
            <a:pPr marL="742950" indent="-742950">
              <a:buNone/>
            </a:pPr>
            <a:endParaRPr lang="en-US" sz="4000" dirty="0" smtClean="0">
              <a:latin typeface="Arial" pitchFamily="34" charset="0"/>
              <a:cs typeface="Arial" pitchFamily="34" charset="0"/>
            </a:endParaRPr>
          </a:p>
          <a:p>
            <a:pPr marL="742950" indent="-742950">
              <a:buAutoNum type="arabicPeriod"/>
            </a:pPr>
            <a:endParaRPr lang="en-US" sz="4000" b="1" dirty="0">
              <a:latin typeface="Arial" pitchFamily="34" charset="0"/>
              <a:cs typeface="Arial" pitchFamily="34" charset="0"/>
            </a:endParaRPr>
          </a:p>
        </p:txBody>
      </p:sp>
      <p:sp>
        <p:nvSpPr>
          <p:cNvPr id="2" name="Title 1"/>
          <p:cNvSpPr>
            <a:spLocks noGrp="1"/>
          </p:cNvSpPr>
          <p:nvPr>
            <p:ph type="title"/>
          </p:nvPr>
        </p:nvSpPr>
        <p:spPr>
          <a:xfrm>
            <a:off x="914400" y="0"/>
            <a:ext cx="8229600" cy="1143000"/>
          </a:xfrm>
        </p:spPr>
        <p:txBody>
          <a:bodyPr>
            <a:normAutofit/>
          </a:bodyPr>
          <a:lstStyle/>
          <a:p>
            <a:pPr algn="ctr"/>
            <a:r>
              <a:rPr lang="en-US" sz="2000" dirty="0" smtClean="0"/>
              <a:t>FUNCTIONALLY</a:t>
            </a:r>
            <a:endParaRPr lang="en-US" sz="2000" dirty="0">
              <a:solidFill>
                <a:schemeClr val="tx1"/>
              </a:solidFill>
              <a:effectLst/>
              <a:latin typeface="Arial" pitchFamily="34" charset="0"/>
              <a:cs typeface="Arial"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2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20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20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20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0" dur="20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anim calcmode="lin" valueType="num">
                                      <p:cBhvr additive="base">
                                        <p:cTn id="55" dur="20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6" dur="20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12" end="12"/>
                                            </p:txEl>
                                          </p:spTgt>
                                        </p:tgtEl>
                                        <p:attrNameLst>
                                          <p:attrName>style.visibility</p:attrName>
                                        </p:attrNameLst>
                                      </p:cBhvr>
                                      <p:to>
                                        <p:strVal val="visible"/>
                                      </p:to>
                                    </p:set>
                                    <p:anim calcmode="lin" valueType="num">
                                      <p:cBhvr additive="base">
                                        <p:cTn id="61" dur="20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62" dur="20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
                                            <p:txEl>
                                              <p:pRg st="14" end="14"/>
                                            </p:txEl>
                                          </p:spTgt>
                                        </p:tgtEl>
                                        <p:attrNameLst>
                                          <p:attrName>style.visibility</p:attrName>
                                        </p:attrNameLst>
                                      </p:cBhvr>
                                      <p:to>
                                        <p:strVal val="visible"/>
                                      </p:to>
                                    </p:set>
                                    <p:anim calcmode="lin" valueType="num">
                                      <p:cBhvr additive="base">
                                        <p:cTn id="67" dur="20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68" dur="20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3">
                                            <p:txEl>
                                              <p:pRg st="16" end="16"/>
                                            </p:txEl>
                                          </p:spTgt>
                                        </p:tgtEl>
                                        <p:attrNameLst>
                                          <p:attrName>style.visibility</p:attrName>
                                        </p:attrNameLst>
                                      </p:cBhvr>
                                      <p:to>
                                        <p:strVal val="visible"/>
                                      </p:to>
                                    </p:set>
                                    <p:anim calcmode="lin" valueType="num">
                                      <p:cBhvr additive="base">
                                        <p:cTn id="73" dur="2000" fill="hold"/>
                                        <p:tgtEl>
                                          <p:spTgt spid="3">
                                            <p:txEl>
                                              <p:pRg st="16" end="16"/>
                                            </p:txEl>
                                          </p:spTgt>
                                        </p:tgtEl>
                                        <p:attrNameLst>
                                          <p:attrName>ppt_x</p:attrName>
                                        </p:attrNameLst>
                                      </p:cBhvr>
                                      <p:tavLst>
                                        <p:tav tm="0">
                                          <p:val>
                                            <p:strVal val="#ppt_x"/>
                                          </p:val>
                                        </p:tav>
                                        <p:tav tm="100000">
                                          <p:val>
                                            <p:strVal val="#ppt_x"/>
                                          </p:val>
                                        </p:tav>
                                      </p:tavLst>
                                    </p:anim>
                                    <p:anim calcmode="lin" valueType="num">
                                      <p:cBhvr additive="base">
                                        <p:cTn id="74" dur="2000" fill="hold"/>
                                        <p:tgtEl>
                                          <p:spTgt spid="3">
                                            <p:txEl>
                                              <p:pRg st="16" end="16"/>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3">
                                            <p:txEl>
                                              <p:pRg st="18" end="18"/>
                                            </p:txEl>
                                          </p:spTgt>
                                        </p:tgtEl>
                                        <p:attrNameLst>
                                          <p:attrName>style.visibility</p:attrName>
                                        </p:attrNameLst>
                                      </p:cBhvr>
                                      <p:to>
                                        <p:strVal val="visible"/>
                                      </p:to>
                                    </p:set>
                                    <p:anim calcmode="lin" valueType="num">
                                      <p:cBhvr additive="base">
                                        <p:cTn id="79" dur="2000" fill="hold"/>
                                        <p:tgtEl>
                                          <p:spTgt spid="3">
                                            <p:txEl>
                                              <p:pRg st="18" end="18"/>
                                            </p:txEl>
                                          </p:spTgt>
                                        </p:tgtEl>
                                        <p:attrNameLst>
                                          <p:attrName>ppt_x</p:attrName>
                                        </p:attrNameLst>
                                      </p:cBhvr>
                                      <p:tavLst>
                                        <p:tav tm="0">
                                          <p:val>
                                            <p:strVal val="#ppt_x"/>
                                          </p:val>
                                        </p:tav>
                                        <p:tav tm="100000">
                                          <p:val>
                                            <p:strVal val="#ppt_x"/>
                                          </p:val>
                                        </p:tav>
                                      </p:tavLst>
                                    </p:anim>
                                    <p:anim calcmode="lin" valueType="num">
                                      <p:cBhvr additive="base">
                                        <p:cTn id="80" dur="2000" fill="hold"/>
                                        <p:tgtEl>
                                          <p:spTgt spid="3">
                                            <p:txEl>
                                              <p:pRg st="18" end="1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1" name="Picture 3" descr="NMJ Scan EM"/>
          <p:cNvPicPr>
            <a:picLocks noGrp="1" noChangeAspect="1" noChangeArrowheads="1"/>
          </p:cNvPicPr>
          <p:nvPr>
            <p:ph idx="1"/>
          </p:nvPr>
        </p:nvPicPr>
        <p:blipFill>
          <a:blip r:embed="rId2" cstate="print"/>
          <a:srcRect/>
          <a:stretch>
            <a:fillRect/>
          </a:stretch>
        </p:blipFill>
        <p:spPr>
          <a:xfrm>
            <a:off x="1328738" y="1557338"/>
            <a:ext cx="6122987" cy="4530725"/>
          </a:xfrm>
          <a:noFill/>
          <a:ln/>
        </p:spPr>
      </p:pic>
      <p:sp>
        <p:nvSpPr>
          <p:cNvPr id="27650" name="Rectangle 2"/>
          <p:cNvSpPr>
            <a:spLocks noGrp="1" noChangeArrowheads="1"/>
          </p:cNvSpPr>
          <p:nvPr>
            <p:ph type="title"/>
          </p:nvPr>
        </p:nvSpPr>
        <p:spPr>
          <a:xfrm>
            <a:off x="457200" y="274638"/>
            <a:ext cx="8218488" cy="777875"/>
          </a:xfrm>
        </p:spPr>
        <p:txBody>
          <a:bodyPr/>
          <a:lstStyle/>
          <a:p>
            <a:pPr algn="ctr"/>
            <a:r>
              <a:rPr lang="en-US" sz="2800" dirty="0"/>
              <a:t>The Neuromuscular Junction</a:t>
            </a:r>
          </a:p>
        </p:txBody>
      </p:sp>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idx="1"/>
          </p:nvPr>
        </p:nvSpPr>
        <p:spPr>
          <a:xfrm>
            <a:off x="3276600" y="990600"/>
            <a:ext cx="5867400" cy="6096000"/>
          </a:xfrm>
        </p:spPr>
        <p:txBody>
          <a:bodyPr>
            <a:normAutofit fontScale="85000" lnSpcReduction="10000"/>
          </a:bodyPr>
          <a:lstStyle/>
          <a:p>
            <a:pPr algn="ctr">
              <a:lnSpc>
                <a:spcPct val="90000"/>
              </a:lnSpc>
            </a:pPr>
            <a:endParaRPr lang="en-US" dirty="0" smtClean="0"/>
          </a:p>
          <a:p>
            <a:pPr marL="514350" indent="-514350" algn="ctr">
              <a:lnSpc>
                <a:spcPct val="150000"/>
              </a:lnSpc>
              <a:buClr>
                <a:schemeClr val="tx1"/>
              </a:buClr>
              <a:buSzPct val="128000"/>
              <a:buFont typeface="+mj-lt"/>
              <a:buAutoNum type="arabicPeriod"/>
            </a:pPr>
            <a:r>
              <a:rPr lang="en-US" dirty="0" smtClean="0"/>
              <a:t>Motor Unit</a:t>
            </a:r>
          </a:p>
          <a:p>
            <a:pPr marL="850392" lvl="1" indent="-457200" algn="ctr">
              <a:lnSpc>
                <a:spcPct val="150000"/>
              </a:lnSpc>
              <a:buClr>
                <a:schemeClr val="tx1"/>
              </a:buClr>
              <a:buSzPct val="128000"/>
              <a:buFont typeface="+mj-lt"/>
              <a:buAutoNum type="arabicPeriod"/>
            </a:pPr>
            <a:r>
              <a:rPr lang="en-US" dirty="0" smtClean="0"/>
              <a:t>Composed of an alpha motor neuron and all the </a:t>
            </a:r>
            <a:r>
              <a:rPr lang="en-US" dirty="0" err="1" smtClean="0"/>
              <a:t>myofibers</a:t>
            </a:r>
            <a:r>
              <a:rPr lang="en-US" dirty="0" smtClean="0"/>
              <a:t> innervated by that neuron</a:t>
            </a:r>
          </a:p>
          <a:p>
            <a:pPr marL="514350" indent="-514350" algn="ctr">
              <a:lnSpc>
                <a:spcPct val="150000"/>
              </a:lnSpc>
              <a:buClr>
                <a:schemeClr val="tx1"/>
              </a:buClr>
              <a:buSzPct val="128000"/>
              <a:buFont typeface="+mj-lt"/>
              <a:buAutoNum type="arabicPeriod"/>
            </a:pPr>
            <a:endParaRPr lang="en-US" dirty="0" smtClean="0"/>
          </a:p>
          <a:p>
            <a:pPr marL="514350" indent="-514350" algn="ctr">
              <a:lnSpc>
                <a:spcPct val="150000"/>
              </a:lnSpc>
              <a:buClr>
                <a:schemeClr val="tx1"/>
              </a:buClr>
              <a:buSzPct val="128000"/>
              <a:buFont typeface="+mj-lt"/>
              <a:buAutoNum type="arabicPeriod"/>
            </a:pPr>
            <a:r>
              <a:rPr lang="en-US" dirty="0" smtClean="0"/>
              <a:t>Neuromuscular junction</a:t>
            </a:r>
          </a:p>
          <a:p>
            <a:pPr marL="850392" lvl="1" indent="-457200" algn="ctr">
              <a:lnSpc>
                <a:spcPct val="150000"/>
              </a:lnSpc>
              <a:buClr>
                <a:schemeClr val="tx1"/>
              </a:buClr>
              <a:buSzPct val="128000"/>
              <a:buFont typeface="+mj-lt"/>
              <a:buAutoNum type="arabicPeriod"/>
            </a:pPr>
            <a:r>
              <a:rPr lang="en-US" dirty="0" smtClean="0"/>
              <a:t>Where the axon terminal and the motor endplate meet</a:t>
            </a:r>
          </a:p>
          <a:p>
            <a:pPr marL="514350" indent="-514350" algn="ctr">
              <a:lnSpc>
                <a:spcPct val="150000"/>
              </a:lnSpc>
              <a:buClr>
                <a:schemeClr val="tx1"/>
              </a:buClr>
              <a:buSzPct val="128000"/>
              <a:buFont typeface="+mj-lt"/>
              <a:buAutoNum type="arabicPeriod"/>
            </a:pPr>
            <a:endParaRPr lang="en-US" dirty="0" smtClean="0"/>
          </a:p>
          <a:p>
            <a:pPr marL="514350" indent="-514350" algn="ctr">
              <a:lnSpc>
                <a:spcPct val="150000"/>
              </a:lnSpc>
              <a:buClr>
                <a:schemeClr val="tx1"/>
              </a:buClr>
              <a:buSzPct val="128000"/>
              <a:buFont typeface="+mj-lt"/>
              <a:buAutoNum type="arabicPeriod"/>
            </a:pPr>
            <a:r>
              <a:rPr lang="en-US" dirty="0" smtClean="0"/>
              <a:t>Motor Endplate-sole plate-</a:t>
            </a:r>
            <a:r>
              <a:rPr lang="en-US" dirty="0" err="1" smtClean="0"/>
              <a:t>postjunctional</a:t>
            </a:r>
            <a:r>
              <a:rPr lang="en-US" dirty="0" smtClean="0"/>
              <a:t> membrane</a:t>
            </a:r>
          </a:p>
          <a:p>
            <a:pPr marL="850392" lvl="1" indent="-457200" algn="ctr">
              <a:lnSpc>
                <a:spcPct val="150000"/>
              </a:lnSpc>
              <a:buClr>
                <a:schemeClr val="tx1"/>
              </a:buClr>
              <a:buSzPct val="128000"/>
              <a:buFont typeface="+mj-lt"/>
              <a:buAutoNum type="arabicPeriod"/>
            </a:pPr>
            <a:r>
              <a:rPr lang="en-US" dirty="0" smtClean="0"/>
              <a:t>The region of the </a:t>
            </a:r>
            <a:r>
              <a:rPr lang="en-US" dirty="0" err="1" smtClean="0"/>
              <a:t>myofiber</a:t>
            </a:r>
            <a:r>
              <a:rPr lang="en-US" dirty="0" smtClean="0"/>
              <a:t> directly under the terminal axon branches</a:t>
            </a:r>
          </a:p>
        </p:txBody>
      </p:sp>
      <p:sp>
        <p:nvSpPr>
          <p:cNvPr id="15362" name="Rectangle 2"/>
          <p:cNvSpPr>
            <a:spLocks noGrp="1" noChangeArrowheads="1"/>
          </p:cNvSpPr>
          <p:nvPr>
            <p:ph type="title"/>
          </p:nvPr>
        </p:nvSpPr>
        <p:spPr>
          <a:xfrm>
            <a:off x="457200" y="0"/>
            <a:ext cx="8229600" cy="1143000"/>
          </a:xfrm>
        </p:spPr>
        <p:txBody>
          <a:bodyPr/>
          <a:lstStyle/>
          <a:p>
            <a:pPr algn="ctr"/>
            <a:r>
              <a:rPr lang="en-US" dirty="0" smtClean="0">
                <a:solidFill>
                  <a:schemeClr val="tx1"/>
                </a:solidFill>
              </a:rPr>
              <a:t>Nerve-Muscle Functional Unit </a:t>
            </a:r>
          </a:p>
        </p:txBody>
      </p:sp>
      <p:pic>
        <p:nvPicPr>
          <p:cNvPr id="6" name="Picture 4"/>
          <p:cNvPicPr>
            <a:picLocks noChangeAspect="1" noChangeArrowheads="1"/>
          </p:cNvPicPr>
          <p:nvPr/>
        </p:nvPicPr>
        <p:blipFill>
          <a:blip r:embed="rId3" cstate="print"/>
          <a:srcRect b="3999"/>
          <a:stretch>
            <a:fillRect/>
          </a:stretch>
        </p:blipFill>
        <p:spPr bwMode="auto">
          <a:xfrm>
            <a:off x="1" y="914400"/>
            <a:ext cx="4114799" cy="5943600"/>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363">
                                            <p:txEl>
                                              <p:pRg st="4" end="4"/>
                                            </p:txEl>
                                          </p:spTgt>
                                        </p:tgtEl>
                                        <p:attrNameLst>
                                          <p:attrName>style.visibility</p:attrName>
                                        </p:attrNameLst>
                                      </p:cBhvr>
                                      <p:to>
                                        <p:strVal val="visible"/>
                                      </p:to>
                                    </p:set>
                                    <p:anim calcmode="lin" valueType="num">
                                      <p:cBhvr additive="base">
                                        <p:cTn id="7" dur="2000" fill="hold"/>
                                        <p:tgtEl>
                                          <p:spTgt spid="15363">
                                            <p:txEl>
                                              <p:pRg st="4" end="4"/>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1536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363">
                                            <p:txEl>
                                              <p:pRg st="5" end="5"/>
                                            </p:txEl>
                                          </p:spTgt>
                                        </p:tgtEl>
                                        <p:attrNameLst>
                                          <p:attrName>style.visibility</p:attrName>
                                        </p:attrNameLst>
                                      </p:cBhvr>
                                      <p:to>
                                        <p:strVal val="visible"/>
                                      </p:to>
                                    </p:set>
                                    <p:anim calcmode="lin" valueType="num">
                                      <p:cBhvr additive="base">
                                        <p:cTn id="13" dur="2000" fill="hold"/>
                                        <p:tgtEl>
                                          <p:spTgt spid="15363">
                                            <p:txEl>
                                              <p:pRg st="5" end="5"/>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1536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363">
                                            <p:txEl>
                                              <p:pRg st="7" end="7"/>
                                            </p:txEl>
                                          </p:spTgt>
                                        </p:tgtEl>
                                        <p:attrNameLst>
                                          <p:attrName>style.visibility</p:attrName>
                                        </p:attrNameLst>
                                      </p:cBhvr>
                                      <p:to>
                                        <p:strVal val="visible"/>
                                      </p:to>
                                    </p:set>
                                    <p:anim calcmode="lin" valueType="num">
                                      <p:cBhvr additive="base">
                                        <p:cTn id="19" dur="2000" fill="hold"/>
                                        <p:tgtEl>
                                          <p:spTgt spid="15363">
                                            <p:txEl>
                                              <p:pRg st="7" end="7"/>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1536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5363">
                                            <p:txEl>
                                              <p:pRg st="8" end="8"/>
                                            </p:txEl>
                                          </p:spTgt>
                                        </p:tgtEl>
                                        <p:attrNameLst>
                                          <p:attrName>style.visibility</p:attrName>
                                        </p:attrNameLst>
                                      </p:cBhvr>
                                      <p:to>
                                        <p:strVal val="visible"/>
                                      </p:to>
                                    </p:set>
                                    <p:anim calcmode="lin" valueType="num">
                                      <p:cBhvr additive="base">
                                        <p:cTn id="25" dur="2000" fill="hold"/>
                                        <p:tgtEl>
                                          <p:spTgt spid="15363">
                                            <p:txEl>
                                              <p:pRg st="8" end="8"/>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1536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2" name="Picture 4"/>
          <p:cNvPicPr>
            <a:picLocks noChangeAspect="1" noChangeArrowheads="1"/>
          </p:cNvPicPr>
          <p:nvPr/>
        </p:nvPicPr>
        <p:blipFill>
          <a:blip r:embed="rId2" cstate="print">
            <a:lum bright="-12000" contrast="24000"/>
          </a:blip>
          <a:srcRect l="1334" r="1334" b="8411"/>
          <a:stretch>
            <a:fillRect/>
          </a:stretch>
        </p:blipFill>
        <p:spPr bwMode="auto">
          <a:xfrm>
            <a:off x="0" y="188913"/>
            <a:ext cx="8991600" cy="666908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76600" y="228600"/>
            <a:ext cx="2874505" cy="369332"/>
          </a:xfrm>
          <a:prstGeom prst="rect">
            <a:avLst/>
          </a:prstGeom>
        </p:spPr>
        <p:txBody>
          <a:bodyPr wrap="none">
            <a:spAutoFit/>
          </a:bodyPr>
          <a:lstStyle/>
          <a:p>
            <a:r>
              <a:rPr lang="en-US" dirty="0" smtClean="0"/>
              <a:t>Neuromuscular Junction</a:t>
            </a:r>
            <a:endParaRPr lang="en-GB" dirty="0"/>
          </a:p>
        </p:txBody>
      </p:sp>
      <p:pic>
        <p:nvPicPr>
          <p:cNvPr id="3" name="Picture 3" descr="PSE02005"/>
          <p:cNvPicPr>
            <a:picLocks noChangeAspect="1" noChangeArrowheads="1"/>
          </p:cNvPicPr>
          <p:nvPr/>
        </p:nvPicPr>
        <p:blipFill>
          <a:blip r:embed="rId3" cstate="print"/>
          <a:srcRect l="6812"/>
          <a:stretch>
            <a:fillRect/>
          </a:stretch>
        </p:blipFill>
        <p:spPr bwMode="auto">
          <a:xfrm>
            <a:off x="0" y="914400"/>
            <a:ext cx="9144000" cy="5943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29" descr="mm3lf1405ab_c"/>
          <p:cNvPicPr>
            <a:picLocks noChangeAspect="1" noChangeArrowheads="1"/>
          </p:cNvPicPr>
          <p:nvPr/>
        </p:nvPicPr>
        <p:blipFill>
          <a:blip r:embed="rId2" cstate="print"/>
          <a:srcRect l="40689" t="59546" r="20000" b="13182"/>
          <a:stretch>
            <a:fillRect/>
          </a:stretch>
        </p:blipFill>
        <p:spPr bwMode="auto">
          <a:xfrm>
            <a:off x="0" y="-152400"/>
            <a:ext cx="9144000" cy="4876800"/>
          </a:xfrm>
          <a:prstGeom prst="rect">
            <a:avLst/>
          </a:prstGeom>
          <a:noFill/>
        </p:spPr>
      </p:pic>
      <p:cxnSp>
        <p:nvCxnSpPr>
          <p:cNvPr id="3" name="Straight Arrow Connector 2"/>
          <p:cNvCxnSpPr/>
          <p:nvPr/>
        </p:nvCxnSpPr>
        <p:spPr>
          <a:xfrm rot="5400000" flipH="1" flipV="1">
            <a:off x="3810000" y="4114800"/>
            <a:ext cx="1600200" cy="68580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
        <p:nvSpPr>
          <p:cNvPr id="4" name="Rectangle 3"/>
          <p:cNvSpPr/>
          <p:nvPr/>
        </p:nvSpPr>
        <p:spPr>
          <a:xfrm>
            <a:off x="2286000" y="5410200"/>
            <a:ext cx="4572000" cy="646331"/>
          </a:xfrm>
          <a:prstGeom prst="rect">
            <a:avLst/>
          </a:prstGeom>
        </p:spPr>
        <p:txBody>
          <a:bodyPr>
            <a:spAutoFit/>
          </a:bodyPr>
          <a:lstStyle/>
          <a:p>
            <a:pPr algn="ctr"/>
            <a:r>
              <a:rPr lang="en-US" b="1" dirty="0" smtClean="0">
                <a:effectLst>
                  <a:outerShdw blurRad="38100" dist="38100" dir="2700000" algn="tl">
                    <a:srgbClr val="000000">
                      <a:alpha val="43137"/>
                    </a:srgbClr>
                  </a:outerShdw>
                </a:effectLst>
              </a:rPr>
              <a:t>SUBNEURAL CLEFTS-PALISADES-JUNCTIONAL FOLDS</a:t>
            </a:r>
            <a:endParaRPr lang="en-US"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figure7m"/>
          <p:cNvPicPr>
            <a:picLocks noChangeAspect="1" noChangeArrowheads="1"/>
          </p:cNvPicPr>
          <p:nvPr/>
        </p:nvPicPr>
        <p:blipFill>
          <a:blip r:embed="rId2" cstate="print"/>
          <a:srcRect/>
          <a:stretch>
            <a:fillRect/>
          </a:stretch>
        </p:blipFill>
        <p:spPr bwMode="auto">
          <a:xfrm>
            <a:off x="0" y="0"/>
            <a:ext cx="9144000" cy="6773862"/>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5"/>
          <p:cNvSpPr txBox="1">
            <a:spLocks noChangeArrowheads="1"/>
          </p:cNvSpPr>
          <p:nvPr/>
        </p:nvSpPr>
        <p:spPr bwMode="auto">
          <a:xfrm>
            <a:off x="0" y="0"/>
            <a:ext cx="8839200" cy="646331"/>
          </a:xfrm>
          <a:prstGeom prst="rect">
            <a:avLst/>
          </a:prstGeom>
          <a:noFill/>
          <a:ln w="9525">
            <a:noFill/>
            <a:miter lim="800000"/>
            <a:headEnd/>
            <a:tailEnd/>
          </a:ln>
        </p:spPr>
        <p:txBody>
          <a:bodyPr>
            <a:spAutoFit/>
          </a:bodyPr>
          <a:lstStyle/>
          <a:p>
            <a:pPr algn="ctr">
              <a:spcBef>
                <a:spcPct val="50000"/>
              </a:spcBef>
            </a:pPr>
            <a:r>
              <a:rPr lang="en-US" sz="3600" b="1" dirty="0" smtClean="0"/>
              <a:t>Events  at NJM</a:t>
            </a:r>
            <a:endParaRPr lang="en-US" sz="3600" b="1" dirty="0"/>
          </a:p>
        </p:txBody>
      </p:sp>
      <p:sp>
        <p:nvSpPr>
          <p:cNvPr id="48131" name="Text Box 6"/>
          <p:cNvSpPr txBox="1">
            <a:spLocks noChangeArrowheads="1"/>
          </p:cNvSpPr>
          <p:nvPr/>
        </p:nvSpPr>
        <p:spPr bwMode="auto">
          <a:xfrm>
            <a:off x="0" y="1143000"/>
            <a:ext cx="8839200" cy="5632311"/>
          </a:xfrm>
          <a:prstGeom prst="rect">
            <a:avLst/>
          </a:prstGeom>
          <a:noFill/>
          <a:ln w="9525">
            <a:noFill/>
            <a:miter lim="800000"/>
            <a:headEnd/>
            <a:tailEnd/>
          </a:ln>
        </p:spPr>
        <p:txBody>
          <a:bodyPr>
            <a:spAutoFit/>
          </a:bodyPr>
          <a:lstStyle/>
          <a:p>
            <a:pPr algn="l">
              <a:spcBef>
                <a:spcPct val="50000"/>
              </a:spcBef>
              <a:buFontTx/>
              <a:buChar char="•"/>
            </a:pPr>
            <a:r>
              <a:rPr lang="en-US" sz="2400" dirty="0"/>
              <a:t> An </a:t>
            </a:r>
            <a:r>
              <a:rPr lang="en-US" sz="2400" i="1" dirty="0"/>
              <a:t>action potential (AP)</a:t>
            </a:r>
            <a:r>
              <a:rPr lang="en-US" sz="2400" dirty="0"/>
              <a:t>, an electrical impulse, travels down the axon of the motor neuron to the end bulbs (synaptic terminals)</a:t>
            </a:r>
          </a:p>
          <a:p>
            <a:pPr algn="l">
              <a:spcBef>
                <a:spcPct val="50000"/>
              </a:spcBef>
              <a:buFontTx/>
              <a:buChar char="•"/>
            </a:pPr>
            <a:r>
              <a:rPr lang="en-US" sz="2400" dirty="0"/>
              <a:t> The AP causes the synaptic vesicles to fuse with the end bulb membrane, resulting in the release of Acetylcholine (Ach) into the synaptic cleft</a:t>
            </a:r>
          </a:p>
          <a:p>
            <a:pPr algn="l">
              <a:spcBef>
                <a:spcPct val="50000"/>
              </a:spcBef>
              <a:buFontTx/>
              <a:buChar char="•"/>
            </a:pPr>
            <a:r>
              <a:rPr lang="en-US" sz="2400" dirty="0"/>
              <a:t> Ach diffuses across the synaptic cleft &amp; binds to Ach receptors on the motor end plate</a:t>
            </a:r>
          </a:p>
          <a:p>
            <a:pPr algn="l">
              <a:spcBef>
                <a:spcPct val="50000"/>
              </a:spcBef>
              <a:buFontTx/>
              <a:buChar char="•"/>
            </a:pPr>
            <a:r>
              <a:rPr lang="en-US" sz="2400" dirty="0"/>
              <a:t> The binding of Ach to its receptors causes a new AP to be generated along the muscle cell membrane</a:t>
            </a:r>
          </a:p>
          <a:p>
            <a:pPr algn="l">
              <a:spcBef>
                <a:spcPct val="50000"/>
              </a:spcBef>
              <a:buFontTx/>
              <a:buChar char="•"/>
            </a:pPr>
            <a:r>
              <a:rPr lang="en-US" sz="2400" dirty="0"/>
              <a:t> Immediately after it binds to its receptors, Ach will be broken down by </a:t>
            </a:r>
            <a:r>
              <a:rPr lang="en-US" sz="2400" dirty="0" err="1"/>
              <a:t>Acetylcholinesterase</a:t>
            </a:r>
            <a:r>
              <a:rPr lang="en-US" sz="2400" dirty="0"/>
              <a:t> (</a:t>
            </a:r>
            <a:r>
              <a:rPr lang="en-US" sz="2400" dirty="0" err="1"/>
              <a:t>AchE</a:t>
            </a:r>
            <a:r>
              <a:rPr lang="en-US" sz="2400" dirty="0"/>
              <a:t>) – an enzyme present in the synaptic cleft</a:t>
            </a:r>
            <a:endParaRPr lang="en-US" sz="24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anim calcmode="lin" valueType="num">
                                      <p:cBhvr additive="base">
                                        <p:cTn id="7" dur="2000" fill="hold"/>
                                        <p:tgtEl>
                                          <p:spTgt spid="48131">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481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8131">
                                            <p:txEl>
                                              <p:pRg st="1" end="1"/>
                                            </p:txEl>
                                          </p:spTgt>
                                        </p:tgtEl>
                                        <p:attrNameLst>
                                          <p:attrName>style.visibility</p:attrName>
                                        </p:attrNameLst>
                                      </p:cBhvr>
                                      <p:to>
                                        <p:strVal val="visible"/>
                                      </p:to>
                                    </p:set>
                                    <p:anim calcmode="lin" valueType="num">
                                      <p:cBhvr additive="base">
                                        <p:cTn id="13" dur="2000" fill="hold"/>
                                        <p:tgtEl>
                                          <p:spTgt spid="48131">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4813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8131">
                                            <p:txEl>
                                              <p:pRg st="2" end="2"/>
                                            </p:txEl>
                                          </p:spTgt>
                                        </p:tgtEl>
                                        <p:attrNameLst>
                                          <p:attrName>style.visibility</p:attrName>
                                        </p:attrNameLst>
                                      </p:cBhvr>
                                      <p:to>
                                        <p:strVal val="visible"/>
                                      </p:to>
                                    </p:set>
                                    <p:anim calcmode="lin" valueType="num">
                                      <p:cBhvr additive="base">
                                        <p:cTn id="19" dur="2000" fill="hold"/>
                                        <p:tgtEl>
                                          <p:spTgt spid="48131">
                                            <p:txEl>
                                              <p:pRg st="2" end="2"/>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4813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8131">
                                            <p:txEl>
                                              <p:pRg st="3" end="3"/>
                                            </p:txEl>
                                          </p:spTgt>
                                        </p:tgtEl>
                                        <p:attrNameLst>
                                          <p:attrName>style.visibility</p:attrName>
                                        </p:attrNameLst>
                                      </p:cBhvr>
                                      <p:to>
                                        <p:strVal val="visible"/>
                                      </p:to>
                                    </p:set>
                                    <p:anim calcmode="lin" valueType="num">
                                      <p:cBhvr additive="base">
                                        <p:cTn id="25" dur="2000" fill="hold"/>
                                        <p:tgtEl>
                                          <p:spTgt spid="48131">
                                            <p:txEl>
                                              <p:pRg st="3" end="3"/>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4813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8131">
                                            <p:txEl>
                                              <p:pRg st="4" end="4"/>
                                            </p:txEl>
                                          </p:spTgt>
                                        </p:tgtEl>
                                        <p:attrNameLst>
                                          <p:attrName>style.visibility</p:attrName>
                                        </p:attrNameLst>
                                      </p:cBhvr>
                                      <p:to>
                                        <p:strVal val="visible"/>
                                      </p:to>
                                    </p:set>
                                    <p:anim calcmode="lin" valueType="num">
                                      <p:cBhvr additive="base">
                                        <p:cTn id="31" dur="2000" fill="hold"/>
                                        <p:tgtEl>
                                          <p:spTgt spid="48131">
                                            <p:txEl>
                                              <p:pRg st="4" end="4"/>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4813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304800" y="381000"/>
            <a:ext cx="8534400" cy="6740307"/>
          </a:xfrm>
          <a:prstGeom prst="rect">
            <a:avLst/>
          </a:prstGeom>
          <a:noFill/>
          <a:ln w="9525">
            <a:noFill/>
            <a:miter lim="800000"/>
            <a:headEnd/>
            <a:tailEnd/>
          </a:ln>
        </p:spPr>
        <p:txBody>
          <a:bodyPr>
            <a:spAutoFit/>
          </a:bodyPr>
          <a:lstStyle/>
          <a:p>
            <a:pPr marL="342900" indent="-342900" algn="ctr" eaLnBrk="1" hangingPunct="1">
              <a:spcBef>
                <a:spcPct val="50000"/>
              </a:spcBef>
            </a:pPr>
            <a:r>
              <a:rPr lang="en-US" sz="3600" b="1" dirty="0" smtClean="0"/>
              <a:t>         EXCITATION-CONTRACTION COUPLING:</a:t>
            </a:r>
            <a:endParaRPr lang="en-US" sz="3600" b="1" dirty="0"/>
          </a:p>
          <a:p>
            <a:pPr marL="342900" indent="-342900" algn="l" eaLnBrk="1" hangingPunct="1">
              <a:spcBef>
                <a:spcPct val="50000"/>
              </a:spcBef>
              <a:buFont typeface="Times" charset="0"/>
              <a:buAutoNum type="arabicParenR"/>
            </a:pPr>
            <a:r>
              <a:rPr lang="en-US" sz="2400" dirty="0"/>
              <a:t>Action Potential</a:t>
            </a:r>
          </a:p>
          <a:p>
            <a:pPr marL="342900" indent="-342900" algn="l" eaLnBrk="1" hangingPunct="1">
              <a:spcBef>
                <a:spcPct val="50000"/>
              </a:spcBef>
              <a:buFont typeface="Times" charset="0"/>
              <a:buAutoNum type="arabicParenR"/>
            </a:pPr>
            <a:r>
              <a:rPr lang="en-US" sz="2400" dirty="0"/>
              <a:t>Depolarization of the T-Tubules - Causes conformational change in the DHPR - opens Ca</a:t>
            </a:r>
            <a:r>
              <a:rPr lang="en-US" sz="2400" baseline="30000" dirty="0"/>
              <a:t>2+</a:t>
            </a:r>
            <a:r>
              <a:rPr lang="en-US" sz="2400" dirty="0"/>
              <a:t> channels(</a:t>
            </a:r>
            <a:r>
              <a:rPr lang="en-US" sz="2400" dirty="0" err="1"/>
              <a:t>Ryr</a:t>
            </a:r>
            <a:r>
              <a:rPr lang="en-US" sz="2400" dirty="0"/>
              <a:t>) on </a:t>
            </a:r>
            <a:r>
              <a:rPr lang="en-US" sz="2400" dirty="0" err="1"/>
              <a:t>sacroplasmic</a:t>
            </a:r>
            <a:r>
              <a:rPr lang="en-US" sz="2400" dirty="0"/>
              <a:t> reticulum</a:t>
            </a:r>
          </a:p>
          <a:p>
            <a:pPr marL="342900" indent="-342900" algn="l" eaLnBrk="1" hangingPunct="1">
              <a:spcBef>
                <a:spcPct val="50000"/>
              </a:spcBef>
              <a:buFont typeface="Times" charset="0"/>
              <a:buAutoNum type="arabicParenR"/>
            </a:pPr>
            <a:r>
              <a:rPr lang="en-US" sz="2400" dirty="0"/>
              <a:t>Ca</a:t>
            </a:r>
            <a:r>
              <a:rPr lang="en-US" sz="2400" baseline="30000" dirty="0"/>
              <a:t>2+</a:t>
            </a:r>
            <a:r>
              <a:rPr lang="en-US" sz="2400" dirty="0"/>
              <a:t> released from SR into ICF</a:t>
            </a:r>
          </a:p>
          <a:p>
            <a:pPr marL="342900" indent="-342900" algn="l" eaLnBrk="1" hangingPunct="1">
              <a:spcBef>
                <a:spcPct val="50000"/>
              </a:spcBef>
              <a:buFont typeface="Times" charset="0"/>
              <a:buAutoNum type="arabicParenR"/>
            </a:pPr>
            <a:r>
              <a:rPr lang="en-US" sz="2400" dirty="0"/>
              <a:t>Ca</a:t>
            </a:r>
            <a:r>
              <a:rPr lang="en-US" sz="2400" baseline="30000" dirty="0"/>
              <a:t>2+ </a:t>
            </a:r>
            <a:r>
              <a:rPr lang="en-US" sz="2400" dirty="0"/>
              <a:t>binds to </a:t>
            </a:r>
            <a:r>
              <a:rPr lang="en-US" sz="2400" dirty="0" err="1"/>
              <a:t>Troponin</a:t>
            </a:r>
            <a:r>
              <a:rPr lang="en-US" sz="2400" dirty="0"/>
              <a:t> C cooperatively - causes conformational change</a:t>
            </a:r>
          </a:p>
          <a:p>
            <a:pPr marL="342900" indent="-342900" algn="l" eaLnBrk="1" hangingPunct="1">
              <a:spcBef>
                <a:spcPct val="50000"/>
              </a:spcBef>
              <a:buFont typeface="Times" charset="0"/>
              <a:buAutoNum type="arabicParenR"/>
            </a:pPr>
            <a:r>
              <a:rPr lang="en-US" sz="2400" dirty="0" err="1"/>
              <a:t>Tropomyosin</a:t>
            </a:r>
            <a:r>
              <a:rPr lang="en-US" sz="2400" dirty="0"/>
              <a:t> is out of way</a:t>
            </a:r>
          </a:p>
          <a:p>
            <a:pPr marL="342900" indent="-342900" algn="l" eaLnBrk="1" hangingPunct="1">
              <a:spcBef>
                <a:spcPct val="50000"/>
              </a:spcBef>
              <a:buFont typeface="Times" charset="0"/>
              <a:buAutoNum type="arabicParenR"/>
            </a:pPr>
            <a:r>
              <a:rPr lang="en-US" sz="2400" dirty="0"/>
              <a:t>Cross-bridge cycling</a:t>
            </a:r>
          </a:p>
          <a:p>
            <a:pPr marL="342900" indent="-342900" algn="l" eaLnBrk="1" hangingPunct="1">
              <a:spcBef>
                <a:spcPct val="50000"/>
              </a:spcBef>
              <a:buFont typeface="Times" charset="0"/>
              <a:buAutoNum type="arabicParenR"/>
            </a:pPr>
            <a:r>
              <a:rPr lang="en-US" sz="2400" dirty="0"/>
              <a:t>Relaxation via Ca</a:t>
            </a:r>
            <a:r>
              <a:rPr lang="en-US" sz="2400" baseline="30000" dirty="0"/>
              <a:t>2+</a:t>
            </a:r>
            <a:r>
              <a:rPr lang="en-US" sz="2400" dirty="0"/>
              <a:t> </a:t>
            </a:r>
            <a:r>
              <a:rPr lang="en-US" sz="2400" dirty="0" err="1"/>
              <a:t>ATPase</a:t>
            </a:r>
            <a:endParaRPr lang="en-US" sz="2400" dirty="0"/>
          </a:p>
          <a:p>
            <a:pPr marL="342900" indent="-342900" algn="l" eaLnBrk="1" hangingPunct="1">
              <a:spcBef>
                <a:spcPct val="50000"/>
              </a:spcBef>
              <a:buFont typeface="Times" charset="0"/>
              <a:buAutoNum type="arabicParenR"/>
            </a:pPr>
            <a:endParaRPr lang="en-US" sz="240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530">
                                            <p:txEl>
                                              <p:pRg st="1" end="1"/>
                                            </p:txEl>
                                          </p:spTgt>
                                        </p:tgtEl>
                                        <p:attrNameLst>
                                          <p:attrName>style.visibility</p:attrName>
                                        </p:attrNameLst>
                                      </p:cBhvr>
                                      <p:to>
                                        <p:strVal val="visible"/>
                                      </p:to>
                                    </p:set>
                                    <p:anim calcmode="lin" valueType="num">
                                      <p:cBhvr additive="base">
                                        <p:cTn id="7" dur="2000" fill="hold"/>
                                        <p:tgtEl>
                                          <p:spTgt spid="22530">
                                            <p:txEl>
                                              <p:pRg st="1" end="1"/>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2253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2530">
                                            <p:txEl>
                                              <p:pRg st="2" end="2"/>
                                            </p:txEl>
                                          </p:spTgt>
                                        </p:tgtEl>
                                        <p:attrNameLst>
                                          <p:attrName>style.visibility</p:attrName>
                                        </p:attrNameLst>
                                      </p:cBhvr>
                                      <p:to>
                                        <p:strVal val="visible"/>
                                      </p:to>
                                    </p:set>
                                    <p:anim calcmode="lin" valueType="num">
                                      <p:cBhvr additive="base">
                                        <p:cTn id="13" dur="2000" fill="hold"/>
                                        <p:tgtEl>
                                          <p:spTgt spid="22530">
                                            <p:txEl>
                                              <p:pRg st="2" end="2"/>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2253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2530">
                                            <p:txEl>
                                              <p:pRg st="3" end="3"/>
                                            </p:txEl>
                                          </p:spTgt>
                                        </p:tgtEl>
                                        <p:attrNameLst>
                                          <p:attrName>style.visibility</p:attrName>
                                        </p:attrNameLst>
                                      </p:cBhvr>
                                      <p:to>
                                        <p:strVal val="visible"/>
                                      </p:to>
                                    </p:set>
                                    <p:anim calcmode="lin" valueType="num">
                                      <p:cBhvr additive="base">
                                        <p:cTn id="19" dur="2000" fill="hold"/>
                                        <p:tgtEl>
                                          <p:spTgt spid="22530">
                                            <p:txEl>
                                              <p:pRg st="3" end="3"/>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2253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2530">
                                            <p:txEl>
                                              <p:pRg st="4" end="4"/>
                                            </p:txEl>
                                          </p:spTgt>
                                        </p:tgtEl>
                                        <p:attrNameLst>
                                          <p:attrName>style.visibility</p:attrName>
                                        </p:attrNameLst>
                                      </p:cBhvr>
                                      <p:to>
                                        <p:strVal val="visible"/>
                                      </p:to>
                                    </p:set>
                                    <p:anim calcmode="lin" valueType="num">
                                      <p:cBhvr additive="base">
                                        <p:cTn id="25" dur="2000" fill="hold"/>
                                        <p:tgtEl>
                                          <p:spTgt spid="22530">
                                            <p:txEl>
                                              <p:pRg st="4" end="4"/>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2253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2530">
                                            <p:txEl>
                                              <p:pRg st="5" end="5"/>
                                            </p:txEl>
                                          </p:spTgt>
                                        </p:tgtEl>
                                        <p:attrNameLst>
                                          <p:attrName>style.visibility</p:attrName>
                                        </p:attrNameLst>
                                      </p:cBhvr>
                                      <p:to>
                                        <p:strVal val="visible"/>
                                      </p:to>
                                    </p:set>
                                    <p:anim calcmode="lin" valueType="num">
                                      <p:cBhvr additive="base">
                                        <p:cTn id="31" dur="2000" fill="hold"/>
                                        <p:tgtEl>
                                          <p:spTgt spid="22530">
                                            <p:txEl>
                                              <p:pRg st="5" end="5"/>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2253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2530">
                                            <p:txEl>
                                              <p:pRg st="6" end="6"/>
                                            </p:txEl>
                                          </p:spTgt>
                                        </p:tgtEl>
                                        <p:attrNameLst>
                                          <p:attrName>style.visibility</p:attrName>
                                        </p:attrNameLst>
                                      </p:cBhvr>
                                      <p:to>
                                        <p:strVal val="visible"/>
                                      </p:to>
                                    </p:set>
                                    <p:anim calcmode="lin" valueType="num">
                                      <p:cBhvr additive="base">
                                        <p:cTn id="37" dur="2000" fill="hold"/>
                                        <p:tgtEl>
                                          <p:spTgt spid="22530">
                                            <p:txEl>
                                              <p:pRg st="6" end="6"/>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22530">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2530">
                                            <p:txEl>
                                              <p:pRg st="7" end="7"/>
                                            </p:txEl>
                                          </p:spTgt>
                                        </p:tgtEl>
                                        <p:attrNameLst>
                                          <p:attrName>style.visibility</p:attrName>
                                        </p:attrNameLst>
                                      </p:cBhvr>
                                      <p:to>
                                        <p:strVal val="visible"/>
                                      </p:to>
                                    </p:set>
                                    <p:anim calcmode="lin" valueType="num">
                                      <p:cBhvr additive="base">
                                        <p:cTn id="43" dur="2000" fill="hold"/>
                                        <p:tgtEl>
                                          <p:spTgt spid="22530">
                                            <p:txEl>
                                              <p:pRg st="7" end="7"/>
                                            </p:txEl>
                                          </p:spTgt>
                                        </p:tgtEl>
                                        <p:attrNameLst>
                                          <p:attrName>ppt_x</p:attrName>
                                        </p:attrNameLst>
                                      </p:cBhvr>
                                      <p:tavLst>
                                        <p:tav tm="0">
                                          <p:val>
                                            <p:strVal val="#ppt_x"/>
                                          </p:val>
                                        </p:tav>
                                        <p:tav tm="100000">
                                          <p:val>
                                            <p:strVal val="#ppt_x"/>
                                          </p:val>
                                        </p:tav>
                                      </p:tavLst>
                                    </p:anim>
                                    <p:anim calcmode="lin" valueType="num">
                                      <p:cBhvr additive="base">
                                        <p:cTn id="44" dur="2000" fill="hold"/>
                                        <p:tgtEl>
                                          <p:spTgt spid="22530">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a:xfrm>
            <a:off x="323850" y="333375"/>
            <a:ext cx="8496300" cy="6335713"/>
          </a:xfrm>
        </p:spPr>
        <p:txBody>
          <a:bodyPr>
            <a:normAutofit/>
          </a:bodyPr>
          <a:lstStyle/>
          <a:p>
            <a:pPr algn="ctr">
              <a:lnSpc>
                <a:spcPct val="80000"/>
              </a:lnSpc>
              <a:buFontTx/>
              <a:buNone/>
            </a:pPr>
            <a:r>
              <a:rPr lang="en-US" sz="2400" b="1" dirty="0"/>
              <a:t>Transmission at this junction involves several steps:</a:t>
            </a:r>
            <a:r>
              <a:rPr lang="en-US" sz="2400" dirty="0"/>
              <a:t> </a:t>
            </a:r>
          </a:p>
          <a:p>
            <a:pPr algn="ctr">
              <a:lnSpc>
                <a:spcPct val="80000"/>
              </a:lnSpc>
              <a:buFontTx/>
              <a:buNone/>
            </a:pPr>
            <a:endParaRPr lang="en-US" sz="2400" dirty="0"/>
          </a:p>
          <a:p>
            <a:pPr>
              <a:lnSpc>
                <a:spcPct val="80000"/>
              </a:lnSpc>
              <a:buFontTx/>
              <a:buAutoNum type="arabicPeriod"/>
            </a:pPr>
            <a:r>
              <a:rPr lang="en-US" sz="2400" dirty="0"/>
              <a:t>When an action potential (</a:t>
            </a:r>
            <a:r>
              <a:rPr lang="en-US" sz="2400" dirty="0">
                <a:solidFill>
                  <a:srgbClr val="FFFF00"/>
                </a:solidFill>
              </a:rPr>
              <a:t>inhibited by </a:t>
            </a:r>
            <a:r>
              <a:rPr lang="en-US" sz="2400" dirty="0" err="1">
                <a:solidFill>
                  <a:srgbClr val="FFFF00"/>
                </a:solidFill>
              </a:rPr>
              <a:t>tetrodotoxin</a:t>
            </a:r>
            <a:r>
              <a:rPr lang="en-US" sz="2400" dirty="0"/>
              <a:t>) reaches the axon terminal it causes Ca channels to open. Ca</a:t>
            </a:r>
            <a:r>
              <a:rPr lang="en-US" sz="2400" baseline="30000" dirty="0"/>
              <a:t>2+</a:t>
            </a:r>
            <a:r>
              <a:rPr lang="en-US" sz="1800" dirty="0"/>
              <a:t> </a:t>
            </a:r>
            <a:r>
              <a:rPr lang="en-US" sz="2400" dirty="0"/>
              <a:t>rushes into the cell because Ca</a:t>
            </a:r>
            <a:r>
              <a:rPr lang="en-US" sz="2400" baseline="30000" dirty="0"/>
              <a:t>2+</a:t>
            </a:r>
            <a:r>
              <a:rPr lang="en-US" sz="1800" dirty="0"/>
              <a:t> </a:t>
            </a:r>
            <a:r>
              <a:rPr lang="en-US" sz="2400" dirty="0"/>
              <a:t>outside is much higher than Ca</a:t>
            </a:r>
            <a:r>
              <a:rPr lang="en-US" sz="2400" baseline="30000" dirty="0"/>
              <a:t>2+</a:t>
            </a:r>
            <a:r>
              <a:rPr lang="en-US" sz="2400" dirty="0"/>
              <a:t> inside</a:t>
            </a:r>
          </a:p>
          <a:p>
            <a:pPr>
              <a:lnSpc>
                <a:spcPct val="80000"/>
              </a:lnSpc>
              <a:buFontTx/>
              <a:buAutoNum type="arabicPeriod"/>
            </a:pPr>
            <a:endParaRPr lang="en-US" sz="2400" dirty="0"/>
          </a:p>
          <a:p>
            <a:pPr>
              <a:lnSpc>
                <a:spcPct val="80000"/>
              </a:lnSpc>
              <a:buFontTx/>
              <a:buAutoNum type="arabicPeriod"/>
            </a:pPr>
            <a:r>
              <a:rPr lang="en-US" sz="2400" dirty="0"/>
              <a:t>The terminal region is loaded with vesicles containing the transmitter acetylcholine (</a:t>
            </a:r>
            <a:r>
              <a:rPr lang="en-US" sz="2400" dirty="0" err="1"/>
              <a:t>ACh</a:t>
            </a:r>
            <a:r>
              <a:rPr lang="en-US" sz="2400" dirty="0"/>
              <a:t>)</a:t>
            </a:r>
          </a:p>
          <a:p>
            <a:pPr>
              <a:lnSpc>
                <a:spcPct val="80000"/>
              </a:lnSpc>
              <a:buFontTx/>
              <a:buAutoNum type="arabicPeriod"/>
            </a:pPr>
            <a:endParaRPr lang="en-US" sz="2400" dirty="0"/>
          </a:p>
          <a:p>
            <a:pPr>
              <a:lnSpc>
                <a:spcPct val="80000"/>
              </a:lnSpc>
              <a:buFontTx/>
              <a:buAutoNum type="arabicPeriod"/>
            </a:pPr>
            <a:r>
              <a:rPr lang="en-US" sz="2400" dirty="0"/>
              <a:t>Ca</a:t>
            </a:r>
            <a:r>
              <a:rPr lang="en-US" sz="2400" baseline="30000" dirty="0"/>
              <a:t>2+</a:t>
            </a:r>
            <a:r>
              <a:rPr lang="en-US" sz="2400" dirty="0"/>
              <a:t> causes some of the vesicles to fuse with the membrane and release their </a:t>
            </a:r>
            <a:r>
              <a:rPr lang="en-US" sz="2400" dirty="0" err="1"/>
              <a:t>ACh</a:t>
            </a:r>
            <a:r>
              <a:rPr lang="en-US" sz="2400" dirty="0"/>
              <a:t> (</a:t>
            </a:r>
            <a:r>
              <a:rPr lang="en-US" sz="2400" dirty="0">
                <a:solidFill>
                  <a:srgbClr val="FFFF00"/>
                </a:solidFill>
              </a:rPr>
              <a:t>inhibited by </a:t>
            </a:r>
            <a:r>
              <a:rPr lang="en-US" sz="2400" dirty="0" err="1">
                <a:solidFill>
                  <a:srgbClr val="FFFF00"/>
                </a:solidFill>
              </a:rPr>
              <a:t>botulinum</a:t>
            </a:r>
            <a:r>
              <a:rPr lang="en-US" sz="2400" dirty="0">
                <a:solidFill>
                  <a:srgbClr val="FFFF00"/>
                </a:solidFill>
              </a:rPr>
              <a:t> toxin)</a:t>
            </a:r>
          </a:p>
          <a:p>
            <a:pPr>
              <a:lnSpc>
                <a:spcPct val="80000"/>
              </a:lnSpc>
              <a:buFontTx/>
              <a:buAutoNum type="arabicPeriod"/>
            </a:pPr>
            <a:endParaRPr lang="en-US" sz="2400" dirty="0"/>
          </a:p>
          <a:p>
            <a:pPr>
              <a:lnSpc>
                <a:spcPct val="80000"/>
              </a:lnSpc>
              <a:buFontTx/>
              <a:buAutoNum type="arabicPeriod"/>
            </a:pPr>
            <a:r>
              <a:rPr lang="en-US" sz="2400" dirty="0" err="1"/>
              <a:t>ACh</a:t>
            </a:r>
            <a:r>
              <a:rPr lang="en-US" sz="2400" dirty="0"/>
              <a:t> diffuses across the junction and binds to the </a:t>
            </a:r>
            <a:r>
              <a:rPr lang="en-US" sz="2400" dirty="0" err="1"/>
              <a:t>ACh</a:t>
            </a:r>
            <a:r>
              <a:rPr lang="en-US" sz="2400" dirty="0"/>
              <a:t> receptor protein </a:t>
            </a:r>
            <a:r>
              <a:rPr lang="en-US" sz="2400" dirty="0">
                <a:solidFill>
                  <a:srgbClr val="FFFF00"/>
                </a:solidFill>
              </a:rPr>
              <a:t>(inhibited by curare</a:t>
            </a:r>
            <a:r>
              <a:rPr lang="en-US" sz="2400" dirty="0"/>
              <a:t>) in the postsynaptic membrane</a:t>
            </a:r>
          </a:p>
          <a:p>
            <a:pPr>
              <a:lnSpc>
                <a:spcPct val="80000"/>
              </a:lnSpc>
              <a:buFontTx/>
              <a:buAutoNum type="arabicPeriod"/>
            </a:pPr>
            <a:endParaRPr lang="en-US" sz="2400" dirty="0"/>
          </a:p>
          <a:p>
            <a:pPr>
              <a:lnSpc>
                <a:spcPct val="80000"/>
              </a:lnSpc>
              <a:buFontTx/>
              <a:buAutoNum type="arabicPeriod"/>
            </a:pPr>
            <a:r>
              <a:rPr lang="en-US" sz="2400" dirty="0"/>
              <a:t>Binding causes an ion channel to open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459">
                                            <p:txEl>
                                              <p:pRg st="2" end="2"/>
                                            </p:txEl>
                                          </p:spTgt>
                                        </p:tgtEl>
                                        <p:attrNameLst>
                                          <p:attrName>style.visibility</p:attrName>
                                        </p:attrNameLst>
                                      </p:cBhvr>
                                      <p:to>
                                        <p:strVal val="visible"/>
                                      </p:to>
                                    </p:set>
                                    <p:anim calcmode="lin" valueType="num">
                                      <p:cBhvr additive="base">
                                        <p:cTn id="7" dur="2000" fill="hold"/>
                                        <p:tgtEl>
                                          <p:spTgt spid="19459">
                                            <p:txEl>
                                              <p:pRg st="2" end="2"/>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1945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459">
                                            <p:txEl>
                                              <p:pRg st="4" end="4"/>
                                            </p:txEl>
                                          </p:spTgt>
                                        </p:tgtEl>
                                        <p:attrNameLst>
                                          <p:attrName>style.visibility</p:attrName>
                                        </p:attrNameLst>
                                      </p:cBhvr>
                                      <p:to>
                                        <p:strVal val="visible"/>
                                      </p:to>
                                    </p:set>
                                    <p:anim calcmode="lin" valueType="num">
                                      <p:cBhvr additive="base">
                                        <p:cTn id="13" dur="2000" fill="hold"/>
                                        <p:tgtEl>
                                          <p:spTgt spid="19459">
                                            <p:txEl>
                                              <p:pRg st="4" end="4"/>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1945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9459">
                                            <p:txEl>
                                              <p:pRg st="6" end="6"/>
                                            </p:txEl>
                                          </p:spTgt>
                                        </p:tgtEl>
                                        <p:attrNameLst>
                                          <p:attrName>style.visibility</p:attrName>
                                        </p:attrNameLst>
                                      </p:cBhvr>
                                      <p:to>
                                        <p:strVal val="visible"/>
                                      </p:to>
                                    </p:set>
                                    <p:anim calcmode="lin" valueType="num">
                                      <p:cBhvr additive="base">
                                        <p:cTn id="19" dur="2000" fill="hold"/>
                                        <p:tgtEl>
                                          <p:spTgt spid="19459">
                                            <p:txEl>
                                              <p:pRg st="6" end="6"/>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1945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9459">
                                            <p:txEl>
                                              <p:pRg st="8" end="8"/>
                                            </p:txEl>
                                          </p:spTgt>
                                        </p:tgtEl>
                                        <p:attrNameLst>
                                          <p:attrName>style.visibility</p:attrName>
                                        </p:attrNameLst>
                                      </p:cBhvr>
                                      <p:to>
                                        <p:strVal val="visible"/>
                                      </p:to>
                                    </p:set>
                                    <p:anim calcmode="lin" valueType="num">
                                      <p:cBhvr additive="base">
                                        <p:cTn id="25" dur="2000" fill="hold"/>
                                        <p:tgtEl>
                                          <p:spTgt spid="19459">
                                            <p:txEl>
                                              <p:pRg st="8" end="8"/>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19459">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9459">
                                            <p:txEl>
                                              <p:pRg st="10" end="10"/>
                                            </p:txEl>
                                          </p:spTgt>
                                        </p:tgtEl>
                                        <p:attrNameLst>
                                          <p:attrName>style.visibility</p:attrName>
                                        </p:attrNameLst>
                                      </p:cBhvr>
                                      <p:to>
                                        <p:strVal val="visible"/>
                                      </p:to>
                                    </p:set>
                                    <p:anim calcmode="lin" valueType="num">
                                      <p:cBhvr additive="base">
                                        <p:cTn id="31" dur="2000" fill="hold"/>
                                        <p:tgtEl>
                                          <p:spTgt spid="19459">
                                            <p:txEl>
                                              <p:pRg st="10" end="10"/>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19459">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idx="1"/>
          </p:nvPr>
        </p:nvSpPr>
        <p:spPr>
          <a:xfrm>
            <a:off x="395288" y="404813"/>
            <a:ext cx="8353425" cy="5976937"/>
          </a:xfrm>
        </p:spPr>
        <p:txBody>
          <a:bodyPr>
            <a:normAutofit/>
          </a:bodyPr>
          <a:lstStyle/>
          <a:p>
            <a:pPr marL="457200" indent="-457200">
              <a:lnSpc>
                <a:spcPct val="80000"/>
              </a:lnSpc>
              <a:buFontTx/>
              <a:buAutoNum type="arabicPeriod" startAt="6"/>
            </a:pPr>
            <a:r>
              <a:rPr lang="en-US" sz="2400" dirty="0"/>
              <a:t>The flow of ions depolarizes the membrane, producing an EPSP. In muscle a single impulse usually causes enough depolarization to reach threshold</a:t>
            </a:r>
          </a:p>
          <a:p>
            <a:pPr marL="457200" indent="-457200">
              <a:lnSpc>
                <a:spcPct val="80000"/>
              </a:lnSpc>
              <a:buFontTx/>
              <a:buAutoNum type="arabicPeriod" startAt="6"/>
            </a:pPr>
            <a:endParaRPr lang="en-US" sz="2400" dirty="0"/>
          </a:p>
          <a:p>
            <a:pPr marL="457200" indent="-457200">
              <a:lnSpc>
                <a:spcPct val="80000"/>
              </a:lnSpc>
              <a:buFontTx/>
              <a:buAutoNum type="arabicPeriod" startAt="6"/>
            </a:pPr>
            <a:r>
              <a:rPr lang="en-US" sz="2400" dirty="0"/>
              <a:t>An action potential is generated in the muscle membrane </a:t>
            </a:r>
          </a:p>
          <a:p>
            <a:pPr marL="457200" indent="-457200">
              <a:lnSpc>
                <a:spcPct val="80000"/>
              </a:lnSpc>
              <a:buFontTx/>
              <a:buAutoNum type="arabicPeriod" startAt="6"/>
            </a:pPr>
            <a:endParaRPr lang="en-US" sz="2400" dirty="0"/>
          </a:p>
          <a:p>
            <a:pPr marL="457200" indent="-457200">
              <a:lnSpc>
                <a:spcPct val="80000"/>
              </a:lnSpc>
              <a:buFontTx/>
              <a:buAutoNum type="arabicPeriod" startAt="6"/>
            </a:pPr>
            <a:r>
              <a:rPr lang="en-US" sz="2400" dirty="0"/>
              <a:t>The muscle action potential causes release of Ca</a:t>
            </a:r>
            <a:r>
              <a:rPr lang="en-US" sz="2400" baseline="30000" dirty="0"/>
              <a:t>2+</a:t>
            </a:r>
            <a:r>
              <a:rPr lang="en-US" sz="2400" dirty="0"/>
              <a:t> from the </a:t>
            </a:r>
            <a:r>
              <a:rPr lang="en-US" sz="2400" dirty="0" err="1"/>
              <a:t>sarcoplasmic</a:t>
            </a:r>
            <a:r>
              <a:rPr lang="en-US" sz="2400" dirty="0"/>
              <a:t> reticulum of the muscle and this triggers muscle contraction</a:t>
            </a:r>
          </a:p>
          <a:p>
            <a:pPr marL="457200" indent="-457200">
              <a:lnSpc>
                <a:spcPct val="80000"/>
              </a:lnSpc>
              <a:buFontTx/>
              <a:buAutoNum type="arabicPeriod" startAt="6"/>
            </a:pPr>
            <a:endParaRPr lang="en-US" sz="2400" dirty="0"/>
          </a:p>
          <a:p>
            <a:pPr marL="457200" indent="-457200">
              <a:lnSpc>
                <a:spcPct val="80000"/>
              </a:lnSpc>
              <a:buFontTx/>
              <a:buAutoNum type="arabicPeriod" startAt="6"/>
            </a:pPr>
            <a:r>
              <a:rPr lang="en-US" sz="2400" dirty="0"/>
              <a:t>Back in the synapse the </a:t>
            </a:r>
            <a:r>
              <a:rPr lang="en-US" sz="2400" dirty="0" err="1"/>
              <a:t>ACh</a:t>
            </a:r>
            <a:r>
              <a:rPr lang="en-US" sz="2400" dirty="0"/>
              <a:t> is broken down to acetate and </a:t>
            </a:r>
            <a:r>
              <a:rPr lang="en-US" sz="2400" dirty="0" err="1"/>
              <a:t>choline</a:t>
            </a:r>
            <a:r>
              <a:rPr lang="en-US" sz="2400" dirty="0"/>
              <a:t> by the enzyme </a:t>
            </a:r>
            <a:r>
              <a:rPr lang="en-US" sz="2400" dirty="0" err="1"/>
              <a:t>acetylcholinesterase</a:t>
            </a:r>
            <a:r>
              <a:rPr lang="en-US" sz="2400" dirty="0"/>
              <a:t> (inhibited by </a:t>
            </a:r>
            <a:r>
              <a:rPr lang="en-US" sz="2400" dirty="0" err="1"/>
              <a:t>physostigmine</a:t>
            </a:r>
            <a:r>
              <a:rPr lang="en-US" sz="2400" dirty="0"/>
              <a:t>, nerve gases, organophosphate insecticides).</a:t>
            </a:r>
          </a:p>
          <a:p>
            <a:pPr marL="457200" indent="-457200">
              <a:lnSpc>
                <a:spcPct val="80000"/>
              </a:lnSpc>
              <a:buFontTx/>
              <a:buAutoNum type="arabicPeriod" startAt="6"/>
            </a:pPr>
            <a:endParaRPr lang="en-US" sz="2400" dirty="0"/>
          </a:p>
          <a:p>
            <a:pPr marL="457200" indent="-457200">
              <a:lnSpc>
                <a:spcPct val="80000"/>
              </a:lnSpc>
              <a:buFontTx/>
              <a:buAutoNum type="arabicPeriod" startAt="6"/>
            </a:pPr>
            <a:r>
              <a:rPr lang="en-US" sz="2400" dirty="0"/>
              <a:t>The </a:t>
            </a:r>
            <a:r>
              <a:rPr lang="en-US" sz="2400" dirty="0" err="1"/>
              <a:t>choline</a:t>
            </a:r>
            <a:r>
              <a:rPr lang="en-US" sz="2400" dirty="0"/>
              <a:t> is recycled. A </a:t>
            </a:r>
            <a:r>
              <a:rPr lang="en-US" sz="2400" dirty="0" err="1"/>
              <a:t>choline</a:t>
            </a:r>
            <a:r>
              <a:rPr lang="en-US" sz="2400" dirty="0"/>
              <a:t> pump transports it back into the nerve terminal and there it is converted back into </a:t>
            </a:r>
            <a:r>
              <a:rPr lang="en-US" sz="2400" dirty="0" err="1"/>
              <a:t>ACh</a:t>
            </a:r>
            <a:endParaRPr lang="en-US" sz="240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 calcmode="lin" valueType="num">
                                      <p:cBhvr additive="base">
                                        <p:cTn id="7" dur="2000" fill="hold"/>
                                        <p:tgtEl>
                                          <p:spTgt spid="21507">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215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1507">
                                            <p:txEl>
                                              <p:pRg st="2" end="2"/>
                                            </p:txEl>
                                          </p:spTgt>
                                        </p:tgtEl>
                                        <p:attrNameLst>
                                          <p:attrName>style.visibility</p:attrName>
                                        </p:attrNameLst>
                                      </p:cBhvr>
                                      <p:to>
                                        <p:strVal val="visible"/>
                                      </p:to>
                                    </p:set>
                                    <p:anim calcmode="lin" valueType="num">
                                      <p:cBhvr additive="base">
                                        <p:cTn id="13" dur="2000" fill="hold"/>
                                        <p:tgtEl>
                                          <p:spTgt spid="21507">
                                            <p:txEl>
                                              <p:pRg st="2" end="2"/>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2150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1507">
                                            <p:txEl>
                                              <p:pRg st="4" end="4"/>
                                            </p:txEl>
                                          </p:spTgt>
                                        </p:tgtEl>
                                        <p:attrNameLst>
                                          <p:attrName>style.visibility</p:attrName>
                                        </p:attrNameLst>
                                      </p:cBhvr>
                                      <p:to>
                                        <p:strVal val="visible"/>
                                      </p:to>
                                    </p:set>
                                    <p:anim calcmode="lin" valueType="num">
                                      <p:cBhvr additive="base">
                                        <p:cTn id="19" dur="2000" fill="hold"/>
                                        <p:tgtEl>
                                          <p:spTgt spid="21507">
                                            <p:txEl>
                                              <p:pRg st="4" end="4"/>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2150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1507">
                                            <p:txEl>
                                              <p:pRg st="6" end="6"/>
                                            </p:txEl>
                                          </p:spTgt>
                                        </p:tgtEl>
                                        <p:attrNameLst>
                                          <p:attrName>style.visibility</p:attrName>
                                        </p:attrNameLst>
                                      </p:cBhvr>
                                      <p:to>
                                        <p:strVal val="visible"/>
                                      </p:to>
                                    </p:set>
                                    <p:anim calcmode="lin" valueType="num">
                                      <p:cBhvr additive="base">
                                        <p:cTn id="25" dur="2000" fill="hold"/>
                                        <p:tgtEl>
                                          <p:spTgt spid="21507">
                                            <p:txEl>
                                              <p:pRg st="6" end="6"/>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2150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1507">
                                            <p:txEl>
                                              <p:pRg st="8" end="8"/>
                                            </p:txEl>
                                          </p:spTgt>
                                        </p:tgtEl>
                                        <p:attrNameLst>
                                          <p:attrName>style.visibility</p:attrName>
                                        </p:attrNameLst>
                                      </p:cBhvr>
                                      <p:to>
                                        <p:strVal val="visible"/>
                                      </p:to>
                                    </p:set>
                                    <p:anim calcmode="lin" valueType="num">
                                      <p:cBhvr additive="base">
                                        <p:cTn id="31" dur="2000" fill="hold"/>
                                        <p:tgtEl>
                                          <p:spTgt spid="21507">
                                            <p:txEl>
                                              <p:pRg st="8" end="8"/>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21507">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457200" y="304800"/>
            <a:ext cx="9829800" cy="1143000"/>
          </a:xfrm>
        </p:spPr>
        <p:txBody>
          <a:bodyPr>
            <a:normAutofit fontScale="90000"/>
          </a:bodyPr>
          <a:lstStyle/>
          <a:p>
            <a:pPr algn="ctr"/>
            <a:r>
              <a:rPr lang="en-US" sz="2800" b="0" dirty="0" smtClean="0">
                <a:solidFill>
                  <a:schemeClr val="tx1"/>
                </a:solidFill>
                <a:effectLst/>
                <a:latin typeface="Arial" pitchFamily="34" charset="0"/>
                <a:cs typeface="Arial" pitchFamily="34" charset="0"/>
              </a:rPr>
              <a:t>GLIAL CELL</a:t>
            </a:r>
            <a:br>
              <a:rPr lang="en-US" sz="2800" b="0" dirty="0" smtClean="0">
                <a:solidFill>
                  <a:schemeClr val="tx1"/>
                </a:solidFill>
                <a:effectLst/>
                <a:latin typeface="Arial" pitchFamily="34" charset="0"/>
                <a:cs typeface="Arial" pitchFamily="34" charset="0"/>
              </a:rPr>
            </a:br>
            <a:r>
              <a:rPr lang="en-US" sz="2800" b="0" dirty="0" smtClean="0">
                <a:solidFill>
                  <a:schemeClr val="tx1"/>
                </a:solidFill>
                <a:effectLst/>
                <a:latin typeface="Arial" pitchFamily="34" charset="0"/>
                <a:cs typeface="Arial" pitchFamily="34" charset="0"/>
              </a:rPr>
              <a:t> </a:t>
            </a:r>
            <a:r>
              <a:rPr lang="en-US" sz="2400" b="0" dirty="0" smtClean="0">
                <a:solidFill>
                  <a:schemeClr val="tx1"/>
                </a:solidFill>
                <a:latin typeface="Arial" pitchFamily="34" charset="0"/>
                <a:cs typeface="Arial" pitchFamily="34" charset="0"/>
              </a:rPr>
              <a:t>CLASSFICATION</a:t>
            </a:r>
            <a:r>
              <a:rPr lang="en-US" sz="3200" b="0" dirty="0" smtClean="0">
                <a:solidFill>
                  <a:schemeClr val="tx1"/>
                </a:solidFill>
                <a:effectLst>
                  <a:outerShdw blurRad="38100" dist="38100" dir="2700000" algn="tl">
                    <a:srgbClr val="000000">
                      <a:alpha val="43137"/>
                    </a:srgbClr>
                  </a:outerShdw>
                </a:effectLst>
                <a:latin typeface="Arial" pitchFamily="34" charset="0"/>
                <a:cs typeface="Arial" pitchFamily="34" charset="0"/>
              </a:rPr>
              <a:t/>
            </a:r>
            <a:br>
              <a:rPr lang="en-US" sz="3200" b="0" dirty="0" smtClean="0">
                <a:solidFill>
                  <a:schemeClr val="tx1"/>
                </a:solidFill>
                <a:effectLst>
                  <a:outerShdw blurRad="38100" dist="38100" dir="2700000" algn="tl">
                    <a:srgbClr val="000000">
                      <a:alpha val="43137"/>
                    </a:srgbClr>
                  </a:outerShdw>
                </a:effectLst>
                <a:latin typeface="Arial" pitchFamily="34" charset="0"/>
                <a:cs typeface="Arial" pitchFamily="34" charset="0"/>
              </a:rPr>
            </a:br>
            <a:r>
              <a:rPr lang="en-US" sz="3200" b="0" dirty="0" smtClean="0">
                <a:solidFill>
                  <a:schemeClr val="tx1"/>
                </a:solidFill>
                <a:effectLst/>
                <a:latin typeface="Arial" pitchFamily="34" charset="0"/>
                <a:cs typeface="Arial" pitchFamily="34" charset="0"/>
              </a:rPr>
              <a:t>size=0.02µm</a:t>
            </a:r>
            <a:endParaRPr lang="en-US" sz="2000" b="0" dirty="0">
              <a:solidFill>
                <a:schemeClr val="tx1"/>
              </a:solidFill>
              <a:effectLst/>
              <a:latin typeface="Arial" pitchFamily="34" charset="0"/>
              <a:cs typeface="Arial" pitchFamily="34" charset="0"/>
            </a:endParaRPr>
          </a:p>
        </p:txBody>
      </p:sp>
      <p:sp>
        <p:nvSpPr>
          <p:cNvPr id="13" name="Content Placeholder 12"/>
          <p:cNvSpPr>
            <a:spLocks noGrp="1"/>
          </p:cNvSpPr>
          <p:nvPr>
            <p:ph sz="quarter" idx="2"/>
          </p:nvPr>
        </p:nvSpPr>
        <p:spPr>
          <a:xfrm>
            <a:off x="381000" y="2667000"/>
            <a:ext cx="4040188" cy="3941763"/>
          </a:xfrm>
        </p:spPr>
        <p:txBody>
          <a:bodyPr>
            <a:normAutofit lnSpcReduction="10000"/>
          </a:bodyPr>
          <a:lstStyle/>
          <a:p>
            <a:pPr marL="514350" indent="-514350">
              <a:buNone/>
            </a:pPr>
            <a:r>
              <a:rPr lang="en-US" sz="2000" dirty="0" smtClean="0">
                <a:latin typeface="Arial" pitchFamily="34" charset="0"/>
                <a:cs typeface="Arial" pitchFamily="34" charset="0"/>
              </a:rPr>
              <a:t>1.ASTROCYTES     </a:t>
            </a:r>
          </a:p>
          <a:p>
            <a:pPr marL="457200" indent="-457200">
              <a:buNone/>
            </a:pPr>
            <a:r>
              <a:rPr lang="en-US" sz="2000" dirty="0" smtClean="0">
                <a:latin typeface="Arial" pitchFamily="34" charset="0"/>
                <a:cs typeface="Arial" pitchFamily="34" charset="0"/>
              </a:rPr>
              <a:t>      Fibrous		</a:t>
            </a:r>
          </a:p>
          <a:p>
            <a:pPr marL="457200" indent="-457200">
              <a:buNone/>
            </a:pPr>
            <a:r>
              <a:rPr lang="en-US" sz="2000" dirty="0" smtClean="0">
                <a:latin typeface="Arial" pitchFamily="34" charset="0"/>
                <a:cs typeface="Arial" pitchFamily="34" charset="0"/>
              </a:rPr>
              <a:t>      Protoplasmic		             </a:t>
            </a:r>
          </a:p>
          <a:p>
            <a:pPr marL="457200" indent="-457200">
              <a:buNone/>
            </a:pPr>
            <a:r>
              <a:rPr lang="en-US" sz="2000" dirty="0" smtClean="0">
                <a:latin typeface="Arial" pitchFamily="34" charset="0"/>
                <a:cs typeface="Arial" pitchFamily="34" charset="0"/>
              </a:rPr>
              <a:t>      Radial </a:t>
            </a:r>
            <a:r>
              <a:rPr lang="en-US" sz="2000" dirty="0" err="1" smtClean="0">
                <a:latin typeface="Arial" pitchFamily="34" charset="0"/>
                <a:cs typeface="Arial" pitchFamily="34" charset="0"/>
              </a:rPr>
              <a:t>glial</a:t>
            </a:r>
            <a:r>
              <a:rPr lang="en-US" sz="2000" dirty="0" smtClean="0">
                <a:latin typeface="Arial" pitchFamily="34" charset="0"/>
                <a:cs typeface="Arial" pitchFamily="34" charset="0"/>
              </a:rPr>
              <a:t> cells </a:t>
            </a:r>
          </a:p>
          <a:p>
            <a:pPr marL="457200" indent="-457200">
              <a:buNone/>
            </a:pP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Müller</a:t>
            </a:r>
            <a:r>
              <a:rPr lang="en-US" sz="2000" dirty="0" smtClean="0">
                <a:latin typeface="Arial" pitchFamily="34" charset="0"/>
                <a:cs typeface="Arial" pitchFamily="34" charset="0"/>
              </a:rPr>
              <a:t> cells                                                                 </a:t>
            </a:r>
            <a:r>
              <a:rPr lang="en-US" sz="2000" baseline="0" dirty="0" smtClean="0">
                <a:latin typeface="Arial" pitchFamily="34" charset="0"/>
                <a:cs typeface="Arial" pitchFamily="34" charset="0"/>
              </a:rPr>
              <a:t> </a:t>
            </a:r>
          </a:p>
          <a:p>
            <a:pPr marL="457200" indent="-457200">
              <a:buNone/>
            </a:pPr>
            <a:r>
              <a:rPr lang="en-US" sz="2000" baseline="0" dirty="0" smtClean="0">
                <a:latin typeface="Arial" pitchFamily="34" charset="0"/>
                <a:cs typeface="Arial" pitchFamily="34" charset="0"/>
              </a:rPr>
              <a:t>      </a:t>
            </a:r>
            <a:r>
              <a:rPr lang="en-US" sz="2000" dirty="0" smtClean="0">
                <a:latin typeface="Arial" pitchFamily="34" charset="0"/>
                <a:cs typeface="Arial" pitchFamily="34" charset="0"/>
              </a:rPr>
              <a:t>Bergmann </a:t>
            </a:r>
            <a:r>
              <a:rPr lang="en-US" sz="2000" dirty="0" err="1" smtClean="0">
                <a:latin typeface="Arial" pitchFamily="34" charset="0"/>
                <a:cs typeface="Arial" pitchFamily="34" charset="0"/>
              </a:rPr>
              <a:t>glia</a:t>
            </a:r>
            <a:r>
              <a:rPr lang="en-US" sz="2000" dirty="0" smtClean="0">
                <a:latin typeface="Arial" pitchFamily="34" charset="0"/>
                <a:cs typeface="Arial" pitchFamily="34" charset="0"/>
              </a:rPr>
              <a:t>	</a:t>
            </a:r>
          </a:p>
          <a:p>
            <a:pPr marL="514350" indent="-514350">
              <a:buNone/>
            </a:pPr>
            <a:endParaRPr lang="en-US" sz="2000" dirty="0" smtClean="0">
              <a:effectLst>
                <a:outerShdw blurRad="38100" dist="38100" dir="2700000" algn="tl">
                  <a:srgbClr val="000000">
                    <a:alpha val="43137"/>
                  </a:srgbClr>
                </a:outerShdw>
              </a:effectLst>
              <a:latin typeface="Arial" pitchFamily="34" charset="0"/>
              <a:cs typeface="Arial" pitchFamily="34" charset="0"/>
            </a:endParaRPr>
          </a:p>
          <a:p>
            <a:pPr marL="514350" indent="-514350">
              <a:buNone/>
            </a:pPr>
            <a:r>
              <a:rPr lang="en-US" sz="2000" dirty="0" smtClean="0">
                <a:effectLst>
                  <a:outerShdw blurRad="38100" dist="38100" dir="2700000" algn="tl">
                    <a:srgbClr val="000000">
                      <a:alpha val="43137"/>
                    </a:srgbClr>
                  </a:outerShdw>
                </a:effectLst>
                <a:latin typeface="Arial" pitchFamily="34" charset="0"/>
                <a:cs typeface="Arial" pitchFamily="34" charset="0"/>
              </a:rPr>
              <a:t>2</a:t>
            </a:r>
            <a:r>
              <a:rPr lang="en-US" sz="2000" dirty="0" smtClean="0">
                <a:latin typeface="Arial" pitchFamily="34" charset="0"/>
                <a:cs typeface="Arial" pitchFamily="34" charset="0"/>
              </a:rPr>
              <a:t>. EPENDYMAL CELLS 		  </a:t>
            </a:r>
          </a:p>
          <a:p>
            <a:pPr marL="514350" indent="-514350">
              <a:buNone/>
            </a:pPr>
            <a:r>
              <a:rPr lang="en-US" dirty="0" smtClean="0">
                <a:latin typeface="Arial" pitchFamily="34" charset="0"/>
                <a:cs typeface="Arial" pitchFamily="34" charset="0"/>
              </a:rPr>
              <a:t>3</a:t>
            </a:r>
            <a:r>
              <a:rPr lang="en-US" sz="2000" dirty="0" smtClean="0">
                <a:latin typeface="Arial" pitchFamily="34" charset="0"/>
                <a:cs typeface="Arial" pitchFamily="34" charset="0"/>
              </a:rPr>
              <a:t>.OLIGODENDROCYTES </a:t>
            </a:r>
            <a:r>
              <a:rPr lang="en-US" dirty="0" smtClean="0">
                <a:latin typeface="Arial" pitchFamily="34" charset="0"/>
                <a:cs typeface="Arial" pitchFamily="34" charset="0"/>
              </a:rPr>
              <a:t>	</a:t>
            </a:r>
            <a:r>
              <a:rPr lang="en-US" sz="2000" dirty="0" smtClean="0">
                <a:latin typeface="Arial" pitchFamily="34" charset="0"/>
                <a:cs typeface="Arial" pitchFamily="34" charset="0"/>
              </a:rPr>
              <a:t>	</a:t>
            </a:r>
          </a:p>
          <a:p>
            <a:pPr marL="457200" indent="-457200">
              <a:buNone/>
            </a:pPr>
            <a:r>
              <a:rPr lang="en-US" sz="2000" dirty="0" smtClean="0">
                <a:latin typeface="Arial" pitchFamily="34" charset="0"/>
                <a:cs typeface="Arial" pitchFamily="34" charset="0"/>
              </a:rPr>
              <a:t>4. MICROGLIAL CELLS                                     </a:t>
            </a:r>
          </a:p>
          <a:p>
            <a:endParaRPr lang="en-US" sz="2000" dirty="0" smtClean="0">
              <a:latin typeface="Arial" pitchFamily="34" charset="0"/>
              <a:cs typeface="Arial" pitchFamily="34" charset="0"/>
            </a:endParaRPr>
          </a:p>
        </p:txBody>
      </p:sp>
      <p:sp>
        <p:nvSpPr>
          <p:cNvPr id="15" name="Content Placeholder 14"/>
          <p:cNvSpPr>
            <a:spLocks noGrp="1"/>
          </p:cNvSpPr>
          <p:nvPr>
            <p:ph sz="quarter" idx="4"/>
          </p:nvPr>
        </p:nvSpPr>
        <p:spPr>
          <a:xfrm>
            <a:off x="5102225" y="2667000"/>
            <a:ext cx="4041775" cy="2052878"/>
          </a:xfrm>
        </p:spPr>
        <p:txBody>
          <a:bodyPr>
            <a:normAutofit lnSpcReduction="10000"/>
          </a:bodyPr>
          <a:lstStyle/>
          <a:p>
            <a:pPr marL="457200" indent="-457200">
              <a:buNone/>
            </a:pPr>
            <a:r>
              <a:rPr lang="en-US" sz="2000" dirty="0" smtClean="0">
                <a:latin typeface="Arial" pitchFamily="34" charset="0"/>
                <a:cs typeface="Arial" pitchFamily="34" charset="0"/>
              </a:rPr>
              <a:t>5.SATELLITE CELLS 		   </a:t>
            </a:r>
          </a:p>
          <a:p>
            <a:pPr marL="457200" indent="-457200">
              <a:buNone/>
            </a:pPr>
            <a:endParaRPr lang="en-US" sz="2000" dirty="0" smtClean="0">
              <a:latin typeface="Arial" pitchFamily="34" charset="0"/>
              <a:cs typeface="Arial" pitchFamily="34" charset="0"/>
            </a:endParaRPr>
          </a:p>
          <a:p>
            <a:pPr marL="457200" indent="-457200">
              <a:buNone/>
            </a:pPr>
            <a:endParaRPr lang="en-US" sz="2000" dirty="0" smtClean="0">
              <a:latin typeface="Arial" pitchFamily="34" charset="0"/>
              <a:cs typeface="Arial" pitchFamily="34" charset="0"/>
            </a:endParaRPr>
          </a:p>
          <a:p>
            <a:pPr marL="457200" indent="-457200">
              <a:buNone/>
            </a:pPr>
            <a:r>
              <a:rPr lang="en-US" sz="2000" dirty="0" smtClean="0">
                <a:latin typeface="Arial" pitchFamily="34" charset="0"/>
                <a:cs typeface="Arial" pitchFamily="34" charset="0"/>
              </a:rPr>
              <a:t> 6.SCHWANN CELLS		</a:t>
            </a:r>
          </a:p>
          <a:p>
            <a:pPr marL="457200" indent="-457200">
              <a:buNone/>
            </a:pPr>
            <a:r>
              <a:rPr lang="en-US" sz="2000" dirty="0" smtClean="0">
                <a:latin typeface="Arial" pitchFamily="34" charset="0"/>
                <a:cs typeface="Arial" pitchFamily="34" charset="0"/>
              </a:rPr>
              <a:t> </a:t>
            </a:r>
          </a:p>
          <a:p>
            <a:pPr marL="457200" indent="-457200">
              <a:buNone/>
            </a:pPr>
            <a:endParaRPr lang="en-US" sz="2000" dirty="0" smtClean="0">
              <a:latin typeface="Arial" pitchFamily="34" charset="0"/>
              <a:cs typeface="Arial" pitchFamily="34" charset="0"/>
            </a:endParaRPr>
          </a:p>
          <a:p>
            <a:pPr marL="457200" indent="-457200">
              <a:buNone/>
            </a:pPr>
            <a:r>
              <a:rPr lang="en-US" sz="2000" dirty="0" smtClean="0">
                <a:latin typeface="Arial" pitchFamily="34" charset="0"/>
                <a:cs typeface="Arial" pitchFamily="34" charset="0"/>
              </a:rPr>
              <a:t>7.ENTERIC GLIAL</a:t>
            </a:r>
          </a:p>
          <a:p>
            <a:endParaRPr lang="en-US" sz="2000" dirty="0">
              <a:latin typeface="Arial" pitchFamily="34" charset="0"/>
              <a:cs typeface="Arial" pitchFamily="34" charset="0"/>
            </a:endParaRPr>
          </a:p>
        </p:txBody>
      </p:sp>
      <p:sp>
        <p:nvSpPr>
          <p:cNvPr id="11" name="Rectangle 10"/>
          <p:cNvSpPr/>
          <p:nvPr/>
        </p:nvSpPr>
        <p:spPr>
          <a:xfrm>
            <a:off x="5562600" y="1752600"/>
            <a:ext cx="902812" cy="461665"/>
          </a:xfrm>
          <a:prstGeom prst="rect">
            <a:avLst/>
          </a:prstGeom>
        </p:spPr>
        <p:txBody>
          <a:bodyPr wrap="none">
            <a:spAutoFit/>
          </a:bodyPr>
          <a:lstStyle/>
          <a:p>
            <a:pPr algn="ctr"/>
            <a:r>
              <a:rPr lang="en-US" sz="2400" dirty="0" smtClean="0">
                <a:latin typeface="Arial" pitchFamily="34" charset="0"/>
                <a:cs typeface="Arial" pitchFamily="34" charset="0"/>
              </a:rPr>
              <a:t>PNS </a:t>
            </a:r>
            <a:endParaRPr lang="en-US" sz="2400" dirty="0">
              <a:latin typeface="Arial" pitchFamily="34" charset="0"/>
              <a:cs typeface="Arial" pitchFamily="34" charset="0"/>
            </a:endParaRPr>
          </a:p>
        </p:txBody>
      </p:sp>
      <p:sp>
        <p:nvSpPr>
          <p:cNvPr id="16" name="Rectangle 15"/>
          <p:cNvSpPr/>
          <p:nvPr/>
        </p:nvSpPr>
        <p:spPr>
          <a:xfrm>
            <a:off x="-838200" y="1828800"/>
            <a:ext cx="3251211" cy="523220"/>
          </a:xfrm>
          <a:prstGeom prst="rect">
            <a:avLst/>
          </a:prstGeom>
        </p:spPr>
        <p:txBody>
          <a:bodyPr wrap="none">
            <a:spAutoFit/>
          </a:bodyPr>
          <a:lstStyle/>
          <a:p>
            <a:pPr lvl="5">
              <a:buNone/>
            </a:pPr>
            <a:r>
              <a:rPr lang="en-US" sz="2800" dirty="0" smtClean="0">
                <a:latin typeface="Arial" pitchFamily="34" charset="0"/>
                <a:cs typeface="Arial" pitchFamily="34" charset="0"/>
              </a:rPr>
              <a:t>CNS</a:t>
            </a:r>
            <a:endParaRPr lang="en-US" sz="2800" dirty="0">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20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xEl>
                                              <p:pRg st="1" end="1"/>
                                            </p:txEl>
                                          </p:spTgt>
                                        </p:tgtEl>
                                        <p:attrNameLst>
                                          <p:attrName>style.visibility</p:attrName>
                                        </p:attrNameLst>
                                      </p:cBhvr>
                                      <p:to>
                                        <p:strVal val="visible"/>
                                      </p:to>
                                    </p:set>
                                    <p:anim calcmode="lin" valueType="num">
                                      <p:cBhvr additive="base">
                                        <p:cTn id="13" dur="20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xEl>
                                              <p:pRg st="2" end="2"/>
                                            </p:txEl>
                                          </p:spTgt>
                                        </p:tgtEl>
                                        <p:attrNameLst>
                                          <p:attrName>style.visibility</p:attrName>
                                        </p:attrNameLst>
                                      </p:cBhvr>
                                      <p:to>
                                        <p:strVal val="visible"/>
                                      </p:to>
                                    </p:set>
                                    <p:anim calcmode="lin" valueType="num">
                                      <p:cBhvr additive="base">
                                        <p:cTn id="19" dur="20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1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
                                            <p:txEl>
                                              <p:pRg st="3" end="3"/>
                                            </p:txEl>
                                          </p:spTgt>
                                        </p:tgtEl>
                                        <p:attrNameLst>
                                          <p:attrName>style.visibility</p:attrName>
                                        </p:attrNameLst>
                                      </p:cBhvr>
                                      <p:to>
                                        <p:strVal val="visible"/>
                                      </p:to>
                                    </p:set>
                                    <p:anim calcmode="lin" valueType="num">
                                      <p:cBhvr additive="base">
                                        <p:cTn id="25" dur="2000" fill="hold"/>
                                        <p:tgtEl>
                                          <p:spTgt spid="13">
                                            <p:txEl>
                                              <p:pRg st="3" end="3"/>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1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3">
                                            <p:txEl>
                                              <p:pRg st="4" end="4"/>
                                            </p:txEl>
                                          </p:spTgt>
                                        </p:tgtEl>
                                        <p:attrNameLst>
                                          <p:attrName>style.visibility</p:attrName>
                                        </p:attrNameLst>
                                      </p:cBhvr>
                                      <p:to>
                                        <p:strVal val="visible"/>
                                      </p:to>
                                    </p:set>
                                    <p:anim calcmode="lin" valueType="num">
                                      <p:cBhvr additive="base">
                                        <p:cTn id="31" dur="2000" fill="hold"/>
                                        <p:tgtEl>
                                          <p:spTgt spid="13">
                                            <p:txEl>
                                              <p:pRg st="4" end="4"/>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1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3">
                                            <p:txEl>
                                              <p:pRg st="5" end="5"/>
                                            </p:txEl>
                                          </p:spTgt>
                                        </p:tgtEl>
                                        <p:attrNameLst>
                                          <p:attrName>style.visibility</p:attrName>
                                        </p:attrNameLst>
                                      </p:cBhvr>
                                      <p:to>
                                        <p:strVal val="visible"/>
                                      </p:to>
                                    </p:set>
                                    <p:anim calcmode="lin" valueType="num">
                                      <p:cBhvr additive="base">
                                        <p:cTn id="37" dur="2000" fill="hold"/>
                                        <p:tgtEl>
                                          <p:spTgt spid="13">
                                            <p:txEl>
                                              <p:pRg st="5" end="5"/>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1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3">
                                            <p:txEl>
                                              <p:pRg st="7" end="7"/>
                                            </p:txEl>
                                          </p:spTgt>
                                        </p:tgtEl>
                                        <p:attrNameLst>
                                          <p:attrName>style.visibility</p:attrName>
                                        </p:attrNameLst>
                                      </p:cBhvr>
                                      <p:to>
                                        <p:strVal val="visible"/>
                                      </p:to>
                                    </p:set>
                                    <p:anim calcmode="lin" valueType="num">
                                      <p:cBhvr additive="base">
                                        <p:cTn id="43" dur="2000" fill="hold"/>
                                        <p:tgtEl>
                                          <p:spTgt spid="13">
                                            <p:txEl>
                                              <p:pRg st="7" end="7"/>
                                            </p:txEl>
                                          </p:spTgt>
                                        </p:tgtEl>
                                        <p:attrNameLst>
                                          <p:attrName>ppt_x</p:attrName>
                                        </p:attrNameLst>
                                      </p:cBhvr>
                                      <p:tavLst>
                                        <p:tav tm="0">
                                          <p:val>
                                            <p:strVal val="#ppt_x"/>
                                          </p:val>
                                        </p:tav>
                                        <p:tav tm="100000">
                                          <p:val>
                                            <p:strVal val="#ppt_x"/>
                                          </p:val>
                                        </p:tav>
                                      </p:tavLst>
                                    </p:anim>
                                    <p:anim calcmode="lin" valueType="num">
                                      <p:cBhvr additive="base">
                                        <p:cTn id="44" dur="2000" fill="hold"/>
                                        <p:tgtEl>
                                          <p:spTgt spid="1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3">
                                            <p:txEl>
                                              <p:pRg st="8" end="8"/>
                                            </p:txEl>
                                          </p:spTgt>
                                        </p:tgtEl>
                                        <p:attrNameLst>
                                          <p:attrName>style.visibility</p:attrName>
                                        </p:attrNameLst>
                                      </p:cBhvr>
                                      <p:to>
                                        <p:strVal val="visible"/>
                                      </p:to>
                                    </p:set>
                                    <p:anim calcmode="lin" valueType="num">
                                      <p:cBhvr additive="base">
                                        <p:cTn id="49" dur="2000" fill="hold"/>
                                        <p:tgtEl>
                                          <p:spTgt spid="13">
                                            <p:txEl>
                                              <p:pRg st="8" end="8"/>
                                            </p:txEl>
                                          </p:spTgt>
                                        </p:tgtEl>
                                        <p:attrNameLst>
                                          <p:attrName>ppt_x</p:attrName>
                                        </p:attrNameLst>
                                      </p:cBhvr>
                                      <p:tavLst>
                                        <p:tav tm="0">
                                          <p:val>
                                            <p:strVal val="#ppt_x"/>
                                          </p:val>
                                        </p:tav>
                                        <p:tav tm="100000">
                                          <p:val>
                                            <p:strVal val="#ppt_x"/>
                                          </p:val>
                                        </p:tav>
                                      </p:tavLst>
                                    </p:anim>
                                    <p:anim calcmode="lin" valueType="num">
                                      <p:cBhvr additive="base">
                                        <p:cTn id="50" dur="2000" fill="hold"/>
                                        <p:tgtEl>
                                          <p:spTgt spid="1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3">
                                            <p:txEl>
                                              <p:pRg st="9" end="9"/>
                                            </p:txEl>
                                          </p:spTgt>
                                        </p:tgtEl>
                                        <p:attrNameLst>
                                          <p:attrName>style.visibility</p:attrName>
                                        </p:attrNameLst>
                                      </p:cBhvr>
                                      <p:to>
                                        <p:strVal val="visible"/>
                                      </p:to>
                                    </p:set>
                                    <p:anim calcmode="lin" valueType="num">
                                      <p:cBhvr additive="base">
                                        <p:cTn id="55" dur="2000" fill="hold"/>
                                        <p:tgtEl>
                                          <p:spTgt spid="13">
                                            <p:txEl>
                                              <p:pRg st="9" end="9"/>
                                            </p:txEl>
                                          </p:spTgt>
                                        </p:tgtEl>
                                        <p:attrNameLst>
                                          <p:attrName>ppt_x</p:attrName>
                                        </p:attrNameLst>
                                      </p:cBhvr>
                                      <p:tavLst>
                                        <p:tav tm="0">
                                          <p:val>
                                            <p:strVal val="#ppt_x"/>
                                          </p:val>
                                        </p:tav>
                                        <p:tav tm="100000">
                                          <p:val>
                                            <p:strVal val="#ppt_x"/>
                                          </p:val>
                                        </p:tav>
                                      </p:tavLst>
                                    </p:anim>
                                    <p:anim calcmode="lin" valueType="num">
                                      <p:cBhvr additive="base">
                                        <p:cTn id="56" dur="2000" fill="hold"/>
                                        <p:tgtEl>
                                          <p:spTgt spid="1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5">
                                            <p:txEl>
                                              <p:pRg st="0" end="0"/>
                                            </p:txEl>
                                          </p:spTgt>
                                        </p:tgtEl>
                                        <p:attrNameLst>
                                          <p:attrName>style.visibility</p:attrName>
                                        </p:attrNameLst>
                                      </p:cBhvr>
                                      <p:to>
                                        <p:strVal val="visible"/>
                                      </p:to>
                                    </p:set>
                                    <p:anim calcmode="lin" valueType="num">
                                      <p:cBhvr additive="base">
                                        <p:cTn id="61" dur="20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62" dur="20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5">
                                            <p:txEl>
                                              <p:pRg st="3" end="3"/>
                                            </p:txEl>
                                          </p:spTgt>
                                        </p:tgtEl>
                                        <p:attrNameLst>
                                          <p:attrName>style.visibility</p:attrName>
                                        </p:attrNameLst>
                                      </p:cBhvr>
                                      <p:to>
                                        <p:strVal val="visible"/>
                                      </p:to>
                                    </p:set>
                                    <p:anim calcmode="lin" valueType="num">
                                      <p:cBhvr additive="base">
                                        <p:cTn id="67" dur="2000" fill="hold"/>
                                        <p:tgtEl>
                                          <p:spTgt spid="15">
                                            <p:txEl>
                                              <p:pRg st="3" end="3"/>
                                            </p:txEl>
                                          </p:spTgt>
                                        </p:tgtEl>
                                        <p:attrNameLst>
                                          <p:attrName>ppt_x</p:attrName>
                                        </p:attrNameLst>
                                      </p:cBhvr>
                                      <p:tavLst>
                                        <p:tav tm="0">
                                          <p:val>
                                            <p:strVal val="#ppt_x"/>
                                          </p:val>
                                        </p:tav>
                                        <p:tav tm="100000">
                                          <p:val>
                                            <p:strVal val="#ppt_x"/>
                                          </p:val>
                                        </p:tav>
                                      </p:tavLst>
                                    </p:anim>
                                    <p:anim calcmode="lin" valueType="num">
                                      <p:cBhvr additive="base">
                                        <p:cTn id="68" dur="2000" fill="hold"/>
                                        <p:tgtEl>
                                          <p:spTgt spid="1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15">
                                            <p:txEl>
                                              <p:pRg st="6" end="6"/>
                                            </p:txEl>
                                          </p:spTgt>
                                        </p:tgtEl>
                                        <p:attrNameLst>
                                          <p:attrName>style.visibility</p:attrName>
                                        </p:attrNameLst>
                                      </p:cBhvr>
                                      <p:to>
                                        <p:strVal val="visible"/>
                                      </p:to>
                                    </p:set>
                                    <p:anim calcmode="lin" valueType="num">
                                      <p:cBhvr additive="base">
                                        <p:cTn id="73" dur="2000" fill="hold"/>
                                        <p:tgtEl>
                                          <p:spTgt spid="15">
                                            <p:txEl>
                                              <p:pRg st="6" end="6"/>
                                            </p:txEl>
                                          </p:spTgt>
                                        </p:tgtEl>
                                        <p:attrNameLst>
                                          <p:attrName>ppt_x</p:attrName>
                                        </p:attrNameLst>
                                      </p:cBhvr>
                                      <p:tavLst>
                                        <p:tav tm="0">
                                          <p:val>
                                            <p:strVal val="#ppt_x"/>
                                          </p:val>
                                        </p:tav>
                                        <p:tav tm="100000">
                                          <p:val>
                                            <p:strVal val="#ppt_x"/>
                                          </p:val>
                                        </p:tav>
                                      </p:tavLst>
                                    </p:anim>
                                    <p:anim calcmode="lin" valueType="num">
                                      <p:cBhvr additive="base">
                                        <p:cTn id="74" dur="2000" fill="hold"/>
                                        <p:tgtEl>
                                          <p:spTgt spid="1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395288" y="404813"/>
            <a:ext cx="8424862" cy="5903912"/>
          </a:xfrm>
        </p:spPr>
        <p:txBody>
          <a:bodyPr/>
          <a:lstStyle/>
          <a:p>
            <a:pPr algn="ctr">
              <a:lnSpc>
                <a:spcPct val="90000"/>
              </a:lnSpc>
              <a:buFontTx/>
              <a:buNone/>
            </a:pPr>
            <a:r>
              <a:rPr lang="en-US" sz="2400" b="1" dirty="0"/>
              <a:t>Chemical Transmitters Are Made and Stored in the </a:t>
            </a:r>
            <a:r>
              <a:rPr lang="en-US" sz="2400" b="1" dirty="0" err="1"/>
              <a:t>Presynaptic</a:t>
            </a:r>
            <a:r>
              <a:rPr lang="en-US" sz="2400" b="1" dirty="0"/>
              <a:t> Terminal</a:t>
            </a:r>
            <a:endParaRPr lang="en-US" sz="2400" dirty="0"/>
          </a:p>
          <a:p>
            <a:pPr>
              <a:lnSpc>
                <a:spcPct val="90000"/>
              </a:lnSpc>
            </a:pPr>
            <a:endParaRPr lang="en-US" sz="2400" dirty="0"/>
          </a:p>
          <a:p>
            <a:pPr marL="566928" indent="-457200">
              <a:lnSpc>
                <a:spcPct val="90000"/>
              </a:lnSpc>
              <a:buFont typeface="+mj-lt"/>
              <a:buAutoNum type="arabicPeriod"/>
            </a:pPr>
            <a:r>
              <a:rPr lang="en-US" sz="2400" dirty="0"/>
              <a:t>The end of the nerve enlarges into an axon terminal </a:t>
            </a:r>
          </a:p>
          <a:p>
            <a:pPr marL="566928" indent="-457200">
              <a:lnSpc>
                <a:spcPct val="90000"/>
              </a:lnSpc>
              <a:buFont typeface="+mj-lt"/>
              <a:buAutoNum type="arabicPeriod"/>
            </a:pPr>
            <a:endParaRPr lang="en-US" sz="2400" dirty="0"/>
          </a:p>
          <a:p>
            <a:pPr marL="566928" indent="-457200">
              <a:lnSpc>
                <a:spcPct val="90000"/>
              </a:lnSpc>
              <a:buFont typeface="+mj-lt"/>
              <a:buAutoNum type="arabicPeriod"/>
            </a:pPr>
            <a:r>
              <a:rPr lang="en-US" sz="2400" dirty="0"/>
              <a:t>Transmitters are made in the terminal and are stored in tiny vesicles so that they can be released whenever an action potential comes along </a:t>
            </a:r>
          </a:p>
          <a:p>
            <a:pPr marL="566928" indent="-457200">
              <a:lnSpc>
                <a:spcPct val="90000"/>
              </a:lnSpc>
              <a:buFont typeface="+mj-lt"/>
              <a:buAutoNum type="arabicPeriod"/>
            </a:pPr>
            <a:endParaRPr lang="en-US" sz="2400" dirty="0"/>
          </a:p>
          <a:p>
            <a:pPr marL="566928" indent="-457200">
              <a:lnSpc>
                <a:spcPct val="90000"/>
              </a:lnSpc>
              <a:buFont typeface="+mj-lt"/>
              <a:buAutoNum type="arabicPeriod"/>
            </a:pPr>
            <a:r>
              <a:rPr lang="en-US" sz="2400" dirty="0"/>
              <a:t>Transmitters are made only by the incoming (</a:t>
            </a:r>
            <a:r>
              <a:rPr lang="en-US" sz="2400" dirty="0" err="1"/>
              <a:t>presynaptic</a:t>
            </a:r>
            <a:r>
              <a:rPr lang="en-US" sz="2400" dirty="0"/>
              <a:t>) nerve </a:t>
            </a:r>
          </a:p>
          <a:p>
            <a:pPr marL="566928" indent="-457200">
              <a:lnSpc>
                <a:spcPct val="90000"/>
              </a:lnSpc>
              <a:buFont typeface="+mj-lt"/>
              <a:buAutoNum type="arabicPeriod"/>
            </a:pPr>
            <a:endParaRPr lang="en-US" sz="2400" dirty="0"/>
          </a:p>
          <a:p>
            <a:pPr marL="566928" indent="-457200">
              <a:lnSpc>
                <a:spcPct val="90000"/>
              </a:lnSpc>
              <a:buFont typeface="+mj-lt"/>
              <a:buAutoNum type="arabicPeriod"/>
            </a:pPr>
            <a:r>
              <a:rPr lang="en-US" sz="2400" dirty="0"/>
              <a:t>Because the transmitter is only on one side the impulse can go in only one direction</a:t>
            </a:r>
            <a:r>
              <a:rPr lang="en-US" dirty="0"/>
              <a:t>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 calcmode="lin" valueType="num">
                                      <p:cBhvr additive="base">
                                        <p:cTn id="7"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xEl>
                                              <p:pRg st="4" end="4"/>
                                            </p:txEl>
                                          </p:spTgt>
                                        </p:tgtEl>
                                        <p:attrNameLst>
                                          <p:attrName>style.visibility</p:attrName>
                                        </p:attrNameLst>
                                      </p:cBhvr>
                                      <p:to>
                                        <p:strVal val="visible"/>
                                      </p:to>
                                    </p:set>
                                    <p:anim calcmode="lin" valueType="num">
                                      <p:cBhvr additive="base">
                                        <p:cTn id="13"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171">
                                            <p:txEl>
                                              <p:pRg st="6" end="6"/>
                                            </p:txEl>
                                          </p:spTgt>
                                        </p:tgtEl>
                                        <p:attrNameLst>
                                          <p:attrName>style.visibility</p:attrName>
                                        </p:attrNameLst>
                                      </p:cBhvr>
                                      <p:to>
                                        <p:strVal val="visible"/>
                                      </p:to>
                                    </p:set>
                                    <p:anim calcmode="lin" valueType="num">
                                      <p:cBhvr additive="base">
                                        <p:cTn id="19" dur="500" fill="hold"/>
                                        <p:tgtEl>
                                          <p:spTgt spid="7171">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171">
                                            <p:txEl>
                                              <p:pRg st="8" end="8"/>
                                            </p:txEl>
                                          </p:spTgt>
                                        </p:tgtEl>
                                        <p:attrNameLst>
                                          <p:attrName>style.visibility</p:attrName>
                                        </p:attrNameLst>
                                      </p:cBhvr>
                                      <p:to>
                                        <p:strVal val="visible"/>
                                      </p:to>
                                    </p:set>
                                    <p:anim calcmode="lin" valueType="num">
                                      <p:cBhvr additive="base">
                                        <p:cTn id="25" dur="500" fill="hold"/>
                                        <p:tgtEl>
                                          <p:spTgt spid="7171">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171">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a:xfrm>
            <a:off x="323850" y="476250"/>
            <a:ext cx="8496300" cy="5905500"/>
          </a:xfrm>
        </p:spPr>
        <p:txBody>
          <a:bodyPr>
            <a:normAutofit/>
          </a:bodyPr>
          <a:lstStyle/>
          <a:p>
            <a:pPr algn="ctr">
              <a:lnSpc>
                <a:spcPct val="90000"/>
              </a:lnSpc>
              <a:buFontTx/>
              <a:buNone/>
            </a:pPr>
            <a:r>
              <a:rPr lang="en-US" sz="2400" b="1" dirty="0"/>
              <a:t>Calcium is Required for Transmitter Release</a:t>
            </a:r>
            <a:endParaRPr lang="en-US" sz="2400" dirty="0"/>
          </a:p>
          <a:p>
            <a:pPr>
              <a:lnSpc>
                <a:spcPct val="90000"/>
              </a:lnSpc>
            </a:pPr>
            <a:endParaRPr lang="en-US" sz="2400" dirty="0"/>
          </a:p>
          <a:p>
            <a:pPr marL="566928" indent="-457200">
              <a:lnSpc>
                <a:spcPct val="90000"/>
              </a:lnSpc>
              <a:buFont typeface="+mj-lt"/>
              <a:buAutoNum type="arabicPeriod"/>
            </a:pPr>
            <a:r>
              <a:rPr lang="en-US" sz="2400" dirty="0"/>
              <a:t>Transmitter release requires Ca</a:t>
            </a:r>
            <a:r>
              <a:rPr lang="en-US" sz="2400" baseline="30000" dirty="0"/>
              <a:t>2+</a:t>
            </a:r>
            <a:r>
              <a:rPr lang="en-US" sz="2400" dirty="0"/>
              <a:t> ions </a:t>
            </a:r>
          </a:p>
          <a:p>
            <a:pPr marL="566928" indent="-457200">
              <a:lnSpc>
                <a:spcPct val="90000"/>
              </a:lnSpc>
              <a:buFont typeface="+mj-lt"/>
              <a:buAutoNum type="arabicPeriod"/>
            </a:pPr>
            <a:endParaRPr lang="en-US" sz="2400" dirty="0"/>
          </a:p>
          <a:p>
            <a:pPr marL="566928" indent="-457200">
              <a:lnSpc>
                <a:spcPct val="90000"/>
              </a:lnSpc>
              <a:buFont typeface="+mj-lt"/>
              <a:buAutoNum type="arabicPeriod"/>
            </a:pPr>
            <a:r>
              <a:rPr lang="en-US" sz="2400" dirty="0"/>
              <a:t>Normally Ca</a:t>
            </a:r>
            <a:r>
              <a:rPr lang="en-US" sz="2400" baseline="30000" dirty="0"/>
              <a:t>2+</a:t>
            </a:r>
            <a:r>
              <a:rPr lang="en-US" sz="2400" dirty="0"/>
              <a:t> in the cell is kept very low (by a Ca pump)- if the cell needs Ca</a:t>
            </a:r>
            <a:r>
              <a:rPr lang="en-US" sz="2400" baseline="30000" dirty="0"/>
              <a:t>2+</a:t>
            </a:r>
            <a:r>
              <a:rPr lang="en-US" sz="2400" dirty="0"/>
              <a:t> it must come from the outside </a:t>
            </a:r>
          </a:p>
          <a:p>
            <a:pPr marL="566928" indent="-457200">
              <a:lnSpc>
                <a:spcPct val="90000"/>
              </a:lnSpc>
              <a:buFont typeface="+mj-lt"/>
              <a:buAutoNum type="arabicPeriod"/>
            </a:pPr>
            <a:endParaRPr lang="en-US" sz="2400" dirty="0"/>
          </a:p>
          <a:p>
            <a:pPr marL="566928" indent="-457200">
              <a:lnSpc>
                <a:spcPct val="90000"/>
              </a:lnSpc>
              <a:buFont typeface="+mj-lt"/>
              <a:buAutoNum type="arabicPeriod"/>
            </a:pPr>
            <a:r>
              <a:rPr lang="en-US" sz="2400" dirty="0"/>
              <a:t>The action potential coming in to the terminal opens Ca channels -&gt; Ca comes rushing in </a:t>
            </a:r>
          </a:p>
          <a:p>
            <a:pPr marL="566928" indent="-457200">
              <a:lnSpc>
                <a:spcPct val="90000"/>
              </a:lnSpc>
              <a:buFont typeface="+mj-lt"/>
              <a:buAutoNum type="arabicPeriod"/>
            </a:pPr>
            <a:endParaRPr lang="en-US" sz="2400" dirty="0"/>
          </a:p>
          <a:p>
            <a:pPr marL="566928" indent="-457200">
              <a:lnSpc>
                <a:spcPct val="90000"/>
              </a:lnSpc>
              <a:buFont typeface="+mj-lt"/>
              <a:buAutoNum type="arabicPeriod"/>
            </a:pPr>
            <a:r>
              <a:rPr lang="en-US" sz="2400" dirty="0"/>
              <a:t>The Ca</a:t>
            </a:r>
            <a:r>
              <a:rPr lang="en-US" sz="2400" baseline="30000" dirty="0"/>
              <a:t>2+</a:t>
            </a:r>
            <a:r>
              <a:rPr lang="en-US" sz="2400" dirty="0"/>
              <a:t> causes some of the vesicles to fuse to the membrane- then they open up and the transmitter is released </a:t>
            </a:r>
          </a:p>
          <a:p>
            <a:pPr marL="566928" indent="-457200">
              <a:lnSpc>
                <a:spcPct val="90000"/>
              </a:lnSpc>
              <a:buFont typeface="+mj-lt"/>
              <a:buAutoNum type="arabicPeriod"/>
            </a:pPr>
            <a:endParaRPr lang="en-US" sz="2400" dirty="0"/>
          </a:p>
          <a:p>
            <a:pPr marL="566928" indent="-457200">
              <a:lnSpc>
                <a:spcPct val="90000"/>
              </a:lnSpc>
              <a:buFont typeface="+mj-lt"/>
              <a:buAutoNum type="arabicPeriod"/>
            </a:pPr>
            <a:r>
              <a:rPr lang="en-US" sz="2400" dirty="0" err="1"/>
              <a:t>Botulinum</a:t>
            </a:r>
            <a:r>
              <a:rPr lang="en-US" sz="2400" dirty="0"/>
              <a:t> and tetanus toxins block transmitter release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95">
                                            <p:txEl>
                                              <p:pRg st="2" end="2"/>
                                            </p:txEl>
                                          </p:spTgt>
                                        </p:tgtEl>
                                        <p:attrNameLst>
                                          <p:attrName>style.visibility</p:attrName>
                                        </p:attrNameLst>
                                      </p:cBhvr>
                                      <p:to>
                                        <p:strVal val="visible"/>
                                      </p:to>
                                    </p:set>
                                    <p:anim calcmode="lin" valueType="num">
                                      <p:cBhvr additive="base">
                                        <p:cTn id="7" dur="2000" fill="hold"/>
                                        <p:tgtEl>
                                          <p:spTgt spid="8195">
                                            <p:txEl>
                                              <p:pRg st="2" end="2"/>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819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195">
                                            <p:txEl>
                                              <p:pRg st="4" end="4"/>
                                            </p:txEl>
                                          </p:spTgt>
                                        </p:tgtEl>
                                        <p:attrNameLst>
                                          <p:attrName>style.visibility</p:attrName>
                                        </p:attrNameLst>
                                      </p:cBhvr>
                                      <p:to>
                                        <p:strVal val="visible"/>
                                      </p:to>
                                    </p:set>
                                    <p:anim calcmode="lin" valueType="num">
                                      <p:cBhvr additive="base">
                                        <p:cTn id="13" dur="2000" fill="hold"/>
                                        <p:tgtEl>
                                          <p:spTgt spid="8195">
                                            <p:txEl>
                                              <p:pRg st="4" end="4"/>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819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195">
                                            <p:txEl>
                                              <p:pRg st="6" end="6"/>
                                            </p:txEl>
                                          </p:spTgt>
                                        </p:tgtEl>
                                        <p:attrNameLst>
                                          <p:attrName>style.visibility</p:attrName>
                                        </p:attrNameLst>
                                      </p:cBhvr>
                                      <p:to>
                                        <p:strVal val="visible"/>
                                      </p:to>
                                    </p:set>
                                    <p:anim calcmode="lin" valueType="num">
                                      <p:cBhvr additive="base">
                                        <p:cTn id="19" dur="2000" fill="hold"/>
                                        <p:tgtEl>
                                          <p:spTgt spid="8195">
                                            <p:txEl>
                                              <p:pRg st="6" end="6"/>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819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195">
                                            <p:txEl>
                                              <p:pRg st="8" end="8"/>
                                            </p:txEl>
                                          </p:spTgt>
                                        </p:tgtEl>
                                        <p:attrNameLst>
                                          <p:attrName>style.visibility</p:attrName>
                                        </p:attrNameLst>
                                      </p:cBhvr>
                                      <p:to>
                                        <p:strVal val="visible"/>
                                      </p:to>
                                    </p:set>
                                    <p:anim calcmode="lin" valueType="num">
                                      <p:cBhvr additive="base">
                                        <p:cTn id="25" dur="2000" fill="hold"/>
                                        <p:tgtEl>
                                          <p:spTgt spid="8195">
                                            <p:txEl>
                                              <p:pRg st="8" end="8"/>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819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195">
                                            <p:txEl>
                                              <p:pRg st="10" end="10"/>
                                            </p:txEl>
                                          </p:spTgt>
                                        </p:tgtEl>
                                        <p:attrNameLst>
                                          <p:attrName>style.visibility</p:attrName>
                                        </p:attrNameLst>
                                      </p:cBhvr>
                                      <p:to>
                                        <p:strVal val="visible"/>
                                      </p:to>
                                    </p:set>
                                    <p:anim calcmode="lin" valueType="num">
                                      <p:cBhvr additive="base">
                                        <p:cTn id="31" dur="2000" fill="hold"/>
                                        <p:tgtEl>
                                          <p:spTgt spid="8195">
                                            <p:txEl>
                                              <p:pRg st="10" end="10"/>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8195">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1026" name="Picture 2"/>
          <p:cNvPicPr>
            <a:picLocks noChangeAspect="1" noChangeArrowheads="1"/>
          </p:cNvPicPr>
          <p:nvPr/>
        </p:nvPicPr>
        <p:blipFill>
          <a:blip r:embed="rId2" cstate="print"/>
          <a:srcRect/>
          <a:stretch>
            <a:fillRect/>
          </a:stretch>
        </p:blipFill>
        <p:spPr bwMode="auto">
          <a:xfrm>
            <a:off x="1" y="0"/>
            <a:ext cx="105918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2" name="Title 1"/>
          <p:cNvSpPr>
            <a:spLocks noGrp="1"/>
          </p:cNvSpPr>
          <p:nvPr>
            <p:ph type="title"/>
          </p:nvPr>
        </p:nvSpPr>
        <p:spPr/>
        <p:txBody>
          <a:bodyPr/>
          <a:lstStyle/>
          <a:p>
            <a:endParaRPr lang="en-US"/>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Text Box 5"/>
          <p:cNvSpPr txBox="1">
            <a:spLocks noChangeArrowheads="1"/>
          </p:cNvSpPr>
          <p:nvPr/>
        </p:nvSpPr>
        <p:spPr bwMode="ltGray">
          <a:xfrm>
            <a:off x="2667000" y="304800"/>
            <a:ext cx="4641014" cy="584775"/>
          </a:xfrm>
          <a:prstGeom prst="rect">
            <a:avLst/>
          </a:prstGeom>
          <a:noFill/>
          <a:ln w="9525">
            <a:noFill/>
            <a:miter lim="800000"/>
            <a:headEnd/>
            <a:tailEnd/>
          </a:ln>
        </p:spPr>
        <p:txBody>
          <a:bodyPr wrap="none">
            <a:spAutoFit/>
          </a:bodyPr>
          <a:lstStyle/>
          <a:p>
            <a:r>
              <a:rPr lang="en-US" altLang="zh-CN" sz="3200" b="1" u="sng" dirty="0" smtClean="0">
                <a:effectLst>
                  <a:outerShdw blurRad="38100" dist="38100" dir="2700000" algn="tl">
                    <a:srgbClr val="000000">
                      <a:alpha val="43137"/>
                    </a:srgbClr>
                  </a:outerShdw>
                </a:effectLst>
                <a:latin typeface="Arial" pitchFamily="34" charset="0"/>
                <a:ea typeface="宋体" charset="-122"/>
                <a:cs typeface="Arial" pitchFamily="34" charset="0"/>
              </a:rPr>
              <a:t>Morphology </a:t>
            </a:r>
            <a:r>
              <a:rPr lang="en-US" altLang="zh-CN" sz="3200" b="1" u="sng" dirty="0">
                <a:effectLst>
                  <a:outerShdw blurRad="38100" dist="38100" dir="2700000" algn="tl">
                    <a:srgbClr val="000000">
                      <a:alpha val="43137"/>
                    </a:srgbClr>
                  </a:outerShdw>
                </a:effectLst>
                <a:latin typeface="Arial" pitchFamily="34" charset="0"/>
                <a:ea typeface="宋体" charset="-122"/>
                <a:cs typeface="Arial" pitchFamily="34" charset="0"/>
              </a:rPr>
              <a:t>of neuron</a:t>
            </a:r>
          </a:p>
        </p:txBody>
      </p:sp>
      <p:sp>
        <p:nvSpPr>
          <p:cNvPr id="30726" name="Text Box 6"/>
          <p:cNvSpPr txBox="1">
            <a:spLocks noChangeArrowheads="1"/>
          </p:cNvSpPr>
          <p:nvPr/>
        </p:nvSpPr>
        <p:spPr bwMode="ltGray">
          <a:xfrm>
            <a:off x="381000" y="3124200"/>
            <a:ext cx="1005403" cy="369332"/>
          </a:xfrm>
          <a:prstGeom prst="rect">
            <a:avLst/>
          </a:prstGeom>
          <a:noFill/>
          <a:ln w="9525">
            <a:noFill/>
            <a:miter lim="800000"/>
            <a:headEnd/>
            <a:tailEnd/>
          </a:ln>
        </p:spPr>
        <p:txBody>
          <a:bodyPr wrap="none">
            <a:spAutoFit/>
          </a:bodyPr>
          <a:lstStyle/>
          <a:p>
            <a:r>
              <a:rPr lang="en-US" altLang="zh-CN" b="1" dirty="0" smtClean="0">
                <a:effectLst>
                  <a:outerShdw blurRad="38100" dist="38100" dir="2700000" algn="tl">
                    <a:srgbClr val="000000">
                      <a:alpha val="43137"/>
                    </a:srgbClr>
                  </a:outerShdw>
                </a:effectLst>
                <a:latin typeface="Arial" pitchFamily="34" charset="0"/>
                <a:ea typeface="宋体" charset="-122"/>
                <a:cs typeface="Arial" pitchFamily="34" charset="0"/>
              </a:rPr>
              <a:t>2  parts</a:t>
            </a:r>
            <a:endParaRPr lang="en-US" altLang="zh-CN" b="1" dirty="0">
              <a:effectLst>
                <a:outerShdw blurRad="38100" dist="38100" dir="2700000" algn="tl">
                  <a:srgbClr val="000000">
                    <a:alpha val="43137"/>
                  </a:srgbClr>
                </a:outerShdw>
              </a:effectLst>
              <a:latin typeface="Arial" pitchFamily="34" charset="0"/>
              <a:ea typeface="宋体" charset="-122"/>
              <a:cs typeface="Arial" pitchFamily="34" charset="0"/>
            </a:endParaRPr>
          </a:p>
        </p:txBody>
      </p:sp>
      <p:sp>
        <p:nvSpPr>
          <p:cNvPr id="30729" name="AutoShape 9"/>
          <p:cNvSpPr>
            <a:spLocks/>
          </p:cNvSpPr>
          <p:nvPr/>
        </p:nvSpPr>
        <p:spPr bwMode="ltGray">
          <a:xfrm>
            <a:off x="1828800" y="2438400"/>
            <a:ext cx="228600" cy="1828800"/>
          </a:xfrm>
          <a:prstGeom prst="leftBrace">
            <a:avLst>
              <a:gd name="adj1" fmla="val 66667"/>
              <a:gd name="adj2" fmla="val 50000"/>
            </a:avLst>
          </a:prstGeom>
          <a:noFill/>
          <a:ln w="9525">
            <a:solidFill>
              <a:schemeClr val="tx1"/>
            </a:solidFill>
            <a:round/>
            <a:headEnd/>
            <a:tailEnd/>
          </a:ln>
        </p:spPr>
        <p:txBody>
          <a:bodyPr wrap="none" anchor="ctr"/>
          <a:lstStyle/>
          <a:p>
            <a:endParaRPr lang="en-US" b="1">
              <a:effectLst>
                <a:outerShdw blurRad="38100" dist="38100" dir="2700000" algn="tl">
                  <a:srgbClr val="000000">
                    <a:alpha val="43137"/>
                  </a:srgbClr>
                </a:outerShdw>
              </a:effectLst>
              <a:latin typeface="Arial" pitchFamily="34" charset="0"/>
              <a:cs typeface="Arial" pitchFamily="34" charset="0"/>
            </a:endParaRPr>
          </a:p>
        </p:txBody>
      </p:sp>
      <p:sp>
        <p:nvSpPr>
          <p:cNvPr id="30730" name="Text Box 10"/>
          <p:cNvSpPr txBox="1">
            <a:spLocks noChangeArrowheads="1"/>
          </p:cNvSpPr>
          <p:nvPr/>
        </p:nvSpPr>
        <p:spPr bwMode="ltGray">
          <a:xfrm>
            <a:off x="2041525" y="2251075"/>
            <a:ext cx="2064989" cy="369332"/>
          </a:xfrm>
          <a:prstGeom prst="rect">
            <a:avLst/>
          </a:prstGeom>
          <a:noFill/>
          <a:ln w="9525">
            <a:noFill/>
            <a:miter lim="800000"/>
            <a:headEnd/>
            <a:tailEnd/>
          </a:ln>
        </p:spPr>
        <p:txBody>
          <a:bodyPr wrap="none">
            <a:spAutoFit/>
          </a:bodyPr>
          <a:lstStyle/>
          <a:p>
            <a:r>
              <a:rPr lang="en-US" altLang="zh-CN" b="1">
                <a:effectLst>
                  <a:outerShdw blurRad="38100" dist="38100" dir="2700000" algn="tl">
                    <a:srgbClr val="000000">
                      <a:alpha val="43137"/>
                    </a:srgbClr>
                  </a:outerShdw>
                </a:effectLst>
                <a:latin typeface="Arial" pitchFamily="34" charset="0"/>
                <a:ea typeface="宋体" charset="-122"/>
                <a:cs typeface="Arial" pitchFamily="34" charset="0"/>
              </a:rPr>
              <a:t>Cell body (soma)</a:t>
            </a:r>
          </a:p>
        </p:txBody>
      </p:sp>
      <p:sp>
        <p:nvSpPr>
          <p:cNvPr id="30733" name="Line 13"/>
          <p:cNvSpPr>
            <a:spLocks noChangeShapeType="1"/>
          </p:cNvSpPr>
          <p:nvPr/>
        </p:nvSpPr>
        <p:spPr bwMode="ltGray">
          <a:xfrm>
            <a:off x="4419600" y="2667000"/>
            <a:ext cx="2590800" cy="45719"/>
          </a:xfrm>
          <a:prstGeom prst="line">
            <a:avLst/>
          </a:prstGeom>
          <a:noFill/>
          <a:ln w="38100">
            <a:solidFill>
              <a:srgbClr val="FF0000"/>
            </a:solidFill>
            <a:round/>
            <a:headEnd/>
            <a:tailEnd type="triangle" w="med" len="med"/>
          </a:ln>
        </p:spPr>
        <p:txBody>
          <a:bodyPr wrap="none"/>
          <a:lstStyle/>
          <a:p>
            <a:endParaRPr lang="en-US" b="1">
              <a:effectLst>
                <a:outerShdw blurRad="38100" dist="38100" dir="2700000" algn="tl">
                  <a:srgbClr val="000000">
                    <a:alpha val="43137"/>
                  </a:srgbClr>
                </a:outerShdw>
              </a:effectLst>
              <a:latin typeface="Arial" pitchFamily="34" charset="0"/>
              <a:cs typeface="Arial" pitchFamily="34" charset="0"/>
            </a:endParaRPr>
          </a:p>
        </p:txBody>
      </p:sp>
      <p:sp>
        <p:nvSpPr>
          <p:cNvPr id="30734" name="Text Box 14"/>
          <p:cNvSpPr txBox="1">
            <a:spLocks noChangeArrowheads="1"/>
          </p:cNvSpPr>
          <p:nvPr/>
        </p:nvSpPr>
        <p:spPr bwMode="ltGray">
          <a:xfrm>
            <a:off x="2041525" y="4003675"/>
            <a:ext cx="1338828" cy="369332"/>
          </a:xfrm>
          <a:prstGeom prst="rect">
            <a:avLst/>
          </a:prstGeom>
          <a:noFill/>
          <a:ln w="9525">
            <a:noFill/>
            <a:miter lim="800000"/>
            <a:headEnd/>
            <a:tailEnd/>
          </a:ln>
        </p:spPr>
        <p:txBody>
          <a:bodyPr wrap="none">
            <a:spAutoFit/>
          </a:bodyPr>
          <a:lstStyle/>
          <a:p>
            <a:r>
              <a:rPr lang="en-US" altLang="zh-CN" b="1">
                <a:effectLst>
                  <a:outerShdw blurRad="38100" dist="38100" dir="2700000" algn="tl">
                    <a:srgbClr val="000000">
                      <a:alpha val="43137"/>
                    </a:srgbClr>
                  </a:outerShdw>
                </a:effectLst>
                <a:latin typeface="Arial" pitchFamily="34" charset="0"/>
                <a:ea typeface="宋体" charset="-122"/>
                <a:cs typeface="Arial" pitchFamily="34" charset="0"/>
              </a:rPr>
              <a:t>Processes</a:t>
            </a:r>
          </a:p>
        </p:txBody>
      </p:sp>
      <p:sp>
        <p:nvSpPr>
          <p:cNvPr id="30736" name="AutoShape 16"/>
          <p:cNvSpPr>
            <a:spLocks/>
          </p:cNvSpPr>
          <p:nvPr/>
        </p:nvSpPr>
        <p:spPr bwMode="ltGray">
          <a:xfrm>
            <a:off x="3352800" y="3886200"/>
            <a:ext cx="76200" cy="838200"/>
          </a:xfrm>
          <a:prstGeom prst="leftBrace">
            <a:avLst>
              <a:gd name="adj1" fmla="val 91667"/>
              <a:gd name="adj2" fmla="val 50000"/>
            </a:avLst>
          </a:prstGeom>
          <a:noFill/>
          <a:ln w="9525">
            <a:solidFill>
              <a:schemeClr val="tx1"/>
            </a:solidFill>
            <a:round/>
            <a:headEnd/>
            <a:tailEnd/>
          </a:ln>
        </p:spPr>
        <p:txBody>
          <a:bodyPr wrap="none" anchor="ctr"/>
          <a:lstStyle/>
          <a:p>
            <a:endParaRPr lang="en-US" b="1">
              <a:effectLst>
                <a:outerShdw blurRad="38100" dist="38100" dir="2700000" algn="tl">
                  <a:srgbClr val="000000">
                    <a:alpha val="43137"/>
                  </a:srgbClr>
                </a:outerShdw>
              </a:effectLst>
              <a:latin typeface="Arial" pitchFamily="34" charset="0"/>
              <a:cs typeface="Arial" pitchFamily="34" charset="0"/>
            </a:endParaRPr>
          </a:p>
        </p:txBody>
      </p:sp>
      <p:sp>
        <p:nvSpPr>
          <p:cNvPr id="30737" name="Text Box 17"/>
          <p:cNvSpPr txBox="1">
            <a:spLocks noChangeArrowheads="1"/>
          </p:cNvSpPr>
          <p:nvPr/>
        </p:nvSpPr>
        <p:spPr bwMode="ltGray">
          <a:xfrm>
            <a:off x="3489325" y="3622675"/>
            <a:ext cx="1274451" cy="369332"/>
          </a:xfrm>
          <a:prstGeom prst="rect">
            <a:avLst/>
          </a:prstGeom>
          <a:noFill/>
          <a:ln w="9525">
            <a:noFill/>
            <a:miter lim="800000"/>
            <a:headEnd/>
            <a:tailEnd/>
          </a:ln>
        </p:spPr>
        <p:txBody>
          <a:bodyPr wrap="none">
            <a:spAutoFit/>
          </a:bodyPr>
          <a:lstStyle/>
          <a:p>
            <a:r>
              <a:rPr lang="en-US" altLang="zh-CN" b="1">
                <a:effectLst>
                  <a:outerShdw blurRad="38100" dist="38100" dir="2700000" algn="tl">
                    <a:srgbClr val="000000">
                      <a:alpha val="43137"/>
                    </a:srgbClr>
                  </a:outerShdw>
                </a:effectLst>
                <a:latin typeface="Arial" pitchFamily="34" charset="0"/>
                <a:ea typeface="宋体" charset="-122"/>
                <a:cs typeface="Arial" pitchFamily="34" charset="0"/>
              </a:rPr>
              <a:t>Dendrites</a:t>
            </a:r>
          </a:p>
        </p:txBody>
      </p:sp>
      <p:sp>
        <p:nvSpPr>
          <p:cNvPr id="30738" name="Line 18"/>
          <p:cNvSpPr>
            <a:spLocks noChangeShapeType="1"/>
          </p:cNvSpPr>
          <p:nvPr/>
        </p:nvSpPr>
        <p:spPr bwMode="ltGray">
          <a:xfrm>
            <a:off x="4876800" y="3886200"/>
            <a:ext cx="1905000" cy="0"/>
          </a:xfrm>
          <a:prstGeom prst="line">
            <a:avLst/>
          </a:prstGeom>
          <a:noFill/>
          <a:ln w="38100">
            <a:solidFill>
              <a:srgbClr val="FF0000"/>
            </a:solidFill>
            <a:round/>
            <a:headEnd/>
            <a:tailEnd type="triangle" w="med" len="med"/>
          </a:ln>
        </p:spPr>
        <p:txBody>
          <a:bodyPr wrap="none"/>
          <a:lstStyle/>
          <a:p>
            <a:endParaRPr lang="en-US" b="1">
              <a:effectLst>
                <a:outerShdw blurRad="38100" dist="38100" dir="2700000" algn="tl">
                  <a:srgbClr val="000000">
                    <a:alpha val="43137"/>
                  </a:srgbClr>
                </a:outerShdw>
              </a:effectLst>
              <a:latin typeface="Arial" pitchFamily="34" charset="0"/>
              <a:cs typeface="Arial" pitchFamily="34" charset="0"/>
            </a:endParaRPr>
          </a:p>
        </p:txBody>
      </p:sp>
      <p:sp>
        <p:nvSpPr>
          <p:cNvPr id="30739" name="Text Box 19"/>
          <p:cNvSpPr txBox="1">
            <a:spLocks noChangeArrowheads="1"/>
          </p:cNvSpPr>
          <p:nvPr/>
        </p:nvSpPr>
        <p:spPr bwMode="ltGray">
          <a:xfrm>
            <a:off x="3429000" y="4572000"/>
            <a:ext cx="769763" cy="369332"/>
          </a:xfrm>
          <a:prstGeom prst="rect">
            <a:avLst/>
          </a:prstGeom>
          <a:noFill/>
          <a:ln w="9525">
            <a:noFill/>
            <a:miter lim="800000"/>
            <a:headEnd/>
            <a:tailEnd/>
          </a:ln>
        </p:spPr>
        <p:txBody>
          <a:bodyPr wrap="none">
            <a:spAutoFit/>
          </a:bodyPr>
          <a:lstStyle/>
          <a:p>
            <a:r>
              <a:rPr lang="en-US" altLang="zh-CN" b="1" dirty="0">
                <a:effectLst>
                  <a:outerShdw blurRad="38100" dist="38100" dir="2700000" algn="tl">
                    <a:srgbClr val="000000">
                      <a:alpha val="43137"/>
                    </a:srgbClr>
                  </a:outerShdw>
                </a:effectLst>
                <a:latin typeface="Arial" pitchFamily="34" charset="0"/>
                <a:ea typeface="宋体" charset="-122"/>
                <a:cs typeface="Arial" pitchFamily="34" charset="0"/>
              </a:rPr>
              <a:t>Axon</a:t>
            </a:r>
          </a:p>
        </p:txBody>
      </p:sp>
      <p:sp>
        <p:nvSpPr>
          <p:cNvPr id="30740" name="Line 20"/>
          <p:cNvSpPr>
            <a:spLocks noChangeShapeType="1"/>
          </p:cNvSpPr>
          <p:nvPr/>
        </p:nvSpPr>
        <p:spPr bwMode="ltGray">
          <a:xfrm>
            <a:off x="4495800" y="4800600"/>
            <a:ext cx="3810000" cy="0"/>
          </a:xfrm>
          <a:prstGeom prst="line">
            <a:avLst/>
          </a:prstGeom>
          <a:noFill/>
          <a:ln w="38100">
            <a:solidFill>
              <a:srgbClr val="FF0000"/>
            </a:solidFill>
            <a:round/>
            <a:headEnd/>
            <a:tailEnd type="triangle" w="med" len="med"/>
          </a:ln>
        </p:spPr>
        <p:txBody>
          <a:bodyPr wrap="none"/>
          <a:lstStyle/>
          <a:p>
            <a:endParaRPr lang="en-US" b="1">
              <a:effectLst>
                <a:outerShdw blurRad="38100" dist="38100" dir="2700000" algn="tl">
                  <a:srgbClr val="000000">
                    <a:alpha val="43137"/>
                  </a:srgbClr>
                </a:outerShdw>
              </a:effectLst>
              <a:latin typeface="Arial" pitchFamily="34" charset="0"/>
              <a:cs typeface="Arial" pitchFamily="34" charset="0"/>
            </a:endParaRPr>
          </a:p>
        </p:txBody>
      </p:sp>
      <p:sp>
        <p:nvSpPr>
          <p:cNvPr id="30741" name="AutoShape 21"/>
          <p:cNvSpPr>
            <a:spLocks/>
          </p:cNvSpPr>
          <p:nvPr/>
        </p:nvSpPr>
        <p:spPr bwMode="ltGray">
          <a:xfrm>
            <a:off x="4267200" y="1981200"/>
            <a:ext cx="152400" cy="990600"/>
          </a:xfrm>
          <a:prstGeom prst="leftBrace">
            <a:avLst>
              <a:gd name="adj1" fmla="val 54167"/>
              <a:gd name="adj2" fmla="val 50000"/>
            </a:avLst>
          </a:prstGeom>
          <a:noFill/>
          <a:ln w="9525">
            <a:solidFill>
              <a:schemeClr val="tx1"/>
            </a:solidFill>
            <a:round/>
            <a:headEnd/>
            <a:tailEnd/>
          </a:ln>
        </p:spPr>
        <p:txBody>
          <a:bodyPr wrap="none" anchor="ctr"/>
          <a:lstStyle/>
          <a:p>
            <a:endParaRPr lang="en-US" b="1">
              <a:effectLst>
                <a:outerShdw blurRad="38100" dist="38100" dir="2700000" algn="tl">
                  <a:srgbClr val="000000">
                    <a:alpha val="43137"/>
                  </a:srgbClr>
                </a:outerShdw>
              </a:effectLst>
              <a:latin typeface="Arial" pitchFamily="34" charset="0"/>
              <a:cs typeface="Arial" pitchFamily="34" charset="0"/>
            </a:endParaRPr>
          </a:p>
        </p:txBody>
      </p:sp>
      <p:sp>
        <p:nvSpPr>
          <p:cNvPr id="30742" name="Text Box 22"/>
          <p:cNvSpPr txBox="1">
            <a:spLocks noChangeArrowheads="1"/>
          </p:cNvSpPr>
          <p:nvPr/>
        </p:nvSpPr>
        <p:spPr bwMode="ltGray">
          <a:xfrm>
            <a:off x="4419600" y="1717675"/>
            <a:ext cx="1604927" cy="369332"/>
          </a:xfrm>
          <a:prstGeom prst="rect">
            <a:avLst/>
          </a:prstGeom>
          <a:noFill/>
          <a:ln w="9525">
            <a:noFill/>
            <a:miter lim="800000"/>
            <a:headEnd/>
            <a:tailEnd/>
          </a:ln>
        </p:spPr>
        <p:txBody>
          <a:bodyPr wrap="none">
            <a:spAutoFit/>
          </a:bodyPr>
          <a:lstStyle/>
          <a:p>
            <a:r>
              <a:rPr lang="en-US" altLang="zh-CN" b="1" dirty="0" smtClean="0">
                <a:effectLst>
                  <a:outerShdw blurRad="38100" dist="38100" dir="2700000" algn="tl">
                    <a:srgbClr val="000000">
                      <a:alpha val="43137"/>
                    </a:srgbClr>
                  </a:outerShdw>
                </a:effectLst>
                <a:latin typeface="Arial" pitchFamily="34" charset="0"/>
                <a:ea typeface="宋体" charset="-122"/>
                <a:cs typeface="Arial" pitchFamily="34" charset="0"/>
              </a:rPr>
              <a:t>1.membrane</a:t>
            </a:r>
            <a:endParaRPr lang="en-US" altLang="zh-CN" b="1" dirty="0">
              <a:effectLst>
                <a:outerShdw blurRad="38100" dist="38100" dir="2700000" algn="tl">
                  <a:srgbClr val="000000">
                    <a:alpha val="43137"/>
                  </a:srgbClr>
                </a:outerShdw>
              </a:effectLst>
              <a:latin typeface="Arial" pitchFamily="34" charset="0"/>
              <a:ea typeface="宋体" charset="-122"/>
              <a:cs typeface="Arial" pitchFamily="34" charset="0"/>
            </a:endParaRPr>
          </a:p>
        </p:txBody>
      </p:sp>
      <p:sp>
        <p:nvSpPr>
          <p:cNvPr id="30745" name="Text Box 25"/>
          <p:cNvSpPr txBox="1">
            <a:spLocks noChangeArrowheads="1"/>
          </p:cNvSpPr>
          <p:nvPr/>
        </p:nvSpPr>
        <p:spPr bwMode="ltGray">
          <a:xfrm>
            <a:off x="4495800" y="2209800"/>
            <a:ext cx="1603324" cy="369332"/>
          </a:xfrm>
          <a:prstGeom prst="rect">
            <a:avLst/>
          </a:prstGeom>
          <a:noFill/>
          <a:ln w="9525">
            <a:noFill/>
            <a:miter lim="800000"/>
            <a:headEnd/>
            <a:tailEnd/>
          </a:ln>
        </p:spPr>
        <p:txBody>
          <a:bodyPr wrap="none">
            <a:spAutoFit/>
          </a:bodyPr>
          <a:lstStyle/>
          <a:p>
            <a:r>
              <a:rPr lang="en-US" altLang="zh-CN" b="1" dirty="0" smtClean="0">
                <a:effectLst>
                  <a:outerShdw blurRad="38100" dist="38100" dir="2700000" algn="tl">
                    <a:srgbClr val="000000">
                      <a:alpha val="43137"/>
                    </a:srgbClr>
                  </a:outerShdw>
                </a:effectLst>
                <a:latin typeface="Arial" pitchFamily="34" charset="0"/>
                <a:ea typeface="宋体" charset="-122"/>
                <a:cs typeface="Arial" pitchFamily="34" charset="0"/>
              </a:rPr>
              <a:t>2.perikaryon</a:t>
            </a:r>
            <a:endParaRPr lang="en-US" altLang="zh-CN" b="1" dirty="0">
              <a:effectLst>
                <a:outerShdw blurRad="38100" dist="38100" dir="2700000" algn="tl">
                  <a:srgbClr val="000000">
                    <a:alpha val="43137"/>
                  </a:srgbClr>
                </a:outerShdw>
              </a:effectLst>
              <a:latin typeface="Arial" pitchFamily="34" charset="0"/>
              <a:ea typeface="宋体" charset="-122"/>
              <a:cs typeface="Arial" pitchFamily="34" charset="0"/>
            </a:endParaRPr>
          </a:p>
        </p:txBody>
      </p:sp>
      <p:sp>
        <p:nvSpPr>
          <p:cNvPr id="30749" name="Text Box 29"/>
          <p:cNvSpPr txBox="1">
            <a:spLocks noChangeArrowheads="1"/>
          </p:cNvSpPr>
          <p:nvPr/>
        </p:nvSpPr>
        <p:spPr bwMode="ltGray">
          <a:xfrm>
            <a:off x="4448175" y="2708275"/>
            <a:ext cx="1263487" cy="369332"/>
          </a:xfrm>
          <a:prstGeom prst="rect">
            <a:avLst/>
          </a:prstGeom>
          <a:noFill/>
          <a:ln w="9525">
            <a:noFill/>
            <a:miter lim="800000"/>
            <a:headEnd/>
            <a:tailEnd/>
          </a:ln>
        </p:spPr>
        <p:txBody>
          <a:bodyPr wrap="none">
            <a:spAutoFit/>
          </a:bodyPr>
          <a:lstStyle/>
          <a:p>
            <a:r>
              <a:rPr lang="en-US" altLang="zh-CN" b="1" dirty="0" smtClean="0">
                <a:effectLst>
                  <a:outerShdw blurRad="38100" dist="38100" dir="2700000" algn="tl">
                    <a:srgbClr val="000000">
                      <a:alpha val="43137"/>
                    </a:srgbClr>
                  </a:outerShdw>
                </a:effectLst>
                <a:latin typeface="Arial" pitchFamily="34" charset="0"/>
                <a:ea typeface="宋体" charset="-122"/>
                <a:cs typeface="Arial" pitchFamily="34" charset="0"/>
              </a:rPr>
              <a:t>3.nucleus</a:t>
            </a:r>
            <a:endParaRPr lang="en-US" altLang="zh-CN" b="1" dirty="0">
              <a:effectLst>
                <a:outerShdw blurRad="38100" dist="38100" dir="2700000" algn="tl">
                  <a:srgbClr val="000000">
                    <a:alpha val="43137"/>
                  </a:srgbClr>
                </a:outerShdw>
              </a:effectLst>
              <a:latin typeface="Arial" pitchFamily="34" charset="0"/>
              <a:ea typeface="宋体" charset="-122"/>
              <a:cs typeface="Arial" pitchFamily="34" charset="0"/>
            </a:endParaRPr>
          </a:p>
        </p:txBody>
      </p:sp>
      <p:sp>
        <p:nvSpPr>
          <p:cNvPr id="19" name="Rectangle 18"/>
          <p:cNvSpPr/>
          <p:nvPr/>
        </p:nvSpPr>
        <p:spPr>
          <a:xfrm>
            <a:off x="990600" y="5410200"/>
            <a:ext cx="3454792" cy="923330"/>
          </a:xfrm>
          <a:prstGeom prst="rect">
            <a:avLst/>
          </a:prstGeom>
        </p:spPr>
        <p:txBody>
          <a:bodyPr wrap="none">
            <a:spAutoFit/>
          </a:bodyPr>
          <a:lstStyle/>
          <a:p>
            <a:pPr lvl="1"/>
            <a:r>
              <a:rPr lang="en-US" b="1" dirty="0" err="1" smtClean="0">
                <a:effectLst>
                  <a:outerShdw blurRad="38100" dist="38100" dir="2700000" algn="tl">
                    <a:srgbClr val="000000">
                      <a:alpha val="43137"/>
                    </a:srgbClr>
                  </a:outerShdw>
                </a:effectLst>
                <a:latin typeface="Arial" pitchFamily="34" charset="0"/>
                <a:cs typeface="Arial" pitchFamily="34" charset="0"/>
              </a:rPr>
              <a:t>Presynaptic</a:t>
            </a:r>
            <a:r>
              <a:rPr lang="en-US" b="1" dirty="0" smtClean="0">
                <a:effectLst>
                  <a:outerShdw blurRad="38100" dist="38100" dir="2700000" algn="tl">
                    <a:srgbClr val="000000">
                      <a:alpha val="43137"/>
                    </a:srgbClr>
                  </a:outerShdw>
                </a:effectLst>
                <a:latin typeface="Arial" pitchFamily="34" charset="0"/>
                <a:cs typeface="Arial" pitchFamily="34" charset="0"/>
              </a:rPr>
              <a:t> terminals.</a:t>
            </a:r>
          </a:p>
          <a:p>
            <a:pPr lvl="1"/>
            <a:r>
              <a:rPr lang="en-US" b="1" dirty="0" smtClean="0">
                <a:effectLst>
                  <a:outerShdw blurRad="38100" dist="38100" dir="2700000" algn="tl">
                    <a:srgbClr val="000000">
                      <a:alpha val="43137"/>
                    </a:srgbClr>
                  </a:outerShdw>
                </a:effectLst>
                <a:latin typeface="Arial" pitchFamily="34" charset="0"/>
                <a:cs typeface="Arial" pitchFamily="34" charset="0"/>
              </a:rPr>
              <a:t>terminal (</a:t>
            </a:r>
            <a:r>
              <a:rPr lang="en-US" b="1" dirty="0" err="1" smtClean="0">
                <a:effectLst>
                  <a:outerShdw blurRad="38100" dist="38100" dir="2700000" algn="tl">
                    <a:srgbClr val="000000">
                      <a:alpha val="43137"/>
                    </a:srgbClr>
                  </a:outerShdw>
                </a:effectLst>
                <a:latin typeface="Arial" pitchFamily="34" charset="0"/>
                <a:cs typeface="Arial" pitchFamily="34" charset="0"/>
              </a:rPr>
              <a:t>bouton</a:t>
            </a:r>
            <a:r>
              <a:rPr lang="en-US" b="1" dirty="0" smtClean="0">
                <a:effectLst>
                  <a:outerShdw blurRad="38100" dist="38100" dir="2700000" algn="tl">
                    <a:srgbClr val="000000">
                      <a:alpha val="43137"/>
                    </a:srgbClr>
                  </a:outerShdw>
                </a:effectLst>
                <a:latin typeface="Arial" pitchFamily="34" charset="0"/>
                <a:cs typeface="Arial" pitchFamily="34" charset="0"/>
              </a:rPr>
              <a:t> / button)</a:t>
            </a:r>
          </a:p>
          <a:p>
            <a:pPr lvl="1"/>
            <a:endParaRPr lang="en-US" b="1" dirty="0" smtClean="0">
              <a:effectLst>
                <a:outerShdw blurRad="38100" dist="38100" dir="2700000" algn="tl">
                  <a:srgbClr val="000000">
                    <a:alpha val="43137"/>
                  </a:srgbClr>
                </a:outerShdw>
              </a:effectLst>
              <a:latin typeface="Arial" pitchFamily="34" charset="0"/>
              <a:cs typeface="Arial" pitchFamily="34" charset="0"/>
            </a:endParaRPr>
          </a:p>
        </p:txBody>
      </p:sp>
      <p:sp>
        <p:nvSpPr>
          <p:cNvPr id="20" name="Line 20"/>
          <p:cNvSpPr>
            <a:spLocks noChangeShapeType="1"/>
          </p:cNvSpPr>
          <p:nvPr/>
        </p:nvSpPr>
        <p:spPr bwMode="ltGray">
          <a:xfrm>
            <a:off x="4495800" y="5943600"/>
            <a:ext cx="3810000" cy="0"/>
          </a:xfrm>
          <a:prstGeom prst="line">
            <a:avLst/>
          </a:prstGeom>
          <a:noFill/>
          <a:ln w="38100">
            <a:solidFill>
              <a:srgbClr val="FF0000"/>
            </a:solidFill>
            <a:round/>
            <a:headEnd/>
            <a:tailEnd type="triangle" w="med" len="med"/>
          </a:ln>
        </p:spPr>
        <p:txBody>
          <a:bodyPr wrap="none"/>
          <a:lstStyle/>
          <a:p>
            <a:endParaRPr lang="en-US" b="1">
              <a:effectLst>
                <a:outerShdw blurRad="38100" dist="38100" dir="2700000" algn="tl">
                  <a:srgbClr val="000000">
                    <a:alpha val="43137"/>
                  </a:srgbClr>
                </a:outerShdw>
              </a:effectLst>
              <a:latin typeface="Arial" pitchFamily="34" charset="0"/>
              <a:cs typeface="Arial" pitchFamily="34" charset="0"/>
            </a:endParaRPr>
          </a:p>
        </p:txBody>
      </p:sp>
      <p:grpSp>
        <p:nvGrpSpPr>
          <p:cNvPr id="2" name="Group 40"/>
          <p:cNvGrpSpPr>
            <a:grpSpLocks/>
          </p:cNvGrpSpPr>
          <p:nvPr/>
        </p:nvGrpSpPr>
        <p:grpSpPr bwMode="auto">
          <a:xfrm>
            <a:off x="6781800" y="381000"/>
            <a:ext cx="1981201" cy="5715000"/>
            <a:chOff x="656" y="1735"/>
            <a:chExt cx="2647" cy="1559"/>
          </a:xfrm>
        </p:grpSpPr>
        <p:sp>
          <p:nvSpPr>
            <p:cNvPr id="24" name="AutoShape 38"/>
            <p:cNvSpPr>
              <a:spLocks noChangeArrowheads="1"/>
            </p:cNvSpPr>
            <p:nvPr/>
          </p:nvSpPr>
          <p:spPr bwMode="auto">
            <a:xfrm rot="1542537">
              <a:off x="2020" y="2557"/>
              <a:ext cx="407" cy="102"/>
            </a:xfrm>
            <a:prstGeom prst="roundRect">
              <a:avLst>
                <a:gd name="adj" fmla="val 16667"/>
              </a:avLst>
            </a:prstGeom>
            <a:solidFill>
              <a:srgbClr val="E3DD71"/>
            </a:solidFill>
            <a:ln w="9525">
              <a:solidFill>
                <a:schemeClr val="tx1"/>
              </a:solidFill>
              <a:round/>
              <a:headEnd/>
              <a:tailEnd/>
            </a:ln>
            <a:effectLst/>
          </p:spPr>
          <p:txBody>
            <a:bodyPr wrap="none" anchor="ctr"/>
            <a:lstStyle/>
            <a:p>
              <a:endParaRPr lang="en-US">
                <a:latin typeface="Arial" pitchFamily="34" charset="0"/>
                <a:cs typeface="Arial" pitchFamily="34" charset="0"/>
              </a:endParaRPr>
            </a:p>
          </p:txBody>
        </p:sp>
        <p:sp>
          <p:nvSpPr>
            <p:cNvPr id="25" name="AutoShape 39"/>
            <p:cNvSpPr>
              <a:spLocks noChangeArrowheads="1"/>
            </p:cNvSpPr>
            <p:nvPr/>
          </p:nvSpPr>
          <p:spPr bwMode="auto">
            <a:xfrm rot="1724564">
              <a:off x="2404" y="2764"/>
              <a:ext cx="407" cy="102"/>
            </a:xfrm>
            <a:prstGeom prst="roundRect">
              <a:avLst>
                <a:gd name="adj" fmla="val 16667"/>
              </a:avLst>
            </a:prstGeom>
            <a:solidFill>
              <a:srgbClr val="E3DD71"/>
            </a:solidFill>
            <a:ln w="9525">
              <a:solidFill>
                <a:schemeClr val="tx1"/>
              </a:solidFill>
              <a:round/>
              <a:headEnd/>
              <a:tailEnd/>
            </a:ln>
            <a:effectLst/>
          </p:spPr>
          <p:txBody>
            <a:bodyPr wrap="none" anchor="ctr"/>
            <a:lstStyle/>
            <a:p>
              <a:endParaRPr lang="en-US">
                <a:latin typeface="Arial" pitchFamily="34" charset="0"/>
                <a:cs typeface="Arial" pitchFamily="34" charset="0"/>
              </a:endParaRPr>
            </a:p>
          </p:txBody>
        </p:sp>
        <p:grpSp>
          <p:nvGrpSpPr>
            <p:cNvPr id="3" name="Group 17"/>
            <p:cNvGrpSpPr>
              <a:grpSpLocks/>
            </p:cNvGrpSpPr>
            <p:nvPr/>
          </p:nvGrpSpPr>
          <p:grpSpPr bwMode="auto">
            <a:xfrm>
              <a:off x="656" y="1735"/>
              <a:ext cx="2647" cy="1559"/>
              <a:chOff x="2269" y="1776"/>
              <a:chExt cx="2647" cy="1559"/>
            </a:xfrm>
          </p:grpSpPr>
          <p:sp>
            <p:nvSpPr>
              <p:cNvPr id="27" name="Oval 10"/>
              <p:cNvSpPr>
                <a:spLocks noChangeArrowheads="1"/>
              </p:cNvSpPr>
              <p:nvPr/>
            </p:nvSpPr>
            <p:spPr bwMode="auto">
              <a:xfrm>
                <a:off x="2832" y="2160"/>
                <a:ext cx="768" cy="528"/>
              </a:xfrm>
              <a:prstGeom prst="ellipse">
                <a:avLst/>
              </a:prstGeom>
              <a:solidFill>
                <a:schemeClr val="accent1"/>
              </a:solidFill>
              <a:ln w="9525">
                <a:solidFill>
                  <a:schemeClr val="tx1"/>
                </a:solidFill>
                <a:round/>
                <a:headEnd/>
                <a:tailEnd/>
              </a:ln>
              <a:effectLst/>
            </p:spPr>
            <p:txBody>
              <a:bodyPr wrap="none" anchor="ctr"/>
              <a:lstStyle/>
              <a:p>
                <a:endParaRPr lang="en-US">
                  <a:latin typeface="Arial" pitchFamily="34" charset="0"/>
                  <a:cs typeface="Arial" pitchFamily="34" charset="0"/>
                </a:endParaRPr>
              </a:p>
            </p:txBody>
          </p:sp>
          <p:sp>
            <p:nvSpPr>
              <p:cNvPr id="28" name="Freeform 11"/>
              <p:cNvSpPr>
                <a:spLocks/>
              </p:cNvSpPr>
              <p:nvPr/>
            </p:nvSpPr>
            <p:spPr bwMode="auto">
              <a:xfrm>
                <a:off x="2521" y="1776"/>
                <a:ext cx="400" cy="480"/>
              </a:xfrm>
              <a:custGeom>
                <a:avLst/>
                <a:gdLst/>
                <a:ahLst/>
                <a:cxnLst>
                  <a:cxn ang="0">
                    <a:pos x="400" y="480"/>
                  </a:cxn>
                  <a:cxn ang="0">
                    <a:pos x="64" y="240"/>
                  </a:cxn>
                  <a:cxn ang="0">
                    <a:pos x="16" y="0"/>
                  </a:cxn>
                </a:cxnLst>
                <a:rect l="0" t="0" r="r" b="b"/>
                <a:pathLst>
                  <a:path w="400" h="480">
                    <a:moveTo>
                      <a:pt x="400" y="480"/>
                    </a:moveTo>
                    <a:cubicBezTo>
                      <a:pt x="264" y="400"/>
                      <a:pt x="128" y="320"/>
                      <a:pt x="64" y="240"/>
                    </a:cubicBezTo>
                    <a:cubicBezTo>
                      <a:pt x="0" y="160"/>
                      <a:pt x="8" y="80"/>
                      <a:pt x="16" y="0"/>
                    </a:cubicBezTo>
                  </a:path>
                </a:pathLst>
              </a:custGeom>
              <a:noFill/>
              <a:ln w="9525">
                <a:solidFill>
                  <a:schemeClr val="tx1"/>
                </a:solidFill>
                <a:round/>
                <a:headEnd/>
                <a:tailEnd/>
              </a:ln>
              <a:effectLst/>
            </p:spPr>
            <p:txBody>
              <a:bodyPr wrap="none" anchor="ctr"/>
              <a:lstStyle/>
              <a:p>
                <a:endParaRPr lang="en-US">
                  <a:latin typeface="Arial" pitchFamily="34" charset="0"/>
                  <a:cs typeface="Arial" pitchFamily="34" charset="0"/>
                </a:endParaRPr>
              </a:p>
            </p:txBody>
          </p:sp>
          <p:sp>
            <p:nvSpPr>
              <p:cNvPr id="29" name="Freeform 12"/>
              <p:cNvSpPr>
                <a:spLocks/>
              </p:cNvSpPr>
              <p:nvPr/>
            </p:nvSpPr>
            <p:spPr bwMode="auto">
              <a:xfrm>
                <a:off x="2269" y="2064"/>
                <a:ext cx="432" cy="48"/>
              </a:xfrm>
              <a:custGeom>
                <a:avLst/>
                <a:gdLst/>
                <a:ahLst/>
                <a:cxnLst>
                  <a:cxn ang="0">
                    <a:pos x="432" y="48"/>
                  </a:cxn>
                  <a:cxn ang="0">
                    <a:pos x="192" y="0"/>
                  </a:cxn>
                  <a:cxn ang="0">
                    <a:pos x="0" y="48"/>
                  </a:cxn>
                </a:cxnLst>
                <a:rect l="0" t="0" r="r" b="b"/>
                <a:pathLst>
                  <a:path w="432" h="48">
                    <a:moveTo>
                      <a:pt x="432" y="48"/>
                    </a:moveTo>
                    <a:cubicBezTo>
                      <a:pt x="348" y="24"/>
                      <a:pt x="264" y="0"/>
                      <a:pt x="192" y="0"/>
                    </a:cubicBezTo>
                    <a:cubicBezTo>
                      <a:pt x="120" y="0"/>
                      <a:pt x="32" y="40"/>
                      <a:pt x="0" y="48"/>
                    </a:cubicBezTo>
                  </a:path>
                </a:pathLst>
              </a:custGeom>
              <a:noFill/>
              <a:ln w="9525">
                <a:solidFill>
                  <a:schemeClr val="tx1"/>
                </a:solidFill>
                <a:round/>
                <a:headEnd/>
                <a:tailEnd/>
              </a:ln>
              <a:effectLst/>
            </p:spPr>
            <p:txBody>
              <a:bodyPr wrap="none" anchor="ctr"/>
              <a:lstStyle/>
              <a:p>
                <a:endParaRPr lang="en-US">
                  <a:latin typeface="Arial" pitchFamily="34" charset="0"/>
                  <a:cs typeface="Arial" pitchFamily="34" charset="0"/>
                </a:endParaRPr>
              </a:p>
            </p:txBody>
          </p:sp>
          <p:sp>
            <p:nvSpPr>
              <p:cNvPr id="30" name="Freeform 13"/>
              <p:cNvSpPr>
                <a:spLocks/>
              </p:cNvSpPr>
              <p:nvPr/>
            </p:nvSpPr>
            <p:spPr bwMode="auto">
              <a:xfrm>
                <a:off x="3573" y="2535"/>
                <a:ext cx="1159" cy="746"/>
              </a:xfrm>
              <a:custGeom>
                <a:avLst/>
                <a:gdLst/>
                <a:ahLst/>
                <a:cxnLst>
                  <a:cxn ang="0">
                    <a:pos x="0" y="0"/>
                  </a:cxn>
                  <a:cxn ang="0">
                    <a:pos x="929" y="482"/>
                  </a:cxn>
                  <a:cxn ang="0">
                    <a:pos x="1159" y="746"/>
                  </a:cxn>
                </a:cxnLst>
                <a:rect l="0" t="0" r="r" b="b"/>
                <a:pathLst>
                  <a:path w="1159" h="746">
                    <a:moveTo>
                      <a:pt x="0" y="0"/>
                    </a:moveTo>
                    <a:cubicBezTo>
                      <a:pt x="368" y="179"/>
                      <a:pt x="736" y="358"/>
                      <a:pt x="929" y="482"/>
                    </a:cubicBezTo>
                    <a:cubicBezTo>
                      <a:pt x="1122" y="606"/>
                      <a:pt x="1140" y="676"/>
                      <a:pt x="1159" y="746"/>
                    </a:cubicBezTo>
                  </a:path>
                </a:pathLst>
              </a:custGeom>
              <a:noFill/>
              <a:ln w="9525">
                <a:solidFill>
                  <a:schemeClr val="tx1"/>
                </a:solidFill>
                <a:round/>
                <a:headEnd/>
                <a:tailEnd/>
              </a:ln>
              <a:effectLst/>
            </p:spPr>
            <p:txBody>
              <a:bodyPr wrap="none" anchor="ctr"/>
              <a:lstStyle/>
              <a:p>
                <a:endParaRPr lang="en-US">
                  <a:latin typeface="Arial" pitchFamily="34" charset="0"/>
                  <a:cs typeface="Arial" pitchFamily="34" charset="0"/>
                </a:endParaRPr>
              </a:p>
            </p:txBody>
          </p:sp>
          <p:sp>
            <p:nvSpPr>
              <p:cNvPr id="31" name="Freeform 14"/>
              <p:cNvSpPr>
                <a:spLocks/>
              </p:cNvSpPr>
              <p:nvPr/>
            </p:nvSpPr>
            <p:spPr bwMode="auto">
              <a:xfrm>
                <a:off x="4671" y="3159"/>
                <a:ext cx="162" cy="20"/>
              </a:xfrm>
              <a:custGeom>
                <a:avLst/>
                <a:gdLst/>
                <a:ahLst/>
                <a:cxnLst>
                  <a:cxn ang="0">
                    <a:pos x="0" y="0"/>
                  </a:cxn>
                  <a:cxn ang="0">
                    <a:pos x="108" y="20"/>
                  </a:cxn>
                  <a:cxn ang="0">
                    <a:pos x="162" y="0"/>
                  </a:cxn>
                </a:cxnLst>
                <a:rect l="0" t="0" r="r" b="b"/>
                <a:pathLst>
                  <a:path w="162" h="20">
                    <a:moveTo>
                      <a:pt x="0" y="0"/>
                    </a:moveTo>
                    <a:cubicBezTo>
                      <a:pt x="40" y="10"/>
                      <a:pt x="81" y="20"/>
                      <a:pt x="108" y="20"/>
                    </a:cubicBezTo>
                    <a:cubicBezTo>
                      <a:pt x="135" y="20"/>
                      <a:pt x="153" y="3"/>
                      <a:pt x="162" y="0"/>
                    </a:cubicBezTo>
                  </a:path>
                </a:pathLst>
              </a:custGeom>
              <a:noFill/>
              <a:ln w="9525">
                <a:solidFill>
                  <a:schemeClr val="tx1"/>
                </a:solidFill>
                <a:round/>
                <a:headEnd/>
                <a:tailEnd/>
              </a:ln>
              <a:effectLst/>
            </p:spPr>
            <p:txBody>
              <a:bodyPr wrap="none" anchor="ctr"/>
              <a:lstStyle/>
              <a:p>
                <a:endParaRPr lang="en-US">
                  <a:latin typeface="Arial" pitchFamily="34" charset="0"/>
                  <a:cs typeface="Arial" pitchFamily="34" charset="0"/>
                </a:endParaRPr>
              </a:p>
            </p:txBody>
          </p:sp>
          <p:sp>
            <p:nvSpPr>
              <p:cNvPr id="32" name="Freeform 15"/>
              <p:cNvSpPr>
                <a:spLocks/>
              </p:cNvSpPr>
              <p:nvPr/>
            </p:nvSpPr>
            <p:spPr bwMode="auto">
              <a:xfrm>
                <a:off x="4664" y="3268"/>
                <a:ext cx="149" cy="67"/>
              </a:xfrm>
              <a:custGeom>
                <a:avLst/>
                <a:gdLst/>
                <a:ahLst/>
                <a:cxnLst>
                  <a:cxn ang="0">
                    <a:pos x="55" y="0"/>
                  </a:cxn>
                  <a:cxn ang="0">
                    <a:pos x="0" y="67"/>
                  </a:cxn>
                  <a:cxn ang="0">
                    <a:pos x="149" y="13"/>
                  </a:cxn>
                  <a:cxn ang="0">
                    <a:pos x="55" y="0"/>
                  </a:cxn>
                </a:cxnLst>
                <a:rect l="0" t="0" r="r" b="b"/>
                <a:pathLst>
                  <a:path w="149" h="67">
                    <a:moveTo>
                      <a:pt x="55" y="0"/>
                    </a:moveTo>
                    <a:lnTo>
                      <a:pt x="0" y="67"/>
                    </a:lnTo>
                    <a:lnTo>
                      <a:pt x="149" y="13"/>
                    </a:lnTo>
                    <a:lnTo>
                      <a:pt x="55" y="0"/>
                    </a:lnTo>
                    <a:close/>
                  </a:path>
                </a:pathLst>
              </a:custGeom>
              <a:solidFill>
                <a:schemeClr val="accent1"/>
              </a:solidFill>
              <a:ln w="9525">
                <a:solidFill>
                  <a:schemeClr val="tx1"/>
                </a:solidFill>
                <a:round/>
                <a:headEnd/>
                <a:tailEnd/>
              </a:ln>
              <a:effectLst/>
            </p:spPr>
            <p:txBody>
              <a:bodyPr wrap="none" anchor="ctr"/>
              <a:lstStyle/>
              <a:p>
                <a:endParaRPr lang="en-US">
                  <a:latin typeface="Arial" pitchFamily="34" charset="0"/>
                  <a:cs typeface="Arial" pitchFamily="34" charset="0"/>
                </a:endParaRPr>
              </a:p>
            </p:txBody>
          </p:sp>
          <p:sp>
            <p:nvSpPr>
              <p:cNvPr id="33" name="Freeform 16"/>
              <p:cNvSpPr>
                <a:spLocks/>
              </p:cNvSpPr>
              <p:nvPr/>
            </p:nvSpPr>
            <p:spPr bwMode="auto">
              <a:xfrm rot="35089065">
                <a:off x="4767" y="3084"/>
                <a:ext cx="149" cy="67"/>
              </a:xfrm>
              <a:custGeom>
                <a:avLst/>
                <a:gdLst/>
                <a:ahLst/>
                <a:cxnLst>
                  <a:cxn ang="0">
                    <a:pos x="55" y="0"/>
                  </a:cxn>
                  <a:cxn ang="0">
                    <a:pos x="0" y="67"/>
                  </a:cxn>
                  <a:cxn ang="0">
                    <a:pos x="149" y="13"/>
                  </a:cxn>
                  <a:cxn ang="0">
                    <a:pos x="55" y="0"/>
                  </a:cxn>
                </a:cxnLst>
                <a:rect l="0" t="0" r="r" b="b"/>
                <a:pathLst>
                  <a:path w="149" h="67">
                    <a:moveTo>
                      <a:pt x="55" y="0"/>
                    </a:moveTo>
                    <a:lnTo>
                      <a:pt x="0" y="67"/>
                    </a:lnTo>
                    <a:lnTo>
                      <a:pt x="149" y="13"/>
                    </a:lnTo>
                    <a:lnTo>
                      <a:pt x="55" y="0"/>
                    </a:lnTo>
                    <a:close/>
                  </a:path>
                </a:pathLst>
              </a:custGeom>
              <a:solidFill>
                <a:schemeClr val="accent1"/>
              </a:solidFill>
              <a:ln w="9525">
                <a:solidFill>
                  <a:schemeClr val="tx1"/>
                </a:solidFill>
                <a:round/>
                <a:headEnd/>
                <a:tailEnd/>
              </a:ln>
              <a:effectLst/>
            </p:spPr>
            <p:txBody>
              <a:bodyPr wrap="none" anchor="ctr"/>
              <a:lstStyle/>
              <a:p>
                <a:endParaRPr lang="en-US">
                  <a:latin typeface="Arial" pitchFamily="34" charset="0"/>
                  <a:cs typeface="Arial" pitchFamily="34" charset="0"/>
                </a:endParaRPr>
              </a:p>
            </p:txBody>
          </p:sp>
        </p:grpSp>
      </p:grpSp>
      <p:sp>
        <p:nvSpPr>
          <p:cNvPr id="34" name="Freeform 33"/>
          <p:cNvSpPr/>
          <p:nvPr/>
        </p:nvSpPr>
        <p:spPr>
          <a:xfrm>
            <a:off x="6768353" y="3406588"/>
            <a:ext cx="475129" cy="667871"/>
          </a:xfrm>
          <a:custGeom>
            <a:avLst/>
            <a:gdLst>
              <a:gd name="connsiteX0" fmla="*/ 475129 w 475129"/>
              <a:gd name="connsiteY0" fmla="*/ 0 h 667871"/>
              <a:gd name="connsiteX1" fmla="*/ 107576 w 475129"/>
              <a:gd name="connsiteY1" fmla="*/ 654424 h 667871"/>
              <a:gd name="connsiteX2" fmla="*/ 8965 w 475129"/>
              <a:gd name="connsiteY2" fmla="*/ 80683 h 667871"/>
              <a:gd name="connsiteX3" fmla="*/ 53788 w 475129"/>
              <a:gd name="connsiteY3" fmla="*/ 510988 h 667871"/>
              <a:gd name="connsiteX4" fmla="*/ 62753 w 475129"/>
              <a:gd name="connsiteY4" fmla="*/ 475130 h 667871"/>
              <a:gd name="connsiteX5" fmla="*/ 62753 w 475129"/>
              <a:gd name="connsiteY5" fmla="*/ 475130 h 667871"/>
              <a:gd name="connsiteX6" fmla="*/ 98612 w 475129"/>
              <a:gd name="connsiteY6" fmla="*/ 475130 h 667871"/>
              <a:gd name="connsiteX7" fmla="*/ 98612 w 475129"/>
              <a:gd name="connsiteY7" fmla="*/ 475130 h 667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5129" h="667871">
                <a:moveTo>
                  <a:pt x="475129" y="0"/>
                </a:moveTo>
                <a:cubicBezTo>
                  <a:pt x="330199" y="320488"/>
                  <a:pt x="185270" y="640977"/>
                  <a:pt x="107576" y="654424"/>
                </a:cubicBezTo>
                <a:cubicBezTo>
                  <a:pt x="29882" y="667871"/>
                  <a:pt x="17930" y="104589"/>
                  <a:pt x="8965" y="80683"/>
                </a:cubicBezTo>
                <a:cubicBezTo>
                  <a:pt x="0" y="56777"/>
                  <a:pt x="44823" y="445247"/>
                  <a:pt x="53788" y="510988"/>
                </a:cubicBezTo>
                <a:cubicBezTo>
                  <a:pt x="62753" y="576729"/>
                  <a:pt x="62753" y="475130"/>
                  <a:pt x="62753" y="475130"/>
                </a:cubicBezTo>
                <a:lnTo>
                  <a:pt x="62753" y="475130"/>
                </a:lnTo>
                <a:lnTo>
                  <a:pt x="98612" y="475130"/>
                </a:lnTo>
                <a:lnTo>
                  <a:pt x="98612" y="475130"/>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Arial" pitchFamily="34" charset="0"/>
              <a:cs typeface="Arial" pitchFamily="34" charset="0"/>
            </a:endParaRPr>
          </a:p>
        </p:txBody>
      </p:sp>
      <p:sp>
        <p:nvSpPr>
          <p:cNvPr id="35" name="Arc 34"/>
          <p:cNvSpPr/>
          <p:nvPr/>
        </p:nvSpPr>
        <p:spPr>
          <a:xfrm>
            <a:off x="6858000" y="3429000"/>
            <a:ext cx="304800" cy="381000"/>
          </a:xfrm>
          <a:prstGeom prst="arc">
            <a:avLst/>
          </a:prstGeom>
        </p:spPr>
        <p:style>
          <a:lnRef idx="2">
            <a:schemeClr val="accent3"/>
          </a:lnRef>
          <a:fillRef idx="0">
            <a:schemeClr val="accent3"/>
          </a:fillRef>
          <a:effectRef idx="1">
            <a:schemeClr val="accent3"/>
          </a:effectRef>
          <a:fontRef idx="minor">
            <a:schemeClr val="tx1"/>
          </a:fontRef>
        </p:style>
        <p:txBody>
          <a:bodyPr rtlCol="0" anchor="ctr"/>
          <a:lstStyle/>
          <a:p>
            <a:pPr algn="ctr"/>
            <a:endParaRPr lang="en-US">
              <a:latin typeface="Arial" pitchFamily="34" charset="0"/>
              <a:cs typeface="Arial" pitchFamily="34" charset="0"/>
            </a:endParaRPr>
          </a:p>
        </p:txBody>
      </p:sp>
      <p:sp>
        <p:nvSpPr>
          <p:cNvPr id="36" name="Arc 35"/>
          <p:cNvSpPr/>
          <p:nvPr/>
        </p:nvSpPr>
        <p:spPr>
          <a:xfrm>
            <a:off x="7010400" y="3581400"/>
            <a:ext cx="304800" cy="152400"/>
          </a:xfrm>
          <a:prstGeom prst="arc">
            <a:avLst/>
          </a:prstGeom>
        </p:spPr>
        <p:style>
          <a:lnRef idx="2">
            <a:schemeClr val="accent3"/>
          </a:lnRef>
          <a:fillRef idx="0">
            <a:schemeClr val="accent3"/>
          </a:fillRef>
          <a:effectRef idx="1">
            <a:schemeClr val="accent3"/>
          </a:effectRef>
          <a:fontRef idx="minor">
            <a:schemeClr val="tx1"/>
          </a:fontRef>
        </p:style>
        <p:txBody>
          <a:bodyPr rtlCol="0" anchor="ctr"/>
          <a:lstStyle/>
          <a:p>
            <a:pPr algn="ctr"/>
            <a:endParaRPr lang="en-US">
              <a:latin typeface="Arial" pitchFamily="34" charset="0"/>
              <a:cs typeface="Arial" pitchFamily="34" charset="0"/>
            </a:endParaRPr>
          </a:p>
        </p:txBody>
      </p:sp>
      <p:grpSp>
        <p:nvGrpSpPr>
          <p:cNvPr id="37" name="Group 40"/>
          <p:cNvGrpSpPr>
            <a:grpSpLocks/>
          </p:cNvGrpSpPr>
          <p:nvPr/>
        </p:nvGrpSpPr>
        <p:grpSpPr bwMode="auto">
          <a:xfrm>
            <a:off x="381000" y="304800"/>
            <a:ext cx="1966913" cy="1131887"/>
            <a:chOff x="656" y="1735"/>
            <a:chExt cx="2647" cy="1559"/>
          </a:xfrm>
        </p:grpSpPr>
        <p:sp>
          <p:nvSpPr>
            <p:cNvPr id="38" name="AutoShape 38"/>
            <p:cNvSpPr>
              <a:spLocks noChangeArrowheads="1"/>
            </p:cNvSpPr>
            <p:nvPr/>
          </p:nvSpPr>
          <p:spPr bwMode="auto">
            <a:xfrm rot="1542537">
              <a:off x="2020" y="2557"/>
              <a:ext cx="407" cy="102"/>
            </a:xfrm>
            <a:prstGeom prst="roundRect">
              <a:avLst>
                <a:gd name="adj" fmla="val 16667"/>
              </a:avLst>
            </a:prstGeom>
            <a:solidFill>
              <a:srgbClr val="E3DD71"/>
            </a:solidFill>
            <a:ln w="9525">
              <a:solidFill>
                <a:schemeClr val="tx1"/>
              </a:solidFill>
              <a:round/>
              <a:headEnd/>
              <a:tailEnd/>
            </a:ln>
            <a:effectLst/>
          </p:spPr>
          <p:txBody>
            <a:bodyPr wrap="none" anchor="ctr"/>
            <a:lstStyle/>
            <a:p>
              <a:endParaRPr lang="en-US"/>
            </a:p>
          </p:txBody>
        </p:sp>
        <p:sp>
          <p:nvSpPr>
            <p:cNvPr id="39" name="AutoShape 39"/>
            <p:cNvSpPr>
              <a:spLocks noChangeArrowheads="1"/>
            </p:cNvSpPr>
            <p:nvPr/>
          </p:nvSpPr>
          <p:spPr bwMode="auto">
            <a:xfrm rot="1724564">
              <a:off x="2404" y="2764"/>
              <a:ext cx="407" cy="102"/>
            </a:xfrm>
            <a:prstGeom prst="roundRect">
              <a:avLst>
                <a:gd name="adj" fmla="val 16667"/>
              </a:avLst>
            </a:prstGeom>
            <a:solidFill>
              <a:srgbClr val="E3DD71"/>
            </a:solidFill>
            <a:ln w="9525">
              <a:solidFill>
                <a:schemeClr val="tx1"/>
              </a:solidFill>
              <a:round/>
              <a:headEnd/>
              <a:tailEnd/>
            </a:ln>
            <a:effectLst/>
          </p:spPr>
          <p:txBody>
            <a:bodyPr wrap="none" anchor="ctr"/>
            <a:lstStyle/>
            <a:p>
              <a:endParaRPr lang="en-US"/>
            </a:p>
          </p:txBody>
        </p:sp>
        <p:grpSp>
          <p:nvGrpSpPr>
            <p:cNvPr id="40" name="Group 17"/>
            <p:cNvGrpSpPr>
              <a:grpSpLocks/>
            </p:cNvGrpSpPr>
            <p:nvPr/>
          </p:nvGrpSpPr>
          <p:grpSpPr bwMode="auto">
            <a:xfrm>
              <a:off x="656" y="1735"/>
              <a:ext cx="2647" cy="1559"/>
              <a:chOff x="2269" y="1776"/>
              <a:chExt cx="2647" cy="1559"/>
            </a:xfrm>
          </p:grpSpPr>
          <p:sp>
            <p:nvSpPr>
              <p:cNvPr id="41" name="Oval 10"/>
              <p:cNvSpPr>
                <a:spLocks noChangeArrowheads="1"/>
              </p:cNvSpPr>
              <p:nvPr/>
            </p:nvSpPr>
            <p:spPr bwMode="auto">
              <a:xfrm>
                <a:off x="2832" y="2160"/>
                <a:ext cx="768" cy="528"/>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42" name="Freeform 11"/>
              <p:cNvSpPr>
                <a:spLocks/>
              </p:cNvSpPr>
              <p:nvPr/>
            </p:nvSpPr>
            <p:spPr bwMode="auto">
              <a:xfrm>
                <a:off x="2521" y="1776"/>
                <a:ext cx="400" cy="480"/>
              </a:xfrm>
              <a:custGeom>
                <a:avLst/>
                <a:gdLst/>
                <a:ahLst/>
                <a:cxnLst>
                  <a:cxn ang="0">
                    <a:pos x="400" y="480"/>
                  </a:cxn>
                  <a:cxn ang="0">
                    <a:pos x="64" y="240"/>
                  </a:cxn>
                  <a:cxn ang="0">
                    <a:pos x="16" y="0"/>
                  </a:cxn>
                </a:cxnLst>
                <a:rect l="0" t="0" r="r" b="b"/>
                <a:pathLst>
                  <a:path w="400" h="480">
                    <a:moveTo>
                      <a:pt x="400" y="480"/>
                    </a:moveTo>
                    <a:cubicBezTo>
                      <a:pt x="264" y="400"/>
                      <a:pt x="128" y="320"/>
                      <a:pt x="64" y="240"/>
                    </a:cubicBezTo>
                    <a:cubicBezTo>
                      <a:pt x="0" y="160"/>
                      <a:pt x="8" y="80"/>
                      <a:pt x="16" y="0"/>
                    </a:cubicBezTo>
                  </a:path>
                </a:pathLst>
              </a:custGeom>
              <a:noFill/>
              <a:ln w="9525">
                <a:solidFill>
                  <a:schemeClr val="tx1"/>
                </a:solidFill>
                <a:round/>
                <a:headEnd/>
                <a:tailEnd/>
              </a:ln>
              <a:effectLst/>
            </p:spPr>
            <p:txBody>
              <a:bodyPr wrap="none" anchor="ctr"/>
              <a:lstStyle/>
              <a:p>
                <a:endParaRPr lang="en-US"/>
              </a:p>
            </p:txBody>
          </p:sp>
          <p:sp>
            <p:nvSpPr>
              <p:cNvPr id="43" name="Freeform 12"/>
              <p:cNvSpPr>
                <a:spLocks/>
              </p:cNvSpPr>
              <p:nvPr/>
            </p:nvSpPr>
            <p:spPr bwMode="auto">
              <a:xfrm>
                <a:off x="2269" y="2064"/>
                <a:ext cx="432" cy="48"/>
              </a:xfrm>
              <a:custGeom>
                <a:avLst/>
                <a:gdLst/>
                <a:ahLst/>
                <a:cxnLst>
                  <a:cxn ang="0">
                    <a:pos x="432" y="48"/>
                  </a:cxn>
                  <a:cxn ang="0">
                    <a:pos x="192" y="0"/>
                  </a:cxn>
                  <a:cxn ang="0">
                    <a:pos x="0" y="48"/>
                  </a:cxn>
                </a:cxnLst>
                <a:rect l="0" t="0" r="r" b="b"/>
                <a:pathLst>
                  <a:path w="432" h="48">
                    <a:moveTo>
                      <a:pt x="432" y="48"/>
                    </a:moveTo>
                    <a:cubicBezTo>
                      <a:pt x="348" y="24"/>
                      <a:pt x="264" y="0"/>
                      <a:pt x="192" y="0"/>
                    </a:cubicBezTo>
                    <a:cubicBezTo>
                      <a:pt x="120" y="0"/>
                      <a:pt x="32" y="40"/>
                      <a:pt x="0" y="48"/>
                    </a:cubicBezTo>
                  </a:path>
                </a:pathLst>
              </a:custGeom>
              <a:noFill/>
              <a:ln w="9525">
                <a:solidFill>
                  <a:schemeClr val="tx1"/>
                </a:solidFill>
                <a:round/>
                <a:headEnd/>
                <a:tailEnd/>
              </a:ln>
              <a:effectLst/>
            </p:spPr>
            <p:txBody>
              <a:bodyPr wrap="none" anchor="ctr"/>
              <a:lstStyle/>
              <a:p>
                <a:endParaRPr lang="en-US"/>
              </a:p>
            </p:txBody>
          </p:sp>
          <p:sp>
            <p:nvSpPr>
              <p:cNvPr id="44" name="Freeform 13"/>
              <p:cNvSpPr>
                <a:spLocks/>
              </p:cNvSpPr>
              <p:nvPr/>
            </p:nvSpPr>
            <p:spPr bwMode="auto">
              <a:xfrm>
                <a:off x="3573" y="2535"/>
                <a:ext cx="1159" cy="746"/>
              </a:xfrm>
              <a:custGeom>
                <a:avLst/>
                <a:gdLst/>
                <a:ahLst/>
                <a:cxnLst>
                  <a:cxn ang="0">
                    <a:pos x="0" y="0"/>
                  </a:cxn>
                  <a:cxn ang="0">
                    <a:pos x="929" y="482"/>
                  </a:cxn>
                  <a:cxn ang="0">
                    <a:pos x="1159" y="746"/>
                  </a:cxn>
                </a:cxnLst>
                <a:rect l="0" t="0" r="r" b="b"/>
                <a:pathLst>
                  <a:path w="1159" h="746">
                    <a:moveTo>
                      <a:pt x="0" y="0"/>
                    </a:moveTo>
                    <a:cubicBezTo>
                      <a:pt x="368" y="179"/>
                      <a:pt x="736" y="358"/>
                      <a:pt x="929" y="482"/>
                    </a:cubicBezTo>
                    <a:cubicBezTo>
                      <a:pt x="1122" y="606"/>
                      <a:pt x="1140" y="676"/>
                      <a:pt x="1159" y="746"/>
                    </a:cubicBezTo>
                  </a:path>
                </a:pathLst>
              </a:custGeom>
              <a:noFill/>
              <a:ln w="9525">
                <a:solidFill>
                  <a:schemeClr val="tx1"/>
                </a:solidFill>
                <a:round/>
                <a:headEnd/>
                <a:tailEnd/>
              </a:ln>
              <a:effectLst/>
            </p:spPr>
            <p:txBody>
              <a:bodyPr wrap="none" anchor="ctr"/>
              <a:lstStyle/>
              <a:p>
                <a:endParaRPr lang="en-US"/>
              </a:p>
            </p:txBody>
          </p:sp>
          <p:sp>
            <p:nvSpPr>
              <p:cNvPr id="45" name="Freeform 14"/>
              <p:cNvSpPr>
                <a:spLocks/>
              </p:cNvSpPr>
              <p:nvPr/>
            </p:nvSpPr>
            <p:spPr bwMode="auto">
              <a:xfrm>
                <a:off x="4671" y="3159"/>
                <a:ext cx="162" cy="20"/>
              </a:xfrm>
              <a:custGeom>
                <a:avLst/>
                <a:gdLst/>
                <a:ahLst/>
                <a:cxnLst>
                  <a:cxn ang="0">
                    <a:pos x="0" y="0"/>
                  </a:cxn>
                  <a:cxn ang="0">
                    <a:pos x="108" y="20"/>
                  </a:cxn>
                  <a:cxn ang="0">
                    <a:pos x="162" y="0"/>
                  </a:cxn>
                </a:cxnLst>
                <a:rect l="0" t="0" r="r" b="b"/>
                <a:pathLst>
                  <a:path w="162" h="20">
                    <a:moveTo>
                      <a:pt x="0" y="0"/>
                    </a:moveTo>
                    <a:cubicBezTo>
                      <a:pt x="40" y="10"/>
                      <a:pt x="81" y="20"/>
                      <a:pt x="108" y="20"/>
                    </a:cubicBezTo>
                    <a:cubicBezTo>
                      <a:pt x="135" y="20"/>
                      <a:pt x="153" y="3"/>
                      <a:pt x="162" y="0"/>
                    </a:cubicBezTo>
                  </a:path>
                </a:pathLst>
              </a:custGeom>
              <a:noFill/>
              <a:ln w="9525">
                <a:solidFill>
                  <a:schemeClr val="tx1"/>
                </a:solidFill>
                <a:round/>
                <a:headEnd/>
                <a:tailEnd/>
              </a:ln>
              <a:effectLst/>
            </p:spPr>
            <p:txBody>
              <a:bodyPr wrap="none" anchor="ctr"/>
              <a:lstStyle/>
              <a:p>
                <a:endParaRPr lang="en-US"/>
              </a:p>
            </p:txBody>
          </p:sp>
          <p:sp>
            <p:nvSpPr>
              <p:cNvPr id="46" name="Freeform 15"/>
              <p:cNvSpPr>
                <a:spLocks/>
              </p:cNvSpPr>
              <p:nvPr/>
            </p:nvSpPr>
            <p:spPr bwMode="auto">
              <a:xfrm>
                <a:off x="4664" y="3268"/>
                <a:ext cx="149" cy="67"/>
              </a:xfrm>
              <a:custGeom>
                <a:avLst/>
                <a:gdLst/>
                <a:ahLst/>
                <a:cxnLst>
                  <a:cxn ang="0">
                    <a:pos x="55" y="0"/>
                  </a:cxn>
                  <a:cxn ang="0">
                    <a:pos x="0" y="67"/>
                  </a:cxn>
                  <a:cxn ang="0">
                    <a:pos x="149" y="13"/>
                  </a:cxn>
                  <a:cxn ang="0">
                    <a:pos x="55" y="0"/>
                  </a:cxn>
                </a:cxnLst>
                <a:rect l="0" t="0" r="r" b="b"/>
                <a:pathLst>
                  <a:path w="149" h="67">
                    <a:moveTo>
                      <a:pt x="55" y="0"/>
                    </a:moveTo>
                    <a:lnTo>
                      <a:pt x="0" y="67"/>
                    </a:lnTo>
                    <a:lnTo>
                      <a:pt x="149" y="13"/>
                    </a:lnTo>
                    <a:lnTo>
                      <a:pt x="55" y="0"/>
                    </a:lnTo>
                    <a:close/>
                  </a:path>
                </a:pathLst>
              </a:custGeom>
              <a:solidFill>
                <a:schemeClr val="accent1"/>
              </a:solidFill>
              <a:ln w="9525">
                <a:solidFill>
                  <a:schemeClr val="tx1"/>
                </a:solidFill>
                <a:round/>
                <a:headEnd/>
                <a:tailEnd/>
              </a:ln>
              <a:effectLst/>
            </p:spPr>
            <p:txBody>
              <a:bodyPr wrap="none" anchor="ctr"/>
              <a:lstStyle/>
              <a:p>
                <a:endParaRPr lang="en-US"/>
              </a:p>
            </p:txBody>
          </p:sp>
          <p:sp>
            <p:nvSpPr>
              <p:cNvPr id="47" name="Freeform 16"/>
              <p:cNvSpPr>
                <a:spLocks/>
              </p:cNvSpPr>
              <p:nvPr/>
            </p:nvSpPr>
            <p:spPr bwMode="auto">
              <a:xfrm rot="35089065">
                <a:off x="4767" y="3084"/>
                <a:ext cx="149" cy="67"/>
              </a:xfrm>
              <a:custGeom>
                <a:avLst/>
                <a:gdLst/>
                <a:ahLst/>
                <a:cxnLst>
                  <a:cxn ang="0">
                    <a:pos x="55" y="0"/>
                  </a:cxn>
                  <a:cxn ang="0">
                    <a:pos x="0" y="67"/>
                  </a:cxn>
                  <a:cxn ang="0">
                    <a:pos x="149" y="13"/>
                  </a:cxn>
                  <a:cxn ang="0">
                    <a:pos x="55" y="0"/>
                  </a:cxn>
                </a:cxnLst>
                <a:rect l="0" t="0" r="r" b="b"/>
                <a:pathLst>
                  <a:path w="149" h="67">
                    <a:moveTo>
                      <a:pt x="55" y="0"/>
                    </a:moveTo>
                    <a:lnTo>
                      <a:pt x="0" y="67"/>
                    </a:lnTo>
                    <a:lnTo>
                      <a:pt x="149" y="13"/>
                    </a:lnTo>
                    <a:lnTo>
                      <a:pt x="55" y="0"/>
                    </a:lnTo>
                    <a:close/>
                  </a:path>
                </a:pathLst>
              </a:custGeom>
              <a:solidFill>
                <a:schemeClr val="accent1"/>
              </a:solidFill>
              <a:ln w="9525">
                <a:solidFill>
                  <a:schemeClr val="tx1"/>
                </a:solidFill>
                <a:round/>
                <a:headEnd/>
                <a:tailEnd/>
              </a:ln>
              <a:effectLst/>
            </p:spPr>
            <p:txBody>
              <a:bodyPr wrap="none" anchor="ctr"/>
              <a:lstStyle/>
              <a:p>
                <a:endParaRPr lang="en-US"/>
              </a:p>
            </p:txBody>
          </p:sp>
        </p:gr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0726"/>
                                        </p:tgtEl>
                                        <p:attrNameLst>
                                          <p:attrName>style.visibility</p:attrName>
                                        </p:attrNameLst>
                                      </p:cBhvr>
                                      <p:to>
                                        <p:strVal val="visible"/>
                                      </p:to>
                                    </p:set>
                                    <p:animEffect transition="in" filter="blinds(horizontal)">
                                      <p:cBhvr>
                                        <p:cTn id="7" dur="500"/>
                                        <p:tgtEl>
                                          <p:spTgt spid="30726"/>
                                        </p:tgtEl>
                                      </p:cBhvr>
                                    </p:animEffect>
                                  </p:childTnLst>
                                </p:cTn>
                              </p:par>
                            </p:childTnLst>
                          </p:cTn>
                        </p:par>
                        <p:par>
                          <p:cTn id="8" fill="hold">
                            <p:stCondLst>
                              <p:cond delay="500"/>
                            </p:stCondLst>
                            <p:childTnLst>
                              <p:par>
                                <p:cTn id="9" presetID="16" presetClass="entr" presetSubtype="42" fill="hold" grpId="0" nodeType="afterEffect">
                                  <p:stCondLst>
                                    <p:cond delay="2000"/>
                                  </p:stCondLst>
                                  <p:childTnLst>
                                    <p:set>
                                      <p:cBhvr>
                                        <p:cTn id="10" dur="1" fill="hold">
                                          <p:stCondLst>
                                            <p:cond delay="0"/>
                                          </p:stCondLst>
                                        </p:cTn>
                                        <p:tgtEl>
                                          <p:spTgt spid="30729"/>
                                        </p:tgtEl>
                                        <p:attrNameLst>
                                          <p:attrName>style.visibility</p:attrName>
                                        </p:attrNameLst>
                                      </p:cBhvr>
                                      <p:to>
                                        <p:strVal val="visible"/>
                                      </p:to>
                                    </p:set>
                                    <p:animEffect transition="in" filter="barn(outHorizontal)">
                                      <p:cBhvr>
                                        <p:cTn id="11" dur="500"/>
                                        <p:tgtEl>
                                          <p:spTgt spid="30729"/>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30730"/>
                                        </p:tgtEl>
                                        <p:attrNameLst>
                                          <p:attrName>style.visibility</p:attrName>
                                        </p:attrNameLst>
                                      </p:cBhvr>
                                      <p:to>
                                        <p:strVal val="visible"/>
                                      </p:to>
                                    </p:set>
                                    <p:animEffect transition="in" filter="blinds(horizontal)">
                                      <p:cBhvr>
                                        <p:cTn id="16" dur="500"/>
                                        <p:tgtEl>
                                          <p:spTgt spid="30730"/>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6" fill="hold" grpId="0" nodeType="clickEffect">
                                  <p:stCondLst>
                                    <p:cond delay="0"/>
                                  </p:stCondLst>
                                  <p:childTnLst>
                                    <p:set>
                                      <p:cBhvr>
                                        <p:cTn id="20" dur="1" fill="hold">
                                          <p:stCondLst>
                                            <p:cond delay="0"/>
                                          </p:stCondLst>
                                        </p:cTn>
                                        <p:tgtEl>
                                          <p:spTgt spid="30733"/>
                                        </p:tgtEl>
                                        <p:attrNameLst>
                                          <p:attrName>style.visibility</p:attrName>
                                        </p:attrNameLst>
                                      </p:cBhvr>
                                      <p:to>
                                        <p:strVal val="visible"/>
                                      </p:to>
                                    </p:set>
                                    <p:animEffect transition="in" filter="strips(downRight)">
                                      <p:cBhvr>
                                        <p:cTn id="21" dur="3000"/>
                                        <p:tgtEl>
                                          <p:spTgt spid="30733"/>
                                        </p:tgtEl>
                                      </p:cBhvr>
                                    </p:animEffect>
                                  </p:childTnLst>
                                  <p:subTnLst>
                                    <p:set>
                                      <p:cBhvr override="childStyle">
                                        <p:cTn dur="1" fill="hold" display="0" masterRel="sameClick" afterEffect="1">
                                          <p:stCondLst>
                                            <p:cond evt="end" delay="0">
                                              <p:tn val="19"/>
                                            </p:cond>
                                          </p:stCondLst>
                                        </p:cTn>
                                        <p:tgtEl>
                                          <p:spTgt spid="30733"/>
                                        </p:tgtEl>
                                        <p:attrNameLst>
                                          <p:attrName>style.visibility</p:attrName>
                                        </p:attrNameLst>
                                      </p:cBhvr>
                                      <p:to>
                                        <p:strVal val="hidden"/>
                                      </p:to>
                                    </p:set>
                                  </p:subTnLst>
                                </p:cTn>
                              </p:par>
                            </p:childTnLst>
                          </p:cTn>
                        </p:par>
                      </p:childTnLst>
                    </p:cTn>
                  </p:par>
                  <p:par>
                    <p:cTn id="22" fill="hold">
                      <p:stCondLst>
                        <p:cond delay="indefinite"/>
                      </p:stCondLst>
                      <p:childTnLst>
                        <p:par>
                          <p:cTn id="23" fill="hold">
                            <p:stCondLst>
                              <p:cond delay="0"/>
                            </p:stCondLst>
                            <p:childTnLst>
                              <p:par>
                                <p:cTn id="24" presetID="16" presetClass="entr" presetSubtype="42" fill="hold" grpId="0" nodeType="clickEffect">
                                  <p:stCondLst>
                                    <p:cond delay="0"/>
                                  </p:stCondLst>
                                  <p:childTnLst>
                                    <p:set>
                                      <p:cBhvr>
                                        <p:cTn id="25" dur="1" fill="hold">
                                          <p:stCondLst>
                                            <p:cond delay="0"/>
                                          </p:stCondLst>
                                        </p:cTn>
                                        <p:tgtEl>
                                          <p:spTgt spid="30741"/>
                                        </p:tgtEl>
                                        <p:attrNameLst>
                                          <p:attrName>style.visibility</p:attrName>
                                        </p:attrNameLst>
                                      </p:cBhvr>
                                      <p:to>
                                        <p:strVal val="visible"/>
                                      </p:to>
                                    </p:set>
                                    <p:animEffect transition="in" filter="barn(outHorizontal)">
                                      <p:cBhvr>
                                        <p:cTn id="26" dur="500"/>
                                        <p:tgtEl>
                                          <p:spTgt spid="30741"/>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30742"/>
                                        </p:tgtEl>
                                        <p:attrNameLst>
                                          <p:attrName>style.visibility</p:attrName>
                                        </p:attrNameLst>
                                      </p:cBhvr>
                                      <p:to>
                                        <p:strVal val="visible"/>
                                      </p:to>
                                    </p:set>
                                    <p:animEffect transition="in" filter="blinds(horizontal)">
                                      <p:cBhvr>
                                        <p:cTn id="31" dur="500"/>
                                        <p:tgtEl>
                                          <p:spTgt spid="30742"/>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30745"/>
                                        </p:tgtEl>
                                        <p:attrNameLst>
                                          <p:attrName>style.visibility</p:attrName>
                                        </p:attrNameLst>
                                      </p:cBhvr>
                                      <p:to>
                                        <p:strVal val="visible"/>
                                      </p:to>
                                    </p:set>
                                    <p:animEffect transition="in" filter="blinds(horizontal)">
                                      <p:cBhvr>
                                        <p:cTn id="36" dur="500"/>
                                        <p:tgtEl>
                                          <p:spTgt spid="30745"/>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30734"/>
                                        </p:tgtEl>
                                        <p:attrNameLst>
                                          <p:attrName>style.visibility</p:attrName>
                                        </p:attrNameLst>
                                      </p:cBhvr>
                                      <p:to>
                                        <p:strVal val="visible"/>
                                      </p:to>
                                    </p:set>
                                    <p:animEffect transition="in" filter="blinds(horizontal)">
                                      <p:cBhvr>
                                        <p:cTn id="41" dur="500"/>
                                        <p:tgtEl>
                                          <p:spTgt spid="30734"/>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30749"/>
                                        </p:tgtEl>
                                        <p:attrNameLst>
                                          <p:attrName>style.visibility</p:attrName>
                                        </p:attrNameLst>
                                      </p:cBhvr>
                                      <p:to>
                                        <p:strVal val="visible"/>
                                      </p:to>
                                    </p:set>
                                    <p:animEffect transition="in" filter="blinds(horizontal)">
                                      <p:cBhvr>
                                        <p:cTn id="46" dur="500"/>
                                        <p:tgtEl>
                                          <p:spTgt spid="30749"/>
                                        </p:tgtEl>
                                      </p:cBhvr>
                                    </p:animEffect>
                                  </p:childTnLst>
                                </p:cTn>
                              </p:par>
                            </p:childTnLst>
                          </p:cTn>
                        </p:par>
                        <p:par>
                          <p:cTn id="47" fill="hold">
                            <p:stCondLst>
                              <p:cond delay="500"/>
                            </p:stCondLst>
                            <p:childTnLst>
                              <p:par>
                                <p:cTn id="48" presetID="16" presetClass="entr" presetSubtype="42" fill="hold" grpId="0" nodeType="afterEffect">
                                  <p:stCondLst>
                                    <p:cond delay="2000"/>
                                  </p:stCondLst>
                                  <p:childTnLst>
                                    <p:set>
                                      <p:cBhvr>
                                        <p:cTn id="49" dur="1" fill="hold">
                                          <p:stCondLst>
                                            <p:cond delay="0"/>
                                          </p:stCondLst>
                                        </p:cTn>
                                        <p:tgtEl>
                                          <p:spTgt spid="30736"/>
                                        </p:tgtEl>
                                        <p:attrNameLst>
                                          <p:attrName>style.visibility</p:attrName>
                                        </p:attrNameLst>
                                      </p:cBhvr>
                                      <p:to>
                                        <p:strVal val="visible"/>
                                      </p:to>
                                    </p:set>
                                    <p:animEffect transition="in" filter="barn(outHorizontal)">
                                      <p:cBhvr>
                                        <p:cTn id="50" dur="500"/>
                                        <p:tgtEl>
                                          <p:spTgt spid="30736"/>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30737"/>
                                        </p:tgtEl>
                                        <p:attrNameLst>
                                          <p:attrName>style.visibility</p:attrName>
                                        </p:attrNameLst>
                                      </p:cBhvr>
                                      <p:to>
                                        <p:strVal val="visible"/>
                                      </p:to>
                                    </p:set>
                                    <p:animEffect transition="in" filter="wipe(left)">
                                      <p:cBhvr>
                                        <p:cTn id="55" dur="500"/>
                                        <p:tgtEl>
                                          <p:spTgt spid="30737"/>
                                        </p:tgtEl>
                                      </p:cBhvr>
                                    </p:animEffect>
                                  </p:childTnLst>
                                </p:cTn>
                              </p:par>
                            </p:childTnLst>
                          </p:cTn>
                        </p:par>
                        <p:par>
                          <p:cTn id="56" fill="hold">
                            <p:stCondLst>
                              <p:cond delay="500"/>
                            </p:stCondLst>
                            <p:childTnLst>
                              <p:par>
                                <p:cTn id="57" presetID="18" presetClass="entr" presetSubtype="6" fill="hold" grpId="0" nodeType="afterEffect">
                                  <p:stCondLst>
                                    <p:cond delay="2000"/>
                                  </p:stCondLst>
                                  <p:childTnLst>
                                    <p:set>
                                      <p:cBhvr>
                                        <p:cTn id="58" dur="1" fill="hold">
                                          <p:stCondLst>
                                            <p:cond delay="0"/>
                                          </p:stCondLst>
                                        </p:cTn>
                                        <p:tgtEl>
                                          <p:spTgt spid="30738"/>
                                        </p:tgtEl>
                                        <p:attrNameLst>
                                          <p:attrName>style.visibility</p:attrName>
                                        </p:attrNameLst>
                                      </p:cBhvr>
                                      <p:to>
                                        <p:strVal val="visible"/>
                                      </p:to>
                                    </p:set>
                                    <p:animEffect transition="in" filter="strips(downRight)">
                                      <p:cBhvr>
                                        <p:cTn id="59" dur="3000"/>
                                        <p:tgtEl>
                                          <p:spTgt spid="30738"/>
                                        </p:tgtEl>
                                      </p:cBhvr>
                                    </p:animEffect>
                                  </p:childTnLst>
                                </p:cTn>
                              </p:par>
                            </p:childTnLst>
                          </p:cTn>
                        </p:par>
                      </p:childTnLst>
                    </p:cTn>
                  </p:par>
                  <p:par>
                    <p:cTn id="60" fill="hold">
                      <p:stCondLst>
                        <p:cond delay="indefinite"/>
                      </p:stCondLst>
                      <p:childTnLst>
                        <p:par>
                          <p:cTn id="61" fill="hold">
                            <p:stCondLst>
                              <p:cond delay="0"/>
                            </p:stCondLst>
                            <p:childTnLst>
                              <p:par>
                                <p:cTn id="62" presetID="3" presetClass="entr" presetSubtype="10" fill="hold" grpId="0" nodeType="clickEffect">
                                  <p:stCondLst>
                                    <p:cond delay="0"/>
                                  </p:stCondLst>
                                  <p:childTnLst>
                                    <p:set>
                                      <p:cBhvr>
                                        <p:cTn id="63" dur="1" fill="hold">
                                          <p:stCondLst>
                                            <p:cond delay="0"/>
                                          </p:stCondLst>
                                        </p:cTn>
                                        <p:tgtEl>
                                          <p:spTgt spid="30739"/>
                                        </p:tgtEl>
                                        <p:attrNameLst>
                                          <p:attrName>style.visibility</p:attrName>
                                        </p:attrNameLst>
                                      </p:cBhvr>
                                      <p:to>
                                        <p:strVal val="visible"/>
                                      </p:to>
                                    </p:set>
                                    <p:animEffect transition="in" filter="blinds(horizontal)">
                                      <p:cBhvr>
                                        <p:cTn id="64" dur="500"/>
                                        <p:tgtEl>
                                          <p:spTgt spid="30739"/>
                                        </p:tgtEl>
                                      </p:cBhvr>
                                    </p:animEffect>
                                  </p:childTnLst>
                                </p:cTn>
                              </p:par>
                            </p:childTnLst>
                          </p:cTn>
                        </p:par>
                        <p:par>
                          <p:cTn id="65" fill="hold">
                            <p:stCondLst>
                              <p:cond delay="500"/>
                            </p:stCondLst>
                            <p:childTnLst>
                              <p:par>
                                <p:cTn id="66" presetID="18" presetClass="entr" presetSubtype="6" fill="hold" grpId="0" nodeType="afterEffect">
                                  <p:stCondLst>
                                    <p:cond delay="2000"/>
                                  </p:stCondLst>
                                  <p:childTnLst>
                                    <p:set>
                                      <p:cBhvr>
                                        <p:cTn id="67" dur="1" fill="hold">
                                          <p:stCondLst>
                                            <p:cond delay="0"/>
                                          </p:stCondLst>
                                        </p:cTn>
                                        <p:tgtEl>
                                          <p:spTgt spid="30740"/>
                                        </p:tgtEl>
                                        <p:attrNameLst>
                                          <p:attrName>style.visibility</p:attrName>
                                        </p:attrNameLst>
                                      </p:cBhvr>
                                      <p:to>
                                        <p:strVal val="visible"/>
                                      </p:to>
                                    </p:set>
                                    <p:animEffect transition="in" filter="strips(downRight)">
                                      <p:cBhvr>
                                        <p:cTn id="68" dur="3000"/>
                                        <p:tgtEl>
                                          <p:spTgt spid="30740"/>
                                        </p:tgtEl>
                                      </p:cBhvr>
                                    </p:animEffect>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19">
                                            <p:txEl>
                                              <p:pRg st="0" end="0"/>
                                            </p:txEl>
                                          </p:spTgt>
                                        </p:tgtEl>
                                        <p:attrNameLst>
                                          <p:attrName>style.visibility</p:attrName>
                                        </p:attrNameLst>
                                      </p:cBhvr>
                                      <p:to>
                                        <p:strVal val="visible"/>
                                      </p:to>
                                    </p:set>
                                    <p:anim calcmode="lin" valueType="num">
                                      <p:cBhvr additive="base">
                                        <p:cTn id="73" dur="20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74" dur="2000" fill="hold"/>
                                        <p:tgtEl>
                                          <p:spTgt spid="19">
                                            <p:txEl>
                                              <p:pRg st="0" end="0"/>
                                            </p:txEl>
                                          </p:spTgt>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9">
                                            <p:txEl>
                                              <p:pRg st="1" end="1"/>
                                            </p:txEl>
                                          </p:spTgt>
                                        </p:tgtEl>
                                        <p:attrNameLst>
                                          <p:attrName>style.visibility</p:attrName>
                                        </p:attrNameLst>
                                      </p:cBhvr>
                                      <p:to>
                                        <p:strVal val="visible"/>
                                      </p:to>
                                    </p:set>
                                    <p:anim calcmode="lin" valueType="num">
                                      <p:cBhvr additive="base">
                                        <p:cTn id="77" dur="2000" fill="hold"/>
                                        <p:tgtEl>
                                          <p:spTgt spid="19">
                                            <p:txEl>
                                              <p:pRg st="1" end="1"/>
                                            </p:txEl>
                                          </p:spTgt>
                                        </p:tgtEl>
                                        <p:attrNameLst>
                                          <p:attrName>ppt_x</p:attrName>
                                        </p:attrNameLst>
                                      </p:cBhvr>
                                      <p:tavLst>
                                        <p:tav tm="0">
                                          <p:val>
                                            <p:strVal val="#ppt_x"/>
                                          </p:val>
                                        </p:tav>
                                        <p:tav tm="100000">
                                          <p:val>
                                            <p:strVal val="#ppt_x"/>
                                          </p:val>
                                        </p:tav>
                                      </p:tavLst>
                                    </p:anim>
                                    <p:anim calcmode="lin" valueType="num">
                                      <p:cBhvr additive="base">
                                        <p:cTn id="78" dur="2000" fill="hold"/>
                                        <p:tgtEl>
                                          <p:spTgt spid="19">
                                            <p:txEl>
                                              <p:pRg st="1" end="1"/>
                                            </p:txEl>
                                          </p:spTgt>
                                        </p:tgtEl>
                                        <p:attrNameLst>
                                          <p:attrName>ppt_y</p:attrName>
                                        </p:attrNameLst>
                                      </p:cBhvr>
                                      <p:tavLst>
                                        <p:tav tm="0">
                                          <p:val>
                                            <p:strVal val="1+#ppt_h/2"/>
                                          </p:val>
                                        </p:tav>
                                        <p:tav tm="100000">
                                          <p:val>
                                            <p:strVal val="#ppt_y"/>
                                          </p:val>
                                        </p:tav>
                                      </p:tavLst>
                                    </p:anim>
                                  </p:childTnLst>
                                </p:cTn>
                              </p:par>
                            </p:childTnLst>
                          </p:cTn>
                        </p:par>
                        <p:par>
                          <p:cTn id="79" fill="hold">
                            <p:stCondLst>
                              <p:cond delay="2000"/>
                            </p:stCondLst>
                            <p:childTnLst>
                              <p:par>
                                <p:cTn id="80" presetID="18" presetClass="entr" presetSubtype="6"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strips(downRight)">
                                      <p:cBhvr>
                                        <p:cTn id="82" dur="3000"/>
                                        <p:tgtEl>
                                          <p:spTgt spid="20"/>
                                        </p:tgtEl>
                                      </p:cBhvr>
                                    </p:animEffect>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nodeType="click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2000" fill="hold"/>
                                        <p:tgtEl>
                                          <p:spTgt spid="37"/>
                                        </p:tgtEl>
                                        <p:attrNameLst>
                                          <p:attrName>ppt_x</p:attrName>
                                        </p:attrNameLst>
                                      </p:cBhvr>
                                      <p:tavLst>
                                        <p:tav tm="0">
                                          <p:val>
                                            <p:strVal val="#ppt_x"/>
                                          </p:val>
                                        </p:tav>
                                        <p:tav tm="100000">
                                          <p:val>
                                            <p:strVal val="#ppt_x"/>
                                          </p:val>
                                        </p:tav>
                                      </p:tavLst>
                                    </p:anim>
                                    <p:anim calcmode="lin" valueType="num">
                                      <p:cBhvr additive="base">
                                        <p:cTn id="88" dur="20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6" grpId="0" autoUpdateAnimBg="0"/>
      <p:bldP spid="30729" grpId="0" animBg="1"/>
      <p:bldP spid="30730" grpId="0" autoUpdateAnimBg="0"/>
      <p:bldP spid="30733" grpId="0" animBg="1"/>
      <p:bldP spid="30734" grpId="0" autoUpdateAnimBg="0"/>
      <p:bldP spid="30736" grpId="0" animBg="1"/>
      <p:bldP spid="30737" grpId="0" autoUpdateAnimBg="0"/>
      <p:bldP spid="30738" grpId="0" animBg="1"/>
      <p:bldP spid="30739" grpId="0" autoUpdateAnimBg="0"/>
      <p:bldP spid="30740" grpId="0" animBg="1"/>
      <p:bldP spid="30741" grpId="0" animBg="1"/>
      <p:bldP spid="30742" grpId="0" autoUpdateAnimBg="0"/>
      <p:bldP spid="30745" grpId="0" autoUpdateAnimBg="0"/>
      <p:bldP spid="30749" grpId="0" autoUpdateAnimBg="0"/>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762000"/>
            <a:ext cx="10287000" cy="6400800"/>
          </a:xfrm>
        </p:spPr>
        <p:txBody>
          <a:bodyPr>
            <a:normAutofit fontScale="92500" lnSpcReduction="10000"/>
          </a:bodyPr>
          <a:lstStyle/>
          <a:p>
            <a:pPr marL="914400" lvl="1" indent="-457200">
              <a:lnSpc>
                <a:spcPct val="90000"/>
              </a:lnSpc>
              <a:buClr>
                <a:schemeClr val="tx1"/>
              </a:buClr>
              <a:buFont typeface="+mj-lt"/>
              <a:buAutoNum type="arabicPeriod"/>
            </a:pPr>
            <a:endParaRPr lang="en-US" sz="3200" dirty="0" smtClean="0">
              <a:latin typeface="Arial" pitchFamily="34" charset="0"/>
              <a:cs typeface="Arial" pitchFamily="34" charset="0"/>
            </a:endParaRPr>
          </a:p>
          <a:p>
            <a:pPr marL="914400" lvl="1" indent="-457200">
              <a:lnSpc>
                <a:spcPct val="90000"/>
              </a:lnSpc>
              <a:buClr>
                <a:schemeClr val="tx1"/>
              </a:buClr>
              <a:buFont typeface="+mj-lt"/>
              <a:buAutoNum type="arabicPeriod"/>
            </a:pPr>
            <a:endParaRPr lang="en-US" sz="3200" dirty="0" smtClean="0">
              <a:latin typeface="Arial" pitchFamily="34" charset="0"/>
              <a:cs typeface="Arial" pitchFamily="34" charset="0"/>
            </a:endParaRPr>
          </a:p>
          <a:p>
            <a:pPr marL="914400" lvl="1" indent="-457200">
              <a:lnSpc>
                <a:spcPct val="90000"/>
              </a:lnSpc>
              <a:buClr>
                <a:schemeClr val="tx1"/>
              </a:buClr>
              <a:buFont typeface="+mj-lt"/>
              <a:buAutoNum type="arabicPeriod"/>
            </a:pPr>
            <a:r>
              <a:rPr lang="en-US" sz="2200" dirty="0" smtClean="0">
                <a:latin typeface="Arial" pitchFamily="34" charset="0"/>
                <a:cs typeface="Arial" pitchFamily="34" charset="0"/>
              </a:rPr>
              <a:t>Size - 5–140µm </a:t>
            </a:r>
          </a:p>
          <a:p>
            <a:pPr marL="914400" lvl="1" indent="-457200">
              <a:lnSpc>
                <a:spcPct val="90000"/>
              </a:lnSpc>
              <a:buClr>
                <a:schemeClr val="tx1"/>
              </a:buClr>
              <a:buFont typeface="+mj-lt"/>
              <a:buAutoNum type="arabicPeriod"/>
            </a:pPr>
            <a:endParaRPr lang="en-US" sz="2200" dirty="0" smtClean="0">
              <a:latin typeface="Arial" pitchFamily="34" charset="0"/>
              <a:cs typeface="Arial" pitchFamily="34" charset="0"/>
            </a:endParaRPr>
          </a:p>
          <a:p>
            <a:pPr marL="914400" lvl="1" indent="-457200">
              <a:lnSpc>
                <a:spcPct val="90000"/>
              </a:lnSpc>
              <a:buClr>
                <a:schemeClr val="tx1"/>
              </a:buClr>
              <a:buFont typeface="+mj-lt"/>
              <a:buAutoNum type="arabicPeriod"/>
            </a:pPr>
            <a:r>
              <a:rPr lang="en-US" sz="2200" dirty="0" smtClean="0">
                <a:latin typeface="Arial" pitchFamily="34" charset="0"/>
                <a:cs typeface="Arial" pitchFamily="34" charset="0"/>
              </a:rPr>
              <a:t>Contains usual organelles(mitochondria are</a:t>
            </a:r>
          </a:p>
          <a:p>
            <a:pPr marL="914400" lvl="1" indent="-457200">
              <a:lnSpc>
                <a:spcPct val="90000"/>
              </a:lnSpc>
              <a:buClr>
                <a:schemeClr val="tx1"/>
              </a:buClr>
              <a:buNone/>
            </a:pPr>
            <a:r>
              <a:rPr lang="en-US" sz="2200" dirty="0" smtClean="0"/>
              <a:t>				</a:t>
            </a:r>
            <a:r>
              <a:rPr lang="en-US" sz="2200" dirty="0" smtClean="0">
                <a:latin typeface="Arial" pitchFamily="34" charset="0"/>
                <a:cs typeface="Arial" pitchFamily="34" charset="0"/>
              </a:rPr>
              <a:t>present in soma only)</a:t>
            </a:r>
          </a:p>
          <a:p>
            <a:pPr marL="914400" lvl="1" indent="-457200">
              <a:lnSpc>
                <a:spcPct val="90000"/>
              </a:lnSpc>
              <a:buClr>
                <a:schemeClr val="tx1"/>
              </a:buClr>
              <a:buFont typeface="+mj-lt"/>
              <a:buAutoNum type="arabicPeriod"/>
            </a:pPr>
            <a:endParaRPr lang="en-US" sz="2600" dirty="0" smtClean="0">
              <a:latin typeface="Arial" pitchFamily="34" charset="0"/>
              <a:cs typeface="Arial" pitchFamily="34" charset="0"/>
            </a:endParaRPr>
          </a:p>
          <a:p>
            <a:pPr marL="914400" lvl="1" indent="-457200">
              <a:lnSpc>
                <a:spcPct val="90000"/>
              </a:lnSpc>
              <a:buClr>
                <a:schemeClr val="tx1"/>
              </a:buClr>
              <a:buNone/>
            </a:pPr>
            <a:r>
              <a:rPr lang="en-US" sz="2600" dirty="0" smtClean="0">
                <a:latin typeface="Arial" pitchFamily="34" charset="0"/>
                <a:cs typeface="Arial" pitchFamily="34" charset="0"/>
              </a:rPr>
              <a:t>3.      </a:t>
            </a:r>
            <a:r>
              <a:rPr lang="en-US" sz="2200" dirty="0" err="1" smtClean="0">
                <a:latin typeface="Arial" pitchFamily="34" charset="0"/>
                <a:cs typeface="Arial" pitchFamily="34" charset="0"/>
              </a:rPr>
              <a:t>Chromatophilic</a:t>
            </a:r>
            <a:r>
              <a:rPr lang="en-US" sz="2200" dirty="0" smtClean="0">
                <a:latin typeface="Arial" pitchFamily="34" charset="0"/>
                <a:cs typeface="Arial" pitchFamily="34" charset="0"/>
              </a:rPr>
              <a:t> bodies =(</a:t>
            </a:r>
            <a:r>
              <a:rPr lang="en-US" sz="2200" dirty="0" err="1" smtClean="0">
                <a:latin typeface="Arial" pitchFamily="34" charset="0"/>
                <a:cs typeface="Arial" pitchFamily="34" charset="0"/>
              </a:rPr>
              <a:t>Nissl</a:t>
            </a:r>
            <a:r>
              <a:rPr lang="en-US" sz="2200" dirty="0" smtClean="0">
                <a:latin typeface="Arial" pitchFamily="34" charset="0"/>
                <a:cs typeface="Arial" pitchFamily="34" charset="0"/>
              </a:rPr>
              <a:t> bodies)</a:t>
            </a:r>
            <a:endParaRPr lang="en-US" sz="1900" dirty="0" smtClean="0">
              <a:latin typeface="Arial" pitchFamily="34" charset="0"/>
              <a:cs typeface="Arial" pitchFamily="34" charset="0"/>
            </a:endParaRPr>
          </a:p>
          <a:p>
            <a:pPr marL="1492758" lvl="3" indent="-514350">
              <a:buFont typeface="+mj-lt"/>
              <a:buAutoNum type="arabicPeriod"/>
            </a:pPr>
            <a:r>
              <a:rPr lang="en-US" sz="2200" dirty="0" smtClean="0">
                <a:latin typeface="Arial" pitchFamily="34" charset="0"/>
                <a:cs typeface="Arial" pitchFamily="34" charset="0"/>
              </a:rPr>
              <a:t>Clusters of rough ER and free </a:t>
            </a:r>
            <a:r>
              <a:rPr lang="en-US" sz="2200" dirty="0" err="1" smtClean="0">
                <a:latin typeface="Arial" pitchFamily="34" charset="0"/>
                <a:cs typeface="Arial" pitchFamily="34" charset="0"/>
              </a:rPr>
              <a:t>ribosomes</a:t>
            </a:r>
            <a:endParaRPr lang="en-US" sz="2200" dirty="0" smtClean="0">
              <a:latin typeface="Arial" pitchFamily="34" charset="0"/>
              <a:cs typeface="Arial" pitchFamily="34" charset="0"/>
            </a:endParaRPr>
          </a:p>
          <a:p>
            <a:pPr marL="1492758" lvl="3" indent="-514350">
              <a:buFont typeface="+mj-lt"/>
              <a:buAutoNum type="arabicPeriod"/>
            </a:pPr>
            <a:r>
              <a:rPr lang="en-US" sz="2200" dirty="0" smtClean="0">
                <a:latin typeface="Arial" pitchFamily="34" charset="0"/>
                <a:cs typeface="Arial" pitchFamily="34" charset="0"/>
              </a:rPr>
              <a:t>primary site of protein synthesis</a:t>
            </a:r>
          </a:p>
          <a:p>
            <a:pPr marL="1492758" lvl="3" indent="-514350">
              <a:buFont typeface="+mj-lt"/>
              <a:buAutoNum type="arabicPeriod"/>
            </a:pPr>
            <a:r>
              <a:rPr lang="en-US" sz="2200" dirty="0" smtClean="0">
                <a:latin typeface="Arial" pitchFamily="34" charset="0"/>
                <a:cs typeface="Arial" pitchFamily="34" charset="0"/>
              </a:rPr>
              <a:t>Stain darkly and renew membranes of the cell</a:t>
            </a:r>
          </a:p>
          <a:p>
            <a:pPr marL="1181862" lvl="2" indent="-514350">
              <a:buNone/>
            </a:pPr>
            <a:endParaRPr lang="en-US" sz="2600" dirty="0" smtClean="0">
              <a:latin typeface="Arial" pitchFamily="34" charset="0"/>
              <a:cs typeface="Arial" pitchFamily="34" charset="0"/>
            </a:endParaRPr>
          </a:p>
          <a:p>
            <a:pPr marL="1181862" lvl="2" indent="-514350">
              <a:buNone/>
            </a:pPr>
            <a:r>
              <a:rPr lang="en-US" sz="2200" dirty="0" smtClean="0">
                <a:latin typeface="Arial" pitchFamily="34" charset="0"/>
                <a:cs typeface="Arial" pitchFamily="34" charset="0"/>
              </a:rPr>
              <a:t>4.. Cytoskeleton of  </a:t>
            </a:r>
            <a:r>
              <a:rPr lang="en-US" sz="2200" dirty="0" err="1" smtClean="0">
                <a:latin typeface="Arial" pitchFamily="34" charset="0"/>
                <a:cs typeface="Arial" pitchFamily="34" charset="0"/>
              </a:rPr>
              <a:t>neurofilaments</a:t>
            </a:r>
            <a:r>
              <a:rPr lang="en-US" sz="2200" dirty="0" smtClean="0">
                <a:latin typeface="Arial" pitchFamily="34" charset="0"/>
                <a:cs typeface="Arial" pitchFamily="34" charset="0"/>
              </a:rPr>
              <a:t> and </a:t>
            </a:r>
            <a:r>
              <a:rPr lang="en-US" sz="2200" dirty="0" err="1" smtClean="0">
                <a:latin typeface="Arial" pitchFamily="34" charset="0"/>
                <a:cs typeface="Arial" pitchFamily="34" charset="0"/>
              </a:rPr>
              <a:t>neurotubules</a:t>
            </a:r>
            <a:endParaRPr lang="en-US" sz="2200" dirty="0" smtClean="0">
              <a:latin typeface="Arial" pitchFamily="34" charset="0"/>
              <a:cs typeface="Arial" pitchFamily="34" charset="0"/>
            </a:endParaRPr>
          </a:p>
          <a:p>
            <a:pPr marL="1181862" lvl="2" indent="-514350">
              <a:buNone/>
            </a:pPr>
            <a:r>
              <a:rPr lang="en-US" sz="2600" dirty="0" smtClean="0">
                <a:latin typeface="Arial" pitchFamily="34" charset="0"/>
                <a:cs typeface="Arial" pitchFamily="34" charset="0"/>
              </a:rPr>
              <a:t>              </a:t>
            </a:r>
            <a:r>
              <a:rPr lang="en-US" sz="2200" dirty="0" err="1" smtClean="0">
                <a:latin typeface="Arial" pitchFamily="34" charset="0"/>
                <a:cs typeface="Arial" pitchFamily="34" charset="0"/>
              </a:rPr>
              <a:t>Neurofibrils</a:t>
            </a:r>
            <a:r>
              <a:rPr lang="en-US" sz="2200" dirty="0" smtClean="0">
                <a:latin typeface="Arial" pitchFamily="34" charset="0"/>
                <a:cs typeface="Arial" pitchFamily="34" charset="0"/>
              </a:rPr>
              <a:t> – bundles of intermediate filaments  found in axon and 			dendrites larger than in other cell  consists of 3 </a:t>
            </a:r>
            <a:r>
              <a:rPr lang="en-US" sz="2200" dirty="0" err="1" smtClean="0">
                <a:latin typeface="Arial" pitchFamily="34" charset="0"/>
                <a:cs typeface="Arial" pitchFamily="34" charset="0"/>
              </a:rPr>
              <a:t>protiens</a:t>
            </a:r>
            <a:endParaRPr lang="en-US" sz="2600" dirty="0" smtClean="0">
              <a:latin typeface="Arial" pitchFamily="34" charset="0"/>
              <a:cs typeface="Arial" pitchFamily="34" charset="0"/>
            </a:endParaRPr>
          </a:p>
          <a:p>
            <a:pPr marL="1410462" lvl="2" indent="-742950">
              <a:lnSpc>
                <a:spcPct val="90000"/>
              </a:lnSpc>
              <a:buClr>
                <a:schemeClr val="tx1"/>
              </a:buClr>
              <a:buNone/>
            </a:pPr>
            <a:r>
              <a:rPr lang="en-US" sz="2200" dirty="0" smtClean="0">
                <a:latin typeface="Arial" pitchFamily="34" charset="0"/>
                <a:cs typeface="Arial" pitchFamily="34" charset="0"/>
              </a:rPr>
              <a:t>5.No </a:t>
            </a:r>
            <a:r>
              <a:rPr lang="en-US" sz="2200" dirty="0" err="1" smtClean="0">
                <a:latin typeface="Arial" pitchFamily="34" charset="0"/>
                <a:cs typeface="Arial" pitchFamily="34" charset="0"/>
              </a:rPr>
              <a:t>centrioles</a:t>
            </a:r>
            <a:r>
              <a:rPr lang="en-US" sz="2200" dirty="0" smtClean="0">
                <a:latin typeface="Arial" pitchFamily="34" charset="0"/>
                <a:cs typeface="Arial" pitchFamily="34" charset="0"/>
              </a:rPr>
              <a:t> (hence its amitotic  nature)</a:t>
            </a:r>
          </a:p>
          <a:p>
            <a:pPr marL="1136142" lvl="1" indent="-742950">
              <a:lnSpc>
                <a:spcPct val="90000"/>
              </a:lnSpc>
              <a:buClr>
                <a:schemeClr val="tx1"/>
              </a:buClr>
              <a:buNone/>
            </a:pPr>
            <a:r>
              <a:rPr lang="en-US" sz="2200" dirty="0" smtClean="0">
                <a:latin typeface="Arial" pitchFamily="34" charset="0"/>
                <a:cs typeface="Arial" pitchFamily="34" charset="0"/>
              </a:rPr>
              <a:t>     </a:t>
            </a:r>
          </a:p>
          <a:p>
            <a:pPr marL="1136142" lvl="1" indent="-742950">
              <a:lnSpc>
                <a:spcPct val="90000"/>
              </a:lnSpc>
              <a:buClr>
                <a:schemeClr val="tx1"/>
              </a:buClr>
              <a:buNone/>
            </a:pPr>
            <a:r>
              <a:rPr lang="en-US" sz="2200" dirty="0" smtClean="0">
                <a:latin typeface="Arial" pitchFamily="34" charset="0"/>
                <a:cs typeface="Arial" pitchFamily="34" charset="0"/>
              </a:rPr>
              <a:t>    6. Tapers to form axon hillock</a:t>
            </a:r>
          </a:p>
          <a:p>
            <a:pPr lvl="1">
              <a:lnSpc>
                <a:spcPct val="90000"/>
              </a:lnSpc>
              <a:buClr>
                <a:schemeClr val="tx1"/>
              </a:buClr>
            </a:pPr>
            <a:endParaRPr lang="en-US" sz="1900" dirty="0" smtClean="0">
              <a:latin typeface="Arial" pitchFamily="34" charset="0"/>
              <a:cs typeface="Arial" pitchFamily="34" charset="0"/>
            </a:endParaRPr>
          </a:p>
          <a:p>
            <a:pPr>
              <a:lnSpc>
                <a:spcPct val="90000"/>
              </a:lnSpc>
            </a:pPr>
            <a:endParaRPr lang="en-US" sz="2800" dirty="0" smtClean="0">
              <a:latin typeface="Arial" pitchFamily="34" charset="0"/>
              <a:cs typeface="Arial" pitchFamily="34" charset="0"/>
            </a:endParaRPr>
          </a:p>
          <a:p>
            <a:endParaRPr lang="en-US" dirty="0">
              <a:latin typeface="Arial" pitchFamily="34" charset="0"/>
              <a:cs typeface="Arial" pitchFamily="34" charset="0"/>
            </a:endParaRPr>
          </a:p>
        </p:txBody>
      </p:sp>
      <p:sp>
        <p:nvSpPr>
          <p:cNvPr id="4" name="Title 3"/>
          <p:cNvSpPr>
            <a:spLocks noGrp="1"/>
          </p:cNvSpPr>
          <p:nvPr>
            <p:ph type="title"/>
          </p:nvPr>
        </p:nvSpPr>
        <p:spPr>
          <a:xfrm>
            <a:off x="-1981200" y="152400"/>
            <a:ext cx="8229600" cy="1143000"/>
          </a:xfrm>
        </p:spPr>
        <p:txBody>
          <a:bodyPr>
            <a:normAutofit fontScale="90000"/>
          </a:bodyPr>
          <a:lstStyle/>
          <a:p>
            <a:pPr algn="ctr"/>
            <a:r>
              <a:rPr lang="en-US" b="0" dirty="0" smtClean="0">
                <a:solidFill>
                  <a:schemeClr val="tx1"/>
                </a:solidFill>
                <a:latin typeface="Arial" pitchFamily="34" charset="0"/>
                <a:cs typeface="Arial" pitchFamily="34" charset="0"/>
              </a:rPr>
              <a:t>Cel</a:t>
            </a:r>
            <a:r>
              <a:rPr lang="en-US" sz="3100" b="0" dirty="0" smtClean="0">
                <a:solidFill>
                  <a:schemeClr val="tx1"/>
                </a:solidFill>
                <a:latin typeface="Arial" pitchFamily="34" charset="0"/>
                <a:cs typeface="Arial" pitchFamily="34" charset="0"/>
              </a:rPr>
              <a:t>l Body.          </a:t>
            </a:r>
            <a:br>
              <a:rPr lang="en-US" sz="3100" b="0" dirty="0" smtClean="0">
                <a:solidFill>
                  <a:schemeClr val="tx1"/>
                </a:solidFill>
                <a:latin typeface="Arial" pitchFamily="34" charset="0"/>
                <a:cs typeface="Arial" pitchFamily="34" charset="0"/>
              </a:rPr>
            </a:br>
            <a:r>
              <a:rPr lang="en-US" sz="3100" b="0" dirty="0" smtClean="0">
                <a:solidFill>
                  <a:schemeClr val="tx1"/>
                </a:solidFill>
                <a:latin typeface="Arial" pitchFamily="34" charset="0"/>
                <a:cs typeface="Arial" pitchFamily="34" charset="0"/>
              </a:rPr>
              <a:t>Soma or </a:t>
            </a:r>
            <a:r>
              <a:rPr lang="en-US" sz="3100" b="0" dirty="0" err="1" smtClean="0">
                <a:solidFill>
                  <a:schemeClr val="tx1"/>
                </a:solidFill>
                <a:latin typeface="Arial" pitchFamily="34" charset="0"/>
                <a:cs typeface="Arial" pitchFamily="34" charset="0"/>
              </a:rPr>
              <a:t>Perikaryon</a:t>
            </a:r>
            <a:r>
              <a:rPr lang="en-US" sz="5400" b="0" dirty="0" smtClean="0">
                <a:solidFill>
                  <a:schemeClr val="tx1"/>
                </a:solidFill>
                <a:effectLst>
                  <a:outerShdw blurRad="38100" dist="38100" dir="2700000" algn="tl">
                    <a:srgbClr val="000000">
                      <a:alpha val="43137"/>
                    </a:srgbClr>
                  </a:outerShdw>
                </a:effectLst>
                <a:latin typeface="Arial" pitchFamily="34" charset="0"/>
                <a:cs typeface="Arial" pitchFamily="34" charset="0"/>
              </a:rPr>
              <a:t/>
            </a:r>
            <a:br>
              <a:rPr lang="en-US" sz="5400" b="0" dirty="0" smtClean="0">
                <a:solidFill>
                  <a:schemeClr val="tx1"/>
                </a:solidFill>
                <a:effectLst>
                  <a:outerShdw blurRad="38100" dist="38100" dir="2700000" algn="tl">
                    <a:srgbClr val="000000">
                      <a:alpha val="43137"/>
                    </a:srgbClr>
                  </a:outerShdw>
                </a:effectLst>
                <a:latin typeface="Arial" pitchFamily="34" charset="0"/>
                <a:cs typeface="Arial" pitchFamily="34" charset="0"/>
              </a:rPr>
            </a:br>
            <a:endParaRPr lang="en-US" b="0"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pic>
        <p:nvPicPr>
          <p:cNvPr id="5" name="Picture 4"/>
          <p:cNvPicPr>
            <a:picLocks noChangeAspect="1" noChangeArrowheads="1"/>
          </p:cNvPicPr>
          <p:nvPr/>
        </p:nvPicPr>
        <p:blipFill>
          <a:blip r:embed="rId3" cstate="print"/>
          <a:srcRect/>
          <a:stretch>
            <a:fillRect/>
          </a:stretch>
        </p:blipFill>
        <p:spPr bwMode="auto">
          <a:xfrm>
            <a:off x="5791200" y="0"/>
            <a:ext cx="3352800" cy="3581400"/>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ppt_x"/>
                                          </p:val>
                                        </p:tav>
                                        <p:tav tm="100000">
                                          <p:val>
                                            <p:strVal val="#ppt_x"/>
                                          </p:val>
                                        </p:tav>
                                      </p:tavLst>
                                    </p:anim>
                                    <p:anim calcmode="lin" valueType="num">
                                      <p:cBhvr additive="base">
                                        <p:cTn id="8"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2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 calcmode="lin" valueType="num">
                                      <p:cBhvr additive="base">
                                        <p:cTn id="29" dur="2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0" dur="20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additive="base">
                                        <p:cTn id="35" dur="20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6" dur="20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 calcmode="lin" valueType="num">
                                      <p:cBhvr additive="base">
                                        <p:cTn id="41" dur="20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2" dur="20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 calcmode="lin" valueType="num">
                                      <p:cBhvr additive="base">
                                        <p:cTn id="47" dur="20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8" dur="20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3">
                                            <p:txEl>
                                              <p:pRg st="12" end="12"/>
                                            </p:txEl>
                                          </p:spTgt>
                                        </p:tgtEl>
                                        <p:attrNameLst>
                                          <p:attrName>style.visibility</p:attrName>
                                        </p:attrNameLst>
                                      </p:cBhvr>
                                      <p:to>
                                        <p:strVal val="visible"/>
                                      </p:to>
                                    </p:set>
                                    <p:anim calcmode="lin" valueType="num">
                                      <p:cBhvr additive="base">
                                        <p:cTn id="53" dur="20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54" dur="2000" fill="hold"/>
                                        <p:tgtEl>
                                          <p:spTgt spid="3">
                                            <p:txEl>
                                              <p:pRg st="12" end="12"/>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3">
                                            <p:txEl>
                                              <p:pRg st="13" end="13"/>
                                            </p:txEl>
                                          </p:spTgt>
                                        </p:tgtEl>
                                        <p:attrNameLst>
                                          <p:attrName>style.visibility</p:attrName>
                                        </p:attrNameLst>
                                      </p:cBhvr>
                                      <p:to>
                                        <p:strVal val="visible"/>
                                      </p:to>
                                    </p:set>
                                    <p:anim calcmode="lin" valueType="num">
                                      <p:cBhvr additive="base">
                                        <p:cTn id="57" dur="20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58" dur="20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3">
                                            <p:txEl>
                                              <p:pRg st="14" end="14"/>
                                            </p:txEl>
                                          </p:spTgt>
                                        </p:tgtEl>
                                        <p:attrNameLst>
                                          <p:attrName>style.visibility</p:attrName>
                                        </p:attrNameLst>
                                      </p:cBhvr>
                                      <p:to>
                                        <p:strVal val="visible"/>
                                      </p:to>
                                    </p:set>
                                    <p:anim calcmode="lin" valueType="num">
                                      <p:cBhvr additive="base">
                                        <p:cTn id="63" dur="20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64" dur="20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3">
                                            <p:txEl>
                                              <p:pRg st="16" end="16"/>
                                            </p:txEl>
                                          </p:spTgt>
                                        </p:tgtEl>
                                        <p:attrNameLst>
                                          <p:attrName>style.visibility</p:attrName>
                                        </p:attrNameLst>
                                      </p:cBhvr>
                                      <p:to>
                                        <p:strVal val="visible"/>
                                      </p:to>
                                    </p:set>
                                    <p:anim calcmode="lin" valueType="num">
                                      <p:cBhvr additive="base">
                                        <p:cTn id="69" dur="2000" fill="hold"/>
                                        <p:tgtEl>
                                          <p:spTgt spid="3">
                                            <p:txEl>
                                              <p:pRg st="16" end="16"/>
                                            </p:txEl>
                                          </p:spTgt>
                                        </p:tgtEl>
                                        <p:attrNameLst>
                                          <p:attrName>ppt_x</p:attrName>
                                        </p:attrNameLst>
                                      </p:cBhvr>
                                      <p:tavLst>
                                        <p:tav tm="0">
                                          <p:val>
                                            <p:strVal val="#ppt_x"/>
                                          </p:val>
                                        </p:tav>
                                        <p:tav tm="100000">
                                          <p:val>
                                            <p:strVal val="#ppt_x"/>
                                          </p:val>
                                        </p:tav>
                                      </p:tavLst>
                                    </p:anim>
                                    <p:anim calcmode="lin" valueType="num">
                                      <p:cBhvr additive="base">
                                        <p:cTn id="70" dur="2000" fill="hold"/>
                                        <p:tgtEl>
                                          <p:spTgt spid="3">
                                            <p:txEl>
                                              <p:pRg st="16" end="1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7" name="Rectangle 3"/>
          <p:cNvSpPr>
            <a:spLocks noGrp="1" noChangeArrowheads="1"/>
          </p:cNvSpPr>
          <p:nvPr>
            <p:ph idx="1"/>
          </p:nvPr>
        </p:nvSpPr>
        <p:spPr>
          <a:xfrm>
            <a:off x="457200" y="3886200"/>
            <a:ext cx="8367712" cy="2690812"/>
          </a:xfrm>
        </p:spPr>
        <p:txBody>
          <a:bodyPr>
            <a:normAutofit/>
          </a:bodyPr>
          <a:lstStyle/>
          <a:p>
            <a:pPr marL="566928" indent="-457200">
              <a:buClr>
                <a:schemeClr val="tx1"/>
              </a:buClr>
              <a:buSzPct val="105000"/>
              <a:buFont typeface="+mj-lt"/>
              <a:buAutoNum type="arabicPeriod"/>
            </a:pPr>
            <a:r>
              <a:rPr lang="en-US" sz="2000" dirty="0"/>
              <a:t>Covered </a:t>
            </a:r>
            <a:r>
              <a:rPr lang="en-US" dirty="0"/>
              <a:t>by</a:t>
            </a:r>
            <a:r>
              <a:rPr lang="en-US" sz="3200" dirty="0"/>
              <a:t> </a:t>
            </a:r>
            <a:r>
              <a:rPr lang="en-US" dirty="0" err="1" smtClean="0"/>
              <a:t>neurolemma</a:t>
            </a:r>
            <a:r>
              <a:rPr lang="en-US" dirty="0" smtClean="0"/>
              <a:t>(</a:t>
            </a:r>
            <a:r>
              <a:rPr lang="en-US" sz="1600" dirty="0" smtClean="0"/>
              <a:t>:</a:t>
            </a:r>
            <a:r>
              <a:rPr lang="en-US" sz="1800" dirty="0" smtClean="0"/>
              <a:t>Made </a:t>
            </a:r>
            <a:r>
              <a:rPr lang="en-US" sz="1800" dirty="0"/>
              <a:t>up of Schwann </a:t>
            </a:r>
            <a:r>
              <a:rPr lang="en-US" sz="1800" dirty="0" smtClean="0"/>
              <a:t>cells)</a:t>
            </a:r>
            <a:r>
              <a:rPr lang="en-US" dirty="0" smtClean="0"/>
              <a:t>.</a:t>
            </a:r>
            <a:endParaRPr lang="en-US" dirty="0"/>
          </a:p>
          <a:p>
            <a:pPr marL="566928" indent="-457200">
              <a:buClr>
                <a:schemeClr val="tx1"/>
              </a:buClr>
              <a:buSzPct val="105000"/>
              <a:buFont typeface="+mj-lt"/>
              <a:buAutoNum type="arabicPeriod"/>
            </a:pPr>
            <a:r>
              <a:rPr lang="en-US" sz="2000" dirty="0"/>
              <a:t>Often </a:t>
            </a:r>
            <a:r>
              <a:rPr lang="en-US" sz="2000" dirty="0" err="1" smtClean="0"/>
              <a:t>myelinated</a:t>
            </a:r>
            <a:r>
              <a:rPr lang="en-US" sz="2000" dirty="0" smtClean="0"/>
              <a:t>:( </a:t>
            </a:r>
            <a:r>
              <a:rPr lang="en-US" sz="1800" dirty="0" smtClean="0"/>
              <a:t>Myelin </a:t>
            </a:r>
            <a:r>
              <a:rPr lang="en-US" sz="1800" dirty="0"/>
              <a:t>is formed by Schwann </a:t>
            </a:r>
            <a:r>
              <a:rPr lang="en-US" sz="1800" dirty="0" smtClean="0"/>
              <a:t>cells)</a:t>
            </a:r>
            <a:r>
              <a:rPr lang="en-US" dirty="0" smtClean="0"/>
              <a:t>.</a:t>
            </a:r>
            <a:endParaRPr lang="en-US" dirty="0"/>
          </a:p>
          <a:p>
            <a:pPr marL="566928" indent="-457200">
              <a:buClr>
                <a:schemeClr val="tx1"/>
              </a:buClr>
              <a:buSzPct val="105000"/>
              <a:buFont typeface="+mj-lt"/>
              <a:buAutoNum type="arabicPeriod"/>
            </a:pPr>
            <a:r>
              <a:rPr lang="en-US" sz="2000" dirty="0"/>
              <a:t>Note: axon is only part of neuron that is ever </a:t>
            </a:r>
            <a:r>
              <a:rPr lang="en-US" sz="2000" dirty="0" err="1"/>
              <a:t>myelinated</a:t>
            </a:r>
            <a:r>
              <a:rPr lang="en-US" dirty="0"/>
              <a:t>.</a:t>
            </a:r>
          </a:p>
        </p:txBody>
      </p:sp>
      <p:sp>
        <p:nvSpPr>
          <p:cNvPr id="21506" name="Rectangle 2"/>
          <p:cNvSpPr>
            <a:spLocks noGrp="1" noChangeArrowheads="1"/>
          </p:cNvSpPr>
          <p:nvPr>
            <p:ph type="title"/>
          </p:nvPr>
        </p:nvSpPr>
        <p:spPr>
          <a:xfrm>
            <a:off x="228600" y="2667000"/>
            <a:ext cx="8229600" cy="1143000"/>
          </a:xfrm>
        </p:spPr>
        <p:txBody>
          <a:bodyPr/>
          <a:lstStyle/>
          <a:p>
            <a:r>
              <a:rPr lang="en-US" dirty="0">
                <a:solidFill>
                  <a:schemeClr val="tx1"/>
                </a:solidFill>
              </a:rPr>
              <a:t>Axon</a:t>
            </a:r>
          </a:p>
        </p:txBody>
      </p:sp>
      <p:pic>
        <p:nvPicPr>
          <p:cNvPr id="6" name="Picture 1"/>
          <p:cNvPicPr>
            <a:picLocks noChangeAspect="1" noChangeArrowheads="1"/>
          </p:cNvPicPr>
          <p:nvPr/>
        </p:nvPicPr>
        <p:blipFill>
          <a:blip r:embed="rId2" cstate="print"/>
          <a:srcRect/>
          <a:stretch>
            <a:fillRect/>
          </a:stretch>
        </p:blipFill>
        <p:spPr bwMode="auto">
          <a:xfrm>
            <a:off x="1905000" y="0"/>
            <a:ext cx="7239000" cy="3810000"/>
          </a:xfrm>
          <a:prstGeom prst="rect">
            <a:avLst/>
          </a:prstGeom>
          <a:noFill/>
          <a:ln w="9525">
            <a:noFill/>
            <a:miter lim="800000"/>
            <a:headEnd/>
            <a:tailEnd/>
          </a:ln>
          <a:effectLst/>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 calcmode="lin" valueType="num">
                                      <p:cBhvr additive="base">
                                        <p:cTn id="7" dur="2000" fill="hold"/>
                                        <p:tgtEl>
                                          <p:spTgt spid="21507">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215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1507">
                                            <p:txEl>
                                              <p:pRg st="1" end="1"/>
                                            </p:txEl>
                                          </p:spTgt>
                                        </p:tgtEl>
                                        <p:attrNameLst>
                                          <p:attrName>style.visibility</p:attrName>
                                        </p:attrNameLst>
                                      </p:cBhvr>
                                      <p:to>
                                        <p:strVal val="visible"/>
                                      </p:to>
                                    </p:set>
                                    <p:anim calcmode="lin" valueType="num">
                                      <p:cBhvr additive="base">
                                        <p:cTn id="13" dur="2000" fill="hold"/>
                                        <p:tgtEl>
                                          <p:spTgt spid="21507">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2150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1507">
                                            <p:txEl>
                                              <p:pRg st="2" end="2"/>
                                            </p:txEl>
                                          </p:spTgt>
                                        </p:tgtEl>
                                        <p:attrNameLst>
                                          <p:attrName>style.visibility</p:attrName>
                                        </p:attrNameLst>
                                      </p:cBhvr>
                                      <p:to>
                                        <p:strVal val="visible"/>
                                      </p:to>
                                    </p:set>
                                    <p:anim calcmode="lin" valueType="num">
                                      <p:cBhvr additive="base">
                                        <p:cTn id="19" dur="2000" fill="hold"/>
                                        <p:tgtEl>
                                          <p:spTgt spid="21507">
                                            <p:txEl>
                                              <p:pRg st="2" end="2"/>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2150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4" name="AutoShape 1030"/>
          <p:cNvSpPr>
            <a:spLocks/>
          </p:cNvSpPr>
          <p:nvPr/>
        </p:nvSpPr>
        <p:spPr bwMode="ltGray">
          <a:xfrm>
            <a:off x="1524000" y="609600"/>
            <a:ext cx="173039" cy="2917826"/>
          </a:xfrm>
          <a:prstGeom prst="leftBrace">
            <a:avLst>
              <a:gd name="adj1" fmla="val 133456"/>
              <a:gd name="adj2" fmla="val 50000"/>
            </a:avLst>
          </a:prstGeom>
          <a:noFill/>
          <a:ln w="9525">
            <a:solidFill>
              <a:schemeClr val="tx1"/>
            </a:solidFill>
            <a:round/>
            <a:headEnd/>
            <a:tailEnd/>
          </a:ln>
          <a:effectLst/>
        </p:spPr>
        <p:txBody>
          <a:bodyPr wrap="none" anchor="ctr"/>
          <a:lstStyle/>
          <a:p>
            <a:endParaRPr lang="en-US" sz="2000">
              <a:latin typeface="Arial" pitchFamily="34" charset="0"/>
              <a:cs typeface="Arial" pitchFamily="34" charset="0"/>
            </a:endParaRPr>
          </a:p>
        </p:txBody>
      </p:sp>
      <p:sp>
        <p:nvSpPr>
          <p:cNvPr id="68615" name="Text Box 1031"/>
          <p:cNvSpPr txBox="1">
            <a:spLocks noChangeArrowheads="1"/>
          </p:cNvSpPr>
          <p:nvPr/>
        </p:nvSpPr>
        <p:spPr bwMode="ltGray">
          <a:xfrm>
            <a:off x="1981200" y="381000"/>
            <a:ext cx="5003800" cy="1323439"/>
          </a:xfrm>
          <a:prstGeom prst="rect">
            <a:avLst/>
          </a:prstGeom>
          <a:noFill/>
          <a:ln w="9525">
            <a:noFill/>
            <a:miter lim="800000"/>
            <a:headEnd/>
            <a:tailEnd/>
          </a:ln>
          <a:effectLst/>
        </p:spPr>
        <p:txBody>
          <a:bodyPr>
            <a:spAutoFit/>
          </a:bodyPr>
          <a:lstStyle/>
          <a:p>
            <a:r>
              <a:rPr lang="en-US" altLang="zh-CN" sz="2000" dirty="0" smtClean="0">
                <a:latin typeface="Arial" pitchFamily="34" charset="0"/>
                <a:cs typeface="Arial" pitchFamily="34" charset="0"/>
              </a:rPr>
              <a:t>composition </a:t>
            </a:r>
            <a:r>
              <a:rPr lang="en-US" altLang="zh-CN" sz="2000" dirty="0">
                <a:latin typeface="Arial" pitchFamily="34" charset="0"/>
                <a:cs typeface="Arial" pitchFamily="34" charset="0"/>
              </a:rPr>
              <a:t>is similar </a:t>
            </a:r>
            <a:r>
              <a:rPr lang="en-US" altLang="zh-CN" sz="2000" dirty="0" smtClean="0">
                <a:latin typeface="Arial" pitchFamily="34" charset="0"/>
                <a:cs typeface="Arial" pitchFamily="34" charset="0"/>
              </a:rPr>
              <a:t>that To soma </a:t>
            </a:r>
            <a:r>
              <a:rPr lang="en-US" altLang="zh-CN" sz="2000" dirty="0">
                <a:latin typeface="Arial" pitchFamily="34" charset="0"/>
                <a:cs typeface="Arial" pitchFamily="34" charset="0"/>
              </a:rPr>
              <a:t>: </a:t>
            </a:r>
            <a:r>
              <a:rPr lang="en-US" altLang="zh-CN" sz="2000" dirty="0" err="1">
                <a:latin typeface="Arial" pitchFamily="34" charset="0"/>
                <a:cs typeface="Arial" pitchFamily="34" charset="0"/>
              </a:rPr>
              <a:t>neurofilaments</a:t>
            </a:r>
            <a:r>
              <a:rPr lang="en-US" altLang="zh-CN" sz="2000" dirty="0">
                <a:latin typeface="Arial" pitchFamily="34" charset="0"/>
                <a:cs typeface="Arial" pitchFamily="34" charset="0"/>
              </a:rPr>
              <a:t> </a:t>
            </a:r>
            <a:r>
              <a:rPr lang="en-US" altLang="zh-CN" sz="2000" dirty="0" smtClean="0">
                <a:latin typeface="Arial" pitchFamily="34" charset="0"/>
                <a:cs typeface="Arial" pitchFamily="34" charset="0"/>
              </a:rPr>
              <a:t>,microtubule </a:t>
            </a:r>
            <a:r>
              <a:rPr lang="en-US" altLang="zh-CN" sz="2000" dirty="0">
                <a:latin typeface="Arial" pitchFamily="34" charset="0"/>
                <a:cs typeface="Arial" pitchFamily="34" charset="0"/>
              </a:rPr>
              <a:t>, mitochondria, </a:t>
            </a:r>
            <a:r>
              <a:rPr lang="en-US" altLang="zh-CN" sz="2000" dirty="0" err="1" smtClean="0">
                <a:latin typeface="Arial" pitchFamily="34" charset="0"/>
                <a:cs typeface="Arial" pitchFamily="34" charset="0"/>
              </a:rPr>
              <a:t>Nissl</a:t>
            </a:r>
            <a:r>
              <a:rPr lang="en-US" altLang="zh-CN" sz="2000" dirty="0" smtClean="0">
                <a:latin typeface="Arial" pitchFamily="34" charset="0"/>
                <a:cs typeface="Arial" pitchFamily="34" charset="0"/>
              </a:rPr>
              <a:t> </a:t>
            </a:r>
            <a:r>
              <a:rPr lang="en-US" altLang="zh-CN" sz="2000" dirty="0">
                <a:latin typeface="Arial" pitchFamily="34" charset="0"/>
                <a:cs typeface="Arial" pitchFamily="34" charset="0"/>
              </a:rPr>
              <a:t>bodies, </a:t>
            </a:r>
            <a:endParaRPr lang="en-US" altLang="zh-CN" sz="2000" dirty="0" smtClean="0">
              <a:latin typeface="Arial" pitchFamily="34" charset="0"/>
              <a:cs typeface="Arial" pitchFamily="34" charset="0"/>
            </a:endParaRPr>
          </a:p>
          <a:p>
            <a:r>
              <a:rPr lang="en-US" altLang="zh-CN" sz="2000" dirty="0" smtClean="0">
                <a:latin typeface="Arial" pitchFamily="34" charset="0"/>
                <a:cs typeface="Arial" pitchFamily="34" charset="0"/>
              </a:rPr>
              <a:t>no </a:t>
            </a:r>
            <a:r>
              <a:rPr lang="en-US" altLang="zh-CN" sz="2000" dirty="0">
                <a:latin typeface="Arial" pitchFamily="34" charset="0"/>
                <a:cs typeface="Arial" pitchFamily="34" charset="0"/>
              </a:rPr>
              <a:t>Golgi apparatus</a:t>
            </a:r>
          </a:p>
        </p:txBody>
      </p:sp>
      <p:sp>
        <p:nvSpPr>
          <p:cNvPr id="68616" name="Text Box 1032"/>
          <p:cNvSpPr txBox="1">
            <a:spLocks noChangeArrowheads="1"/>
          </p:cNvSpPr>
          <p:nvPr/>
        </p:nvSpPr>
        <p:spPr bwMode="ltGray">
          <a:xfrm>
            <a:off x="1981200" y="1676400"/>
            <a:ext cx="3746538" cy="1015663"/>
          </a:xfrm>
          <a:prstGeom prst="rect">
            <a:avLst/>
          </a:prstGeom>
          <a:noFill/>
          <a:ln w="9525">
            <a:noFill/>
            <a:miter lim="800000"/>
            <a:headEnd/>
            <a:tailEnd/>
          </a:ln>
          <a:effectLst/>
        </p:spPr>
        <p:txBody>
          <a:bodyPr wrap="none">
            <a:spAutoFit/>
          </a:bodyPr>
          <a:lstStyle/>
          <a:p>
            <a:endParaRPr lang="en-US" altLang="zh-CN" sz="2000" dirty="0" smtClean="0">
              <a:latin typeface="Arial" pitchFamily="34" charset="0"/>
              <a:cs typeface="Arial" pitchFamily="34" charset="0"/>
            </a:endParaRPr>
          </a:p>
          <a:p>
            <a:r>
              <a:rPr lang="en-US" altLang="zh-CN" sz="2000" dirty="0" err="1" smtClean="0">
                <a:latin typeface="Arial" pitchFamily="34" charset="0"/>
                <a:cs typeface="Arial" pitchFamily="34" charset="0"/>
              </a:rPr>
              <a:t>Dendritic</a:t>
            </a:r>
            <a:r>
              <a:rPr lang="en-US" altLang="zh-CN" sz="2000" dirty="0" smtClean="0">
                <a:latin typeface="Arial" pitchFamily="34" charset="0"/>
                <a:cs typeface="Arial" pitchFamily="34" charset="0"/>
              </a:rPr>
              <a:t> </a:t>
            </a:r>
            <a:r>
              <a:rPr lang="en-US" altLang="zh-CN" sz="2000" dirty="0">
                <a:latin typeface="Arial" pitchFamily="34" charset="0"/>
                <a:cs typeface="Arial" pitchFamily="34" charset="0"/>
              </a:rPr>
              <a:t>spine:</a:t>
            </a:r>
          </a:p>
          <a:p>
            <a:r>
              <a:rPr lang="en-US" altLang="zh-CN" sz="2000" dirty="0">
                <a:latin typeface="Arial" pitchFamily="34" charset="0"/>
                <a:cs typeface="Arial" pitchFamily="34" charset="0"/>
              </a:rPr>
              <a:t> flattened and parallel </a:t>
            </a:r>
            <a:r>
              <a:rPr lang="en-US" altLang="zh-CN" sz="2000" dirty="0" err="1">
                <a:latin typeface="Arial" pitchFamily="34" charset="0"/>
                <a:cs typeface="Arial" pitchFamily="34" charset="0"/>
              </a:rPr>
              <a:t>cisternae</a:t>
            </a:r>
            <a:endParaRPr lang="en-US" altLang="zh-CN" sz="2000" dirty="0">
              <a:latin typeface="Arial" pitchFamily="34" charset="0"/>
              <a:cs typeface="Arial" pitchFamily="34" charset="0"/>
            </a:endParaRPr>
          </a:p>
        </p:txBody>
      </p:sp>
      <p:sp>
        <p:nvSpPr>
          <p:cNvPr id="68619" name="Text Box 1035"/>
          <p:cNvSpPr txBox="1">
            <a:spLocks noChangeArrowheads="1"/>
          </p:cNvSpPr>
          <p:nvPr/>
        </p:nvSpPr>
        <p:spPr bwMode="ltGray">
          <a:xfrm>
            <a:off x="1676400" y="0"/>
            <a:ext cx="4195763" cy="400110"/>
          </a:xfrm>
          <a:prstGeom prst="rect">
            <a:avLst/>
          </a:prstGeom>
          <a:noFill/>
          <a:ln w="9525">
            <a:noFill/>
            <a:miter lim="800000"/>
            <a:headEnd/>
            <a:tailEnd/>
          </a:ln>
          <a:effectLst/>
        </p:spPr>
        <p:txBody>
          <a:bodyPr>
            <a:spAutoFit/>
          </a:bodyPr>
          <a:lstStyle/>
          <a:p>
            <a:r>
              <a:rPr lang="en-US" altLang="zh-CN" sz="2000" dirty="0" smtClean="0">
                <a:latin typeface="Arial" pitchFamily="34" charset="0"/>
                <a:cs typeface="Arial" pitchFamily="34" charset="0"/>
              </a:rPr>
              <a:t>2- 7 processes</a:t>
            </a:r>
            <a:endParaRPr lang="en-US" altLang="zh-CN" sz="2000" dirty="0">
              <a:latin typeface="Arial" pitchFamily="34" charset="0"/>
              <a:cs typeface="Arial" pitchFamily="34" charset="0"/>
            </a:endParaRPr>
          </a:p>
        </p:txBody>
      </p:sp>
      <p:sp>
        <p:nvSpPr>
          <p:cNvPr id="68623" name="Text Box 1039"/>
          <p:cNvSpPr txBox="1">
            <a:spLocks noChangeArrowheads="1"/>
          </p:cNvSpPr>
          <p:nvPr/>
        </p:nvSpPr>
        <p:spPr bwMode="ltGray">
          <a:xfrm>
            <a:off x="228600" y="1752600"/>
            <a:ext cx="1154483" cy="400110"/>
          </a:xfrm>
          <a:prstGeom prst="rect">
            <a:avLst/>
          </a:prstGeom>
          <a:noFill/>
          <a:ln w="9525">
            <a:noFill/>
            <a:miter lim="800000"/>
            <a:headEnd/>
            <a:tailEnd/>
          </a:ln>
          <a:effectLst/>
        </p:spPr>
        <p:txBody>
          <a:bodyPr wrap="none">
            <a:spAutoFit/>
          </a:bodyPr>
          <a:lstStyle/>
          <a:p>
            <a:r>
              <a:rPr lang="en-US" altLang="zh-CN" sz="2000" dirty="0">
                <a:latin typeface="Arial" pitchFamily="34" charset="0"/>
                <a:cs typeface="Arial" pitchFamily="34" charset="0"/>
              </a:rPr>
              <a:t>Dendrite</a:t>
            </a:r>
          </a:p>
        </p:txBody>
      </p:sp>
      <p:pic>
        <p:nvPicPr>
          <p:cNvPr id="68624" name="Picture 1040" descr="Dendrite spiny"/>
          <p:cNvPicPr>
            <a:picLocks noChangeAspect="1" noChangeArrowheads="1"/>
          </p:cNvPicPr>
          <p:nvPr/>
        </p:nvPicPr>
        <p:blipFill>
          <a:blip r:embed="rId3" cstate="print"/>
          <a:srcRect/>
          <a:stretch>
            <a:fillRect/>
          </a:stretch>
        </p:blipFill>
        <p:spPr bwMode="auto">
          <a:xfrm>
            <a:off x="0" y="3276600"/>
            <a:ext cx="1951037" cy="3581400"/>
          </a:xfrm>
          <a:prstGeom prst="rect">
            <a:avLst/>
          </a:prstGeom>
          <a:noFill/>
          <a:ln w="9525">
            <a:noFill/>
            <a:miter lim="800000"/>
            <a:headEnd/>
            <a:tailEnd/>
          </a:ln>
        </p:spPr>
      </p:pic>
      <p:pic>
        <p:nvPicPr>
          <p:cNvPr id="68626" name="Picture 1042" descr="神经元"/>
          <p:cNvPicPr>
            <a:picLocks noChangeAspect="1" noChangeArrowheads="1"/>
          </p:cNvPicPr>
          <p:nvPr/>
        </p:nvPicPr>
        <p:blipFill>
          <a:blip r:embed="rId4" cstate="print"/>
          <a:srcRect/>
          <a:stretch>
            <a:fillRect/>
          </a:stretch>
        </p:blipFill>
        <p:spPr bwMode="auto">
          <a:xfrm>
            <a:off x="2133600" y="5239690"/>
            <a:ext cx="7010399" cy="1618310"/>
          </a:xfrm>
          <a:prstGeom prst="rect">
            <a:avLst/>
          </a:prstGeom>
          <a:noFill/>
        </p:spPr>
      </p:pic>
      <p:sp>
        <p:nvSpPr>
          <p:cNvPr id="15" name="Rectangle 14"/>
          <p:cNvSpPr/>
          <p:nvPr/>
        </p:nvSpPr>
        <p:spPr>
          <a:xfrm>
            <a:off x="1905000" y="2743200"/>
            <a:ext cx="7696200" cy="2000548"/>
          </a:xfrm>
          <a:prstGeom prst="rect">
            <a:avLst/>
          </a:prstGeom>
        </p:spPr>
        <p:txBody>
          <a:bodyPr wrap="square">
            <a:spAutoFit/>
          </a:bodyPr>
          <a:lstStyle/>
          <a:p>
            <a:pPr marL="624078" indent="-514350">
              <a:buFont typeface="+mj-lt"/>
              <a:buAutoNum type="arabicPeriod"/>
            </a:pPr>
            <a:r>
              <a:rPr lang="en-US" sz="2000" dirty="0" smtClean="0">
                <a:latin typeface="Arial" pitchFamily="34" charset="0"/>
                <a:cs typeface="Arial" pitchFamily="34" charset="0"/>
              </a:rPr>
              <a:t>Branches off the cell body that carry information to the cell body.</a:t>
            </a:r>
          </a:p>
          <a:p>
            <a:pPr marL="624078" indent="-514350">
              <a:buFont typeface="+mj-lt"/>
              <a:buAutoNum type="arabicPeriod"/>
            </a:pPr>
            <a:r>
              <a:rPr lang="en-US" sz="2000" dirty="0" smtClean="0">
                <a:latin typeface="Arial" pitchFamily="34" charset="0"/>
                <a:cs typeface="Arial" pitchFamily="34" charset="0"/>
              </a:rPr>
              <a:t>Relatively short.</a:t>
            </a:r>
          </a:p>
          <a:p>
            <a:pPr marL="624078" indent="-514350">
              <a:buFont typeface="+mj-lt"/>
              <a:buAutoNum type="arabicPeriod"/>
            </a:pPr>
            <a:r>
              <a:rPr lang="en-US" sz="2000" dirty="0" smtClean="0">
                <a:latin typeface="Arial" pitchFamily="34" charset="0"/>
                <a:cs typeface="Arial" pitchFamily="34" charset="0"/>
              </a:rPr>
              <a:t>Often branched.</a:t>
            </a:r>
          </a:p>
          <a:p>
            <a:pPr marL="624078" indent="-514350">
              <a:buFont typeface="+mj-lt"/>
              <a:buAutoNum type="arabicPeriod"/>
            </a:pPr>
            <a:r>
              <a:rPr lang="en-US" sz="2000" dirty="0" smtClean="0">
                <a:latin typeface="Arial" pitchFamily="34" charset="0"/>
                <a:cs typeface="Arial" pitchFamily="34" charset="0"/>
              </a:rPr>
              <a:t>Have receptors for neurotransmitters.</a:t>
            </a:r>
          </a:p>
          <a:p>
            <a:pPr marL="624078" indent="-514350">
              <a:buFont typeface="+mj-lt"/>
              <a:buAutoNum type="arabicPeriod"/>
            </a:pPr>
            <a:r>
              <a:rPr lang="en-US" sz="2000" dirty="0" smtClean="0">
                <a:latin typeface="Arial" pitchFamily="34" charset="0"/>
                <a:cs typeface="Arial" pitchFamily="34" charset="0"/>
              </a:rPr>
              <a:t>Conduct local potentials</a:t>
            </a:r>
            <a:r>
              <a:rPr lang="en-US" sz="2400" dirty="0" smtClean="0">
                <a:latin typeface="Arial" pitchFamily="34" charset="0"/>
                <a:cs typeface="Arial" pitchFamily="34" charset="0"/>
              </a:rPr>
              <a:t>.</a:t>
            </a:r>
            <a:endParaRPr lang="en-US" sz="3600" dirty="0">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68614"/>
                                        </p:tgtEl>
                                        <p:attrNameLst>
                                          <p:attrName>style.visibility</p:attrName>
                                        </p:attrNameLst>
                                      </p:cBhvr>
                                      <p:to>
                                        <p:strVal val="visible"/>
                                      </p:to>
                                    </p:set>
                                    <p:animEffect transition="in" filter="barn(outHorizontal)">
                                      <p:cBhvr>
                                        <p:cTn id="7" dur="2000"/>
                                        <p:tgtEl>
                                          <p:spTgt spid="686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8619"/>
                                        </p:tgtEl>
                                        <p:attrNameLst>
                                          <p:attrName>style.visibility</p:attrName>
                                        </p:attrNameLst>
                                      </p:cBhvr>
                                      <p:to>
                                        <p:strVal val="visible"/>
                                      </p:to>
                                    </p:set>
                                    <p:animEffect transition="in" filter="wipe(left)">
                                      <p:cBhvr>
                                        <p:cTn id="12" dur="2000"/>
                                        <p:tgtEl>
                                          <p:spTgt spid="686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8615"/>
                                        </p:tgtEl>
                                        <p:attrNameLst>
                                          <p:attrName>style.visibility</p:attrName>
                                        </p:attrNameLst>
                                      </p:cBhvr>
                                      <p:to>
                                        <p:strVal val="visible"/>
                                      </p:to>
                                    </p:set>
                                    <p:animEffect transition="in" filter="wipe(left)">
                                      <p:cBhvr>
                                        <p:cTn id="17" dur="2000"/>
                                        <p:tgtEl>
                                          <p:spTgt spid="686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8616"/>
                                        </p:tgtEl>
                                        <p:attrNameLst>
                                          <p:attrName>style.visibility</p:attrName>
                                        </p:attrNameLst>
                                      </p:cBhvr>
                                      <p:to>
                                        <p:strVal val="visible"/>
                                      </p:to>
                                    </p:set>
                                    <p:animEffect transition="in" filter="wipe(left)">
                                      <p:cBhvr>
                                        <p:cTn id="22" dur="2000"/>
                                        <p:tgtEl>
                                          <p:spTgt spid="68616"/>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5">
                                            <p:txEl>
                                              <p:pRg st="0" end="0"/>
                                            </p:txEl>
                                          </p:spTgt>
                                        </p:tgtEl>
                                        <p:attrNameLst>
                                          <p:attrName>style.visibility</p:attrName>
                                        </p:attrNameLst>
                                      </p:cBhvr>
                                      <p:to>
                                        <p:strVal val="visible"/>
                                      </p:to>
                                    </p:set>
                                    <p:anim calcmode="lin" valueType="num">
                                      <p:cBhvr additive="base">
                                        <p:cTn id="27" dur="20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28" dur="20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5">
                                            <p:txEl>
                                              <p:pRg st="1" end="1"/>
                                            </p:txEl>
                                          </p:spTgt>
                                        </p:tgtEl>
                                        <p:attrNameLst>
                                          <p:attrName>style.visibility</p:attrName>
                                        </p:attrNameLst>
                                      </p:cBhvr>
                                      <p:to>
                                        <p:strVal val="visible"/>
                                      </p:to>
                                    </p:set>
                                    <p:anim calcmode="lin" valueType="num">
                                      <p:cBhvr additive="base">
                                        <p:cTn id="33" dur="2000" fill="hold"/>
                                        <p:tgtEl>
                                          <p:spTgt spid="15">
                                            <p:txEl>
                                              <p:pRg st="1" end="1"/>
                                            </p:txEl>
                                          </p:spTgt>
                                        </p:tgtEl>
                                        <p:attrNameLst>
                                          <p:attrName>ppt_x</p:attrName>
                                        </p:attrNameLst>
                                      </p:cBhvr>
                                      <p:tavLst>
                                        <p:tav tm="0">
                                          <p:val>
                                            <p:strVal val="#ppt_x"/>
                                          </p:val>
                                        </p:tav>
                                        <p:tav tm="100000">
                                          <p:val>
                                            <p:strVal val="#ppt_x"/>
                                          </p:val>
                                        </p:tav>
                                      </p:tavLst>
                                    </p:anim>
                                    <p:anim calcmode="lin" valueType="num">
                                      <p:cBhvr additive="base">
                                        <p:cTn id="34" dur="2000" fill="hold"/>
                                        <p:tgtEl>
                                          <p:spTgt spid="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5">
                                            <p:txEl>
                                              <p:pRg st="2" end="2"/>
                                            </p:txEl>
                                          </p:spTgt>
                                        </p:tgtEl>
                                        <p:attrNameLst>
                                          <p:attrName>style.visibility</p:attrName>
                                        </p:attrNameLst>
                                      </p:cBhvr>
                                      <p:to>
                                        <p:strVal val="visible"/>
                                      </p:to>
                                    </p:set>
                                    <p:anim calcmode="lin" valueType="num">
                                      <p:cBhvr additive="base">
                                        <p:cTn id="39" dur="20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40" dur="2000" fill="hold"/>
                                        <p:tgtEl>
                                          <p:spTgt spid="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5">
                                            <p:txEl>
                                              <p:pRg st="3" end="3"/>
                                            </p:txEl>
                                          </p:spTgt>
                                        </p:tgtEl>
                                        <p:attrNameLst>
                                          <p:attrName>style.visibility</p:attrName>
                                        </p:attrNameLst>
                                      </p:cBhvr>
                                      <p:to>
                                        <p:strVal val="visible"/>
                                      </p:to>
                                    </p:set>
                                    <p:anim calcmode="lin" valueType="num">
                                      <p:cBhvr additive="base">
                                        <p:cTn id="45" dur="2000" fill="hold"/>
                                        <p:tgtEl>
                                          <p:spTgt spid="15">
                                            <p:txEl>
                                              <p:pRg st="3" end="3"/>
                                            </p:txEl>
                                          </p:spTgt>
                                        </p:tgtEl>
                                        <p:attrNameLst>
                                          <p:attrName>ppt_x</p:attrName>
                                        </p:attrNameLst>
                                      </p:cBhvr>
                                      <p:tavLst>
                                        <p:tav tm="0">
                                          <p:val>
                                            <p:strVal val="#ppt_x"/>
                                          </p:val>
                                        </p:tav>
                                        <p:tav tm="100000">
                                          <p:val>
                                            <p:strVal val="#ppt_x"/>
                                          </p:val>
                                        </p:tav>
                                      </p:tavLst>
                                    </p:anim>
                                    <p:anim calcmode="lin" valueType="num">
                                      <p:cBhvr additive="base">
                                        <p:cTn id="46" dur="2000" fill="hold"/>
                                        <p:tgtEl>
                                          <p:spTgt spid="1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15">
                                            <p:txEl>
                                              <p:pRg st="4" end="4"/>
                                            </p:txEl>
                                          </p:spTgt>
                                        </p:tgtEl>
                                        <p:attrNameLst>
                                          <p:attrName>style.visibility</p:attrName>
                                        </p:attrNameLst>
                                      </p:cBhvr>
                                      <p:to>
                                        <p:strVal val="visible"/>
                                      </p:to>
                                    </p:set>
                                    <p:anim calcmode="lin" valueType="num">
                                      <p:cBhvr additive="base">
                                        <p:cTn id="51" dur="2000" fill="hold"/>
                                        <p:tgtEl>
                                          <p:spTgt spid="15">
                                            <p:txEl>
                                              <p:pRg st="4" end="4"/>
                                            </p:txEl>
                                          </p:spTgt>
                                        </p:tgtEl>
                                        <p:attrNameLst>
                                          <p:attrName>ppt_x</p:attrName>
                                        </p:attrNameLst>
                                      </p:cBhvr>
                                      <p:tavLst>
                                        <p:tav tm="0">
                                          <p:val>
                                            <p:strVal val="#ppt_x"/>
                                          </p:val>
                                        </p:tav>
                                        <p:tav tm="100000">
                                          <p:val>
                                            <p:strVal val="#ppt_x"/>
                                          </p:val>
                                        </p:tav>
                                      </p:tavLst>
                                    </p:anim>
                                    <p:anim calcmode="lin" valueType="num">
                                      <p:cBhvr additive="base">
                                        <p:cTn id="52" dur="2000" fill="hold"/>
                                        <p:tgtEl>
                                          <p:spTgt spid="1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2" presetClass="entr" presetSubtype="8" fill="hold" nodeType="clickEffect">
                                  <p:stCondLst>
                                    <p:cond delay="0"/>
                                  </p:stCondLst>
                                  <p:childTnLst>
                                    <p:set>
                                      <p:cBhvr>
                                        <p:cTn id="56" dur="1" fill="hold">
                                          <p:stCondLst>
                                            <p:cond delay="0"/>
                                          </p:stCondLst>
                                        </p:cTn>
                                        <p:tgtEl>
                                          <p:spTgt spid="68624"/>
                                        </p:tgtEl>
                                        <p:attrNameLst>
                                          <p:attrName>style.visibility</p:attrName>
                                        </p:attrNameLst>
                                      </p:cBhvr>
                                      <p:to>
                                        <p:strVal val="visible"/>
                                      </p:to>
                                    </p:set>
                                    <p:animEffect transition="in" filter="slide(fromLeft)">
                                      <p:cBhvr>
                                        <p:cTn id="57" dur="2000"/>
                                        <p:tgtEl>
                                          <p:spTgt spid="68624"/>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68626"/>
                                        </p:tgtEl>
                                        <p:attrNameLst>
                                          <p:attrName>style.visibility</p:attrName>
                                        </p:attrNameLst>
                                      </p:cBhvr>
                                      <p:to>
                                        <p:strVal val="visible"/>
                                      </p:to>
                                    </p:set>
                                    <p:animEffect transition="in" filter="blinds(horizontal)">
                                      <p:cBhvr>
                                        <p:cTn id="62" dur="500"/>
                                        <p:tgtEl>
                                          <p:spTgt spid="686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4" grpId="0" animBg="1"/>
      <p:bldP spid="68615" grpId="0"/>
      <p:bldP spid="68616" grpId="0"/>
      <p:bldP spid="686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67000" y="838200"/>
            <a:ext cx="8229600" cy="4389120"/>
          </a:xfrm>
        </p:spPr>
        <p:txBody>
          <a:bodyPr>
            <a:noAutofit/>
          </a:bodyPr>
          <a:lstStyle/>
          <a:p>
            <a:pPr marL="414772" indent="-414772">
              <a:buFont typeface="+mj-lt"/>
              <a:buAutoNum type="arabicPeriod"/>
            </a:pPr>
            <a:endParaRPr lang="en-US" dirty="0" smtClean="0">
              <a:latin typeface="Arial" pitchFamily="34" charset="0"/>
              <a:cs typeface="Arial" pitchFamily="34" charset="0"/>
            </a:endParaRPr>
          </a:p>
          <a:p>
            <a:pPr marL="414772" indent="-414772">
              <a:buFont typeface="+mj-lt"/>
              <a:buAutoNum type="arabicPeriod"/>
            </a:pPr>
            <a:endParaRPr lang="en-US" dirty="0" smtClean="0">
              <a:latin typeface="Arial" pitchFamily="34" charset="0"/>
              <a:cs typeface="Arial" pitchFamily="34" charset="0"/>
            </a:endParaRPr>
          </a:p>
          <a:p>
            <a:pPr marL="414772" indent="-414772">
              <a:buFont typeface="+mj-lt"/>
              <a:buAutoNum type="arabicPeriod"/>
            </a:pPr>
            <a:r>
              <a:rPr lang="en-US" sz="2300" dirty="0" smtClean="0">
                <a:latin typeface="Arial" pitchFamily="34" charset="0"/>
                <a:cs typeface="Arial" pitchFamily="34" charset="0"/>
              </a:rPr>
              <a:t>Input</a:t>
            </a:r>
          </a:p>
          <a:p>
            <a:pPr marL="414772" indent="-414772">
              <a:buFont typeface="+mj-lt"/>
              <a:buAutoNum type="arabicPeriod"/>
            </a:pPr>
            <a:r>
              <a:rPr lang="en-US" sz="2300" dirty="0" smtClean="0">
                <a:latin typeface="Arial" pitchFamily="34" charset="0"/>
                <a:cs typeface="Arial" pitchFamily="34" charset="0"/>
              </a:rPr>
              <a:t>Output</a:t>
            </a:r>
          </a:p>
          <a:p>
            <a:pPr marL="414772" indent="-414772">
              <a:buFont typeface="+mj-lt"/>
              <a:buAutoNum type="arabicPeriod"/>
            </a:pPr>
            <a:r>
              <a:rPr lang="en-US" sz="2300" dirty="0" smtClean="0">
                <a:latin typeface="Arial" pitchFamily="34" charset="0"/>
                <a:cs typeface="Arial" pitchFamily="34" charset="0"/>
              </a:rPr>
              <a:t>Centre</a:t>
            </a:r>
          </a:p>
          <a:p>
            <a:pPr marL="414772" indent="-414772">
              <a:buFont typeface="+mj-lt"/>
              <a:buAutoNum type="arabicPeriod"/>
            </a:pPr>
            <a:r>
              <a:rPr lang="en-US" sz="2300" dirty="0" smtClean="0">
                <a:latin typeface="Arial" pitchFamily="34" charset="0"/>
                <a:cs typeface="Arial" pitchFamily="34" charset="0"/>
              </a:rPr>
              <a:t>Integration</a:t>
            </a:r>
          </a:p>
          <a:p>
            <a:pPr marL="414772" indent="-414772">
              <a:buFont typeface="+mj-lt"/>
              <a:buAutoNum type="arabicPeriod"/>
            </a:pPr>
            <a:r>
              <a:rPr lang="en-US" sz="2300" dirty="0" smtClean="0">
                <a:latin typeface="Arial" pitchFamily="34" charset="0"/>
                <a:cs typeface="Arial" pitchFamily="34" charset="0"/>
              </a:rPr>
              <a:t>Speed</a:t>
            </a:r>
          </a:p>
          <a:p>
            <a:pPr marL="414772" indent="-414772">
              <a:buFont typeface="+mj-lt"/>
              <a:buAutoNum type="arabicPeriod"/>
            </a:pPr>
            <a:r>
              <a:rPr lang="en-US" sz="2300" dirty="0" smtClean="0">
                <a:latin typeface="Arial" pitchFamily="34" charset="0"/>
                <a:cs typeface="Arial" pitchFamily="34" charset="0"/>
              </a:rPr>
              <a:t>New ideas</a:t>
            </a:r>
          </a:p>
          <a:p>
            <a:pPr marL="414772" indent="-414772">
              <a:buFont typeface="+mj-lt"/>
              <a:buAutoNum type="arabicPeriod"/>
            </a:pPr>
            <a:r>
              <a:rPr lang="en-US" sz="2300" dirty="0" smtClean="0">
                <a:latin typeface="Arial" pitchFamily="34" charset="0"/>
                <a:cs typeface="Arial" pitchFamily="34" charset="0"/>
              </a:rPr>
              <a:t>Energy</a:t>
            </a:r>
          </a:p>
          <a:p>
            <a:pPr marL="414772" indent="-414772">
              <a:buFont typeface="+mj-lt"/>
              <a:buAutoNum type="arabicPeriod"/>
            </a:pPr>
            <a:r>
              <a:rPr lang="en-US" sz="2300" dirty="0" smtClean="0">
                <a:latin typeface="Arial" pitchFamily="34" charset="0"/>
                <a:cs typeface="Arial" pitchFamily="34" charset="0"/>
              </a:rPr>
              <a:t>Proper connections</a:t>
            </a:r>
          </a:p>
          <a:p>
            <a:pPr marL="414772" indent="-414772">
              <a:buFont typeface="+mj-lt"/>
              <a:buAutoNum type="arabicPeriod"/>
            </a:pPr>
            <a:r>
              <a:rPr lang="en-US" sz="2300" dirty="0" smtClean="0">
                <a:latin typeface="Arial" pitchFamily="34" charset="0"/>
                <a:cs typeface="Arial" pitchFamily="34" charset="0"/>
              </a:rPr>
              <a:t>Insulation</a:t>
            </a:r>
          </a:p>
          <a:p>
            <a:pPr marL="414772" indent="-414772">
              <a:buFont typeface="+mj-lt"/>
              <a:buAutoNum type="arabicPeriod"/>
            </a:pPr>
            <a:r>
              <a:rPr lang="en-US" sz="2300" dirty="0" smtClean="0">
                <a:latin typeface="Arial" pitchFamily="34" charset="0"/>
                <a:cs typeface="Arial" pitchFamily="34" charset="0"/>
              </a:rPr>
              <a:t>Day dreaming</a:t>
            </a:r>
          </a:p>
          <a:p>
            <a:pPr marL="414772" indent="-414772">
              <a:buFont typeface="+mj-lt"/>
              <a:buAutoNum type="arabicPeriod"/>
            </a:pPr>
            <a:r>
              <a:rPr lang="en-US" sz="2300" dirty="0" smtClean="0">
                <a:latin typeface="Arial" pitchFamily="34" charset="0"/>
                <a:cs typeface="Arial" pitchFamily="34" charset="0"/>
              </a:rPr>
              <a:t>Output flexibility</a:t>
            </a:r>
          </a:p>
          <a:p>
            <a:pPr marL="414772" indent="-414772">
              <a:buFont typeface="+mj-lt"/>
              <a:buAutoNum type="arabicPeriod"/>
            </a:pPr>
            <a:r>
              <a:rPr lang="en-US" sz="2300" dirty="0" err="1" smtClean="0">
                <a:latin typeface="Arial" pitchFamily="34" charset="0"/>
                <a:cs typeface="Arial" pitchFamily="34" charset="0"/>
              </a:rPr>
              <a:t>Orginality</a:t>
            </a:r>
            <a:endParaRPr lang="en-US" sz="2300" dirty="0" smtClean="0">
              <a:latin typeface="Arial" pitchFamily="34" charset="0"/>
              <a:cs typeface="Arial" pitchFamily="34" charset="0"/>
            </a:endParaRPr>
          </a:p>
          <a:p>
            <a:pPr marL="414772" indent="-414772">
              <a:buFont typeface="+mj-lt"/>
              <a:buAutoNum type="arabicPeriod"/>
            </a:pPr>
            <a:endParaRPr lang="en-US" sz="2300" dirty="0">
              <a:latin typeface="Arial" pitchFamily="34" charset="0"/>
              <a:cs typeface="Arial" pitchFamily="34" charset="0"/>
            </a:endParaRPr>
          </a:p>
        </p:txBody>
      </p:sp>
      <p:sp>
        <p:nvSpPr>
          <p:cNvPr id="2" name="Title 1"/>
          <p:cNvSpPr>
            <a:spLocks noGrp="1"/>
          </p:cNvSpPr>
          <p:nvPr>
            <p:ph type="title"/>
          </p:nvPr>
        </p:nvSpPr>
        <p:spPr>
          <a:xfrm>
            <a:off x="533400" y="0"/>
            <a:ext cx="8229600" cy="1143000"/>
          </a:xfrm>
        </p:spPr>
        <p:txBody>
          <a:bodyPr>
            <a:normAutofit/>
          </a:bodyPr>
          <a:lstStyle/>
          <a:p>
            <a:pPr algn="ctr"/>
            <a:r>
              <a:rPr lang="en-US" dirty="0" smtClean="0">
                <a:solidFill>
                  <a:schemeClr val="tx1"/>
                </a:solidFill>
                <a:latin typeface="Arial" pitchFamily="34" charset="0"/>
                <a:cs typeface="Arial" pitchFamily="34" charset="0"/>
              </a:rPr>
              <a:t> </a:t>
            </a:r>
            <a:r>
              <a:rPr lang="en-US" sz="2400" dirty="0" smtClean="0">
                <a:solidFill>
                  <a:schemeClr val="tx1"/>
                </a:solidFill>
                <a:latin typeface="Arial" pitchFamily="34" charset="0"/>
                <a:cs typeface="Arial" pitchFamily="34" charset="0"/>
              </a:rPr>
              <a:t>COMPARISION WITH COMPUTORS</a:t>
            </a:r>
            <a:endParaRPr lang="en-US" dirty="0">
              <a:solidFill>
                <a:schemeClr val="tx1"/>
              </a:solidFill>
              <a:latin typeface="Arial" pitchFamily="34" charset="0"/>
              <a:cs typeface="Arial"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2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20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20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20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0" dur="20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anim calcmode="lin" valueType="num">
                                      <p:cBhvr additive="base">
                                        <p:cTn id="55" dur="20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6" dur="20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11" end="11"/>
                                            </p:txEl>
                                          </p:spTgt>
                                        </p:tgtEl>
                                        <p:attrNameLst>
                                          <p:attrName>style.visibility</p:attrName>
                                        </p:attrNameLst>
                                      </p:cBhvr>
                                      <p:to>
                                        <p:strVal val="visible"/>
                                      </p:to>
                                    </p:set>
                                    <p:anim calcmode="lin" valueType="num">
                                      <p:cBhvr additive="base">
                                        <p:cTn id="61" dur="20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62" dur="20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 calcmode="lin" valueType="num">
                                      <p:cBhvr additive="base">
                                        <p:cTn id="67" dur="20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68" dur="20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3">
                                            <p:txEl>
                                              <p:pRg st="13" end="13"/>
                                            </p:txEl>
                                          </p:spTgt>
                                        </p:tgtEl>
                                        <p:attrNameLst>
                                          <p:attrName>style.visibility</p:attrName>
                                        </p:attrNameLst>
                                      </p:cBhvr>
                                      <p:to>
                                        <p:strVal val="visible"/>
                                      </p:to>
                                    </p:set>
                                    <p:anim calcmode="lin" valueType="num">
                                      <p:cBhvr additive="base">
                                        <p:cTn id="73" dur="20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74" dur="20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1881299"/>
            <a:ext cx="9530356" cy="4389120"/>
          </a:xfrm>
        </p:spPr>
        <p:txBody>
          <a:bodyPr>
            <a:normAutofit/>
          </a:bodyPr>
          <a:lstStyle/>
          <a:p>
            <a:pPr marL="514350" indent="-514350">
              <a:buNone/>
            </a:pPr>
            <a:r>
              <a:rPr lang="en-US" sz="2800" dirty="0" smtClean="0">
                <a:latin typeface="Arial" pitchFamily="34" charset="0"/>
                <a:cs typeface="Arial" pitchFamily="34" charset="0"/>
              </a:rPr>
              <a:t> </a:t>
            </a:r>
            <a:r>
              <a:rPr lang="en-US" sz="2800" dirty="0" smtClean="0"/>
              <a:t>Neurons-encode  </a:t>
            </a:r>
            <a:r>
              <a:rPr lang="en-US" sz="2800" dirty="0" smtClean="0">
                <a:latin typeface="Arial" pitchFamily="34" charset="0"/>
                <a:cs typeface="Arial" pitchFamily="34" charset="0"/>
              </a:rPr>
              <a:t>information at the cellular level.</a:t>
            </a:r>
          </a:p>
          <a:p>
            <a:pPr marL="514350" indent="-514350">
              <a:buNone/>
            </a:pPr>
            <a:endParaRPr lang="en-US" sz="2800" dirty="0" smtClean="0">
              <a:latin typeface="Arial" pitchFamily="34" charset="0"/>
              <a:cs typeface="Arial" pitchFamily="34" charset="0"/>
            </a:endParaRPr>
          </a:p>
          <a:p>
            <a:pPr marL="514350" indent="-514350" algn="ctr">
              <a:buNone/>
            </a:pPr>
            <a:endParaRPr lang="en-US" sz="2800" dirty="0" smtClean="0">
              <a:latin typeface="Arial" pitchFamily="34" charset="0"/>
              <a:cs typeface="Arial" pitchFamily="34" charset="0"/>
            </a:endParaRPr>
          </a:p>
          <a:p>
            <a:pPr marL="514350" indent="-514350">
              <a:buFont typeface="+mj-lt"/>
              <a:buAutoNum type="arabicPeriod"/>
            </a:pPr>
            <a:r>
              <a:rPr lang="en-US" sz="2800" dirty="0" smtClean="0">
                <a:latin typeface="Arial" pitchFamily="34" charset="0"/>
                <a:cs typeface="Arial" pitchFamily="34" charset="0"/>
              </a:rPr>
              <a:t>Frequency  modulation</a:t>
            </a:r>
          </a:p>
          <a:p>
            <a:pPr marL="514350" indent="-514350" algn="ctr">
              <a:buFont typeface="+mj-lt"/>
              <a:buAutoNum type="arabicPeriod"/>
            </a:pPr>
            <a:endParaRPr lang="en-US" sz="2800" dirty="0" smtClean="0">
              <a:latin typeface="Arial" pitchFamily="34" charset="0"/>
              <a:cs typeface="Arial" pitchFamily="34" charset="0"/>
            </a:endParaRPr>
          </a:p>
          <a:p>
            <a:pPr marL="514350" indent="-514350">
              <a:buFont typeface="+mj-lt"/>
              <a:buAutoNum type="arabicPeriod"/>
            </a:pPr>
            <a:r>
              <a:rPr lang="en-US" sz="2800" dirty="0" smtClean="0">
                <a:latin typeface="Arial" pitchFamily="34" charset="0"/>
                <a:cs typeface="Arial" pitchFamily="34" charset="0"/>
              </a:rPr>
              <a:t>On and Off mechanism of electrical impulses,</a:t>
            </a:r>
          </a:p>
          <a:p>
            <a:pPr marL="514350" indent="-514350" algn="ctr">
              <a:buNone/>
            </a:pPr>
            <a:r>
              <a:rPr lang="en-US" sz="2800" dirty="0" smtClean="0">
                <a:latin typeface="Arial" pitchFamily="34" charset="0"/>
                <a:cs typeface="Arial" pitchFamily="34" charset="0"/>
              </a:rPr>
              <a:t>	  </a:t>
            </a:r>
          </a:p>
          <a:p>
            <a:pPr marL="624078" indent="-514350">
              <a:buNone/>
            </a:pPr>
            <a:endParaRPr lang="en-US" sz="2800" dirty="0">
              <a:latin typeface="Arial" pitchFamily="34" charset="0"/>
              <a:cs typeface="Arial" pitchFamily="34" charset="0"/>
            </a:endParaRPr>
          </a:p>
        </p:txBody>
      </p:sp>
      <p:sp>
        <p:nvSpPr>
          <p:cNvPr id="2" name="Title 1"/>
          <p:cNvSpPr>
            <a:spLocks noGrp="1"/>
          </p:cNvSpPr>
          <p:nvPr>
            <p:ph type="title"/>
          </p:nvPr>
        </p:nvSpPr>
        <p:spPr>
          <a:xfrm>
            <a:off x="0" y="762000"/>
            <a:ext cx="8229600" cy="513995"/>
          </a:xfrm>
        </p:spPr>
        <p:txBody>
          <a:bodyPr>
            <a:noAutofit/>
          </a:bodyPr>
          <a:lstStyle/>
          <a:p>
            <a:pPr marL="742950" indent="-742950" algn="ctr"/>
            <a:r>
              <a:rPr lang="en-US" sz="3600" dirty="0" smtClean="0">
                <a:solidFill>
                  <a:schemeClr val="tx1"/>
                </a:solidFill>
                <a:latin typeface="Arial" pitchFamily="34" charset="0"/>
                <a:cs typeface="Arial" pitchFamily="34" charset="0"/>
              </a:rPr>
              <a:t>           </a:t>
            </a:r>
            <a:r>
              <a:rPr lang="en-US" dirty="0" smtClean="0">
                <a:solidFill>
                  <a:schemeClr val="tx1"/>
                </a:solidFill>
              </a:rPr>
              <a:t>Principle</a:t>
            </a:r>
            <a:br>
              <a:rPr lang="en-US" dirty="0" smtClean="0">
                <a:solidFill>
                  <a:schemeClr val="tx1"/>
                </a:solidFill>
              </a:rPr>
            </a:br>
            <a:r>
              <a:rPr lang="en-US" dirty="0" smtClean="0">
                <a:solidFill>
                  <a:schemeClr val="tx1"/>
                </a:solidFill>
              </a:rPr>
              <a:t>       Binary code</a:t>
            </a:r>
            <a:endParaRPr lang="en-US" sz="3600" dirty="0">
              <a:solidFill>
                <a:schemeClr val="tx1"/>
              </a:solidFill>
              <a:latin typeface="Arial" pitchFamily="34" charset="0"/>
              <a:cs typeface="Arial"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345</TotalTime>
  <Words>1992</Words>
  <Application>Microsoft Office PowerPoint</Application>
  <PresentationFormat>On-screen Show (4:3)</PresentationFormat>
  <Paragraphs>350</Paragraphs>
  <Slides>33</Slides>
  <Notes>15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35" baseType="lpstr">
      <vt:lpstr>Concourse</vt:lpstr>
      <vt:lpstr>Presentation</vt:lpstr>
      <vt:lpstr>Slide 1</vt:lpstr>
      <vt:lpstr>FUNCTIONALLY</vt:lpstr>
      <vt:lpstr>GLIAL CELL  CLASSFICATION size=0.02µm</vt:lpstr>
      <vt:lpstr>Slide 4</vt:lpstr>
      <vt:lpstr>Cell Body.           Soma or Perikaryon </vt:lpstr>
      <vt:lpstr>Axon</vt:lpstr>
      <vt:lpstr>Slide 7</vt:lpstr>
      <vt:lpstr> COMPARISION WITH COMPUTORS</vt:lpstr>
      <vt:lpstr>           Principle        Binary code</vt:lpstr>
      <vt:lpstr> .    </vt:lpstr>
      <vt:lpstr>Slide 11</vt:lpstr>
      <vt:lpstr>.  PRIMARY    1.RMP    2.CONDUCTION     3. EXICITATION  RMP= -65mV</vt:lpstr>
      <vt:lpstr>Slide 13</vt:lpstr>
      <vt:lpstr>Slide 14</vt:lpstr>
      <vt:lpstr>5. CONDUCTION</vt:lpstr>
      <vt:lpstr>6.REFRACTORY PERIOD  MAXIMUM FREQUENCY=1000/SEC.  0.5 mSEC </vt:lpstr>
      <vt:lpstr>7. Infatigability</vt:lpstr>
      <vt:lpstr>8. SUMMATION</vt:lpstr>
      <vt:lpstr>9. ADAPTATION The nerve fibre is quickly adapt itself, thus gradual changes to excite, but sudden alteration cause excitation.  </vt:lpstr>
      <vt:lpstr>The Neuromuscular Junction</vt:lpstr>
      <vt:lpstr>Nerve-Muscle Functional Unit </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Nervous Tissues</dc:title>
  <dc:creator/>
  <cp:lastModifiedBy>q.rasool</cp:lastModifiedBy>
  <cp:revision>44</cp:revision>
  <dcterms:created xsi:type="dcterms:W3CDTF">2006-08-16T00:00:00Z</dcterms:created>
  <dcterms:modified xsi:type="dcterms:W3CDTF">2012-11-04T08:13:16Z</dcterms:modified>
</cp:coreProperties>
</file>