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691" r:id="rId2"/>
  </p:sldMasterIdLst>
  <p:notesMasterIdLst>
    <p:notesMasterId r:id="rId56"/>
  </p:notesMasterIdLst>
  <p:handoutMasterIdLst>
    <p:handoutMasterId r:id="rId57"/>
  </p:handoutMasterIdLst>
  <p:sldIdLst>
    <p:sldId id="257" r:id="rId3"/>
    <p:sldId id="256" r:id="rId4"/>
    <p:sldId id="279" r:id="rId5"/>
    <p:sldId id="280" r:id="rId6"/>
    <p:sldId id="284" r:id="rId7"/>
    <p:sldId id="282" r:id="rId8"/>
    <p:sldId id="281" r:id="rId9"/>
    <p:sldId id="283" r:id="rId10"/>
    <p:sldId id="285" r:id="rId11"/>
    <p:sldId id="310" r:id="rId12"/>
    <p:sldId id="308" r:id="rId13"/>
    <p:sldId id="312" r:id="rId14"/>
    <p:sldId id="309" r:id="rId15"/>
    <p:sldId id="311" r:id="rId16"/>
    <p:sldId id="313" r:id="rId17"/>
    <p:sldId id="314" r:id="rId18"/>
    <p:sldId id="315" r:id="rId19"/>
    <p:sldId id="316" r:id="rId20"/>
    <p:sldId id="338" r:id="rId21"/>
    <p:sldId id="286" r:id="rId22"/>
    <p:sldId id="292" r:id="rId23"/>
    <p:sldId id="295" r:id="rId24"/>
    <p:sldId id="296" r:id="rId25"/>
    <p:sldId id="271" r:id="rId26"/>
    <p:sldId id="294" r:id="rId27"/>
    <p:sldId id="298" r:id="rId28"/>
    <p:sldId id="297" r:id="rId29"/>
    <p:sldId id="299" r:id="rId30"/>
    <p:sldId id="300" r:id="rId31"/>
    <p:sldId id="301" r:id="rId32"/>
    <p:sldId id="302" r:id="rId33"/>
    <p:sldId id="304" r:id="rId34"/>
    <p:sldId id="303" r:id="rId35"/>
    <p:sldId id="306" r:id="rId36"/>
    <p:sldId id="305" r:id="rId37"/>
    <p:sldId id="307" r:id="rId38"/>
    <p:sldId id="318" r:id="rId39"/>
    <p:sldId id="320" r:id="rId40"/>
    <p:sldId id="330" r:id="rId41"/>
    <p:sldId id="332" r:id="rId42"/>
    <p:sldId id="333" r:id="rId43"/>
    <p:sldId id="334" r:id="rId44"/>
    <p:sldId id="335" r:id="rId45"/>
    <p:sldId id="337" r:id="rId46"/>
    <p:sldId id="319" r:id="rId47"/>
    <p:sldId id="329" r:id="rId48"/>
    <p:sldId id="339" r:id="rId49"/>
    <p:sldId id="340" r:id="rId50"/>
    <p:sldId id="341" r:id="rId51"/>
    <p:sldId id="342" r:id="rId52"/>
    <p:sldId id="343" r:id="rId53"/>
    <p:sldId id="344" r:id="rId54"/>
    <p:sldId id="345" r:id="rId55"/>
  </p:sldIdLst>
  <p:sldSz cx="9902825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4395"/>
    <a:srgbClr val="FBF5EA"/>
    <a:srgbClr val="F9EED8"/>
    <a:srgbClr val="FFFFFF"/>
    <a:srgbClr val="292F8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41" autoAdjust="0"/>
    <p:restoredTop sz="94660"/>
  </p:normalViewPr>
  <p:slideViewPr>
    <p:cSldViewPr>
      <p:cViewPr varScale="1">
        <p:scale>
          <a:sx n="68" d="100"/>
          <a:sy n="68" d="100"/>
        </p:scale>
        <p:origin x="-1290" y="-96"/>
      </p:cViewPr>
      <p:guideLst>
        <p:guide orient="horz" pos="2160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3" d="100"/>
          <a:sy n="103" d="100"/>
        </p:scale>
        <p:origin x="-2916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1" charset="0"/>
                <a:ea typeface="ＭＳ Ｐゴシック" pitchFamily="1" charset="-128"/>
                <a:cs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ED6970-8409-480D-AF70-9A5A0F50459B}" type="datetime1">
              <a:rPr lang="en-US"/>
              <a:pPr/>
              <a:t>4/1/2014</a:t>
            </a:fld>
            <a:endParaRPr lang="en-US"/>
          </a:p>
        </p:txBody>
      </p:sp>
      <p:sp>
        <p:nvSpPr>
          <p:cNvPr id="1116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1" charset="0"/>
                <a:ea typeface="ＭＳ Ｐゴシック" pitchFamily="1" charset="-128"/>
                <a:cs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A86809E-207C-4500-8057-2FCB671A08E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1" charset="0"/>
                <a:ea typeface="ＭＳ Ｐゴシック" pitchFamily="1" charset="-128"/>
                <a:cs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1" charset="0"/>
                <a:ea typeface="ＭＳ Ｐゴシック" pitchFamily="1" charset="-128"/>
                <a:cs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4088" y="685800"/>
            <a:ext cx="49498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1" charset="0"/>
                <a:ea typeface="ＭＳ Ｐゴシック" pitchFamily="1" charset="-128"/>
                <a:cs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516C6F47-6158-4AA2-8EAC-8C656AA571B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Arial" pitchFamily="1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Arial" pitchFamily="1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Arial" pitchFamily="1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Arial" pitchFamily="1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" charset="0"/>
        <a:ea typeface="ＭＳ Ｐゴシック" pitchFamily="1" charset="-128"/>
        <a:cs typeface="Arial" pitchFamily="1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76B060-A9D7-4FD4-A925-6B80937EE34B}" type="slidenum">
              <a:rPr lang="en-US"/>
              <a:pPr/>
              <a:t>1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684213"/>
            <a:ext cx="4954588" cy="3430587"/>
          </a:xfrm>
          <a:solidFill>
            <a:srgbClr val="FFFFFF"/>
          </a:solidFill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4408" tIns="42204" rIns="84408" bIns="42204"/>
          <a:lstStyle/>
          <a:p>
            <a:pPr eaLnBrk="1" hangingPunct="1"/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E888A4-CDF7-4FE4-A915-2203A91BE885}" type="slidenum">
              <a:rPr lang="en-US"/>
              <a:pPr/>
              <a:t>2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BF5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gray">
          <a:xfrm>
            <a:off x="0" y="6400800"/>
            <a:ext cx="9907588" cy="457200"/>
          </a:xfrm>
          <a:prstGeom prst="rect">
            <a:avLst/>
          </a:prstGeom>
          <a:solidFill>
            <a:srgbClr val="384395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Verdana" pitchFamily="1" charset="0"/>
              <a:ea typeface="ＭＳ Ｐゴシック" pitchFamily="1" charset="-128"/>
            </a:endParaRPr>
          </a:p>
        </p:txBody>
      </p:sp>
      <p:pic>
        <p:nvPicPr>
          <p:cNvPr id="5" name="Picture 16" descr="Pearson_Bound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47063" y="6400800"/>
            <a:ext cx="165576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Pearson_Strap_Bound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400800"/>
            <a:ext cx="190817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2113" y="392113"/>
            <a:ext cx="8416925" cy="11430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2113" y="1676400"/>
            <a:ext cx="6931025" cy="1752600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26338" y="395288"/>
            <a:ext cx="2376487" cy="5959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395288"/>
            <a:ext cx="6978650" cy="5959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042C49-5F8D-41C5-8F1B-8C231BD80E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102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8213" y="6248400"/>
            <a:ext cx="0" cy="106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40925" y="6248400"/>
            <a:ext cx="0" cy="106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2113" y="392113"/>
            <a:ext cx="9056687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2113" y="1219200"/>
            <a:ext cx="9056687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72600" y="6172200"/>
            <a:ext cx="5302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00">
                <a:solidFill>
                  <a:srgbClr val="808080"/>
                </a:solidFill>
              </a:defRPr>
            </a:lvl1pPr>
          </a:lstStyle>
          <a:p>
            <a:fld id="{32BA688C-19FE-484D-AF52-84883FFCEBC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 userDrawn="1"/>
        </p:nvSpPr>
        <p:spPr bwMode="gray">
          <a:xfrm>
            <a:off x="0" y="6400800"/>
            <a:ext cx="9907588" cy="457200"/>
          </a:xfrm>
          <a:prstGeom prst="rect">
            <a:avLst/>
          </a:prstGeom>
          <a:solidFill>
            <a:srgbClr val="384395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Verdana" pitchFamily="1" charset="0"/>
              <a:ea typeface="ＭＳ Ｐゴシック" pitchFamily="1" charset="-128"/>
            </a:endParaRPr>
          </a:p>
        </p:txBody>
      </p:sp>
      <p:pic>
        <p:nvPicPr>
          <p:cNvPr id="2" name="Picture 16" descr="Pearson_Bound_White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8247063" y="6381750"/>
            <a:ext cx="165576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17" descr="Pearson_Strap_Bound_White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0" y="6345238"/>
            <a:ext cx="190817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54" r:id="rId2"/>
    <p:sldLayoutId id="2147483767" r:id="rId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8439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84395"/>
          </a:solidFill>
          <a:latin typeface="Verdana" pitchFamily="1" charset="0"/>
          <a:ea typeface="ＭＳ Ｐゴシック" pitchFamily="1" charset="-128"/>
          <a:cs typeface="ＭＳ Ｐゴシック" pitchFamily="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84395"/>
          </a:solidFill>
          <a:latin typeface="Verdana" pitchFamily="1" charset="0"/>
          <a:ea typeface="ＭＳ Ｐゴシック" pitchFamily="1" charset="-128"/>
          <a:cs typeface="ＭＳ Ｐゴシック" pitchFamily="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84395"/>
          </a:solidFill>
          <a:latin typeface="Verdana" pitchFamily="1" charset="0"/>
          <a:ea typeface="ＭＳ Ｐゴシック" pitchFamily="1" charset="-128"/>
          <a:cs typeface="ＭＳ Ｐゴシック" pitchFamily="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84395"/>
          </a:solidFill>
          <a:latin typeface="Verdana" pitchFamily="1" charset="0"/>
          <a:ea typeface="ＭＳ Ｐゴシック" pitchFamily="1" charset="-128"/>
          <a:cs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1" charset="0"/>
          <a:ea typeface="ＭＳ Ｐゴシック" pitchFamily="1" charset="-128"/>
          <a:cs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1" charset="0"/>
          <a:ea typeface="ＭＳ Ｐゴシック" pitchFamily="1" charset="-128"/>
          <a:cs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1" charset="0"/>
          <a:ea typeface="ＭＳ Ｐゴシック" pitchFamily="1" charset="-128"/>
          <a:cs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1" charset="0"/>
          <a:ea typeface="ＭＳ Ｐゴシック" pitchFamily="1" charset="-128"/>
          <a:cs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439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395288"/>
            <a:ext cx="9105900" cy="120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74764" name="Line 12"/>
          <p:cNvSpPr>
            <a:spLocks noChangeShapeType="1"/>
          </p:cNvSpPr>
          <p:nvPr userDrawn="1"/>
        </p:nvSpPr>
        <p:spPr bwMode="auto">
          <a:xfrm>
            <a:off x="0" y="6400800"/>
            <a:ext cx="990282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5124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28213" y="6248400"/>
            <a:ext cx="74612" cy="1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9" name="Rectangle 12"/>
          <p:cNvSpPr>
            <a:spLocks noChangeArrowheads="1"/>
          </p:cNvSpPr>
          <p:nvPr userDrawn="1"/>
        </p:nvSpPr>
        <p:spPr bwMode="gray">
          <a:xfrm>
            <a:off x="0" y="6400800"/>
            <a:ext cx="9907588" cy="457200"/>
          </a:xfrm>
          <a:prstGeom prst="rect">
            <a:avLst/>
          </a:prstGeom>
          <a:solidFill>
            <a:srgbClr val="384395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en-US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5126" name="Picture 16" descr="Pearson_Bound_White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247063" y="6381750"/>
            <a:ext cx="165576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7" descr="Pearson_Strap_Bound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345238"/>
            <a:ext cx="190817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4" r:id="rId2"/>
    <p:sldLayoutId id="2147483763" r:id="rId3"/>
    <p:sldLayoutId id="2147483762" r:id="rId4"/>
    <p:sldLayoutId id="2147483761" r:id="rId5"/>
    <p:sldLayoutId id="2147483760" r:id="rId6"/>
    <p:sldLayoutId id="2147483759" r:id="rId7"/>
    <p:sldLayoutId id="2147483758" r:id="rId8"/>
    <p:sldLayoutId id="2147483757" r:id="rId9"/>
    <p:sldLayoutId id="2147483756" r:id="rId10"/>
    <p:sldLayoutId id="21474837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1" charset="0"/>
          <a:ea typeface="Arial" pitchFamily="1" charset="0"/>
          <a:cs typeface="Arial" pitchFamily="1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1" charset="0"/>
          <a:ea typeface="Arial" pitchFamily="1" charset="0"/>
          <a:cs typeface="Arial" pitchFamily="1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1" charset="0"/>
          <a:ea typeface="Arial" pitchFamily="1" charset="0"/>
          <a:cs typeface="Arial" pitchFamily="1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1" charset="0"/>
          <a:ea typeface="Arial" pitchFamily="1" charset="0"/>
          <a:cs typeface="Arial" pitchFamily="1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1" charset="0"/>
          <a:ea typeface="Arial" pitchFamily="1" charset="0"/>
          <a:cs typeface="Arial" pitchFamily="1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1" charset="0"/>
          <a:ea typeface="Arial" pitchFamily="1" charset="0"/>
          <a:cs typeface="Arial" pitchFamily="1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1" charset="0"/>
          <a:ea typeface="Arial" pitchFamily="1" charset="0"/>
          <a:cs typeface="Arial" pitchFamily="1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1" charset="0"/>
          <a:ea typeface="Arial" pitchFamily="1" charset="0"/>
          <a:cs typeface="Arial" pitchFamily="1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defRPr sz="2400">
          <a:solidFill>
            <a:srgbClr val="384395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ea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ea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ea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ea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ea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ea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ea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ea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Always_Learning_Text_Blue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66838" y="2332038"/>
            <a:ext cx="7161212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2189163" y="6129338"/>
            <a:ext cx="5524500" cy="19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 baseline="30000">
                <a:solidFill>
                  <a:schemeClr val="bg2"/>
                </a:solidFill>
              </a:rPr>
              <a:t>Copyright © 2012 Pearson Education, Inc. or its affiliate(s). All rights reserved. 800 837 8969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10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95288" y="395288"/>
            <a:ext cx="9105900" cy="120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en-GB" b="1" dirty="0" smtClean="0">
                <a:solidFill>
                  <a:schemeClr val="bg1"/>
                </a:solidFill>
              </a:rPr>
              <a:t>Psychometric Analysis</a:t>
            </a:r>
          </a:p>
          <a:p>
            <a:pPr eaLnBrk="1" hangingPunct="1"/>
            <a:r>
              <a:rPr lang="en-GB" b="1" dirty="0">
                <a:solidFill>
                  <a:schemeClr val="bg1"/>
                </a:solidFill>
              </a:rPr>
              <a:t/>
            </a:r>
            <a:br>
              <a:rPr lang="en-GB" b="1" dirty="0">
                <a:solidFill>
                  <a:schemeClr val="bg1"/>
                </a:solidFill>
              </a:rPr>
            </a:br>
            <a:r>
              <a:rPr lang="en-GB" b="1" dirty="0" smtClean="0">
                <a:solidFill>
                  <a:schemeClr val="bg1"/>
                </a:solidFill>
              </a:rPr>
              <a:t>Item-level Analysis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12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Item Analysis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55812" y="11430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01625" y="1139824"/>
            <a:ext cx="8485188" cy="51847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Why analyse items?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Statistical behaviour of ‘bad’ items is fundamentally different from that of ‘good’ items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Provides quality control indicating items which should be reviewed by content experts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Items are good to the extent they ‘discriminate’ amongst candidates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Item scores should correlate positively with overall exam score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High test scorers should choose the correct answer more than low scorers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13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2113" y="392113"/>
            <a:ext cx="9056687" cy="6746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smtClean="0">
                <a:ln>
                  <a:noFill/>
                </a:ln>
                <a:solidFill>
                  <a:srgbClr val="384395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P-Value, Item Difficulty, Facility Value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38439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92113" y="1219200"/>
            <a:ext cx="9056687" cy="4800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Item difficulty is the percentage of the total sample getting item correct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Index ranges between 0 to 1.0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Important because it reveals whether item is too difficult or easy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Optimal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average item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difficulty depends on examination use and number of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distracters</a:t>
            </a: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Often recommend to be between 0.6 – 0.75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Below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0.10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higher than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0.90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item is problematic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14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Item Difficulty Diagnostics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01625" y="1139825"/>
            <a:ext cx="8485188" cy="4876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difficulty level</a:t>
            </a:r>
            <a:r>
              <a:rPr kumimoji="0" lang="en-GB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too low</a:t>
            </a: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 is incorrect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There is more than one correct answer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Contents is rare or trivial</a:t>
            </a: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Question not clearly state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15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Point-</a:t>
            </a:r>
            <a:r>
              <a:rPr lang="en-GB" sz="2800" dirty="0" err="1" smtClean="0"/>
              <a:t>biserial</a:t>
            </a:r>
            <a:r>
              <a:rPr lang="en-GB" sz="2800" dirty="0" smtClean="0"/>
              <a:t>, Item-total Correlation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01625" y="1139825"/>
            <a:ext cx="8485188" cy="4876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GB" sz="1800" kern="0" dirty="0" smtClean="0">
                <a:latin typeface="+mn-lt"/>
                <a:ea typeface="+mn-ea"/>
              </a:rPr>
              <a:t>R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epresented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by a correlation coefficient which indicates degree of relationship between performance on the item and performance on the test as a whole.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Point-</a:t>
            </a:r>
            <a:r>
              <a:rPr kumimoji="0" lang="en-GB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Biserial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correlation most often used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Index range is -1.0 to +1.0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Should be positive indicating that candidates answering correctly tend to have higher scores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Items that are below 0.20 should be reviewed since they are not providing sufficient information about people who do well on the test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16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Point-</a:t>
            </a:r>
            <a:r>
              <a:rPr lang="en-GB" sz="2800" dirty="0" err="1" smtClean="0"/>
              <a:t>biserial</a:t>
            </a:r>
            <a:r>
              <a:rPr lang="en-GB" sz="2800" dirty="0" smtClean="0"/>
              <a:t> Diagnostics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01625" y="1139825"/>
            <a:ext cx="8485188" cy="4876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 is incorrect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More than one key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Item is too difficult and guessing is being used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Item is ambiguous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Item is testing something different from the other items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17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Index of Discrimination</a:t>
            </a:r>
          </a:p>
        </p:txBody>
      </p:sp>
      <p:graphicFrame>
        <p:nvGraphicFramePr>
          <p:cNvPr id="6" name="Group 33"/>
          <p:cNvGraphicFramePr>
            <a:graphicFrameLocks/>
          </p:cNvGraphicFramePr>
          <p:nvPr/>
        </p:nvGraphicFramePr>
        <p:xfrm>
          <a:off x="4951412" y="1143000"/>
          <a:ext cx="4114800" cy="2206626"/>
        </p:xfrm>
        <a:graphic>
          <a:graphicData uri="http://schemas.openxmlformats.org/drawingml/2006/table">
            <a:tbl>
              <a:tblPr/>
              <a:tblGrid>
                <a:gridCol w="1028308"/>
                <a:gridCol w="1003227"/>
                <a:gridCol w="1054957"/>
                <a:gridCol w="1028308"/>
              </a:tblGrid>
              <a:tr h="55247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HG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96%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80%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7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LG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10%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84%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20%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8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13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01625" y="1139825"/>
            <a:ext cx="4165600" cy="4876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Difference between the percentage of high scoring students getting item correct and percentage of low scoring students getting it right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Range of values depends on item difficulty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higher the discrimination index D the better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High group top 27%, low group bottom 27%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18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Distracter Analysis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01625" y="1139825"/>
            <a:ext cx="8485188" cy="4876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High scoring candidates should select the correct option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Low scoring candidates should select randomly from distracters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Look at facility values for each of the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distracters</a:t>
            </a: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19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Psychometric Services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Dr. Stefan </a:t>
            </a:r>
            <a:r>
              <a:rPr lang="en-US" dirty="0" err="1" smtClean="0"/>
              <a:t>Bondorowicz</a:t>
            </a:r>
            <a:endParaRPr lang="en-US" dirty="0" smtClean="0"/>
          </a:p>
          <a:p>
            <a:pPr eaLnBrk="1" hangingPunct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April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95288" y="395288"/>
            <a:ext cx="9105900" cy="120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en-GB" b="1" dirty="0" smtClean="0">
                <a:solidFill>
                  <a:schemeClr val="bg1"/>
                </a:solidFill>
              </a:rPr>
              <a:t>Standard Setting</a:t>
            </a:r>
          </a:p>
          <a:p>
            <a:pPr eaLnBrk="1" hangingPunct="1"/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95288" y="395288"/>
            <a:ext cx="9105900" cy="120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en-GB" b="1" dirty="0" smtClean="0">
                <a:solidFill>
                  <a:schemeClr val="bg1"/>
                </a:solidFill>
              </a:rPr>
              <a:t>Standard Setting Overview</a:t>
            </a:r>
          </a:p>
        </p:txBody>
      </p:sp>
      <p:pic>
        <p:nvPicPr>
          <p:cNvPr id="3" name="Picture 2" descr="Police Rul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612" y="990600"/>
            <a:ext cx="9067800" cy="53717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494E537-6BFC-4836-9386-966DD833D9D2}" type="slidenum">
              <a:rPr lang="en-US"/>
              <a:pPr/>
              <a:t>22</a:t>
            </a:fld>
            <a:endParaRPr lang="en-US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79412" y="392113"/>
            <a:ext cx="9056687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384395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Standards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38439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379412" y="1219200"/>
            <a:ext cx="9056687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Norm-Referenced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Standard based on group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performance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sz="1800" kern="0" dirty="0" smtClean="0">
                <a:latin typeface="+mn-lt"/>
                <a:ea typeface="+mn-ea"/>
              </a:rPr>
              <a:t>Fixed: Pass mark is 60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Relative: 60% of candidates pass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Arbitrary, subjective, indefensible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Criterion-Referenced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Standard defined by measure of acceptable performance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What is acceptable performance is defined  by expert judgment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Content/knowledge based standard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Leniency/severity of judges affects the standard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Methodical, objective, defensible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494E537-6BFC-4836-9386-966DD833D9D2}" type="slidenum">
              <a:rPr lang="en-US"/>
              <a:pPr/>
              <a:t>23</a:t>
            </a:fld>
            <a:endParaRPr lang="en-US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92113" y="392113"/>
            <a:ext cx="9056687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384395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Standards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38439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92113" y="1219200"/>
            <a:ext cx="9056687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Licensure/Certification examinations enable the assessment of the knowledge a candidate possesses in a specific content area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pass/fail decision on an examination enables the separation of competent and incompetent candidates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Protecting the public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Passing suitable candidates through to next phase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 understanding of minimal competence is necessary in order to set a standard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standard is a cut point along a scale ranging from not competent to fully competent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24</a:t>
            </a:fld>
            <a:endParaRPr lang="en-US"/>
          </a:p>
        </p:txBody>
      </p:sp>
      <p:pic>
        <p:nvPicPr>
          <p:cNvPr id="4" name="Picture 3" descr="Distribu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412" y="304800"/>
            <a:ext cx="9296400" cy="571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25</a:t>
            </a:fld>
            <a:endParaRPr lang="en-US"/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392113" y="392113"/>
            <a:ext cx="9056687" cy="6746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smtClean="0">
                <a:ln>
                  <a:noFill/>
                </a:ln>
                <a:solidFill>
                  <a:srgbClr val="384395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Minimally Competent Candidate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38439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392113" y="1219200"/>
            <a:ext cx="9056687" cy="4800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Most criterion-based methods have the concept of a ‘Borderline Candidate’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MCC is: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Just barely passing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Borderline pass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Minimally competent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Just over the hypothetical borderline between acceptable and unacceptable performance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Judges need to agree the characteristics of this candidate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Judges need to </a:t>
            </a:r>
            <a:r>
              <a:rPr kumimoji="0" lang="en-GB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understand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this concept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26</a:t>
            </a:fld>
            <a:endParaRPr lang="en-US"/>
          </a:p>
        </p:txBody>
      </p:sp>
      <p:pic>
        <p:nvPicPr>
          <p:cNvPr id="4" name="Picture 3" descr="mmc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902825" cy="632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27</a:t>
            </a:fld>
            <a:endParaRPr lang="en-US"/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392113" y="392113"/>
            <a:ext cx="9056687" cy="6746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smtClean="0">
                <a:ln>
                  <a:noFill/>
                </a:ln>
                <a:solidFill>
                  <a:srgbClr val="384395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Training for Standard Setting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38439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392113" y="1219200"/>
            <a:ext cx="9056687" cy="4800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Select judges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Must be qualified to decide what level of knowledge measured by the examination is necessary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All important points of view should be represented on the panel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Minimum 5+ judges needed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Panel meeting to define borderline knowledge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Judges must understand what the test measures and how test scores will be used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Judges  describe a person whose knowledge would represent the borderline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Try to achieve an agreed definition of borderline performance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statement, with examples, of the standard that the passing score is supposed to represent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28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2113" y="392113"/>
            <a:ext cx="9056687" cy="6746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smtClean="0">
                <a:ln>
                  <a:noFill/>
                </a:ln>
                <a:solidFill>
                  <a:srgbClr val="384395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Training Reduces Inconsistency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38439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92113" y="1219200"/>
            <a:ext cx="9056687" cy="4800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be argued that all standard setting is arbitrary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Standards reflect learning objectives based on value judgments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Need to avoid capricious standard setting in which learning objectives are inconsistently translated into the cut-off score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Three main sources of inconsistency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Due to different conceptions of mastery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Inter-judge inconsistency due to different interpretations of learning objectives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Intra-judge inconsistency with judge using different standards for different items – due to items being perceived differently  from the way they actually function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29</a:t>
            </a:fld>
            <a:endParaRPr 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92113" y="392113"/>
            <a:ext cx="9056687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smtClean="0">
                <a:ln>
                  <a:noFill/>
                </a:ln>
                <a:solidFill>
                  <a:srgbClr val="384395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Standard Setting Methods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38439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92113" y="1219200"/>
            <a:ext cx="9056687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More than 3 dozen methods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Amongst the better known methods are: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Angoff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Bookmark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Nedelsky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Ebel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Jaeger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“Industry Standards” currently are the Angoff and Bookmark methods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9888" y="365125"/>
            <a:ext cx="9104312" cy="620713"/>
          </a:xfrm>
        </p:spPr>
        <p:txBody>
          <a:bodyPr/>
          <a:lstStyle/>
          <a:p>
            <a:pPr eaLnBrk="1" hangingPunct="1"/>
            <a:r>
              <a:rPr lang="en-US" smtClean="0"/>
              <a:t>Agenda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5763" y="1190625"/>
            <a:ext cx="8637587" cy="4295775"/>
          </a:xfrm>
        </p:spPr>
        <p:txBody>
          <a:bodyPr/>
          <a:lstStyle/>
          <a:p>
            <a:pPr eaLnBrk="1" hangingPunct="1"/>
            <a:r>
              <a:rPr lang="en-US" sz="2400" dirty="0" smtClean="0"/>
              <a:t>Psychometric Analysis</a:t>
            </a:r>
          </a:p>
          <a:p>
            <a:pPr lvl="1" eaLnBrk="1" hangingPunct="1"/>
            <a:r>
              <a:rPr lang="en-US" sz="2200" dirty="0" smtClean="0"/>
              <a:t>Exam-level Analysis</a:t>
            </a:r>
          </a:p>
          <a:p>
            <a:pPr lvl="1" eaLnBrk="1" hangingPunct="1"/>
            <a:r>
              <a:rPr lang="en-US" sz="2200" dirty="0" smtClean="0"/>
              <a:t>Item-level Analysis </a:t>
            </a:r>
          </a:p>
          <a:p>
            <a:pPr lvl="1" eaLnBrk="1" hangingPunct="1">
              <a:buNone/>
            </a:pPr>
            <a:endParaRPr lang="en-US" sz="2200" dirty="0" smtClean="0"/>
          </a:p>
          <a:p>
            <a:pPr eaLnBrk="1" hangingPunct="1"/>
            <a:r>
              <a:rPr lang="en-US" sz="2400" dirty="0" smtClean="0"/>
              <a:t>Standard Setting</a:t>
            </a:r>
          </a:p>
          <a:p>
            <a:pPr eaLnBrk="1" hangingPunct="1">
              <a:buNone/>
            </a:pPr>
            <a:endParaRPr lang="en-US" sz="2400" dirty="0" smtClean="0"/>
          </a:p>
          <a:p>
            <a:pPr eaLnBrk="1" hangingPunct="1"/>
            <a:r>
              <a:rPr lang="en-US" sz="2400" dirty="0" smtClean="0"/>
              <a:t>Test Administration</a:t>
            </a:r>
          </a:p>
          <a:p>
            <a:pPr eaLnBrk="1" hangingPunct="1">
              <a:buNone/>
            </a:pPr>
            <a:endParaRPr lang="en-US" sz="2400" dirty="0" smtClean="0"/>
          </a:p>
          <a:p>
            <a:pPr eaLnBrk="1" hangingPunct="1"/>
            <a:r>
              <a:rPr lang="en-US" sz="2400" dirty="0" smtClean="0"/>
              <a:t>Score Reporting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30</a:t>
            </a:fld>
            <a:endParaRPr 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92113" y="392113"/>
            <a:ext cx="9056687" cy="6746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smtClean="0">
                <a:ln>
                  <a:noFill/>
                </a:ln>
                <a:solidFill>
                  <a:srgbClr val="384395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Angoff Procedure</a:t>
            </a: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38439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392113" y="1219200"/>
            <a:ext cx="9056687" cy="4800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Estimate the percentage of minimally competent candidates who would answer each test item correctly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Two types of judgment are common: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Probability that any single MCC will answer correctly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Number out of 100 MCC’s who will answer correctly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judgment is </a:t>
            </a:r>
            <a:r>
              <a:rPr kumimoji="0" lang="en-GB" sz="2000" b="1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will</a:t>
            </a:r>
            <a:r>
              <a:rPr kumimoji="0" lang="en-GB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MCC answer correctly not </a:t>
            </a:r>
            <a:r>
              <a:rPr kumimoji="0" lang="en-GB" sz="2000" b="1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should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000" b="1" i="1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Ratings are averaged across judges and the average of these ratings is the </a:t>
            </a:r>
            <a:r>
              <a:rPr kumimoji="0" lang="en-GB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cut-score</a:t>
            </a: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31</a:t>
            </a:fld>
            <a:endParaRPr 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92113" y="392113"/>
            <a:ext cx="9056687" cy="6746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smtClean="0">
                <a:ln>
                  <a:noFill/>
                </a:ln>
                <a:solidFill>
                  <a:srgbClr val="384395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Angoff Procedure</a:t>
            </a: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38439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392113" y="1219200"/>
            <a:ext cx="9056687" cy="4800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Typically Angoff judgments are made over multiple rounds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Iterative process allows increasing refinement of judgments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Between rounds information can be provided to judges: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Consistency of judges ratings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Impact data -% pass rate with current cut-score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Difficulty of each item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passing score arrived at in the final round is the standard for this examination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32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1811" y="533404"/>
          <a:ext cx="8534400" cy="541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2400"/>
                <a:gridCol w="1422400"/>
                <a:gridCol w="1422400"/>
                <a:gridCol w="1422400"/>
                <a:gridCol w="1422400"/>
                <a:gridCol w="1422400"/>
              </a:tblGrid>
              <a:tr h="450850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latin typeface="Arial"/>
                        </a:rPr>
                        <a:t>J1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latin typeface="Arial"/>
                        </a:rPr>
                        <a:t>J2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latin typeface="Arial"/>
                        </a:rPr>
                        <a:t>J3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latin typeface="Arial"/>
                        </a:rPr>
                        <a:t>J4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45085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latin typeface="Arial"/>
                        </a:rPr>
                        <a:t>I1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</a:tr>
              <a:tr h="45085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latin typeface="Arial"/>
                        </a:rPr>
                        <a:t>I2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</a:tr>
              <a:tr h="45085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latin typeface="Arial"/>
                        </a:rPr>
                        <a:t>I3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72.5</a:t>
                      </a:r>
                    </a:p>
                  </a:txBody>
                  <a:tcPr marL="9525" marR="9525" marT="9525" marB="0" anchor="b"/>
                </a:tc>
              </a:tr>
              <a:tr h="45085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latin typeface="Arial"/>
                        </a:rPr>
                        <a:t>I4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27.5</a:t>
                      </a:r>
                    </a:p>
                  </a:txBody>
                  <a:tcPr marL="9525" marR="9525" marT="9525" marB="0" anchor="b"/>
                </a:tc>
              </a:tr>
              <a:tr h="45085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latin typeface="Arial"/>
                        </a:rPr>
                        <a:t>I5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52.5</a:t>
                      </a:r>
                    </a:p>
                  </a:txBody>
                  <a:tcPr marL="9525" marR="9525" marT="9525" marB="0" anchor="b"/>
                </a:tc>
              </a:tr>
              <a:tr h="45085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latin typeface="Arial"/>
                        </a:rPr>
                        <a:t>I6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</a:tr>
              <a:tr h="45085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latin typeface="Arial"/>
                        </a:rPr>
                        <a:t>I7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67.5</a:t>
                      </a:r>
                    </a:p>
                  </a:txBody>
                  <a:tcPr marL="9525" marR="9525" marT="9525" marB="0" anchor="b"/>
                </a:tc>
              </a:tr>
              <a:tr h="45085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latin typeface="Arial"/>
                        </a:rPr>
                        <a:t>I8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72.5</a:t>
                      </a:r>
                    </a:p>
                  </a:txBody>
                  <a:tcPr marL="9525" marR="9525" marT="9525" marB="0" anchor="b"/>
                </a:tc>
              </a:tr>
              <a:tr h="45085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latin typeface="Arial"/>
                        </a:rPr>
                        <a:t>I9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</a:tr>
              <a:tr h="45085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latin typeface="Arial"/>
                        </a:rPr>
                        <a:t>I10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latin typeface="Arial"/>
                        </a:rPr>
                        <a:t>52.5</a:t>
                      </a:r>
                    </a:p>
                  </a:txBody>
                  <a:tcPr marL="9525" marR="9525" marT="9525" marB="0" anchor="b"/>
                </a:tc>
              </a:tr>
              <a:tr h="450850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dirty="0">
                          <a:latin typeface="Arial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33</a:t>
            </a:fld>
            <a:endParaRPr 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92113" y="392113"/>
            <a:ext cx="9056687" cy="6746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smtClean="0">
                <a:ln>
                  <a:noFill/>
                </a:ln>
                <a:solidFill>
                  <a:srgbClr val="384395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Bookmark Procedure</a:t>
            </a: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38439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392113" y="1219200"/>
            <a:ext cx="9056687" cy="4800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Item Response Theory analysis is used to position the items on a scale of increasing difficulty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Judges are provided with a booklet consisting of the items arranged from easiest to most difficult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Judge selects the point in the set of items at which they think a MCC will go from getting the items correct to getting the items incorrect</a:t>
            </a: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34</a:t>
            </a:fld>
            <a:endParaRPr 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92113" y="392113"/>
            <a:ext cx="9056687" cy="6746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smtClean="0">
                <a:ln>
                  <a:noFill/>
                </a:ln>
                <a:solidFill>
                  <a:srgbClr val="384395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Bookmark Procedure</a:t>
            </a: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38439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392113" y="1219200"/>
            <a:ext cx="9056687" cy="4800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GB" sz="2000" b="0" i="0" u="none" strike="noStrike" kern="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</a:t>
            </a:r>
            <a:r>
              <a:rPr kumimoji="0" lang="en-GB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round judges read through the items deciding whether MCC would answer correctly or not and then selects initial bookmark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subsequent rounds discussion regarding the discrepancies between judges takes place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Through facilitated group discussion the differences between raters is discussed in terms of the knowledge candidates ought to have and the justification for individual bookmark placements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Actual candidate data can be provided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After the final round the cut-score is the average of the bookmark judgments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35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3212" y="381000"/>
            <a:ext cx="9056687" cy="67468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1" kern="0" dirty="0" smtClean="0">
                <a:solidFill>
                  <a:srgbClr val="384395"/>
                </a:solidFill>
                <a:latin typeface="+mj-lt"/>
                <a:ea typeface="+mj-ea"/>
                <a:cs typeface="+mj-cs"/>
              </a:rPr>
              <a:t>Standard Setting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384395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92113" y="1219200"/>
            <a:ext cx="9056687" cy="4800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Standard Setting is easy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Fairly mechanical process which most SME’s should be able to understand and master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Standard Setting is hard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Success depends on training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Needs an investment of time and resources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1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Standard Setting is essential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Vital part of the test development process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36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95288" y="395288"/>
            <a:ext cx="9105900" cy="120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en-GB" b="1" dirty="0" smtClean="0">
                <a:solidFill>
                  <a:schemeClr val="bg1"/>
                </a:solidFill>
              </a:rPr>
              <a:t>Test  Administration</a:t>
            </a:r>
          </a:p>
          <a:p>
            <a:pPr eaLnBrk="1" hangingPunct="1"/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38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Test Administration Models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1812" y="1371600"/>
            <a:ext cx="8763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endParaRPr lang="en-GB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Examination Windows</a:t>
            </a:r>
          </a:p>
          <a:p>
            <a:pPr marL="457200" indent="-457200">
              <a:buFont typeface="Arial" pitchFamily="34" charset="0"/>
              <a:buChar char="•"/>
            </a:pPr>
            <a:endParaRPr lang="en-GB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Administration</a:t>
            </a:r>
          </a:p>
          <a:p>
            <a:pPr marL="457200" indent="-457200">
              <a:buFont typeface="Arial" pitchFamily="34" charset="0"/>
              <a:buChar char="•"/>
            </a:pPr>
            <a:endParaRPr lang="en-GB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n-GB" dirty="0" smtClean="0"/>
              <a:t>Fixed Form (Linear)</a:t>
            </a:r>
          </a:p>
          <a:p>
            <a:pPr marL="914400" lvl="1" indent="-457200"/>
            <a:endParaRPr lang="en-GB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n-GB" dirty="0" smtClean="0"/>
              <a:t>Linear-on-the-Fly Testing (LOFT)</a:t>
            </a:r>
          </a:p>
          <a:p>
            <a:pPr marL="914400" lvl="1" indent="-457200">
              <a:buFont typeface="Arial" pitchFamily="34" charset="0"/>
              <a:buChar char="•"/>
            </a:pPr>
            <a:endParaRPr lang="en-GB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n-GB" dirty="0" smtClean="0"/>
              <a:t>Computer Adaptive Testing (CAT)</a:t>
            </a:r>
          </a:p>
          <a:p>
            <a:pPr marL="457200" indent="-457200">
              <a:buFont typeface="Arial" pitchFamily="34" charset="0"/>
              <a:buChar char="•"/>
            </a:pPr>
            <a:endParaRPr lang="en-GB" dirty="0" smtClean="0"/>
          </a:p>
          <a:p>
            <a:pPr marL="457200" indent="-457200">
              <a:buFont typeface="Arial" pitchFamily="34" charset="0"/>
              <a:buChar char="•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39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Examination Windows &amp; Continuous Testing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0812" y="1219200"/>
            <a:ext cx="9448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Single Examination Window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dirty="0" smtClean="0"/>
              <a:t>Candidates can sit examination once a year during a very limited period</a:t>
            </a:r>
          </a:p>
          <a:p>
            <a:pPr marL="914400" lvl="1" indent="-457200">
              <a:buFont typeface="Arial" pitchFamily="34" charset="0"/>
              <a:buChar char="•"/>
            </a:pPr>
            <a:endParaRPr lang="en-GB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Multiple Examination Windows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dirty="0" smtClean="0"/>
              <a:t>Candidates can sit the examination a number of times during the year </a:t>
            </a:r>
          </a:p>
          <a:p>
            <a:pPr marL="914400" lvl="1" indent="-457200">
              <a:buFont typeface="Arial" pitchFamily="34" charset="0"/>
              <a:buChar char="•"/>
            </a:pPr>
            <a:endParaRPr lang="en-GB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Continuous Testing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dirty="0" smtClean="0"/>
              <a:t>Candidates can sit the examination whenever they like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95288" y="395288"/>
            <a:ext cx="9105900" cy="120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en-GB" b="1" dirty="0" smtClean="0">
                <a:solidFill>
                  <a:schemeClr val="bg1"/>
                </a:solidFill>
              </a:rPr>
              <a:t>Psychometric Analysis</a:t>
            </a:r>
          </a:p>
          <a:p>
            <a:pPr eaLnBrk="1" hangingPunct="1"/>
            <a:r>
              <a:rPr lang="en-GB" b="1" dirty="0">
                <a:solidFill>
                  <a:schemeClr val="bg1"/>
                </a:solidFill>
              </a:rPr>
              <a:t/>
            </a:r>
            <a:br>
              <a:rPr lang="en-GB" b="1" dirty="0">
                <a:solidFill>
                  <a:schemeClr val="bg1"/>
                </a:solidFill>
              </a:rPr>
            </a:br>
            <a:r>
              <a:rPr lang="en-GB" b="1" dirty="0" smtClean="0">
                <a:solidFill>
                  <a:schemeClr val="bg1"/>
                </a:solidFill>
              </a:rPr>
              <a:t>Exam-level Analysis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40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Fixed-Forms (Linear)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5612" y="1371600"/>
            <a:ext cx="8991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Similar to paper test forms. 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Same set of test items is administered to candidates receiving same form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Items can be administered randomly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Requires the construction of a limited number of parallel forms containing non-overlapping or partially overlapping item sets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Construction of test forms requires satisfying content and psychometric constraints for each form</a:t>
            </a:r>
          </a:p>
          <a:p>
            <a:pPr marL="457200" indent="-457200">
              <a:buFont typeface="Arial" pitchFamily="34" charset="0"/>
              <a:buChar char="•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41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2700" dirty="0" smtClean="0"/>
              <a:t>Computer-Adaptive Multistage Testing (MST)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7012" y="1371600"/>
            <a:ext cx="9372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MST administers sets of items in modules or </a:t>
            </a:r>
            <a:r>
              <a:rPr lang="en-GB" dirty="0" err="1" smtClean="0"/>
              <a:t>testlets</a:t>
            </a:r>
            <a:endParaRPr lang="en-GB" dirty="0" smtClean="0"/>
          </a:p>
          <a:p>
            <a:pPr marL="457200" indent="-457200">
              <a:buFont typeface="Arial" pitchFamily="34" charset="0"/>
              <a:buChar char="•"/>
            </a:pPr>
            <a:endParaRPr lang="en-GB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Test taker performance on previous module determines which module is seen next</a:t>
            </a:r>
          </a:p>
          <a:p>
            <a:pPr marL="457200" indent="-457200">
              <a:buFont typeface="Arial" pitchFamily="34" charset="0"/>
              <a:buChar char="•"/>
            </a:pPr>
            <a:endParaRPr lang="en-GB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Test takers receive a tailored examination allowing for increased reliability and decreased test length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42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Linear-on-the-Fly Testing (LOFT)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5612" y="1219200"/>
            <a:ext cx="868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LOFT is designed to address item security issues with Linear Forms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Increases security by limiting the exposure of all items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Requires a large, calibrated, item bank to construct individual test forms for each candidate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A fixed-length test is constructed for each candidate at the beginning of the testing session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Items are selected to satisfy both content and psychometric constraints</a:t>
            </a:r>
          </a:p>
          <a:p>
            <a:pPr marL="457200" indent="-457200">
              <a:buFont typeface="Arial" pitchFamily="34" charset="0"/>
              <a:buChar char="•"/>
            </a:pPr>
            <a:endParaRPr lang="en-GB" dirty="0" smtClean="0"/>
          </a:p>
          <a:p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43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Computer Adaptive Testing (CAT)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412" y="1447800"/>
            <a:ext cx="9067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Items which are too easy/difficult contribute little information about ability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As candidate takes a CAT </a:t>
            </a:r>
            <a:r>
              <a:rPr lang="en-GB" dirty="0" smtClean="0"/>
              <a:t>an estimate </a:t>
            </a:r>
            <a:r>
              <a:rPr lang="en-GB" dirty="0" smtClean="0"/>
              <a:t>of ability is continually estimated based on response to </a:t>
            </a:r>
            <a:r>
              <a:rPr lang="en-GB" dirty="0" smtClean="0"/>
              <a:t>all </a:t>
            </a:r>
            <a:r>
              <a:rPr lang="en-GB" dirty="0" smtClean="0"/>
              <a:t>previous items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An algorithm selects the next ‘best’ item given test specification and current estimate of candidate ability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Items too hard or too easy will not be seen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CAT enables shorter tests, greater reliability, and greater test security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44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95288" y="395288"/>
            <a:ext cx="9105900" cy="120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en-GB" b="1" dirty="0" smtClean="0">
                <a:solidFill>
                  <a:schemeClr val="bg1"/>
                </a:solidFill>
              </a:rPr>
              <a:t>Score Reporting</a:t>
            </a:r>
          </a:p>
          <a:p>
            <a:pPr eaLnBrk="1" hangingPunct="1"/>
            <a:endParaRPr lang="en-GB" b="1" dirty="0" smtClean="0">
              <a:solidFill>
                <a:schemeClr val="bg1"/>
              </a:solidFill>
            </a:endParaRPr>
          </a:p>
          <a:p>
            <a:pPr eaLnBrk="1" hangingPunct="1"/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46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Raw Score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1812" y="1447800"/>
            <a:ext cx="8686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The number of correct answers or the sum of the points earned on each item</a:t>
            </a:r>
          </a:p>
          <a:p>
            <a:pPr marL="457200" indent="-457200">
              <a:buFont typeface="Arial" pitchFamily="34" charset="0"/>
              <a:buChar char="•"/>
            </a:pPr>
            <a:endParaRPr lang="en-GB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Are of limited value on all but the simplest of examinations</a:t>
            </a:r>
          </a:p>
          <a:p>
            <a:pPr marL="457200" indent="-457200">
              <a:buFont typeface="Arial" pitchFamily="34" charset="0"/>
              <a:buChar char="•"/>
            </a:pPr>
            <a:endParaRPr lang="en-GB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Raw scores cannot be compared across examinations</a:t>
            </a:r>
          </a:p>
          <a:p>
            <a:pPr marL="457200" indent="-457200">
              <a:buFont typeface="Arial" pitchFamily="34" charset="0"/>
              <a:buChar char="•"/>
            </a:pPr>
            <a:endParaRPr lang="en-GB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Slight differences in the difficulty of exam forms means raw scores can not be used to compare performance across forms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47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Percent-Correct Scores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1812" y="1524000"/>
            <a:ext cx="8534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Raw score divided by the number of points possible on the examination</a:t>
            </a:r>
          </a:p>
          <a:p>
            <a:pPr marL="457200" indent="-457200">
              <a:buFont typeface="Arial" pitchFamily="34" charset="0"/>
              <a:buChar char="•"/>
            </a:pPr>
            <a:endParaRPr lang="en-GB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Expresses exam performance on a scale which is independent of the number of questions</a:t>
            </a:r>
          </a:p>
          <a:p>
            <a:pPr marL="457200" indent="-457200">
              <a:buFont typeface="Arial" pitchFamily="34" charset="0"/>
              <a:buChar char="•"/>
            </a:pPr>
            <a:endParaRPr lang="en-GB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Equivalent percent-correct scores across different examination forms probably don’t represent equivalent levels of ability</a:t>
            </a:r>
          </a:p>
          <a:p>
            <a:pPr marL="457200" indent="-457200">
              <a:buFont typeface="Arial" pitchFamily="34" charset="0"/>
              <a:buChar char="•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48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Scale Scores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8012" y="1524000"/>
            <a:ext cx="8458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Raw scores are normally scaled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dirty="0" smtClean="0"/>
              <a:t>Compare scores of candidates across forms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dirty="0" smtClean="0"/>
              <a:t>Compare scores across years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dirty="0" smtClean="0"/>
              <a:t>Given score indicates same level of knowledge no matter which form or year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dirty="0" smtClean="0"/>
              <a:t>Scale scores are adjusted to compensate for differences in question difficulty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dirty="0" smtClean="0"/>
              <a:t>The easier the questions the more correct answers needed to achieve a particular scale score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dirty="0" smtClean="0"/>
              <a:t>Each test form has its own raw-to-scale score conversion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49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Score Reporting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412" y="1295400"/>
            <a:ext cx="8915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Scale used is a fairly arbitrary decision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dirty="0" smtClean="0"/>
              <a:t>Should be clear that score is not number correct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dirty="0" smtClean="0"/>
              <a:t>Should be clear that score is not percent correct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dirty="0" smtClean="0"/>
              <a:t>Minimum score should not be 0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dirty="0" smtClean="0"/>
              <a:t>Scale should not be 0 – 100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If there is a passing standard then scale can be chosen so that the cut score is a particular number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dirty="0" smtClean="0"/>
              <a:t>This number will be consistent across forms and time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dirty="0" smtClean="0"/>
              <a:t>Interpretation of exam performance can be made from the score no matter when the exam was taken or which exam form was administered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Classical Test Theory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sz="1800" dirty="0" smtClean="0"/>
              <a:t>Origins in early 20</a:t>
            </a:r>
            <a:r>
              <a:rPr lang="en-GB" sz="1800" baseline="30000" dirty="0" smtClean="0"/>
              <a:t>th</a:t>
            </a:r>
            <a:r>
              <a:rPr lang="en-GB" sz="1800" dirty="0" smtClean="0"/>
              <a:t> century individual difference testing</a:t>
            </a:r>
          </a:p>
          <a:p>
            <a:endParaRPr lang="en-GB" sz="1800" dirty="0" smtClean="0"/>
          </a:p>
          <a:p>
            <a:pPr>
              <a:buFont typeface="Wingdings" pitchFamily="2" charset="2"/>
              <a:buChar char="Ø"/>
            </a:pPr>
            <a:endParaRPr lang="en-GB" sz="1800" dirty="0" smtClean="0"/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CTT introduces 3 basic measurement concepts:</a:t>
            </a:r>
          </a:p>
          <a:p>
            <a:pPr lvl="1"/>
            <a:r>
              <a:rPr lang="en-GB" sz="1600" dirty="0" smtClean="0"/>
              <a:t>Observed score</a:t>
            </a:r>
          </a:p>
          <a:p>
            <a:pPr lvl="1"/>
            <a:r>
              <a:rPr lang="en-GB" sz="1600" dirty="0" smtClean="0"/>
              <a:t>True score</a:t>
            </a:r>
          </a:p>
          <a:p>
            <a:pPr lvl="1"/>
            <a:r>
              <a:rPr lang="en-GB" sz="1600" dirty="0" smtClean="0"/>
              <a:t>Error </a:t>
            </a:r>
            <a:r>
              <a:rPr lang="en-GB" sz="1600" dirty="0" smtClean="0"/>
              <a:t>score</a:t>
            </a:r>
          </a:p>
          <a:p>
            <a:pPr lvl="1">
              <a:buNone/>
            </a:pPr>
            <a:endParaRPr lang="en-GB" sz="1600" dirty="0" smtClean="0"/>
          </a:p>
          <a:p>
            <a:pPr lvl="1"/>
            <a:endParaRPr lang="en-GB" sz="1600" dirty="0" smtClean="0"/>
          </a:p>
          <a:p>
            <a:pPr>
              <a:buFont typeface="Wingdings" pitchFamily="2" charset="2"/>
              <a:buChar char="Ø"/>
            </a:pPr>
            <a:r>
              <a:rPr lang="en-GB" sz="1800" dirty="0" smtClean="0"/>
              <a:t>CTT </a:t>
            </a:r>
            <a:r>
              <a:rPr lang="en-GB" sz="1800" dirty="0" smtClean="0"/>
              <a:t>provides</a:t>
            </a:r>
            <a:r>
              <a:rPr lang="en-GB" sz="1800" dirty="0" smtClean="0"/>
              <a:t> </a:t>
            </a:r>
            <a:r>
              <a:rPr lang="en-GB" sz="1800" dirty="0" smtClean="0"/>
              <a:t>a number of statistics:</a:t>
            </a:r>
          </a:p>
          <a:p>
            <a:pPr lvl="1"/>
            <a:r>
              <a:rPr lang="en-GB" sz="1600" dirty="0" smtClean="0"/>
              <a:t>Test </a:t>
            </a:r>
            <a:r>
              <a:rPr lang="en-GB" sz="1600" dirty="0" smtClean="0"/>
              <a:t>reliability</a:t>
            </a:r>
            <a:endParaRPr lang="en-GB" sz="1600" dirty="0" smtClean="0"/>
          </a:p>
          <a:p>
            <a:pPr lvl="1"/>
            <a:r>
              <a:rPr lang="en-GB" sz="1600" dirty="0" smtClean="0"/>
              <a:t>Item difficulty &amp; discrimination</a:t>
            </a:r>
          </a:p>
          <a:p>
            <a:pPr lvl="1"/>
            <a:r>
              <a:rPr lang="en-GB" sz="1600" dirty="0" smtClean="0"/>
              <a:t>Distracter </a:t>
            </a:r>
            <a:r>
              <a:rPr lang="en-GB" sz="1600" dirty="0" smtClean="0"/>
              <a:t>analysis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50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Test Equating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684212" y="1295401"/>
            <a:ext cx="8686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It should be a matter of indifference to candidates of every ability level as to which form they are administered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Test equating is the statistical process of determining comparable scores on different forms of an exam 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Establishing equivalent scores on different forms of a test is called horizontal equating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To determine equivalent scores on different levels of a test is called vertical equating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51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Approaches To Equating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5612" y="12192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dirty="0" smtClean="0"/>
              <a:t>Mean Equating </a:t>
            </a:r>
          </a:p>
          <a:p>
            <a:pPr lvl="1"/>
            <a:r>
              <a:rPr lang="en-GB" dirty="0" smtClean="0"/>
              <a:t>adjusts the distribution of scores so that the mean of one form is comparable to the mean of the other form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Linear Equating </a:t>
            </a:r>
          </a:p>
          <a:p>
            <a:pPr lvl="1"/>
            <a:r>
              <a:rPr lang="en-GB" dirty="0" smtClean="0"/>
              <a:t>adjusts so that two forms have comparable means and standard deviations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dirty="0" err="1" smtClean="0"/>
              <a:t>Equipercentile</a:t>
            </a:r>
            <a:r>
              <a:rPr lang="en-GB" dirty="0" smtClean="0"/>
              <a:t> Equating</a:t>
            </a:r>
          </a:p>
          <a:p>
            <a:pPr lvl="1"/>
            <a:r>
              <a:rPr lang="en-GB" dirty="0" smtClean="0"/>
              <a:t>The equating relationship is one where a score on one form is equal to a score on another form when they have an equivalent percentile on either form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52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Raw-to-Scale Conversion Table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28600" y="1066800"/>
            <a:ext cx="9066212" cy="510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ED09700-A3C2-4CB2-9DE6-95207722FD07}" type="slidenum">
              <a:rPr lang="en-US"/>
              <a:pPr/>
              <a:t>53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True Score Theory</a:t>
            </a:r>
            <a:endParaRPr lang="en-GB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GB" sz="1800" dirty="0" smtClean="0"/>
          </a:p>
          <a:p>
            <a:pPr>
              <a:buFontTx/>
              <a:buNone/>
            </a:pPr>
            <a:endParaRPr lang="en-GB" sz="1800" dirty="0" smtClean="0"/>
          </a:p>
          <a:p>
            <a:pPr>
              <a:buFontTx/>
              <a:buNone/>
            </a:pPr>
            <a:endParaRPr lang="en-GB" sz="1800" dirty="0" smtClean="0"/>
          </a:p>
          <a:p>
            <a:pPr>
              <a:buFontTx/>
              <a:buNone/>
            </a:pPr>
            <a:endParaRPr lang="en-GB" sz="1800" dirty="0" smtClean="0"/>
          </a:p>
          <a:p>
            <a:pPr>
              <a:buFontTx/>
              <a:buNone/>
            </a:pPr>
            <a:endParaRPr lang="en-GB" sz="1800" dirty="0" smtClean="0"/>
          </a:p>
        </p:txBody>
      </p:sp>
      <p:pic>
        <p:nvPicPr>
          <p:cNvPr id="5" name="Picture 5" descr="measerr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3412" y="1219200"/>
            <a:ext cx="5638800" cy="335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494E537-6BFC-4836-9386-966DD833D9D2}" type="slidenum">
              <a:rPr lang="en-US"/>
              <a:pPr/>
              <a:t>7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Test Reliability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74625" indent="-174625"/>
            <a:r>
              <a:rPr lang="en-US" dirty="0" smtClean="0">
                <a:solidFill>
                  <a:schemeClr val="tx1"/>
                </a:solidFill>
              </a:rPr>
              <a:t>Reliability is the extent to which:</a:t>
            </a:r>
          </a:p>
          <a:p>
            <a:pPr lvl="1"/>
            <a:r>
              <a:rPr lang="en-US" dirty="0" smtClean="0"/>
              <a:t>Scores are </a:t>
            </a:r>
            <a:r>
              <a:rPr lang="en-US" dirty="0" smtClean="0"/>
              <a:t>dependable</a:t>
            </a:r>
            <a:endParaRPr lang="en-US" dirty="0" smtClean="0"/>
          </a:p>
          <a:p>
            <a:pPr lvl="1"/>
            <a:r>
              <a:rPr lang="en-US" dirty="0" smtClean="0"/>
              <a:t>Scores are repeatable for an individual test taker</a:t>
            </a:r>
          </a:p>
          <a:p>
            <a:pPr lvl="1"/>
            <a:r>
              <a:rPr lang="en-US" dirty="0" smtClean="0"/>
              <a:t>Scores are free from error</a:t>
            </a:r>
          </a:p>
          <a:p>
            <a:pPr lvl="1">
              <a:buFont typeface="Wingdings" pitchFamily="2" charset="2"/>
              <a:buNone/>
            </a:pPr>
            <a:endParaRPr lang="en-US" dirty="0" smtClean="0"/>
          </a:p>
          <a:p>
            <a:pPr marL="174625" indent="-174625"/>
            <a:r>
              <a:rPr lang="en-US" dirty="0" smtClean="0"/>
              <a:t>Reliability coefficients:</a:t>
            </a:r>
          </a:p>
          <a:p>
            <a:pPr lvl="1"/>
            <a:r>
              <a:rPr lang="en-US" dirty="0" smtClean="0"/>
              <a:t>A statistic that reflects the degree to which scores are free of measurement </a:t>
            </a:r>
            <a:r>
              <a:rPr lang="en-US" dirty="0" smtClean="0"/>
              <a:t>error (</a:t>
            </a:r>
            <a:r>
              <a:rPr lang="en-US" dirty="0" err="1" smtClean="0"/>
              <a:t>Cronbach’s</a:t>
            </a:r>
            <a:r>
              <a:rPr lang="en-US" dirty="0" smtClean="0"/>
              <a:t> Alpha)</a:t>
            </a:r>
            <a:endParaRPr lang="en-US" dirty="0" smtClean="0"/>
          </a:p>
          <a:p>
            <a:pPr lvl="1"/>
            <a:r>
              <a:rPr lang="en-US" dirty="0" smtClean="0"/>
              <a:t>Ranges from 0 to </a:t>
            </a:r>
            <a:r>
              <a:rPr lang="en-US" dirty="0" smtClean="0"/>
              <a:t>1.0</a:t>
            </a:r>
            <a:endParaRPr lang="en-US" dirty="0" smtClean="0"/>
          </a:p>
          <a:p>
            <a:pPr lvl="1"/>
            <a:r>
              <a:rPr lang="en-US" dirty="0" smtClean="0"/>
              <a:t>Good reliability is &gt;.80 </a:t>
            </a:r>
          </a:p>
          <a:p>
            <a:pPr lvl="1"/>
            <a:endParaRPr lang="en-US" dirty="0" smtClean="0"/>
          </a:p>
          <a:p>
            <a:pPr marL="174625" indent="-174625"/>
            <a:r>
              <a:rPr lang="en-US" dirty="0" smtClean="0"/>
              <a:t>Reliability </a:t>
            </a:r>
            <a:r>
              <a:rPr lang="en-US" dirty="0" smtClean="0"/>
              <a:t>depends on a number of factors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Test </a:t>
            </a:r>
            <a:r>
              <a:rPr lang="en-US" dirty="0" smtClean="0"/>
              <a:t>length</a:t>
            </a:r>
            <a:endParaRPr lang="en-US" dirty="0" smtClean="0"/>
          </a:p>
          <a:p>
            <a:pPr lvl="1"/>
            <a:r>
              <a:rPr lang="en-US" dirty="0" smtClean="0"/>
              <a:t>Test </a:t>
            </a:r>
            <a:r>
              <a:rPr lang="en-US" dirty="0" smtClean="0"/>
              <a:t>difficulty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Standard Error of </a:t>
            </a:r>
            <a:r>
              <a:rPr lang="en-GB" dirty="0" smtClean="0"/>
              <a:t>Measurement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GB" dirty="0" smtClean="0"/>
              <a:t>SEM is an estimate of error to use in interpreting a candidates test score</a:t>
            </a:r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sz="2800" dirty="0" smtClean="0"/>
              <a:t>                      SEM  =  s  </a:t>
            </a:r>
            <a:r>
              <a:rPr lang="en-US" sz="2800" dirty="0" smtClean="0">
                <a:sym typeface="Symbol" pitchFamily="18" charset="2"/>
              </a:rPr>
              <a:t></a:t>
            </a:r>
            <a:r>
              <a:rPr lang="en-GB" sz="2800" dirty="0" smtClean="0"/>
              <a:t>( 1 – r )</a:t>
            </a:r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GB" dirty="0" smtClean="0"/>
              <a:t>Consider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Test mean = </a:t>
            </a:r>
            <a:r>
              <a:rPr lang="en-GB" sz="1800" b="1" dirty="0" smtClean="0"/>
              <a:t>100</a:t>
            </a:r>
            <a:r>
              <a:rPr lang="en-GB" sz="1800" dirty="0" smtClean="0"/>
              <a:t>, SD = </a:t>
            </a:r>
            <a:r>
              <a:rPr lang="en-GB" sz="1800" b="1" dirty="0" smtClean="0"/>
              <a:t>12</a:t>
            </a:r>
            <a:r>
              <a:rPr lang="en-GB" sz="1800" dirty="0" smtClean="0"/>
              <a:t>, r = </a:t>
            </a:r>
            <a:r>
              <a:rPr lang="en-GB" sz="1800" b="1" dirty="0" smtClean="0"/>
              <a:t>0.9</a:t>
            </a:r>
            <a:r>
              <a:rPr lang="en-GB" sz="1800" dirty="0" smtClean="0"/>
              <a:t>, cut score </a:t>
            </a:r>
            <a:r>
              <a:rPr lang="en-GB" sz="1800" b="1" dirty="0" smtClean="0"/>
              <a:t>70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Candidate 1 raw score = </a:t>
            </a:r>
            <a:r>
              <a:rPr lang="en-GB" sz="1800" b="1" dirty="0" smtClean="0"/>
              <a:t>66</a:t>
            </a:r>
            <a:r>
              <a:rPr lang="en-GB" sz="1800" dirty="0" smtClean="0"/>
              <a:t>, 68% CI = 62-70, 95% CI = </a:t>
            </a:r>
            <a:r>
              <a:rPr lang="en-GB" sz="1800" b="1" dirty="0" smtClean="0"/>
              <a:t>58-74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Candidate 2 raw score = </a:t>
            </a:r>
            <a:r>
              <a:rPr lang="en-GB" sz="1800" b="1" dirty="0" smtClean="0"/>
              <a:t>74</a:t>
            </a:r>
            <a:r>
              <a:rPr lang="en-GB" sz="1800" dirty="0" smtClean="0"/>
              <a:t>, 68% CI = 70-78, 95% CI = </a:t>
            </a:r>
            <a:r>
              <a:rPr lang="en-GB" sz="1800" b="1" dirty="0" smtClean="0"/>
              <a:t>66-82</a:t>
            </a:r>
          </a:p>
          <a:p>
            <a:pPr lvl="1">
              <a:lnSpc>
                <a:spcPct val="90000"/>
              </a:lnSpc>
              <a:buNone/>
            </a:pPr>
            <a:endParaRPr lang="en-GB" sz="1800" dirty="0" smtClean="0"/>
          </a:p>
          <a:p>
            <a:pPr lvl="1">
              <a:lnSpc>
                <a:spcPct val="90000"/>
              </a:lnSpc>
              <a:buNone/>
            </a:pPr>
            <a:endParaRPr lang="en-GB" sz="1800" dirty="0" smtClean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GB" dirty="0" smtClean="0"/>
              <a:t>The higher a tests reliability the smaller the SEM and, therefore, the more confidence can be placed in the candidates observed score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494E537-6BFC-4836-9386-966DD833D9D2}" type="slidenum">
              <a:rPr lang="en-US"/>
              <a:pPr/>
              <a:t>9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Test Validity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74625" indent="-174625">
              <a:spcBef>
                <a:spcPct val="50000"/>
              </a:spcBef>
            </a:pPr>
            <a:r>
              <a:rPr lang="en-US" dirty="0" smtClean="0"/>
              <a:t>Validity is the extent to which:</a:t>
            </a:r>
          </a:p>
          <a:p>
            <a:pPr marL="828675" lvl="1">
              <a:spcBef>
                <a:spcPct val="50000"/>
              </a:spcBef>
            </a:pPr>
            <a:r>
              <a:rPr lang="en-US" dirty="0" smtClean="0"/>
              <a:t>A test measures what it is supposed to measure</a:t>
            </a:r>
          </a:p>
          <a:p>
            <a:pPr marL="828675" lvl="1">
              <a:spcBef>
                <a:spcPct val="50000"/>
              </a:spcBef>
            </a:pPr>
            <a:endParaRPr lang="en-US" dirty="0" smtClean="0"/>
          </a:p>
          <a:p>
            <a:pPr marL="828675" lvl="1">
              <a:spcBef>
                <a:spcPct val="50000"/>
              </a:spcBef>
            </a:pPr>
            <a:r>
              <a:rPr lang="en-US" dirty="0" smtClean="0"/>
              <a:t>The inferences made from the test scores are meaningful and useful</a:t>
            </a:r>
          </a:p>
          <a:p>
            <a:pPr marL="828675" lvl="1">
              <a:spcBef>
                <a:spcPct val="50000"/>
              </a:spcBef>
            </a:pPr>
            <a:endParaRPr lang="en-US" dirty="0" smtClean="0"/>
          </a:p>
          <a:p>
            <a:pPr marL="828675" lvl="1">
              <a:spcBef>
                <a:spcPct val="50000"/>
              </a:spcBef>
            </a:pPr>
            <a:r>
              <a:rPr lang="en-US" dirty="0" smtClean="0"/>
              <a:t>The content of the test reflects critical aspects of the job or the profession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arson_PowerPoint_Blue_PSS_2010.01.14">
  <a:themeElements>
    <a:clrScheme name="">
      <a:dk1>
        <a:srgbClr val="000000"/>
      </a:dk1>
      <a:lt1>
        <a:srgbClr val="FFFFFF"/>
      </a:lt1>
      <a:dk2>
        <a:srgbClr val="292F82"/>
      </a:dk2>
      <a:lt2>
        <a:srgbClr val="808080"/>
      </a:lt2>
      <a:accent1>
        <a:srgbClr val="39408E"/>
      </a:accent1>
      <a:accent2>
        <a:srgbClr val="5E69AA"/>
      </a:accent2>
      <a:accent3>
        <a:srgbClr val="FFFFFF"/>
      </a:accent3>
      <a:accent4>
        <a:srgbClr val="000000"/>
      </a:accent4>
      <a:accent5>
        <a:srgbClr val="AEAFC6"/>
      </a:accent5>
      <a:accent6>
        <a:srgbClr val="545E9A"/>
      </a:accent6>
      <a:hlink>
        <a:srgbClr val="727BB5"/>
      </a:hlink>
      <a:folHlink>
        <a:srgbClr val="868EBF"/>
      </a:folHlink>
    </a:clrScheme>
    <a:fontScheme name="Pearson_PowerPoint_Blue_PSS_2010.01.14">
      <a:majorFont>
        <a:latin typeface="Verdana"/>
        <a:ea typeface="ＭＳ Ｐゴシック"/>
        <a:cs typeface="ＭＳ Ｐゴシック"/>
      </a:majorFont>
      <a:minorFont>
        <a:latin typeface="Verdan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  <a:cs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  <a:cs typeface="ＭＳ Ｐゴシック" pitchFamily="1" charset="-128"/>
          </a:defRPr>
        </a:defPPr>
      </a:lstStyle>
    </a:lnDef>
  </a:objectDefaults>
  <a:extraClrSchemeLst>
    <a:extraClrScheme>
      <a:clrScheme name="Pearson_PowerPoint_Blue_PSS_2010.01.1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Blue_PSS_2010.01.1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Blue_PSS_2010.01.1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Blue_PSS_2010.01.1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Blue_PSS_2010.01.1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Blue_PSS_2010.01.1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Blue_PSS_2010.01.1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Blue_PSS_2010.01.1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Blue_PSS_2010.01.1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Blue_PSS_2010.01.1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Blue_PSS_2010.01.1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Blue_PSS_2010.01.1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Blue_PSS_2010.01.14 13">
        <a:dk1>
          <a:srgbClr val="000000"/>
        </a:dk1>
        <a:lt1>
          <a:srgbClr val="FFFFFF"/>
        </a:lt1>
        <a:dk2>
          <a:srgbClr val="292F82"/>
        </a:dk2>
        <a:lt2>
          <a:srgbClr val="808080"/>
        </a:lt2>
        <a:accent1>
          <a:srgbClr val="1A4A8D"/>
        </a:accent1>
        <a:accent2>
          <a:srgbClr val="0A5893"/>
        </a:accent2>
        <a:accent3>
          <a:srgbClr val="FFFFFF"/>
        </a:accent3>
        <a:accent4>
          <a:srgbClr val="000000"/>
        </a:accent4>
        <a:accent5>
          <a:srgbClr val="ABB1C5"/>
        </a:accent5>
        <a:accent6>
          <a:srgbClr val="084F85"/>
        </a:accent6>
        <a:hlink>
          <a:srgbClr val="0C6C9A"/>
        </a:hlink>
        <a:folHlink>
          <a:srgbClr val="0E75A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Verdana"/>
        <a:ea typeface="Arial"/>
        <a:cs typeface="Arial"/>
      </a:majorFont>
      <a:minorFont>
        <a:latin typeface="Verdana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Pearson_PowerPoint_Blue_PSS_2010.01.14 13">
    <a:dk1>
      <a:srgbClr val="000000"/>
    </a:dk1>
    <a:lt1>
      <a:srgbClr val="FFFFFF"/>
    </a:lt1>
    <a:dk2>
      <a:srgbClr val="292F82"/>
    </a:dk2>
    <a:lt2>
      <a:srgbClr val="808080"/>
    </a:lt2>
    <a:accent1>
      <a:srgbClr val="1A4A8D"/>
    </a:accent1>
    <a:accent2>
      <a:srgbClr val="0A5893"/>
    </a:accent2>
    <a:accent3>
      <a:srgbClr val="FFFFFF"/>
    </a:accent3>
    <a:accent4>
      <a:srgbClr val="000000"/>
    </a:accent4>
    <a:accent5>
      <a:srgbClr val="ABB1C5"/>
    </a:accent5>
    <a:accent6>
      <a:srgbClr val="084F85"/>
    </a:accent6>
    <a:hlink>
      <a:srgbClr val="0C6C9A"/>
    </a:hlink>
    <a:folHlink>
      <a:srgbClr val="0E75A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2004:Templates:My Templates:Pearson_PowerPoint_Blue_PSS_2010.01.14.pot</Template>
  <TotalTime>2272</TotalTime>
  <Words>2183</Words>
  <Application>Microsoft Macintosh PowerPoint</Application>
  <PresentationFormat>Custom</PresentationFormat>
  <Paragraphs>488</Paragraphs>
  <Slides>53</Slides>
  <Notes>2</Notes>
  <HiddenSlides>2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53</vt:i4>
      </vt:variant>
    </vt:vector>
  </HeadingPairs>
  <TitlesOfParts>
    <vt:vector size="55" baseType="lpstr">
      <vt:lpstr>Pearson_PowerPoint_Blue_PSS_2010.01.14</vt:lpstr>
      <vt:lpstr>1_Custom Design</vt:lpstr>
      <vt:lpstr>Slide 1</vt:lpstr>
      <vt:lpstr>Psychometric Services</vt:lpstr>
      <vt:lpstr>Agenda</vt:lpstr>
      <vt:lpstr>Slide 4</vt:lpstr>
      <vt:lpstr>Classical Test Theory</vt:lpstr>
      <vt:lpstr>True Score Theory</vt:lpstr>
      <vt:lpstr>Test Reliability</vt:lpstr>
      <vt:lpstr>Standard Error of Measurement</vt:lpstr>
      <vt:lpstr>Test Validity</vt:lpstr>
      <vt:lpstr>Questions?</vt:lpstr>
      <vt:lpstr>Slide 11</vt:lpstr>
      <vt:lpstr>Item Analysis</vt:lpstr>
      <vt:lpstr>Slide 13</vt:lpstr>
      <vt:lpstr>Item Difficulty Diagnostics</vt:lpstr>
      <vt:lpstr>Point-biserial, Item-total Correlation</vt:lpstr>
      <vt:lpstr>Point-biserial Diagnostics</vt:lpstr>
      <vt:lpstr>Index of Discrimination</vt:lpstr>
      <vt:lpstr>Distracter Analysis</vt:lpstr>
      <vt:lpstr>Questions?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Questions?</vt:lpstr>
      <vt:lpstr>Slide 37</vt:lpstr>
      <vt:lpstr>Test Administration Models</vt:lpstr>
      <vt:lpstr>Examination Windows &amp; Continuous Testing</vt:lpstr>
      <vt:lpstr>Fixed-Forms (Linear)</vt:lpstr>
      <vt:lpstr>Computer-Adaptive Multistage Testing (MST)</vt:lpstr>
      <vt:lpstr>Linear-on-the-Fly Testing (LOFT)</vt:lpstr>
      <vt:lpstr>Computer Adaptive Testing (CAT)</vt:lpstr>
      <vt:lpstr>Questions?</vt:lpstr>
      <vt:lpstr>Slide 45</vt:lpstr>
      <vt:lpstr>Raw Score</vt:lpstr>
      <vt:lpstr>Percent-Correct Scores</vt:lpstr>
      <vt:lpstr>Scale Scores</vt:lpstr>
      <vt:lpstr>Score Reporting</vt:lpstr>
      <vt:lpstr>Test Equating</vt:lpstr>
      <vt:lpstr>Approaches To Equating</vt:lpstr>
      <vt:lpstr>Raw-to-Scale Conversion Table</vt:lpstr>
      <vt:lpstr>Questions?</vt:lpstr>
    </vt:vector>
  </TitlesOfParts>
  <Company>Pearson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Albanese</dc:creator>
  <cp:lastModifiedBy>bondst</cp:lastModifiedBy>
  <cp:revision>87</cp:revision>
  <dcterms:created xsi:type="dcterms:W3CDTF">2012-02-09T15:58:12Z</dcterms:created>
  <dcterms:modified xsi:type="dcterms:W3CDTF">2014-04-01T20:11:17Z</dcterms:modified>
</cp:coreProperties>
</file>