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4" r:id="rId2"/>
  </p:sldMasterIdLst>
  <p:notesMasterIdLst>
    <p:notesMasterId r:id="rId36"/>
  </p:notesMasterIdLst>
  <p:handoutMasterIdLst>
    <p:handoutMasterId r:id="rId37"/>
  </p:handoutMasterIdLst>
  <p:sldIdLst>
    <p:sldId id="276" r:id="rId3"/>
    <p:sldId id="292" r:id="rId4"/>
    <p:sldId id="300" r:id="rId5"/>
    <p:sldId id="318" r:id="rId6"/>
    <p:sldId id="301" r:id="rId7"/>
    <p:sldId id="305" r:id="rId8"/>
    <p:sldId id="319" r:id="rId9"/>
    <p:sldId id="320" r:id="rId10"/>
    <p:sldId id="321" r:id="rId11"/>
    <p:sldId id="322" r:id="rId12"/>
    <p:sldId id="306" r:id="rId13"/>
    <p:sldId id="323" r:id="rId14"/>
    <p:sldId id="307" r:id="rId15"/>
    <p:sldId id="324" r:id="rId16"/>
    <p:sldId id="308" r:id="rId17"/>
    <p:sldId id="309" r:id="rId18"/>
    <p:sldId id="310" r:id="rId19"/>
    <p:sldId id="313" r:id="rId20"/>
    <p:sldId id="312" r:id="rId21"/>
    <p:sldId id="325" r:id="rId22"/>
    <p:sldId id="314" r:id="rId23"/>
    <p:sldId id="326" r:id="rId24"/>
    <p:sldId id="333" r:id="rId25"/>
    <p:sldId id="332" r:id="rId26"/>
    <p:sldId id="331" r:id="rId27"/>
    <p:sldId id="338" r:id="rId28"/>
    <p:sldId id="330" r:id="rId29"/>
    <p:sldId id="334" r:id="rId30"/>
    <p:sldId id="304" r:id="rId31"/>
    <p:sldId id="336" r:id="rId32"/>
    <p:sldId id="337" r:id="rId33"/>
    <p:sldId id="303" r:id="rId34"/>
    <p:sldId id="335" r:id="rId35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7191"/>
    <a:srgbClr val="B1426D"/>
    <a:srgbClr val="BA5A7F"/>
    <a:srgbClr val="C471A3"/>
    <a:srgbClr val="A72B5A"/>
    <a:srgbClr val="D8A1B6"/>
    <a:srgbClr val="FBF5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85227" autoAdjust="0"/>
  </p:normalViewPr>
  <p:slideViewPr>
    <p:cSldViewPr snapToGrid="0">
      <p:cViewPr varScale="1">
        <p:scale>
          <a:sx n="62" d="100"/>
          <a:sy n="62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866DD8-758C-4C14-BD68-092464F6C00F}" type="doc">
      <dgm:prSet loTypeId="urn:microsoft.com/office/officeart/2005/8/layout/cycle3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7183B98-A522-46A2-AD73-301E502BCD5F}">
      <dgm:prSet phldrT="[Text]"/>
      <dgm:spPr/>
      <dgm:t>
        <a:bodyPr/>
        <a:lstStyle/>
        <a:p>
          <a:r>
            <a:rPr lang="en-GB" dirty="0" smtClean="0"/>
            <a:t>Analyse Job</a:t>
          </a:r>
          <a:endParaRPr lang="en-GB" dirty="0"/>
        </a:p>
      </dgm:t>
    </dgm:pt>
    <dgm:pt modelId="{08CE17D2-E78A-4D26-A735-AE18E7543FB2}" type="parTrans" cxnId="{D7A08E82-306D-46FB-BC8F-F2D2E4F10F8F}">
      <dgm:prSet/>
      <dgm:spPr/>
      <dgm:t>
        <a:bodyPr/>
        <a:lstStyle/>
        <a:p>
          <a:endParaRPr lang="en-GB"/>
        </a:p>
      </dgm:t>
    </dgm:pt>
    <dgm:pt modelId="{CA051F10-7402-4894-8BFC-CFD79384FB6B}" type="sibTrans" cxnId="{D7A08E82-306D-46FB-BC8F-F2D2E4F10F8F}">
      <dgm:prSet/>
      <dgm:spPr/>
      <dgm:t>
        <a:bodyPr/>
        <a:lstStyle/>
        <a:p>
          <a:endParaRPr lang="en-GB"/>
        </a:p>
      </dgm:t>
    </dgm:pt>
    <dgm:pt modelId="{9BDB025E-BFA0-4ABE-9C96-E2AAC3769F15}">
      <dgm:prSet phldrT="[Text]"/>
      <dgm:spPr/>
      <dgm:t>
        <a:bodyPr/>
        <a:lstStyle/>
        <a:p>
          <a:r>
            <a:rPr lang="en-GB" dirty="0" smtClean="0"/>
            <a:t>Write</a:t>
          </a:r>
          <a:endParaRPr lang="en-GB" dirty="0"/>
        </a:p>
      </dgm:t>
    </dgm:pt>
    <dgm:pt modelId="{BFDAC16F-F4E0-4507-806F-203C57F8FFBB}" type="parTrans" cxnId="{FF9EDB09-2F2E-4A30-A635-E301B995579D}">
      <dgm:prSet/>
      <dgm:spPr/>
      <dgm:t>
        <a:bodyPr/>
        <a:lstStyle/>
        <a:p>
          <a:endParaRPr lang="en-GB"/>
        </a:p>
      </dgm:t>
    </dgm:pt>
    <dgm:pt modelId="{53EB35DB-5C21-430C-A2C3-1D3034AC73E4}" type="sibTrans" cxnId="{FF9EDB09-2F2E-4A30-A635-E301B995579D}">
      <dgm:prSet/>
      <dgm:spPr/>
      <dgm:t>
        <a:bodyPr/>
        <a:lstStyle/>
        <a:p>
          <a:endParaRPr lang="en-GB"/>
        </a:p>
      </dgm:t>
    </dgm:pt>
    <dgm:pt modelId="{DF047DD2-132C-4147-9F34-8BA4F689C969}">
      <dgm:prSet phldrT="[Text]"/>
      <dgm:spPr/>
      <dgm:t>
        <a:bodyPr/>
        <a:lstStyle/>
        <a:p>
          <a:r>
            <a:rPr lang="en-GB" dirty="0" smtClean="0"/>
            <a:t>Review</a:t>
          </a:r>
          <a:endParaRPr lang="en-GB" dirty="0"/>
        </a:p>
      </dgm:t>
    </dgm:pt>
    <dgm:pt modelId="{AE649BAF-E99F-469B-B0AD-5A051C211B9F}" type="parTrans" cxnId="{1B41AB8C-DAFF-44E6-A857-E915CE7389AC}">
      <dgm:prSet/>
      <dgm:spPr/>
      <dgm:t>
        <a:bodyPr/>
        <a:lstStyle/>
        <a:p>
          <a:endParaRPr lang="en-GB"/>
        </a:p>
      </dgm:t>
    </dgm:pt>
    <dgm:pt modelId="{9F6FE1CD-186C-46D5-BD79-498BDA4613BF}" type="sibTrans" cxnId="{1B41AB8C-DAFF-44E6-A857-E915CE7389AC}">
      <dgm:prSet/>
      <dgm:spPr/>
      <dgm:t>
        <a:bodyPr/>
        <a:lstStyle/>
        <a:p>
          <a:endParaRPr lang="en-GB"/>
        </a:p>
      </dgm:t>
    </dgm:pt>
    <dgm:pt modelId="{31531812-DF7F-4246-8B69-D60C58364FCF}">
      <dgm:prSet phldrT="[Text]"/>
      <dgm:spPr/>
      <dgm:t>
        <a:bodyPr/>
        <a:lstStyle/>
        <a:p>
          <a:r>
            <a:rPr lang="en-GB" dirty="0" smtClean="0"/>
            <a:t>Build Exam</a:t>
          </a:r>
          <a:endParaRPr lang="en-GB" dirty="0"/>
        </a:p>
      </dgm:t>
    </dgm:pt>
    <dgm:pt modelId="{348F3E00-4F6B-46D8-9837-17D84CE6CE58}" type="parTrans" cxnId="{8183B32E-B2E0-4D7D-8946-A0B21EDC111E}">
      <dgm:prSet/>
      <dgm:spPr/>
      <dgm:t>
        <a:bodyPr/>
        <a:lstStyle/>
        <a:p>
          <a:endParaRPr lang="en-GB"/>
        </a:p>
      </dgm:t>
    </dgm:pt>
    <dgm:pt modelId="{7879C337-A1D7-4919-B903-BA17793D7690}" type="sibTrans" cxnId="{8183B32E-B2E0-4D7D-8946-A0B21EDC111E}">
      <dgm:prSet/>
      <dgm:spPr/>
      <dgm:t>
        <a:bodyPr/>
        <a:lstStyle/>
        <a:p>
          <a:endParaRPr lang="en-GB"/>
        </a:p>
      </dgm:t>
    </dgm:pt>
    <dgm:pt modelId="{C242E408-6635-455C-B5A5-0A16EACF6388}">
      <dgm:prSet phldrT="[Text]"/>
      <dgm:spPr/>
      <dgm:t>
        <a:bodyPr/>
        <a:lstStyle/>
        <a:p>
          <a:r>
            <a:rPr lang="en-GB" dirty="0" smtClean="0"/>
            <a:t>Set Standard</a:t>
          </a:r>
          <a:endParaRPr lang="en-GB" dirty="0"/>
        </a:p>
      </dgm:t>
    </dgm:pt>
    <dgm:pt modelId="{C599B0FE-957C-47AE-9444-2BB2D0F41AE1}" type="parTrans" cxnId="{42DA98A7-F335-46D8-9A47-ED816A54BEFF}">
      <dgm:prSet/>
      <dgm:spPr/>
      <dgm:t>
        <a:bodyPr/>
        <a:lstStyle/>
        <a:p>
          <a:endParaRPr lang="en-GB"/>
        </a:p>
      </dgm:t>
    </dgm:pt>
    <dgm:pt modelId="{1A84980F-FADC-4E66-9E6A-122550EB406D}" type="sibTrans" cxnId="{42DA98A7-F335-46D8-9A47-ED816A54BEFF}">
      <dgm:prSet/>
      <dgm:spPr/>
      <dgm:t>
        <a:bodyPr/>
        <a:lstStyle/>
        <a:p>
          <a:endParaRPr lang="en-GB"/>
        </a:p>
      </dgm:t>
    </dgm:pt>
    <dgm:pt modelId="{7674FFCB-6392-40E4-9429-DCA654DCF5F8}">
      <dgm:prSet phldrT="[Text]"/>
      <dgm:spPr/>
      <dgm:t>
        <a:bodyPr/>
        <a:lstStyle/>
        <a:p>
          <a:r>
            <a:rPr lang="en-GB" dirty="0" smtClean="0"/>
            <a:t>Administer</a:t>
          </a:r>
          <a:endParaRPr lang="en-GB" dirty="0"/>
        </a:p>
      </dgm:t>
    </dgm:pt>
    <dgm:pt modelId="{2DE93A18-7EB7-4BDD-A930-AA658DDDBECF}" type="parTrans" cxnId="{0453CDFD-C0B6-4443-9BFB-D5E7EE2C5F9A}">
      <dgm:prSet/>
      <dgm:spPr/>
      <dgm:t>
        <a:bodyPr/>
        <a:lstStyle/>
        <a:p>
          <a:endParaRPr lang="en-GB"/>
        </a:p>
      </dgm:t>
    </dgm:pt>
    <dgm:pt modelId="{384A48A6-E3CA-4B85-85F5-5EF1C324DD66}" type="sibTrans" cxnId="{0453CDFD-C0B6-4443-9BFB-D5E7EE2C5F9A}">
      <dgm:prSet/>
      <dgm:spPr/>
      <dgm:t>
        <a:bodyPr/>
        <a:lstStyle/>
        <a:p>
          <a:endParaRPr lang="en-GB"/>
        </a:p>
      </dgm:t>
    </dgm:pt>
    <dgm:pt modelId="{D0E8195C-71FC-4B1C-9947-2E5AC07B31A1}">
      <dgm:prSet phldrT="[Text]"/>
      <dgm:spPr/>
      <dgm:t>
        <a:bodyPr/>
        <a:lstStyle/>
        <a:p>
          <a:r>
            <a:rPr lang="en-GB" dirty="0" smtClean="0"/>
            <a:t>Analyse Stats</a:t>
          </a:r>
          <a:endParaRPr lang="en-GB" dirty="0"/>
        </a:p>
      </dgm:t>
    </dgm:pt>
    <dgm:pt modelId="{BAB66808-8FC9-4976-878B-034FBD7601B9}" type="parTrans" cxnId="{7F461A85-33DE-4006-A438-64FE7EFD58D8}">
      <dgm:prSet/>
      <dgm:spPr/>
      <dgm:t>
        <a:bodyPr/>
        <a:lstStyle/>
        <a:p>
          <a:endParaRPr lang="en-GB"/>
        </a:p>
      </dgm:t>
    </dgm:pt>
    <dgm:pt modelId="{113338AC-B2F7-40D4-9AB6-46D3C3EC012E}" type="sibTrans" cxnId="{7F461A85-33DE-4006-A438-64FE7EFD58D8}">
      <dgm:prSet/>
      <dgm:spPr/>
      <dgm:t>
        <a:bodyPr/>
        <a:lstStyle/>
        <a:p>
          <a:endParaRPr lang="en-GB"/>
        </a:p>
      </dgm:t>
    </dgm:pt>
    <dgm:pt modelId="{E4F0B085-995F-4D65-8B0F-F0CFE0BA38F0}" type="pres">
      <dgm:prSet presAssocID="{A6866DD8-758C-4C14-BD68-092464F6C0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49BEC0-CC6D-47E7-A824-9F91CE386728}" type="pres">
      <dgm:prSet presAssocID="{A6866DD8-758C-4C14-BD68-092464F6C00F}" presName="cycle" presStyleCnt="0"/>
      <dgm:spPr/>
      <dgm:t>
        <a:bodyPr/>
        <a:lstStyle/>
        <a:p>
          <a:endParaRPr lang="en-GB"/>
        </a:p>
      </dgm:t>
    </dgm:pt>
    <dgm:pt modelId="{93713F30-90DB-427D-8FB2-348F57FE4529}" type="pres">
      <dgm:prSet presAssocID="{97183B98-A522-46A2-AD73-301E502BCD5F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7ED6A8-F990-481B-B112-8A612BFE2871}" type="pres">
      <dgm:prSet presAssocID="{CA051F10-7402-4894-8BFC-CFD79384FB6B}" presName="sibTransFirstNode" presStyleLbl="bgShp" presStyleIdx="0" presStyleCnt="1"/>
      <dgm:spPr/>
      <dgm:t>
        <a:bodyPr/>
        <a:lstStyle/>
        <a:p>
          <a:endParaRPr lang="en-GB"/>
        </a:p>
      </dgm:t>
    </dgm:pt>
    <dgm:pt modelId="{CADB542D-B710-49AA-A07D-CE3FD8E8B460}" type="pres">
      <dgm:prSet presAssocID="{9BDB025E-BFA0-4ABE-9C96-E2AAC3769F15}" presName="nodeFollowingNodes" presStyleLbl="node1" presStyleIdx="1" presStyleCnt="7" custRadScaleRad="92031" custRadScaleInc="149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B4CBFD-AF6A-4143-A5A4-B0C98ED83140}" type="pres">
      <dgm:prSet presAssocID="{DF047DD2-132C-4147-9F34-8BA4F689C969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2C7EB9-17A0-4945-9936-E10263BE5478}" type="pres">
      <dgm:prSet presAssocID="{31531812-DF7F-4246-8B69-D60C58364FCF}" presName="nodeFollowingNodes" presStyleLbl="node1" presStyleIdx="3" presStyleCnt="7" custRadScaleRad="102613" custRadScaleInc="-61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7E48D8-7E80-45B9-A01D-EACE9E91673E}" type="pres">
      <dgm:prSet presAssocID="{C242E408-6635-455C-B5A5-0A16EACF6388}" presName="nodeFollowingNodes" presStyleLbl="node1" presStyleIdx="4" presStyleCnt="7" custRadScaleRad="103180" custRadScaleInc="76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5D9E5C-4258-404F-B13D-463FEE792C18}" type="pres">
      <dgm:prSet presAssocID="{7674FFCB-6392-40E4-9429-DCA654DCF5F8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B52410-E3DC-4BB8-9E5A-450F21F604BC}" type="pres">
      <dgm:prSet presAssocID="{D0E8195C-71FC-4B1C-9947-2E5AC07B31A1}" presName="nodeFollowingNodes" presStyleLbl="node1" presStyleIdx="6" presStyleCnt="7" custRadScaleRad="92031" custRadScaleInc="-149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F9EDB09-2F2E-4A30-A635-E301B995579D}" srcId="{A6866DD8-758C-4C14-BD68-092464F6C00F}" destId="{9BDB025E-BFA0-4ABE-9C96-E2AAC3769F15}" srcOrd="1" destOrd="0" parTransId="{BFDAC16F-F4E0-4507-806F-203C57F8FFBB}" sibTransId="{53EB35DB-5C21-430C-A2C3-1D3034AC73E4}"/>
    <dgm:cxn modelId="{15B3C2E4-A8CA-4330-A198-9882DB2CCE27}" type="presOf" srcId="{A6866DD8-758C-4C14-BD68-092464F6C00F}" destId="{E4F0B085-995F-4D65-8B0F-F0CFE0BA38F0}" srcOrd="0" destOrd="0" presId="urn:microsoft.com/office/officeart/2005/8/layout/cycle3"/>
    <dgm:cxn modelId="{B14C3802-A801-48C6-A817-BD390BF028E2}" type="presOf" srcId="{C242E408-6635-455C-B5A5-0A16EACF6388}" destId="{BB7E48D8-7E80-45B9-A01D-EACE9E91673E}" srcOrd="0" destOrd="0" presId="urn:microsoft.com/office/officeart/2005/8/layout/cycle3"/>
    <dgm:cxn modelId="{97DD18B6-368D-4AC4-BF51-68D87EBADEA5}" type="presOf" srcId="{97183B98-A522-46A2-AD73-301E502BCD5F}" destId="{93713F30-90DB-427D-8FB2-348F57FE4529}" srcOrd="0" destOrd="0" presId="urn:microsoft.com/office/officeart/2005/8/layout/cycle3"/>
    <dgm:cxn modelId="{7F461A85-33DE-4006-A438-64FE7EFD58D8}" srcId="{A6866DD8-758C-4C14-BD68-092464F6C00F}" destId="{D0E8195C-71FC-4B1C-9947-2E5AC07B31A1}" srcOrd="6" destOrd="0" parTransId="{BAB66808-8FC9-4976-878B-034FBD7601B9}" sibTransId="{113338AC-B2F7-40D4-9AB6-46D3C3EC012E}"/>
    <dgm:cxn modelId="{0DEEFDE2-76D7-4646-AEEB-F25501A31D67}" type="presOf" srcId="{31531812-DF7F-4246-8B69-D60C58364FCF}" destId="{A42C7EB9-17A0-4945-9936-E10263BE5478}" srcOrd="0" destOrd="0" presId="urn:microsoft.com/office/officeart/2005/8/layout/cycle3"/>
    <dgm:cxn modelId="{B00E1F68-55BB-4E49-B900-C873A40063C7}" type="presOf" srcId="{D0E8195C-71FC-4B1C-9947-2E5AC07B31A1}" destId="{CBB52410-E3DC-4BB8-9E5A-450F21F604BC}" srcOrd="0" destOrd="0" presId="urn:microsoft.com/office/officeart/2005/8/layout/cycle3"/>
    <dgm:cxn modelId="{F089BA58-90F2-40D8-8F0F-4352D86405D4}" type="presOf" srcId="{DF047DD2-132C-4147-9F34-8BA4F689C969}" destId="{C4B4CBFD-AF6A-4143-A5A4-B0C98ED83140}" srcOrd="0" destOrd="0" presId="urn:microsoft.com/office/officeart/2005/8/layout/cycle3"/>
    <dgm:cxn modelId="{8183B32E-B2E0-4D7D-8946-A0B21EDC111E}" srcId="{A6866DD8-758C-4C14-BD68-092464F6C00F}" destId="{31531812-DF7F-4246-8B69-D60C58364FCF}" srcOrd="3" destOrd="0" parTransId="{348F3E00-4F6B-46D8-9837-17D84CE6CE58}" sibTransId="{7879C337-A1D7-4919-B903-BA17793D7690}"/>
    <dgm:cxn modelId="{1B41AB8C-DAFF-44E6-A857-E915CE7389AC}" srcId="{A6866DD8-758C-4C14-BD68-092464F6C00F}" destId="{DF047DD2-132C-4147-9F34-8BA4F689C969}" srcOrd="2" destOrd="0" parTransId="{AE649BAF-E99F-469B-B0AD-5A051C211B9F}" sibTransId="{9F6FE1CD-186C-46D5-BD79-498BDA4613BF}"/>
    <dgm:cxn modelId="{9890FD0A-7271-4DB1-BB48-4083E48A475B}" type="presOf" srcId="{7674FFCB-6392-40E4-9429-DCA654DCF5F8}" destId="{595D9E5C-4258-404F-B13D-463FEE792C18}" srcOrd="0" destOrd="0" presId="urn:microsoft.com/office/officeart/2005/8/layout/cycle3"/>
    <dgm:cxn modelId="{D7A08E82-306D-46FB-BC8F-F2D2E4F10F8F}" srcId="{A6866DD8-758C-4C14-BD68-092464F6C00F}" destId="{97183B98-A522-46A2-AD73-301E502BCD5F}" srcOrd="0" destOrd="0" parTransId="{08CE17D2-E78A-4D26-A735-AE18E7543FB2}" sibTransId="{CA051F10-7402-4894-8BFC-CFD79384FB6B}"/>
    <dgm:cxn modelId="{3A4EDDC4-1F89-4B82-8F21-E51A9269D54E}" type="presOf" srcId="{CA051F10-7402-4894-8BFC-CFD79384FB6B}" destId="{8E7ED6A8-F990-481B-B112-8A612BFE2871}" srcOrd="0" destOrd="0" presId="urn:microsoft.com/office/officeart/2005/8/layout/cycle3"/>
    <dgm:cxn modelId="{42DA98A7-F335-46D8-9A47-ED816A54BEFF}" srcId="{A6866DD8-758C-4C14-BD68-092464F6C00F}" destId="{C242E408-6635-455C-B5A5-0A16EACF6388}" srcOrd="4" destOrd="0" parTransId="{C599B0FE-957C-47AE-9444-2BB2D0F41AE1}" sibTransId="{1A84980F-FADC-4E66-9E6A-122550EB406D}"/>
    <dgm:cxn modelId="{0453CDFD-C0B6-4443-9BFB-D5E7EE2C5F9A}" srcId="{A6866DD8-758C-4C14-BD68-092464F6C00F}" destId="{7674FFCB-6392-40E4-9429-DCA654DCF5F8}" srcOrd="5" destOrd="0" parTransId="{2DE93A18-7EB7-4BDD-A930-AA658DDDBECF}" sibTransId="{384A48A6-E3CA-4B85-85F5-5EF1C324DD66}"/>
    <dgm:cxn modelId="{DABB72A1-7A00-4084-9C1D-4B02EBF30B62}" type="presOf" srcId="{9BDB025E-BFA0-4ABE-9C96-E2AAC3769F15}" destId="{CADB542D-B710-49AA-A07D-CE3FD8E8B460}" srcOrd="0" destOrd="0" presId="urn:microsoft.com/office/officeart/2005/8/layout/cycle3"/>
    <dgm:cxn modelId="{22C7EFEB-5FB6-4374-BC4F-BEEE2CD03926}" type="presParOf" srcId="{E4F0B085-995F-4D65-8B0F-F0CFE0BA38F0}" destId="{F949BEC0-CC6D-47E7-A824-9F91CE386728}" srcOrd="0" destOrd="0" presId="urn:microsoft.com/office/officeart/2005/8/layout/cycle3"/>
    <dgm:cxn modelId="{D971F4DD-7AFE-49C0-B49B-962DA12827A2}" type="presParOf" srcId="{F949BEC0-CC6D-47E7-A824-9F91CE386728}" destId="{93713F30-90DB-427D-8FB2-348F57FE4529}" srcOrd="0" destOrd="0" presId="urn:microsoft.com/office/officeart/2005/8/layout/cycle3"/>
    <dgm:cxn modelId="{D8D0EA46-9B15-4CF0-B924-5D427B0B3AF9}" type="presParOf" srcId="{F949BEC0-CC6D-47E7-A824-9F91CE386728}" destId="{8E7ED6A8-F990-481B-B112-8A612BFE2871}" srcOrd="1" destOrd="0" presId="urn:microsoft.com/office/officeart/2005/8/layout/cycle3"/>
    <dgm:cxn modelId="{6CC6CFB0-F33B-4F74-A469-164AF426175F}" type="presParOf" srcId="{F949BEC0-CC6D-47E7-A824-9F91CE386728}" destId="{CADB542D-B710-49AA-A07D-CE3FD8E8B460}" srcOrd="2" destOrd="0" presId="urn:microsoft.com/office/officeart/2005/8/layout/cycle3"/>
    <dgm:cxn modelId="{11CCA36F-EA15-495A-B084-D03800982090}" type="presParOf" srcId="{F949BEC0-CC6D-47E7-A824-9F91CE386728}" destId="{C4B4CBFD-AF6A-4143-A5A4-B0C98ED83140}" srcOrd="3" destOrd="0" presId="urn:microsoft.com/office/officeart/2005/8/layout/cycle3"/>
    <dgm:cxn modelId="{43A18148-BD39-465A-AF0E-35B6AA17F19B}" type="presParOf" srcId="{F949BEC0-CC6D-47E7-A824-9F91CE386728}" destId="{A42C7EB9-17A0-4945-9936-E10263BE5478}" srcOrd="4" destOrd="0" presId="urn:microsoft.com/office/officeart/2005/8/layout/cycle3"/>
    <dgm:cxn modelId="{8698400D-A8D1-4F59-8AFF-871B64F2AE14}" type="presParOf" srcId="{F949BEC0-CC6D-47E7-A824-9F91CE386728}" destId="{BB7E48D8-7E80-45B9-A01D-EACE9E91673E}" srcOrd="5" destOrd="0" presId="urn:microsoft.com/office/officeart/2005/8/layout/cycle3"/>
    <dgm:cxn modelId="{E3D65C9A-736C-4D36-A69D-DC7751ED32CA}" type="presParOf" srcId="{F949BEC0-CC6D-47E7-A824-9F91CE386728}" destId="{595D9E5C-4258-404F-B13D-463FEE792C18}" srcOrd="6" destOrd="0" presId="urn:microsoft.com/office/officeart/2005/8/layout/cycle3"/>
    <dgm:cxn modelId="{62BB9289-510B-4C98-8FF3-A236FB0A2F65}" type="presParOf" srcId="{F949BEC0-CC6D-47E7-A824-9F91CE386728}" destId="{CBB52410-E3DC-4BB8-9E5A-450F21F604BC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ED6A8-F990-481B-B112-8A612BFE2871}">
      <dsp:nvSpPr>
        <dsp:cNvPr id="0" name=""/>
        <dsp:cNvSpPr/>
      </dsp:nvSpPr>
      <dsp:spPr>
        <a:xfrm>
          <a:off x="1228875" y="-32601"/>
          <a:ext cx="5180178" cy="5180178"/>
        </a:xfrm>
        <a:prstGeom prst="circularArrow">
          <a:avLst>
            <a:gd name="adj1" fmla="val 5544"/>
            <a:gd name="adj2" fmla="val 330680"/>
            <a:gd name="adj3" fmla="val 14507402"/>
            <a:gd name="adj4" fmla="val 1695502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713F30-90DB-427D-8FB2-348F57FE4529}">
      <dsp:nvSpPr>
        <dsp:cNvPr id="0" name=""/>
        <dsp:cNvSpPr/>
      </dsp:nvSpPr>
      <dsp:spPr>
        <a:xfrm>
          <a:off x="3007807" y="2481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Analyse Job</a:t>
          </a:r>
          <a:endParaRPr lang="en-GB" sz="2000" kern="1200" dirty="0"/>
        </a:p>
      </dsp:txBody>
      <dsp:txXfrm>
        <a:off x="3047404" y="42078"/>
        <a:ext cx="1543120" cy="731963"/>
      </dsp:txXfrm>
    </dsp:sp>
    <dsp:sp modelId="{CADB542D-B710-49AA-A07D-CE3FD8E8B460}">
      <dsp:nvSpPr>
        <dsp:cNvPr id="0" name=""/>
        <dsp:cNvSpPr/>
      </dsp:nvSpPr>
      <dsp:spPr>
        <a:xfrm>
          <a:off x="4734896" y="1139026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Write</a:t>
          </a:r>
          <a:endParaRPr lang="en-GB" sz="2000" kern="1200" dirty="0"/>
        </a:p>
      </dsp:txBody>
      <dsp:txXfrm>
        <a:off x="4774493" y="1178623"/>
        <a:ext cx="1543120" cy="731963"/>
      </dsp:txXfrm>
    </dsp:sp>
    <dsp:sp modelId="{C4B4CBFD-AF6A-4143-A5A4-B0C98ED83140}">
      <dsp:nvSpPr>
        <dsp:cNvPr id="0" name=""/>
        <dsp:cNvSpPr/>
      </dsp:nvSpPr>
      <dsp:spPr>
        <a:xfrm>
          <a:off x="5161454" y="2703068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Review</a:t>
          </a:r>
          <a:endParaRPr lang="en-GB" sz="2000" kern="1200" dirty="0"/>
        </a:p>
      </dsp:txBody>
      <dsp:txXfrm>
        <a:off x="5201051" y="2742665"/>
        <a:ext cx="1543120" cy="731963"/>
      </dsp:txXfrm>
    </dsp:sp>
    <dsp:sp modelId="{A42C7EB9-17A0-4945-9936-E10263BE5478}">
      <dsp:nvSpPr>
        <dsp:cNvPr id="0" name=""/>
        <dsp:cNvSpPr/>
      </dsp:nvSpPr>
      <dsp:spPr>
        <a:xfrm>
          <a:off x="4088181" y="4204240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Build Exam</a:t>
          </a:r>
          <a:endParaRPr lang="en-GB" sz="2000" kern="1200" dirty="0"/>
        </a:p>
      </dsp:txBody>
      <dsp:txXfrm>
        <a:off x="4127778" y="4243837"/>
        <a:ext cx="1543120" cy="731963"/>
      </dsp:txXfrm>
    </dsp:sp>
    <dsp:sp modelId="{BB7E48D8-7E80-45B9-A01D-EACE9E91673E}">
      <dsp:nvSpPr>
        <dsp:cNvPr id="0" name=""/>
        <dsp:cNvSpPr/>
      </dsp:nvSpPr>
      <dsp:spPr>
        <a:xfrm>
          <a:off x="1896965" y="4201774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Set Standard</a:t>
          </a:r>
          <a:endParaRPr lang="en-GB" sz="2000" kern="1200" dirty="0"/>
        </a:p>
      </dsp:txBody>
      <dsp:txXfrm>
        <a:off x="1936562" y="4241371"/>
        <a:ext cx="1543120" cy="731963"/>
      </dsp:txXfrm>
    </dsp:sp>
    <dsp:sp modelId="{595D9E5C-4258-404F-B13D-463FEE792C18}">
      <dsp:nvSpPr>
        <dsp:cNvPr id="0" name=""/>
        <dsp:cNvSpPr/>
      </dsp:nvSpPr>
      <dsp:spPr>
        <a:xfrm>
          <a:off x="854161" y="2703068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Administer</a:t>
          </a:r>
          <a:endParaRPr lang="en-GB" sz="2000" kern="1200" dirty="0"/>
        </a:p>
      </dsp:txBody>
      <dsp:txXfrm>
        <a:off x="893758" y="2742665"/>
        <a:ext cx="1543120" cy="731963"/>
      </dsp:txXfrm>
    </dsp:sp>
    <dsp:sp modelId="{CBB52410-E3DC-4BB8-9E5A-450F21F604BC}">
      <dsp:nvSpPr>
        <dsp:cNvPr id="0" name=""/>
        <dsp:cNvSpPr/>
      </dsp:nvSpPr>
      <dsp:spPr>
        <a:xfrm>
          <a:off x="1280719" y="1139026"/>
          <a:ext cx="1622314" cy="811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Analyse Stats</a:t>
          </a:r>
          <a:endParaRPr lang="en-GB" sz="2000" kern="1200" dirty="0"/>
        </a:p>
      </dsp:txBody>
      <dsp:txXfrm>
        <a:off x="1320316" y="1178623"/>
        <a:ext cx="1543120" cy="731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44576EFE-CF70-4CBD-BB32-6E4C5AD67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03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5175"/>
            <a:ext cx="512127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6BAEC7CF-5596-4A7F-B647-7BC1BF4D87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70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Each of</a:t>
            </a:r>
            <a:r>
              <a:rPr lang="en-GB" baseline="0" dirty="0" smtClean="0"/>
              <a:t> these steps in the process generates data, an audit trail, history you might want to keep.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AEC7CF-5596-4A7F-B647-7BC1BF4D879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31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BF5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pic>
        <p:nvPicPr>
          <p:cNvPr id="3" name="Picture 10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 descr="Always_Learning_Text_Blue_RGB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2332038"/>
            <a:ext cx="7212012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55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F57C-75BD-4046-AE51-0AD0EB1D3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1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95288"/>
            <a:ext cx="2057400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95288"/>
            <a:ext cx="60198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9BF5A-1A69-43AC-BCF1-6FDDF96C9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5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10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4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395288"/>
            <a:ext cx="8407400" cy="114458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125" y="1762125"/>
            <a:ext cx="8407400" cy="1752600"/>
          </a:xfrm>
        </p:spPr>
        <p:txBody>
          <a:bodyPr/>
          <a:lstStyle>
            <a:lvl1pPr>
              <a:spcBef>
                <a:spcPct val="0"/>
              </a:spcBef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873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F43E8-9F5C-4BBA-9751-79B63B229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6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6D473-455F-47EF-93F1-A9058239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18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24A7-5134-4EA5-BDFF-10BA3A853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98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5D110-153A-41D3-8066-CEFD84C1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18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9323F-FB4D-4944-8A75-8B4AD6582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71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AAFDF-6D00-4671-BAAD-DB83F0C68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00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532A1-5E66-4C20-B06A-292249741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62A23-861E-4D88-B3F0-6B41F219F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9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85313-8877-48B9-80F3-22387E9F1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79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3AA6D-89DA-4D1A-BBDC-1A9DECA7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15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95288"/>
            <a:ext cx="2057400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95288"/>
            <a:ext cx="60198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02BEA-B7FB-4983-872E-B3A75370E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7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D6D5-3744-40E8-BE38-644F47DE3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2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4E56-CFC7-4EFF-BBAD-EF1B6D277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BBE9B-8003-41E8-9B57-FCCCF3351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8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85041-0EF7-43E6-AAE2-6211C269D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3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D6B36-4216-4AAD-961C-ED18DE9B4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5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B5CD-036C-4895-A714-39A4FFF2B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0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726A-51B2-4081-AD88-C8F4A89EA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8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75" name="Rectangle 11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2296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7206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545263"/>
            <a:ext cx="4984750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7207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545263"/>
            <a:ext cx="331788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92B7930-B075-46F3-80EC-A9B8C22E8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12" descr="Pearson_Bound_Whit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1" fontAlgn="base" hangingPunct="1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9863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504" name="Rectangle 8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2296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545263"/>
            <a:ext cx="4984750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0813" y="6545263"/>
            <a:ext cx="331787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AEEE30E-0282-40FE-8E5A-3CFDB2B4B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9" descr="Pearson_Bound_Whit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0" fontAlgn="base" hangingPunct="0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9863" algn="l" rtl="0" eaLnBrk="0" fontAlgn="base" hangingPunct="0">
        <a:spcBef>
          <a:spcPct val="2000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rtl="0" eaLnBrk="0" fontAlgn="base" hangingPunct="0">
        <a:spcBef>
          <a:spcPct val="2000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What data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4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chemeClr val="accent1"/>
                </a:solidFill>
              </a:rPr>
              <a:t>question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you are asking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Distractors</a:t>
            </a:r>
          </a:p>
          <a:p>
            <a:endParaRPr lang="en-GB" dirty="0" smtClean="0"/>
          </a:p>
          <a:p>
            <a:r>
              <a:rPr lang="en-GB" dirty="0" smtClean="0"/>
              <a:t>Graphics</a:t>
            </a:r>
          </a:p>
          <a:p>
            <a:endParaRPr lang="en-GB" dirty="0" smtClean="0"/>
          </a:p>
          <a:p>
            <a:r>
              <a:rPr lang="en-GB" dirty="0" smtClean="0"/>
              <a:t>Other Material (audio/video/</a:t>
            </a:r>
            <a:r>
              <a:rPr lang="en-GB" dirty="0" err="1" smtClean="0"/>
              <a:t>pdf</a:t>
            </a:r>
            <a:r>
              <a:rPr lang="en-GB" dirty="0" smtClean="0"/>
              <a:t>/graphics)</a:t>
            </a:r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Content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4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>
                <a:solidFill>
                  <a:schemeClr val="accent1"/>
                </a:solidFill>
              </a:rPr>
              <a:t>correct answer</a:t>
            </a:r>
            <a:r>
              <a:rPr lang="en-GB" dirty="0"/>
              <a:t> or key</a:t>
            </a:r>
          </a:p>
          <a:p>
            <a:endParaRPr lang="en-GB" dirty="0"/>
          </a:p>
          <a:p>
            <a:r>
              <a:rPr lang="en-GB" dirty="0" smtClean="0"/>
              <a:t>Sample responses</a:t>
            </a:r>
          </a:p>
          <a:p>
            <a:endParaRPr lang="en-GB" dirty="0"/>
          </a:p>
          <a:p>
            <a:r>
              <a:rPr lang="en-GB" dirty="0" smtClean="0"/>
              <a:t>Rationale</a:t>
            </a:r>
          </a:p>
          <a:p>
            <a:endParaRPr lang="en-GB" dirty="0"/>
          </a:p>
          <a:p>
            <a:r>
              <a:rPr lang="en-GB" dirty="0" smtClean="0"/>
              <a:t>Alternative scoring</a:t>
            </a:r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Scoring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77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chemeClr val="accent1"/>
                </a:solidFill>
              </a:rPr>
              <a:t>learning outcome</a:t>
            </a:r>
            <a:r>
              <a:rPr lang="en-GB" dirty="0" smtClean="0"/>
              <a:t>/syllabus/objectives are generally stored in a tree structure</a:t>
            </a:r>
          </a:p>
          <a:p>
            <a:endParaRPr lang="en-GB" dirty="0" smtClean="0"/>
          </a:p>
          <a:p>
            <a:r>
              <a:rPr lang="en-GB" dirty="0" smtClean="0"/>
              <a:t>Every item might have </a:t>
            </a:r>
            <a:r>
              <a:rPr lang="en-GB" b="1" dirty="0" smtClean="0">
                <a:solidFill>
                  <a:schemeClr val="accent1"/>
                </a:solidFill>
              </a:rPr>
              <a:t>one or more</a:t>
            </a:r>
            <a:r>
              <a:rPr lang="en-GB" dirty="0" smtClean="0"/>
              <a:t> classification</a:t>
            </a:r>
          </a:p>
          <a:p>
            <a:endParaRPr lang="en-GB" dirty="0" smtClean="0"/>
          </a:p>
          <a:p>
            <a:r>
              <a:rPr lang="en-GB" dirty="0" smtClean="0"/>
              <a:t>Each author might write to a particular section</a:t>
            </a:r>
          </a:p>
          <a:p>
            <a:endParaRPr lang="en-GB" dirty="0" smtClean="0"/>
          </a:p>
          <a:p>
            <a:r>
              <a:rPr lang="en-GB" dirty="0" smtClean="0"/>
              <a:t>Used for </a:t>
            </a:r>
            <a:r>
              <a:rPr lang="en-GB" b="1" dirty="0" smtClean="0">
                <a:solidFill>
                  <a:schemeClr val="accent1"/>
                </a:solidFill>
              </a:rPr>
              <a:t>gap analysis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Learning Outcome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0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 is often useful to store a </a:t>
            </a:r>
            <a:r>
              <a:rPr lang="en-GB" b="1" dirty="0" smtClean="0">
                <a:solidFill>
                  <a:schemeClr val="accent1"/>
                </a:solidFill>
              </a:rPr>
              <a:t>reference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to something that proves the item correct</a:t>
            </a:r>
          </a:p>
          <a:p>
            <a:endParaRPr lang="en-GB" dirty="0"/>
          </a:p>
          <a:p>
            <a:r>
              <a:rPr lang="en-GB" dirty="0" smtClean="0"/>
              <a:t>It could be a book, journal webpage or other</a:t>
            </a:r>
          </a:p>
          <a:p>
            <a:endParaRPr lang="en-GB" dirty="0" smtClean="0"/>
          </a:p>
          <a:p>
            <a:r>
              <a:rPr lang="en-GB" dirty="0" smtClean="0"/>
              <a:t>This gives you the ability to check the </a:t>
            </a:r>
            <a:r>
              <a:rPr lang="en-GB" b="1" dirty="0" smtClean="0">
                <a:solidFill>
                  <a:schemeClr val="accent1"/>
                </a:solidFill>
              </a:rPr>
              <a:t>quality and validity</a:t>
            </a:r>
            <a:r>
              <a:rPr lang="en-GB" dirty="0" smtClean="0"/>
              <a:t> of the item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Reference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6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Items often have </a:t>
            </a:r>
            <a:r>
              <a:rPr lang="en-GB" b="1" dirty="0" smtClean="0">
                <a:solidFill>
                  <a:schemeClr val="accent1"/>
                </a:solidFill>
              </a:rPr>
              <a:t>meta-data</a:t>
            </a:r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This should be </a:t>
            </a:r>
            <a:r>
              <a:rPr lang="en-GB" b="1" dirty="0" smtClean="0">
                <a:solidFill>
                  <a:schemeClr val="accent1"/>
                </a:solidFill>
              </a:rPr>
              <a:t>configurable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and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b="1" dirty="0" smtClean="0">
                <a:solidFill>
                  <a:schemeClr val="accent1"/>
                </a:solidFill>
              </a:rPr>
              <a:t>searchable</a:t>
            </a:r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Often a mix of response types (free-text, drop down lists, combo boxes)</a:t>
            </a:r>
          </a:p>
          <a:p>
            <a:endParaRPr lang="en-GB" dirty="0" smtClean="0"/>
          </a:p>
          <a:p>
            <a:r>
              <a:rPr lang="en-GB" dirty="0" err="1" smtClean="0"/>
              <a:t>Eg</a:t>
            </a:r>
            <a:r>
              <a:rPr lang="en-GB" dirty="0" smtClean="0"/>
              <a:t> Blooms Taxonomy, </a:t>
            </a:r>
            <a:r>
              <a:rPr lang="en-GB" b="1" dirty="0" smtClean="0">
                <a:solidFill>
                  <a:schemeClr val="accent1"/>
                </a:solidFill>
              </a:rPr>
              <a:t>item status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Other Data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4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Items may have a review process</a:t>
            </a:r>
          </a:p>
          <a:p>
            <a:endParaRPr lang="en-GB" dirty="0" smtClean="0"/>
          </a:p>
          <a:p>
            <a:r>
              <a:rPr lang="en-GB" dirty="0" smtClean="0"/>
              <a:t>Each step might have </a:t>
            </a:r>
            <a:r>
              <a:rPr lang="en-GB" b="1" dirty="0" smtClean="0">
                <a:solidFill>
                  <a:schemeClr val="accent1"/>
                </a:solidFill>
              </a:rPr>
              <a:t>outcomes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Items might need to be </a:t>
            </a:r>
            <a:r>
              <a:rPr lang="en-GB" b="1" dirty="0" smtClean="0">
                <a:solidFill>
                  <a:schemeClr val="accent1"/>
                </a:solidFill>
              </a:rPr>
              <a:t>tracked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through the process</a:t>
            </a:r>
          </a:p>
          <a:p>
            <a:endParaRPr lang="en-GB" dirty="0" smtClean="0"/>
          </a:p>
          <a:p>
            <a:r>
              <a:rPr lang="en-GB" dirty="0" smtClean="0"/>
              <a:t>Example: ‘how many items are currently at 1</a:t>
            </a:r>
            <a:r>
              <a:rPr lang="en-GB" baseline="30000" dirty="0" smtClean="0"/>
              <a:t>st</a:t>
            </a:r>
            <a:r>
              <a:rPr lang="en-GB" dirty="0" smtClean="0"/>
              <a:t> Editorial Review?’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Review Process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0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Items may have statistics </a:t>
            </a:r>
            <a:r>
              <a:rPr lang="en-GB" b="1" dirty="0" smtClean="0">
                <a:solidFill>
                  <a:schemeClr val="accent1"/>
                </a:solidFill>
              </a:rPr>
              <a:t>generated </a:t>
            </a:r>
            <a:r>
              <a:rPr lang="en-GB" dirty="0" smtClean="0"/>
              <a:t>by a measurement expert</a:t>
            </a:r>
            <a:endParaRPr lang="en-GB" dirty="0" smtClean="0"/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Statistics could have come from many exam sittings</a:t>
            </a:r>
          </a:p>
          <a:p>
            <a:endParaRPr lang="en-GB" dirty="0" smtClean="0"/>
          </a:p>
          <a:p>
            <a:r>
              <a:rPr lang="en-GB" dirty="0" smtClean="0"/>
              <a:t>Often used in test construction</a:t>
            </a:r>
          </a:p>
          <a:p>
            <a:endParaRPr lang="en-GB" dirty="0" smtClean="0"/>
          </a:p>
          <a:p>
            <a:r>
              <a:rPr lang="en-GB" dirty="0" smtClean="0"/>
              <a:t>Used to review author and </a:t>
            </a:r>
            <a:r>
              <a:rPr lang="en-GB" b="1" dirty="0" smtClean="0">
                <a:solidFill>
                  <a:schemeClr val="accent1"/>
                </a:solidFill>
              </a:rPr>
              <a:t>item performance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Statistics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Items will be added to a test</a:t>
            </a:r>
          </a:p>
          <a:p>
            <a:endParaRPr lang="en-GB" dirty="0" smtClean="0"/>
          </a:p>
          <a:p>
            <a:r>
              <a:rPr lang="en-GB" dirty="0" smtClean="0"/>
              <a:t>The test will be exported for delivery in some environment</a:t>
            </a:r>
          </a:p>
          <a:p>
            <a:endParaRPr lang="en-GB" dirty="0" smtClean="0"/>
          </a:p>
          <a:p>
            <a:r>
              <a:rPr lang="en-GB" dirty="0" smtClean="0"/>
              <a:t>The test could be in many formats, including </a:t>
            </a:r>
            <a:r>
              <a:rPr lang="en-GB" b="1" dirty="0" smtClean="0">
                <a:solidFill>
                  <a:schemeClr val="accent1"/>
                </a:solidFill>
              </a:rPr>
              <a:t>Word/QTI/XML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Test Build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8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Who </a:t>
            </a:r>
            <a:r>
              <a:rPr lang="en-GB" b="1" dirty="0" smtClean="0">
                <a:solidFill>
                  <a:schemeClr val="accent1"/>
                </a:solidFill>
              </a:rPr>
              <a:t>reviewed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an item?</a:t>
            </a:r>
          </a:p>
          <a:p>
            <a:endParaRPr lang="en-GB" dirty="0" smtClean="0"/>
          </a:p>
          <a:p>
            <a:r>
              <a:rPr lang="en-GB" dirty="0" smtClean="0"/>
              <a:t>What was </a:t>
            </a:r>
            <a:r>
              <a:rPr lang="en-GB" b="1" dirty="0" smtClean="0">
                <a:solidFill>
                  <a:schemeClr val="accent1"/>
                </a:solidFill>
              </a:rPr>
              <a:t>changed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What tests has it been </a:t>
            </a:r>
            <a:r>
              <a:rPr lang="en-GB" b="1" dirty="0" smtClean="0">
                <a:solidFill>
                  <a:schemeClr val="accent1"/>
                </a:solidFill>
              </a:rPr>
              <a:t>delivered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in?</a:t>
            </a:r>
          </a:p>
          <a:p>
            <a:endParaRPr lang="en-GB" dirty="0" smtClean="0"/>
          </a:p>
          <a:p>
            <a:r>
              <a:rPr lang="en-GB" dirty="0" smtClean="0"/>
              <a:t>How did it </a:t>
            </a:r>
            <a:r>
              <a:rPr lang="en-GB" b="1" dirty="0" smtClean="0">
                <a:solidFill>
                  <a:schemeClr val="accent1"/>
                </a:solidFill>
              </a:rPr>
              <a:t>perform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94321" y="27813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History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8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Item Banking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 typeface="Verdana" pitchFamily="34" charset="0"/>
              <a:buNone/>
            </a:pPr>
            <a:r>
              <a:rPr lang="en-GB" b="0" dirty="0" smtClean="0"/>
              <a:t>Neil Wilkinson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Why?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6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Increased </a:t>
            </a:r>
            <a:r>
              <a:rPr lang="en-GB" b="1" dirty="0" smtClean="0">
                <a:solidFill>
                  <a:schemeClr val="accent1"/>
                </a:solidFill>
              </a:rPr>
              <a:t>reliability. </a:t>
            </a:r>
            <a:r>
              <a:rPr lang="en-GB" dirty="0" smtClean="0"/>
              <a:t>Good items can be reused, bad items can be retired.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7393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Increased </a:t>
            </a:r>
            <a:r>
              <a:rPr lang="en-GB" b="1" dirty="0" smtClean="0">
                <a:solidFill>
                  <a:schemeClr val="accent1"/>
                </a:solidFill>
              </a:rPr>
              <a:t>consistency</a:t>
            </a:r>
            <a:r>
              <a:rPr lang="en-GB" dirty="0" smtClean="0"/>
              <a:t>. Review steps allow all items to go through the same review process.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640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allow </a:t>
            </a:r>
            <a:r>
              <a:rPr lang="en-GB" b="1" dirty="0" smtClean="0">
                <a:solidFill>
                  <a:schemeClr val="accent1"/>
                </a:solidFill>
              </a:rPr>
              <a:t>reporting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on program status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8220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Increased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chemeClr val="accent1"/>
                </a:solidFill>
              </a:rPr>
              <a:t>speed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of creating tests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4466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Customised </a:t>
            </a:r>
            <a:r>
              <a:rPr lang="en-GB" b="1" dirty="0" smtClean="0">
                <a:solidFill>
                  <a:schemeClr val="accent1"/>
                </a:solidFill>
              </a:rPr>
              <a:t>workflow </a:t>
            </a:r>
            <a:r>
              <a:rPr lang="en-GB" dirty="0" smtClean="0"/>
              <a:t>for your items.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2830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Ability to build an </a:t>
            </a:r>
            <a:r>
              <a:rPr lang="en-GB" b="1" dirty="0" smtClean="0">
                <a:solidFill>
                  <a:schemeClr val="accent1"/>
                </a:solidFill>
              </a:rPr>
              <a:t>audit trail </a:t>
            </a:r>
            <a:r>
              <a:rPr lang="en-GB" dirty="0" smtClean="0"/>
              <a:t>for your items.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793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Increased </a:t>
            </a:r>
            <a:r>
              <a:rPr lang="en-GB" b="1" dirty="0" smtClean="0">
                <a:solidFill>
                  <a:schemeClr val="accent1"/>
                </a:solidFill>
              </a:rPr>
              <a:t>security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of items.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977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Item bank features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8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Item authoring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Remote item authoring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Support of multiple item </a:t>
            </a:r>
            <a:r>
              <a:rPr lang="en-GB" dirty="0" smtClean="0"/>
              <a:t>types</a:t>
            </a:r>
            <a:endParaRPr lang="en-GB" sz="1000" dirty="0"/>
          </a:p>
          <a:p>
            <a:endParaRPr lang="en-GB" b="1" dirty="0" smtClean="0"/>
          </a:p>
          <a:p>
            <a:r>
              <a:rPr lang="en-GB" b="1" dirty="0" smtClean="0"/>
              <a:t>Item </a:t>
            </a:r>
            <a:r>
              <a:rPr lang="en-GB" b="1" dirty="0"/>
              <a:t>banking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Search capabilities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Import/export capabilities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Batch editing capabilities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1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Test development</a:t>
            </a:r>
          </a:p>
          <a:p>
            <a:r>
              <a:rPr lang="en-GB" dirty="0" smtClean="0"/>
              <a:t>Item </a:t>
            </a:r>
            <a:r>
              <a:rPr lang="en-GB" dirty="0"/>
              <a:t>b</a:t>
            </a:r>
            <a:r>
              <a:rPr lang="en-GB" dirty="0" smtClean="0"/>
              <a:t>anking</a:t>
            </a:r>
          </a:p>
          <a:p>
            <a:r>
              <a:rPr lang="en-GB" dirty="0" smtClean="0"/>
              <a:t>What data is stored</a:t>
            </a:r>
          </a:p>
          <a:p>
            <a:r>
              <a:rPr lang="en-GB" dirty="0" smtClean="0"/>
              <a:t>Why use item banking</a:t>
            </a:r>
          </a:p>
          <a:p>
            <a:r>
              <a:rPr lang="en-GB" dirty="0" smtClean="0"/>
              <a:t>Item bank features</a:t>
            </a:r>
          </a:p>
          <a:p>
            <a:r>
              <a:rPr lang="en-GB" dirty="0" smtClean="0"/>
              <a:t>Keys to successful item banks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 runs here  l  00/00/00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FF43E8-9F5C-4BBA-9751-79B63B2296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6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Test construction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Test assembly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Export features</a:t>
            </a:r>
          </a:p>
          <a:p>
            <a:endParaRPr lang="en-GB" dirty="0"/>
          </a:p>
          <a:p>
            <a:r>
              <a:rPr lang="en-GB" b="1" dirty="0"/>
              <a:t>Ancillary features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Security and access 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Workflow management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Project tracking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91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</a:rPr>
              <a:t>Key </a:t>
            </a:r>
            <a:r>
              <a:rPr lang="en-GB" sz="2400" dirty="0" smtClean="0">
                <a:solidFill>
                  <a:schemeClr val="bg1"/>
                </a:solidFill>
              </a:rPr>
              <a:t>features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0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features of successful Item Banks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Thoughtful creation of meta-data</a:t>
            </a:r>
          </a:p>
          <a:p>
            <a:r>
              <a:rPr lang="en-GB" dirty="0" smtClean="0"/>
              <a:t>Item bank </a:t>
            </a:r>
            <a:r>
              <a:rPr lang="en-GB" dirty="0"/>
              <a:t>m</a:t>
            </a:r>
            <a:r>
              <a:rPr lang="en-GB" dirty="0" smtClean="0"/>
              <a:t>anager</a:t>
            </a:r>
          </a:p>
          <a:p>
            <a:r>
              <a:rPr lang="en-GB" dirty="0" smtClean="0"/>
              <a:t>Solid processes</a:t>
            </a:r>
          </a:p>
          <a:p>
            <a:r>
              <a:rPr lang="en-GB" dirty="0" smtClean="0"/>
              <a:t>Consistency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 smtClean="0"/>
              <a:t>Migration</a:t>
            </a:r>
          </a:p>
          <a:p>
            <a:r>
              <a:rPr lang="en-GB" dirty="0" smtClean="0"/>
              <a:t>Stakeholder buy 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3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4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Test Development</a:t>
            </a:r>
            <a:br>
              <a:rPr lang="en-GB" sz="2400" dirty="0" smtClean="0">
                <a:solidFill>
                  <a:schemeClr val="bg1"/>
                </a:solidFill>
              </a:rPr>
            </a:b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7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Development</a:t>
            </a:r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63313188"/>
              </p:ext>
            </p:extLst>
          </p:nvPr>
        </p:nvGraphicFramePr>
        <p:xfrm>
          <a:off x="663389" y="1057836"/>
          <a:ext cx="7637930" cy="5015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81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713F30-90DB-427D-8FB2-348F57FE4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7ED6A8-F990-481B-B112-8A612BFE2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DB542D-B710-49AA-A07D-CE3FD8E8B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B4CBFD-AF6A-4143-A5A4-B0C98ED83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2C7EB9-17A0-4945-9936-E10263BE5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7E48D8-7E80-45B9-A01D-EACE9E91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5D9E5C-4258-404F-B13D-463FEE792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B52410-E3DC-4BB8-9E5A-450F21F60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Banking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2571750" y="2779395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Item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637721" y="9944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Content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71750" y="45758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Author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637721" y="2779395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Learning Outcome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22921" y="45758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Review Process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22921" y="2779395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Test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22921" y="9944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Statistics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571750" y="9944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History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637721" y="45758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Status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710361" y="45758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Other Data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10361" y="2779395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References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710361" y="994410"/>
            <a:ext cx="1916430" cy="165735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tx1"/>
                </a:solidFill>
                <a:latin typeface="Verdana" pitchFamily="34" charset="0"/>
                <a:cs typeface="Arial" charset="0"/>
              </a:rPr>
              <a:t>Scoring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205740" y="822960"/>
            <a:ext cx="8694420" cy="5516880"/>
          </a:xfrm>
          <a:prstGeom prst="roundRect">
            <a:avLst/>
          </a:prstGeom>
          <a:solidFill>
            <a:schemeClr val="accent1">
              <a:alpha val="9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 smtClean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+ Management + Searching +Reporting +Auditing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 smtClean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=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 smtClean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Item Bank</a:t>
            </a:r>
            <a:endParaRPr kumimoji="0" lang="en-GB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6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5240"/>
            <a:ext cx="9144000" cy="640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Item banking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1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Item banking </a:t>
            </a:r>
            <a:r>
              <a:rPr lang="en-GB" dirty="0" smtClean="0"/>
              <a:t>is the process of storing all of your items and related data</a:t>
            </a:r>
          </a:p>
        </p:txBody>
      </p:sp>
    </p:spTree>
    <p:extLst>
      <p:ext uri="{BB962C8B-B14F-4D97-AF65-F5344CB8AC3E}">
        <p14:creationId xmlns:p14="http://schemas.microsoft.com/office/powerpoint/2010/main" val="149286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b="1" dirty="0" smtClean="0">
                <a:solidFill>
                  <a:schemeClr val="accent1"/>
                </a:solidFill>
              </a:rPr>
              <a:t>item bank </a:t>
            </a:r>
            <a:r>
              <a:rPr lang="en-GB" dirty="0" smtClean="0"/>
              <a:t>could be a database, a word document, an excel document, anything that ties together content with related data.</a:t>
            </a:r>
          </a:p>
        </p:txBody>
      </p:sp>
    </p:spTree>
    <p:extLst>
      <p:ext uri="{BB962C8B-B14F-4D97-AF65-F5344CB8AC3E}">
        <p14:creationId xmlns:p14="http://schemas.microsoft.com/office/powerpoint/2010/main" val="35815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arson PowerPoint Blue">
  <a:themeElements>
    <a:clrScheme name="">
      <a:dk1>
        <a:srgbClr val="000000"/>
      </a:dk1>
      <a:lt1>
        <a:srgbClr val="FFFFFF"/>
      </a:lt1>
      <a:dk2>
        <a:srgbClr val="9D1348"/>
      </a:dk2>
      <a:lt2>
        <a:srgbClr val="FBF5EA"/>
      </a:lt2>
      <a:accent1>
        <a:srgbClr val="364395"/>
      </a:accent1>
      <a:accent2>
        <a:srgbClr val="008B5D"/>
      </a:accent2>
      <a:accent3>
        <a:srgbClr val="FFFFFF"/>
      </a:accent3>
      <a:accent4>
        <a:srgbClr val="000000"/>
      </a:accent4>
      <a:accent5>
        <a:srgbClr val="AEB0C8"/>
      </a:accent5>
      <a:accent6>
        <a:srgbClr val="007D53"/>
      </a:accent6>
      <a:hlink>
        <a:srgbClr val="ED6B06"/>
      </a:hlink>
      <a:folHlink>
        <a:srgbClr val="777777"/>
      </a:folHlink>
    </a:clrScheme>
    <a:fontScheme name="Custom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BF5EA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BF5EA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">
      <a:dk1>
        <a:srgbClr val="000000"/>
      </a:dk1>
      <a:lt1>
        <a:srgbClr val="FFFFFF"/>
      </a:lt1>
      <a:dk2>
        <a:srgbClr val="9D1348"/>
      </a:dk2>
      <a:lt2>
        <a:srgbClr val="FBF5EA"/>
      </a:lt2>
      <a:accent1>
        <a:srgbClr val="364395"/>
      </a:accent1>
      <a:accent2>
        <a:srgbClr val="008B5D"/>
      </a:accent2>
      <a:accent3>
        <a:srgbClr val="FFFFFF"/>
      </a:accent3>
      <a:accent4>
        <a:srgbClr val="000000"/>
      </a:accent4>
      <a:accent5>
        <a:srgbClr val="AEB0C8"/>
      </a:accent5>
      <a:accent6>
        <a:srgbClr val="007D53"/>
      </a:accent6>
      <a:hlink>
        <a:srgbClr val="ED6B06"/>
      </a:hlink>
      <a:folHlink>
        <a:srgbClr val="777777"/>
      </a:folHlink>
    </a:clrScheme>
    <a:fontScheme name="1_Custom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BF5EA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5">
        <a:dk1>
          <a:srgbClr val="000000"/>
        </a:dk1>
        <a:lt1>
          <a:srgbClr val="FFFFFF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6">
        <a:dk1>
          <a:srgbClr val="000000"/>
        </a:dk1>
        <a:lt1>
          <a:srgbClr val="FBF5EA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Pearson PowerPoint Blue</Template>
  <TotalTime>823</TotalTime>
  <Words>547</Words>
  <Application>Microsoft Office PowerPoint</Application>
  <PresentationFormat>On-screen Show (4:3)</PresentationFormat>
  <Paragraphs>187</Paragraphs>
  <Slides>33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Pearson PowerPoint Blue</vt:lpstr>
      <vt:lpstr>1_Custom Design</vt:lpstr>
      <vt:lpstr>PowerPoint Presentation</vt:lpstr>
      <vt:lpstr>Item Banking</vt:lpstr>
      <vt:lpstr>Item Banking</vt:lpstr>
      <vt:lpstr>Test Development </vt:lpstr>
      <vt:lpstr>Test Development</vt:lpstr>
      <vt:lpstr>Item Banking</vt:lpstr>
      <vt:lpstr>Item banking</vt:lpstr>
      <vt:lpstr>Item banking</vt:lpstr>
      <vt:lpstr>Item bank</vt:lpstr>
      <vt:lpstr>What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Why?</vt:lpstr>
      <vt:lpstr>Why Item Bank</vt:lpstr>
      <vt:lpstr>Why Item Bank</vt:lpstr>
      <vt:lpstr>Why Item Bank</vt:lpstr>
      <vt:lpstr>Why Item Bank</vt:lpstr>
      <vt:lpstr>Why Item Bank</vt:lpstr>
      <vt:lpstr>Why Item Bank</vt:lpstr>
      <vt:lpstr>Why Item Bank</vt:lpstr>
      <vt:lpstr>Item bank features</vt:lpstr>
      <vt:lpstr>Item Bank Features</vt:lpstr>
      <vt:lpstr>Item Bank Features</vt:lpstr>
      <vt:lpstr>Key features</vt:lpstr>
      <vt:lpstr>Key features of successful Item Banks </vt:lpstr>
      <vt:lpstr>Thank you!</vt:lpstr>
    </vt:vector>
  </TitlesOfParts>
  <Company>Pearson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wilkne</dc:creator>
  <dc:description>www.showcase-online.co.uk_x000d_
0207 484 8080</dc:description>
  <cp:lastModifiedBy>wilkne</cp:lastModifiedBy>
  <cp:revision>24</cp:revision>
  <dcterms:created xsi:type="dcterms:W3CDTF">2014-03-30T14:18:23Z</dcterms:created>
  <dcterms:modified xsi:type="dcterms:W3CDTF">2014-04-02T05:10:19Z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v1.0.1</vt:lpwstr>
  </property>
</Properties>
</file>