
<file path=[Content_Types].xml><?xml version="1.0" encoding="utf-8"?>
<Types xmlns="http://schemas.openxmlformats.org/package/2006/content-types">
  <Default Extension="jpeg" ContentType="image/jpeg"/>
  <Default Extension="wmf" ContentType="image/x-wmf"/>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50"/>
  </p:notesMasterIdLst>
  <p:sldIdLst>
    <p:sldId id="257" r:id="rId2"/>
    <p:sldId id="259" r:id="rId3"/>
    <p:sldId id="261" r:id="rId4"/>
    <p:sldId id="262" r:id="rId5"/>
    <p:sldId id="263" r:id="rId6"/>
    <p:sldId id="307"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Lst>
  <p:sldSz cx="9144000" cy="6858000" type="screen4x3"/>
  <p:notesSz cx="6858000" cy="91440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06176B-6E0E-4168-BE91-536E988AE6C8}" type="doc">
      <dgm:prSet loTypeId="urn:microsoft.com/office/officeart/2005/8/layout/radial1" loCatId="relationship" qsTypeId="urn:microsoft.com/office/officeart/2005/8/quickstyle/simple1" qsCatId="simple" csTypeId="urn:microsoft.com/office/officeart/2005/8/colors/colorful1#2" csCatId="colorful"/>
      <dgm:spPr/>
    </dgm:pt>
    <dgm:pt modelId="{75CA851A-644C-40E4-A039-9056EBFC974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effectLst/>
              <a:cs typeface="Arial" charset="0"/>
            </a:rPr>
            <a:t>Teacher’s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effectLst/>
              <a:cs typeface="Arial" charset="0"/>
            </a:rPr>
            <a:t>Obligation</a:t>
          </a:r>
          <a:endParaRPr kumimoji="0" lang="en-US" b="0" i="0" u="none" strike="noStrike" cap="none" normalizeH="0" baseline="0" dirty="0" smtClean="0">
            <a:ln/>
            <a:effectLst/>
            <a:cs typeface="Arial" charset="0"/>
          </a:endParaRPr>
        </a:p>
      </dgm:t>
    </dgm:pt>
    <dgm:pt modelId="{556B70DB-40EC-4681-A93E-581790428E2C}" type="parTrans" cxnId="{405E0395-3DF5-4ED7-82D3-FD1EE2F6D224}">
      <dgm:prSet/>
      <dgm:spPr/>
      <dgm:t>
        <a:bodyPr/>
        <a:lstStyle/>
        <a:p>
          <a:endParaRPr lang="en-IN"/>
        </a:p>
      </dgm:t>
    </dgm:pt>
    <dgm:pt modelId="{129841FC-5619-4793-BB64-08A71903D56E}" type="sibTrans" cxnId="{405E0395-3DF5-4ED7-82D3-FD1EE2F6D224}">
      <dgm:prSet/>
      <dgm:spPr/>
      <dgm:t>
        <a:bodyPr/>
        <a:lstStyle/>
        <a:p>
          <a:endParaRPr lang="en-IN"/>
        </a:p>
      </dgm:t>
    </dgm:pt>
    <dgm:pt modelId="{FEA175E8-E60D-4B28-A400-EC0315A3FF6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effectLst/>
              <a:cs typeface="Arial" charset="0"/>
            </a:rPr>
            <a:t>use all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effectLst/>
              <a:cs typeface="Arial" charset="0"/>
            </a:rPr>
            <a:t>available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effectLst/>
              <a:cs typeface="Arial" charset="0"/>
            </a:rPr>
            <a:t>technology</a:t>
          </a:r>
          <a:endParaRPr kumimoji="0" lang="en-US" b="1" i="0" u="none" strike="noStrike" cap="none" normalizeH="0" baseline="0" dirty="0" smtClean="0">
            <a:ln/>
            <a:effectLst/>
            <a:cs typeface="Arial" charset="0"/>
          </a:endParaRPr>
        </a:p>
      </dgm:t>
    </dgm:pt>
    <dgm:pt modelId="{7EBEB83E-C339-4227-8812-C0DDA26F35FF}" type="parTrans" cxnId="{85B8D95A-1228-4D89-AAF9-F00A3451BD75}">
      <dgm:prSet/>
      <dgm:spPr/>
      <dgm:t>
        <a:bodyPr/>
        <a:lstStyle/>
        <a:p>
          <a:endParaRPr lang="en-IN"/>
        </a:p>
      </dgm:t>
    </dgm:pt>
    <dgm:pt modelId="{5EF491D0-A7C6-4BFC-BE02-F02EE83606F0}" type="sibTrans" cxnId="{85B8D95A-1228-4D89-AAF9-F00A3451BD75}">
      <dgm:prSet/>
      <dgm:spPr/>
      <dgm:t>
        <a:bodyPr/>
        <a:lstStyle/>
        <a:p>
          <a:endParaRPr lang="en-IN"/>
        </a:p>
      </dgm:t>
    </dgm:pt>
    <dgm:pt modelId="{9F7C758E-97A6-48A7-AAFB-B820AF4DCB3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effectLst/>
              <a:latin typeface="+mn-lt"/>
              <a:cs typeface="Arial" charset="0"/>
            </a:rPr>
            <a:t>Encourage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effectLst/>
              <a:latin typeface="+mn-lt"/>
              <a:cs typeface="Arial" charset="0"/>
            </a:rPr>
            <a:t>collaborative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effectLst/>
              <a:latin typeface="+mn-lt"/>
              <a:cs typeface="Arial" charset="0"/>
            </a:rPr>
            <a:t>learning</a:t>
          </a:r>
          <a:endParaRPr kumimoji="0" lang="en-US" sz="900" b="1" i="0" u="none" strike="noStrike" cap="none" normalizeH="0" baseline="0" dirty="0" smtClean="0">
            <a:ln/>
            <a:effectLst/>
            <a:latin typeface="+mn-lt"/>
            <a:cs typeface="Arial" charset="0"/>
          </a:endParaRPr>
        </a:p>
      </dgm:t>
    </dgm:pt>
    <dgm:pt modelId="{33345F20-0480-442B-B80A-B77E9D6D143E}" type="parTrans" cxnId="{BD3E56CE-E28A-4CFF-822F-F515C4B99DAF}">
      <dgm:prSet/>
      <dgm:spPr/>
      <dgm:t>
        <a:bodyPr/>
        <a:lstStyle/>
        <a:p>
          <a:endParaRPr lang="en-IN"/>
        </a:p>
      </dgm:t>
    </dgm:pt>
    <dgm:pt modelId="{B7DA328D-D1E5-4049-A2D0-A3E459450EE9}" type="sibTrans" cxnId="{BD3E56CE-E28A-4CFF-822F-F515C4B99DAF}">
      <dgm:prSet/>
      <dgm:spPr/>
      <dgm:t>
        <a:bodyPr/>
        <a:lstStyle/>
        <a:p>
          <a:endParaRPr lang="en-IN"/>
        </a:p>
      </dgm:t>
    </dgm:pt>
    <dgm:pt modelId="{7313F6E0-CFA3-46DC-A31B-D7D8A924911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effectLst/>
              <a:cs typeface="Arial" charset="0"/>
            </a:rPr>
            <a:t>Lay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effectLst/>
              <a:cs typeface="Arial" charset="0"/>
            </a:rPr>
            <a:t>foundation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effectLst/>
              <a:cs typeface="Arial" charset="0"/>
            </a:rPr>
            <a:t> for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effectLst/>
              <a:cs typeface="Arial" charset="0"/>
            </a:rPr>
            <a:t>Lifelong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effectLst/>
              <a:cs typeface="Arial" charset="0"/>
            </a:rPr>
            <a:t>learning</a:t>
          </a:r>
          <a:endParaRPr kumimoji="0" lang="en-US" b="1" i="0" u="none" strike="noStrike" cap="none" normalizeH="0" baseline="0" dirty="0" smtClean="0">
            <a:ln/>
            <a:effectLst/>
            <a:cs typeface="Arial" charset="0"/>
          </a:endParaRPr>
        </a:p>
      </dgm:t>
    </dgm:pt>
    <dgm:pt modelId="{C6834086-7BAF-49DB-B0B7-D35E5B60899F}" type="parTrans" cxnId="{AF2F456D-2E5A-48AB-9CDD-AD483C41F53A}">
      <dgm:prSet/>
      <dgm:spPr/>
      <dgm:t>
        <a:bodyPr/>
        <a:lstStyle/>
        <a:p>
          <a:endParaRPr lang="en-IN"/>
        </a:p>
      </dgm:t>
    </dgm:pt>
    <dgm:pt modelId="{FB249406-CF80-432A-84E7-05FD1CB9D7E7}" type="sibTrans" cxnId="{AF2F456D-2E5A-48AB-9CDD-AD483C41F53A}">
      <dgm:prSet/>
      <dgm:spPr/>
      <dgm:t>
        <a:bodyPr/>
        <a:lstStyle/>
        <a:p>
          <a:endParaRPr lang="en-IN"/>
        </a:p>
      </dgm:t>
    </dgm:pt>
    <dgm:pt modelId="{AD90A693-5F32-4353-AE2A-B4EA91D6B0D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effectLst/>
              <a:cs typeface="Arial" charset="0"/>
            </a:rPr>
            <a:t>incorporate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effectLst/>
              <a:cs typeface="Arial" charset="0"/>
            </a:rPr>
            <a:t>‘old’ &amp;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effectLst/>
              <a:cs typeface="Arial" charset="0"/>
            </a:rPr>
            <a:t> ‘new’</a:t>
          </a:r>
          <a:endParaRPr kumimoji="0" lang="en-US" b="1" i="0" u="none" strike="noStrike" cap="none" normalizeH="0" baseline="0" dirty="0" smtClean="0">
            <a:ln/>
            <a:effectLst/>
            <a:cs typeface="Arial" charset="0"/>
          </a:endParaRPr>
        </a:p>
      </dgm:t>
    </dgm:pt>
    <dgm:pt modelId="{FD36E221-383E-4C14-98F8-94E136C0460E}" type="parTrans" cxnId="{6AB2ADAF-694C-4CF7-8EE9-0D2698460B08}">
      <dgm:prSet/>
      <dgm:spPr/>
      <dgm:t>
        <a:bodyPr/>
        <a:lstStyle/>
        <a:p>
          <a:endParaRPr lang="en-IN"/>
        </a:p>
      </dgm:t>
    </dgm:pt>
    <dgm:pt modelId="{84FC438F-AB5F-4E22-A7E6-BDFB9AEAF45B}" type="sibTrans" cxnId="{6AB2ADAF-694C-4CF7-8EE9-0D2698460B08}">
      <dgm:prSet/>
      <dgm:spPr/>
      <dgm:t>
        <a:bodyPr/>
        <a:lstStyle/>
        <a:p>
          <a:endParaRPr lang="en-IN"/>
        </a:p>
      </dgm:t>
    </dgm:pt>
    <dgm:pt modelId="{164232A3-8A09-4BF8-B686-CFC0EA373A9D}" type="pres">
      <dgm:prSet presAssocID="{2C06176B-6E0E-4168-BE91-536E988AE6C8}" presName="cycle" presStyleCnt="0">
        <dgm:presLayoutVars>
          <dgm:chMax val="1"/>
          <dgm:dir/>
          <dgm:animLvl val="ctr"/>
          <dgm:resizeHandles val="exact"/>
        </dgm:presLayoutVars>
      </dgm:prSet>
      <dgm:spPr/>
    </dgm:pt>
    <dgm:pt modelId="{5F6CB2E8-0594-4B0A-B215-BEA317A5984F}" type="pres">
      <dgm:prSet presAssocID="{75CA851A-644C-40E4-A039-9056EBFC9747}" presName="centerShape" presStyleLbl="node0" presStyleIdx="0" presStyleCnt="1"/>
      <dgm:spPr/>
      <dgm:t>
        <a:bodyPr/>
        <a:lstStyle/>
        <a:p>
          <a:endParaRPr lang="en-IN"/>
        </a:p>
      </dgm:t>
    </dgm:pt>
    <dgm:pt modelId="{1A29EDAE-7220-4EEB-B76E-199350A3222B}" type="pres">
      <dgm:prSet presAssocID="{7EBEB83E-C339-4227-8812-C0DDA26F35FF}" presName="Name9" presStyleLbl="parChTrans1D2" presStyleIdx="0" presStyleCnt="4"/>
      <dgm:spPr/>
      <dgm:t>
        <a:bodyPr/>
        <a:lstStyle/>
        <a:p>
          <a:endParaRPr lang="en-IN"/>
        </a:p>
      </dgm:t>
    </dgm:pt>
    <dgm:pt modelId="{F1399AD6-2C78-4AC9-B7EA-5B5107118035}" type="pres">
      <dgm:prSet presAssocID="{7EBEB83E-C339-4227-8812-C0DDA26F35FF}" presName="connTx" presStyleLbl="parChTrans1D2" presStyleIdx="0" presStyleCnt="4"/>
      <dgm:spPr/>
      <dgm:t>
        <a:bodyPr/>
        <a:lstStyle/>
        <a:p>
          <a:endParaRPr lang="en-IN"/>
        </a:p>
      </dgm:t>
    </dgm:pt>
    <dgm:pt modelId="{DE011DDE-FFF3-40EA-85C7-11ECBBBD99E6}" type="pres">
      <dgm:prSet presAssocID="{FEA175E8-E60D-4B28-A400-EC0315A3FF61}" presName="node" presStyleLbl="node1" presStyleIdx="0" presStyleCnt="4">
        <dgm:presLayoutVars>
          <dgm:bulletEnabled val="1"/>
        </dgm:presLayoutVars>
      </dgm:prSet>
      <dgm:spPr/>
      <dgm:t>
        <a:bodyPr/>
        <a:lstStyle/>
        <a:p>
          <a:endParaRPr lang="en-IN"/>
        </a:p>
      </dgm:t>
    </dgm:pt>
    <dgm:pt modelId="{CB7E2DEA-FC88-4DF1-9815-709D46256E47}" type="pres">
      <dgm:prSet presAssocID="{33345F20-0480-442B-B80A-B77E9D6D143E}" presName="Name9" presStyleLbl="parChTrans1D2" presStyleIdx="1" presStyleCnt="4"/>
      <dgm:spPr/>
      <dgm:t>
        <a:bodyPr/>
        <a:lstStyle/>
        <a:p>
          <a:endParaRPr lang="en-IN"/>
        </a:p>
      </dgm:t>
    </dgm:pt>
    <dgm:pt modelId="{6AE2C7AD-FFA1-4028-B705-08CCC33E857F}" type="pres">
      <dgm:prSet presAssocID="{33345F20-0480-442B-B80A-B77E9D6D143E}" presName="connTx" presStyleLbl="parChTrans1D2" presStyleIdx="1" presStyleCnt="4"/>
      <dgm:spPr/>
      <dgm:t>
        <a:bodyPr/>
        <a:lstStyle/>
        <a:p>
          <a:endParaRPr lang="en-IN"/>
        </a:p>
      </dgm:t>
    </dgm:pt>
    <dgm:pt modelId="{8708F8E1-12FE-4DE7-B39B-106D7EC29B5E}" type="pres">
      <dgm:prSet presAssocID="{9F7C758E-97A6-48A7-AAFB-B820AF4DCB3E}" presName="node" presStyleLbl="node1" presStyleIdx="1" presStyleCnt="4" custRadScaleRad="102030" custRadScaleInc="-1187">
        <dgm:presLayoutVars>
          <dgm:bulletEnabled val="1"/>
        </dgm:presLayoutVars>
      </dgm:prSet>
      <dgm:spPr/>
      <dgm:t>
        <a:bodyPr/>
        <a:lstStyle/>
        <a:p>
          <a:endParaRPr lang="en-IN"/>
        </a:p>
      </dgm:t>
    </dgm:pt>
    <dgm:pt modelId="{BFCC6731-6617-4182-A0C3-A47D5F79E5EF}" type="pres">
      <dgm:prSet presAssocID="{C6834086-7BAF-49DB-B0B7-D35E5B60899F}" presName="Name9" presStyleLbl="parChTrans1D2" presStyleIdx="2" presStyleCnt="4"/>
      <dgm:spPr/>
      <dgm:t>
        <a:bodyPr/>
        <a:lstStyle/>
        <a:p>
          <a:endParaRPr lang="en-IN"/>
        </a:p>
      </dgm:t>
    </dgm:pt>
    <dgm:pt modelId="{C833AF99-4D88-4DCD-BAB4-F3F0447D59E4}" type="pres">
      <dgm:prSet presAssocID="{C6834086-7BAF-49DB-B0B7-D35E5B60899F}" presName="connTx" presStyleLbl="parChTrans1D2" presStyleIdx="2" presStyleCnt="4"/>
      <dgm:spPr/>
      <dgm:t>
        <a:bodyPr/>
        <a:lstStyle/>
        <a:p>
          <a:endParaRPr lang="en-IN"/>
        </a:p>
      </dgm:t>
    </dgm:pt>
    <dgm:pt modelId="{021B5D7B-ECA2-41BB-999E-F4C415079319}" type="pres">
      <dgm:prSet presAssocID="{7313F6E0-CFA3-46DC-A31B-D7D8A9249113}" presName="node" presStyleLbl="node1" presStyleIdx="2" presStyleCnt="4">
        <dgm:presLayoutVars>
          <dgm:bulletEnabled val="1"/>
        </dgm:presLayoutVars>
      </dgm:prSet>
      <dgm:spPr/>
      <dgm:t>
        <a:bodyPr/>
        <a:lstStyle/>
        <a:p>
          <a:endParaRPr lang="en-IN"/>
        </a:p>
      </dgm:t>
    </dgm:pt>
    <dgm:pt modelId="{238E7A7C-4F8C-451A-9A05-167FCF8519BB}" type="pres">
      <dgm:prSet presAssocID="{FD36E221-383E-4C14-98F8-94E136C0460E}" presName="Name9" presStyleLbl="parChTrans1D2" presStyleIdx="3" presStyleCnt="4"/>
      <dgm:spPr/>
      <dgm:t>
        <a:bodyPr/>
        <a:lstStyle/>
        <a:p>
          <a:endParaRPr lang="en-IN"/>
        </a:p>
      </dgm:t>
    </dgm:pt>
    <dgm:pt modelId="{64FA46B5-CA1E-4096-B695-C546B0193559}" type="pres">
      <dgm:prSet presAssocID="{FD36E221-383E-4C14-98F8-94E136C0460E}" presName="connTx" presStyleLbl="parChTrans1D2" presStyleIdx="3" presStyleCnt="4"/>
      <dgm:spPr/>
      <dgm:t>
        <a:bodyPr/>
        <a:lstStyle/>
        <a:p>
          <a:endParaRPr lang="en-IN"/>
        </a:p>
      </dgm:t>
    </dgm:pt>
    <dgm:pt modelId="{E8BE7031-DC7E-4A74-84CB-6B4029CC1282}" type="pres">
      <dgm:prSet presAssocID="{AD90A693-5F32-4353-AE2A-B4EA91D6B0DF}" presName="node" presStyleLbl="node1" presStyleIdx="3" presStyleCnt="4">
        <dgm:presLayoutVars>
          <dgm:bulletEnabled val="1"/>
        </dgm:presLayoutVars>
      </dgm:prSet>
      <dgm:spPr/>
      <dgm:t>
        <a:bodyPr/>
        <a:lstStyle/>
        <a:p>
          <a:endParaRPr lang="en-IN"/>
        </a:p>
      </dgm:t>
    </dgm:pt>
  </dgm:ptLst>
  <dgm:cxnLst>
    <dgm:cxn modelId="{988DE651-2FB8-4DCD-8654-7563BB99FEA8}" type="presOf" srcId="{C6834086-7BAF-49DB-B0B7-D35E5B60899F}" destId="{BFCC6731-6617-4182-A0C3-A47D5F79E5EF}" srcOrd="0" destOrd="0" presId="urn:microsoft.com/office/officeart/2005/8/layout/radial1"/>
    <dgm:cxn modelId="{AF2F456D-2E5A-48AB-9CDD-AD483C41F53A}" srcId="{75CA851A-644C-40E4-A039-9056EBFC9747}" destId="{7313F6E0-CFA3-46DC-A31B-D7D8A9249113}" srcOrd="2" destOrd="0" parTransId="{C6834086-7BAF-49DB-B0B7-D35E5B60899F}" sibTransId="{FB249406-CF80-432A-84E7-05FD1CB9D7E7}"/>
    <dgm:cxn modelId="{405E0395-3DF5-4ED7-82D3-FD1EE2F6D224}" srcId="{2C06176B-6E0E-4168-BE91-536E988AE6C8}" destId="{75CA851A-644C-40E4-A039-9056EBFC9747}" srcOrd="0" destOrd="0" parTransId="{556B70DB-40EC-4681-A93E-581790428E2C}" sibTransId="{129841FC-5619-4793-BB64-08A71903D56E}"/>
    <dgm:cxn modelId="{3F354533-1C89-477C-9D78-F10B78CEF543}" type="presOf" srcId="{7EBEB83E-C339-4227-8812-C0DDA26F35FF}" destId="{1A29EDAE-7220-4EEB-B76E-199350A3222B}" srcOrd="0" destOrd="0" presId="urn:microsoft.com/office/officeart/2005/8/layout/radial1"/>
    <dgm:cxn modelId="{B5E0D7AE-466B-4B14-9383-8484B27D5E54}" type="presOf" srcId="{FD36E221-383E-4C14-98F8-94E136C0460E}" destId="{64FA46B5-CA1E-4096-B695-C546B0193559}" srcOrd="1" destOrd="0" presId="urn:microsoft.com/office/officeart/2005/8/layout/radial1"/>
    <dgm:cxn modelId="{85B8D95A-1228-4D89-AAF9-F00A3451BD75}" srcId="{75CA851A-644C-40E4-A039-9056EBFC9747}" destId="{FEA175E8-E60D-4B28-A400-EC0315A3FF61}" srcOrd="0" destOrd="0" parTransId="{7EBEB83E-C339-4227-8812-C0DDA26F35FF}" sibTransId="{5EF491D0-A7C6-4BFC-BE02-F02EE83606F0}"/>
    <dgm:cxn modelId="{BD3E56CE-E28A-4CFF-822F-F515C4B99DAF}" srcId="{75CA851A-644C-40E4-A039-9056EBFC9747}" destId="{9F7C758E-97A6-48A7-AAFB-B820AF4DCB3E}" srcOrd="1" destOrd="0" parTransId="{33345F20-0480-442B-B80A-B77E9D6D143E}" sibTransId="{B7DA328D-D1E5-4049-A2D0-A3E459450EE9}"/>
    <dgm:cxn modelId="{2A88C9D4-5909-450B-BC66-6F7DA55613E4}" type="presOf" srcId="{9F7C758E-97A6-48A7-AAFB-B820AF4DCB3E}" destId="{8708F8E1-12FE-4DE7-B39B-106D7EC29B5E}" srcOrd="0" destOrd="0" presId="urn:microsoft.com/office/officeart/2005/8/layout/radial1"/>
    <dgm:cxn modelId="{C3EBD29C-B974-48AF-AB94-0637D412EF2F}" type="presOf" srcId="{2C06176B-6E0E-4168-BE91-536E988AE6C8}" destId="{164232A3-8A09-4BF8-B686-CFC0EA373A9D}" srcOrd="0" destOrd="0" presId="urn:microsoft.com/office/officeart/2005/8/layout/radial1"/>
    <dgm:cxn modelId="{52A4D1B4-8C74-42E3-8D68-4C1884EE04B3}" type="presOf" srcId="{FEA175E8-E60D-4B28-A400-EC0315A3FF61}" destId="{DE011DDE-FFF3-40EA-85C7-11ECBBBD99E6}" srcOrd="0" destOrd="0" presId="urn:microsoft.com/office/officeart/2005/8/layout/radial1"/>
    <dgm:cxn modelId="{37427C66-8E8D-49E3-80B6-2F30A8F908A1}" type="presOf" srcId="{33345F20-0480-442B-B80A-B77E9D6D143E}" destId="{6AE2C7AD-FFA1-4028-B705-08CCC33E857F}" srcOrd="1" destOrd="0" presId="urn:microsoft.com/office/officeart/2005/8/layout/radial1"/>
    <dgm:cxn modelId="{99EB70E6-0455-48A4-93C8-5F08D429D1AC}" type="presOf" srcId="{AD90A693-5F32-4353-AE2A-B4EA91D6B0DF}" destId="{E8BE7031-DC7E-4A74-84CB-6B4029CC1282}" srcOrd="0" destOrd="0" presId="urn:microsoft.com/office/officeart/2005/8/layout/radial1"/>
    <dgm:cxn modelId="{2631DD65-D430-465D-993C-7781E8FCD12F}" type="presOf" srcId="{75CA851A-644C-40E4-A039-9056EBFC9747}" destId="{5F6CB2E8-0594-4B0A-B215-BEA317A5984F}" srcOrd="0" destOrd="0" presId="urn:microsoft.com/office/officeart/2005/8/layout/radial1"/>
    <dgm:cxn modelId="{D56A8297-4A18-4E8A-BCB8-BC6F4484A3AC}" type="presOf" srcId="{C6834086-7BAF-49DB-B0B7-D35E5B60899F}" destId="{C833AF99-4D88-4DCD-BAB4-F3F0447D59E4}" srcOrd="1" destOrd="0" presId="urn:microsoft.com/office/officeart/2005/8/layout/radial1"/>
    <dgm:cxn modelId="{50E69CEC-4754-4D48-8455-ABC3161548F9}" type="presOf" srcId="{33345F20-0480-442B-B80A-B77E9D6D143E}" destId="{CB7E2DEA-FC88-4DF1-9815-709D46256E47}" srcOrd="0" destOrd="0" presId="urn:microsoft.com/office/officeart/2005/8/layout/radial1"/>
    <dgm:cxn modelId="{BBE124BB-3FBB-4210-A305-6CF05FB0A179}" type="presOf" srcId="{7EBEB83E-C339-4227-8812-C0DDA26F35FF}" destId="{F1399AD6-2C78-4AC9-B7EA-5B5107118035}" srcOrd="1" destOrd="0" presId="urn:microsoft.com/office/officeart/2005/8/layout/radial1"/>
    <dgm:cxn modelId="{1F156107-87D6-4895-80A5-092EA8315D33}" type="presOf" srcId="{7313F6E0-CFA3-46DC-A31B-D7D8A9249113}" destId="{021B5D7B-ECA2-41BB-999E-F4C415079319}" srcOrd="0" destOrd="0" presId="urn:microsoft.com/office/officeart/2005/8/layout/radial1"/>
    <dgm:cxn modelId="{6AB2ADAF-694C-4CF7-8EE9-0D2698460B08}" srcId="{75CA851A-644C-40E4-A039-9056EBFC9747}" destId="{AD90A693-5F32-4353-AE2A-B4EA91D6B0DF}" srcOrd="3" destOrd="0" parTransId="{FD36E221-383E-4C14-98F8-94E136C0460E}" sibTransId="{84FC438F-AB5F-4E22-A7E6-BDFB9AEAF45B}"/>
    <dgm:cxn modelId="{23155D4C-C9FD-4D4B-A877-2AFCFD32A34B}" type="presOf" srcId="{FD36E221-383E-4C14-98F8-94E136C0460E}" destId="{238E7A7C-4F8C-451A-9A05-167FCF8519BB}" srcOrd="0" destOrd="0" presId="urn:microsoft.com/office/officeart/2005/8/layout/radial1"/>
    <dgm:cxn modelId="{01AAE047-1F26-41A0-882D-5E4F654E4355}" type="presParOf" srcId="{164232A3-8A09-4BF8-B686-CFC0EA373A9D}" destId="{5F6CB2E8-0594-4B0A-B215-BEA317A5984F}" srcOrd="0" destOrd="0" presId="urn:microsoft.com/office/officeart/2005/8/layout/radial1"/>
    <dgm:cxn modelId="{291C4B1F-A668-4CC6-8F79-F4FC1D4124D5}" type="presParOf" srcId="{164232A3-8A09-4BF8-B686-CFC0EA373A9D}" destId="{1A29EDAE-7220-4EEB-B76E-199350A3222B}" srcOrd="1" destOrd="0" presId="urn:microsoft.com/office/officeart/2005/8/layout/radial1"/>
    <dgm:cxn modelId="{849B17A3-A333-4727-805B-214B4F332DC6}" type="presParOf" srcId="{1A29EDAE-7220-4EEB-B76E-199350A3222B}" destId="{F1399AD6-2C78-4AC9-B7EA-5B5107118035}" srcOrd="0" destOrd="0" presId="urn:microsoft.com/office/officeart/2005/8/layout/radial1"/>
    <dgm:cxn modelId="{396B918B-755F-4414-AF90-5BA4AE5DD738}" type="presParOf" srcId="{164232A3-8A09-4BF8-B686-CFC0EA373A9D}" destId="{DE011DDE-FFF3-40EA-85C7-11ECBBBD99E6}" srcOrd="2" destOrd="0" presId="urn:microsoft.com/office/officeart/2005/8/layout/radial1"/>
    <dgm:cxn modelId="{2D74BEBF-E0C5-4062-94B3-A3CE9A5A1FDD}" type="presParOf" srcId="{164232A3-8A09-4BF8-B686-CFC0EA373A9D}" destId="{CB7E2DEA-FC88-4DF1-9815-709D46256E47}" srcOrd="3" destOrd="0" presId="urn:microsoft.com/office/officeart/2005/8/layout/radial1"/>
    <dgm:cxn modelId="{8DE8DE8C-08C1-4ACB-99FB-C51A3A17B645}" type="presParOf" srcId="{CB7E2DEA-FC88-4DF1-9815-709D46256E47}" destId="{6AE2C7AD-FFA1-4028-B705-08CCC33E857F}" srcOrd="0" destOrd="0" presId="urn:microsoft.com/office/officeart/2005/8/layout/radial1"/>
    <dgm:cxn modelId="{FA348E67-EB6B-4121-A166-AA578B9BED56}" type="presParOf" srcId="{164232A3-8A09-4BF8-B686-CFC0EA373A9D}" destId="{8708F8E1-12FE-4DE7-B39B-106D7EC29B5E}" srcOrd="4" destOrd="0" presId="urn:microsoft.com/office/officeart/2005/8/layout/radial1"/>
    <dgm:cxn modelId="{7542EADC-39BB-43B4-9AB3-999F493C617C}" type="presParOf" srcId="{164232A3-8A09-4BF8-B686-CFC0EA373A9D}" destId="{BFCC6731-6617-4182-A0C3-A47D5F79E5EF}" srcOrd="5" destOrd="0" presId="urn:microsoft.com/office/officeart/2005/8/layout/radial1"/>
    <dgm:cxn modelId="{D1E5D173-A561-465C-A83E-6F8F803EF50C}" type="presParOf" srcId="{BFCC6731-6617-4182-A0C3-A47D5F79E5EF}" destId="{C833AF99-4D88-4DCD-BAB4-F3F0447D59E4}" srcOrd="0" destOrd="0" presId="urn:microsoft.com/office/officeart/2005/8/layout/radial1"/>
    <dgm:cxn modelId="{B8544732-01D1-4832-91DB-B5239FDD782A}" type="presParOf" srcId="{164232A3-8A09-4BF8-B686-CFC0EA373A9D}" destId="{021B5D7B-ECA2-41BB-999E-F4C415079319}" srcOrd="6" destOrd="0" presId="urn:microsoft.com/office/officeart/2005/8/layout/radial1"/>
    <dgm:cxn modelId="{1CA2C74D-58B9-4DED-A049-8E848B768E36}" type="presParOf" srcId="{164232A3-8A09-4BF8-B686-CFC0EA373A9D}" destId="{238E7A7C-4F8C-451A-9A05-167FCF8519BB}" srcOrd="7" destOrd="0" presId="urn:microsoft.com/office/officeart/2005/8/layout/radial1"/>
    <dgm:cxn modelId="{F3CC311F-F5A7-4BE7-938B-9C938A7F323B}" type="presParOf" srcId="{238E7A7C-4F8C-451A-9A05-167FCF8519BB}" destId="{64FA46B5-CA1E-4096-B695-C546B0193559}" srcOrd="0" destOrd="0" presId="urn:microsoft.com/office/officeart/2005/8/layout/radial1"/>
    <dgm:cxn modelId="{8A2516F0-85CD-4C7A-BF50-A3244241C328}" type="presParOf" srcId="{164232A3-8A09-4BF8-B686-CFC0EA373A9D}" destId="{E8BE7031-DC7E-4A74-84CB-6B4029CC1282}"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CB2E8-0594-4B0A-B215-BEA317A5984F}">
      <dsp:nvSpPr>
        <dsp:cNvPr id="0" name=""/>
        <dsp:cNvSpPr/>
      </dsp:nvSpPr>
      <dsp:spPr>
        <a:xfrm>
          <a:off x="1719518" y="1490918"/>
          <a:ext cx="1132962" cy="11329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kern="1200" cap="none" normalizeH="0" baseline="0" smtClean="0">
              <a:ln/>
              <a:effectLst/>
              <a:cs typeface="Arial" charset="0"/>
            </a:rPr>
            <a:t>Teacher’s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kern="1200" cap="none" normalizeH="0" baseline="0" smtClean="0">
              <a:ln/>
              <a:effectLst/>
              <a:cs typeface="Arial" charset="0"/>
            </a:rPr>
            <a:t>Obligation</a:t>
          </a:r>
          <a:endParaRPr kumimoji="0" lang="en-US" sz="1300" b="0" i="0" u="none" strike="noStrike" kern="1200" cap="none" normalizeH="0" baseline="0" dirty="0" smtClean="0">
            <a:ln/>
            <a:effectLst/>
            <a:cs typeface="Arial" charset="0"/>
          </a:endParaRPr>
        </a:p>
      </dsp:txBody>
      <dsp:txXfrm>
        <a:off x="1885436" y="1656836"/>
        <a:ext cx="801126" cy="801126"/>
      </dsp:txXfrm>
    </dsp:sp>
    <dsp:sp modelId="{1A29EDAE-7220-4EEB-B76E-199350A3222B}">
      <dsp:nvSpPr>
        <dsp:cNvPr id="0" name=""/>
        <dsp:cNvSpPr/>
      </dsp:nvSpPr>
      <dsp:spPr>
        <a:xfrm rot="16200000">
          <a:off x="2115070" y="1297687"/>
          <a:ext cx="341858" cy="44604"/>
        </a:xfrm>
        <a:custGeom>
          <a:avLst/>
          <a:gdLst/>
          <a:ahLst/>
          <a:cxnLst/>
          <a:rect l="0" t="0" r="0" b="0"/>
          <a:pathLst>
            <a:path>
              <a:moveTo>
                <a:pt x="0" y="22302"/>
              </a:moveTo>
              <a:lnTo>
                <a:pt x="341858" y="2230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2277453" y="1311442"/>
        <a:ext cx="17092" cy="17092"/>
      </dsp:txXfrm>
    </dsp:sp>
    <dsp:sp modelId="{DE011DDE-FFF3-40EA-85C7-11ECBBBD99E6}">
      <dsp:nvSpPr>
        <dsp:cNvPr id="0" name=""/>
        <dsp:cNvSpPr/>
      </dsp:nvSpPr>
      <dsp:spPr>
        <a:xfrm>
          <a:off x="1719518" y="16097"/>
          <a:ext cx="1132962" cy="113296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smtClean="0">
              <a:ln/>
              <a:effectLst/>
              <a:cs typeface="Arial" charset="0"/>
            </a:rPr>
            <a:t>use all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smtClean="0">
              <a:ln/>
              <a:effectLst/>
              <a:cs typeface="Arial" charset="0"/>
            </a:rPr>
            <a:t>available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smtClean="0">
              <a:ln/>
              <a:effectLst/>
              <a:cs typeface="Arial" charset="0"/>
            </a:rPr>
            <a:t>technology</a:t>
          </a:r>
          <a:endParaRPr kumimoji="0" lang="en-US" sz="1000" b="1" i="0" u="none" strike="noStrike" kern="1200" cap="none" normalizeH="0" baseline="0" dirty="0" smtClean="0">
            <a:ln/>
            <a:effectLst/>
            <a:cs typeface="Arial" charset="0"/>
          </a:endParaRPr>
        </a:p>
      </dsp:txBody>
      <dsp:txXfrm>
        <a:off x="1885436" y="182015"/>
        <a:ext cx="801126" cy="801126"/>
      </dsp:txXfrm>
    </dsp:sp>
    <dsp:sp modelId="{CB7E2DEA-FC88-4DF1-9815-709D46256E47}">
      <dsp:nvSpPr>
        <dsp:cNvPr id="0" name=""/>
        <dsp:cNvSpPr/>
      </dsp:nvSpPr>
      <dsp:spPr>
        <a:xfrm rot="21567951">
          <a:off x="2852448" y="2028083"/>
          <a:ext cx="371797" cy="44604"/>
        </a:xfrm>
        <a:custGeom>
          <a:avLst/>
          <a:gdLst/>
          <a:ahLst/>
          <a:cxnLst/>
          <a:rect l="0" t="0" r="0" b="0"/>
          <a:pathLst>
            <a:path>
              <a:moveTo>
                <a:pt x="0" y="22302"/>
              </a:moveTo>
              <a:lnTo>
                <a:pt x="371797" y="2230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3029052" y="2041090"/>
        <a:ext cx="18589" cy="18589"/>
      </dsp:txXfrm>
    </dsp:sp>
    <dsp:sp modelId="{8708F8E1-12FE-4DE7-B39B-106D7EC29B5E}">
      <dsp:nvSpPr>
        <dsp:cNvPr id="0" name=""/>
        <dsp:cNvSpPr/>
      </dsp:nvSpPr>
      <dsp:spPr>
        <a:xfrm>
          <a:off x="3224213" y="1476890"/>
          <a:ext cx="1132962" cy="113296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smtClean="0">
              <a:ln/>
              <a:effectLst/>
              <a:latin typeface="+mn-lt"/>
              <a:cs typeface="Arial" charset="0"/>
            </a:rPr>
            <a:t>Encourage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smtClean="0">
              <a:ln/>
              <a:effectLst/>
              <a:latin typeface="+mn-lt"/>
              <a:cs typeface="Arial" charset="0"/>
            </a:rPr>
            <a:t>collaborative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smtClean="0">
              <a:ln/>
              <a:effectLst/>
              <a:latin typeface="+mn-lt"/>
              <a:cs typeface="Arial" charset="0"/>
            </a:rPr>
            <a:t>learning</a:t>
          </a:r>
          <a:endParaRPr kumimoji="0" lang="en-US" sz="900" b="1" i="0" u="none" strike="noStrike" kern="1200" cap="none" normalizeH="0" baseline="0" dirty="0" smtClean="0">
            <a:ln/>
            <a:effectLst/>
            <a:latin typeface="+mn-lt"/>
            <a:cs typeface="Arial" charset="0"/>
          </a:endParaRPr>
        </a:p>
      </dsp:txBody>
      <dsp:txXfrm>
        <a:off x="3390131" y="1642808"/>
        <a:ext cx="801126" cy="801126"/>
      </dsp:txXfrm>
    </dsp:sp>
    <dsp:sp modelId="{BFCC6731-6617-4182-A0C3-A47D5F79E5EF}">
      <dsp:nvSpPr>
        <dsp:cNvPr id="0" name=""/>
        <dsp:cNvSpPr/>
      </dsp:nvSpPr>
      <dsp:spPr>
        <a:xfrm rot="5400000">
          <a:off x="2115070" y="2772508"/>
          <a:ext cx="341858" cy="44604"/>
        </a:xfrm>
        <a:custGeom>
          <a:avLst/>
          <a:gdLst/>
          <a:ahLst/>
          <a:cxnLst/>
          <a:rect l="0" t="0" r="0" b="0"/>
          <a:pathLst>
            <a:path>
              <a:moveTo>
                <a:pt x="0" y="22302"/>
              </a:moveTo>
              <a:lnTo>
                <a:pt x="341858" y="2230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2277453" y="2786264"/>
        <a:ext cx="17092" cy="17092"/>
      </dsp:txXfrm>
    </dsp:sp>
    <dsp:sp modelId="{021B5D7B-ECA2-41BB-999E-F4C415079319}">
      <dsp:nvSpPr>
        <dsp:cNvPr id="0" name=""/>
        <dsp:cNvSpPr/>
      </dsp:nvSpPr>
      <dsp:spPr>
        <a:xfrm>
          <a:off x="1719518" y="2965739"/>
          <a:ext cx="1132962" cy="113296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smtClean="0">
              <a:ln/>
              <a:effectLst/>
              <a:cs typeface="Arial" charset="0"/>
            </a:rPr>
            <a:t>Lay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smtClean="0">
              <a:ln/>
              <a:effectLst/>
              <a:cs typeface="Arial" charset="0"/>
            </a:rPr>
            <a:t>foundation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smtClean="0">
              <a:ln/>
              <a:effectLst/>
              <a:cs typeface="Arial" charset="0"/>
            </a:rPr>
            <a:t> for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smtClean="0">
              <a:ln/>
              <a:effectLst/>
              <a:cs typeface="Arial" charset="0"/>
            </a:rPr>
            <a:t>Lifelong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smtClean="0">
              <a:ln/>
              <a:effectLst/>
              <a:cs typeface="Arial" charset="0"/>
            </a:rPr>
            <a:t>learning</a:t>
          </a:r>
          <a:endParaRPr kumimoji="0" lang="en-US" sz="1000" b="1" i="0" u="none" strike="noStrike" kern="1200" cap="none" normalizeH="0" baseline="0" dirty="0" smtClean="0">
            <a:ln/>
            <a:effectLst/>
            <a:cs typeface="Arial" charset="0"/>
          </a:endParaRPr>
        </a:p>
      </dsp:txBody>
      <dsp:txXfrm>
        <a:off x="1885436" y="3131657"/>
        <a:ext cx="801126" cy="801126"/>
      </dsp:txXfrm>
    </dsp:sp>
    <dsp:sp modelId="{238E7A7C-4F8C-451A-9A05-167FCF8519BB}">
      <dsp:nvSpPr>
        <dsp:cNvPr id="0" name=""/>
        <dsp:cNvSpPr/>
      </dsp:nvSpPr>
      <dsp:spPr>
        <a:xfrm rot="10800000">
          <a:off x="1377660" y="2035097"/>
          <a:ext cx="341858" cy="44604"/>
        </a:xfrm>
        <a:custGeom>
          <a:avLst/>
          <a:gdLst/>
          <a:ahLst/>
          <a:cxnLst/>
          <a:rect l="0" t="0" r="0" b="0"/>
          <a:pathLst>
            <a:path>
              <a:moveTo>
                <a:pt x="0" y="22302"/>
              </a:moveTo>
              <a:lnTo>
                <a:pt x="341858" y="2230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rot="10800000">
        <a:off x="1540042" y="2048853"/>
        <a:ext cx="17092" cy="17092"/>
      </dsp:txXfrm>
    </dsp:sp>
    <dsp:sp modelId="{E8BE7031-DC7E-4A74-84CB-6B4029CC1282}">
      <dsp:nvSpPr>
        <dsp:cNvPr id="0" name=""/>
        <dsp:cNvSpPr/>
      </dsp:nvSpPr>
      <dsp:spPr>
        <a:xfrm>
          <a:off x="244697" y="1490918"/>
          <a:ext cx="1132962" cy="113296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smtClean="0">
              <a:ln/>
              <a:effectLst/>
              <a:cs typeface="Arial" charset="0"/>
            </a:rPr>
            <a:t>incorporate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smtClean="0">
              <a:ln/>
              <a:effectLst/>
              <a:cs typeface="Arial" charset="0"/>
            </a:rPr>
            <a:t>‘old’ &amp;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smtClean="0">
              <a:ln/>
              <a:effectLst/>
              <a:cs typeface="Arial" charset="0"/>
            </a:rPr>
            <a:t> ‘new’</a:t>
          </a:r>
          <a:endParaRPr kumimoji="0" lang="en-US" sz="1000" b="1" i="0" u="none" strike="noStrike" kern="1200" cap="none" normalizeH="0" baseline="0" dirty="0" smtClean="0">
            <a:ln/>
            <a:effectLst/>
            <a:cs typeface="Arial" charset="0"/>
          </a:endParaRPr>
        </a:p>
      </dsp:txBody>
      <dsp:txXfrm>
        <a:off x="410615" y="1656836"/>
        <a:ext cx="801126" cy="80112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jpe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D16502-73B1-4E33-83C2-C8217DEB479C}" type="datetimeFigureOut">
              <a:rPr lang="en-US" smtClean="0"/>
              <a:pPr/>
              <a:t>6/20/2013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A8C995-989F-46E2-A6AA-F9B41C24686A}" type="slidenum">
              <a:rPr lang="en-IN" smtClean="0"/>
              <a:pPr/>
              <a:t>‹#›</a:t>
            </a:fld>
            <a:endParaRPr lang="en-IN"/>
          </a:p>
        </p:txBody>
      </p:sp>
    </p:spTree>
    <p:extLst>
      <p:ext uri="{BB962C8B-B14F-4D97-AF65-F5344CB8AC3E}">
        <p14:creationId xmlns:p14="http://schemas.microsoft.com/office/powerpoint/2010/main" val="90470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EC2F70-FD6A-4600-9039-A856518BCCD9}" type="slidenum">
              <a:rPr lang="en-US"/>
              <a:pPr fontAlgn="base">
                <a:spcBef>
                  <a:spcPct val="0"/>
                </a:spcBef>
                <a:spcAft>
                  <a:spcPct val="0"/>
                </a:spcAft>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470E05-1757-4C3D-AD22-3A44CB6DA7D1}" type="slidenum">
              <a:rPr lang="en-US"/>
              <a:pPr fontAlgn="base">
                <a:spcBef>
                  <a:spcPct val="0"/>
                </a:spcBef>
                <a:spcAft>
                  <a:spcPct val="0"/>
                </a:spcAft>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053671-21C2-445C-8B79-F83428C27CCC}"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F7A8C995-989F-46E2-A6AA-F9B41C24686A}" type="slidenum">
              <a:rPr lang="en-IN" smtClean="0"/>
              <a:pPr/>
              <a:t>21</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F7A8C995-989F-46E2-A6AA-F9B41C24686A}" type="slidenum">
              <a:rPr lang="en-IN" smtClean="0"/>
              <a:pPr/>
              <a:t>27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4C4742F-B2EC-4626-BC87-B12E97FFB809}" type="datetimeFigureOut">
              <a:rPr lang="en-US" smtClean="0"/>
              <a:pPr/>
              <a:t>6/20/2013</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AE15AD22-6B50-4B2D-9B76-C4137C9807BB}"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C4742F-B2EC-4626-BC87-B12E97FFB809}" type="datetimeFigureOut">
              <a:rPr lang="en-US" smtClean="0"/>
              <a:pPr/>
              <a:t>6/20/2013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E15AD22-6B50-4B2D-9B76-C4137C9807BB}"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C4742F-B2EC-4626-BC87-B12E97FFB809}" type="datetimeFigureOut">
              <a:rPr lang="en-US" smtClean="0"/>
              <a:pPr/>
              <a:t>6/20/2013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E15AD22-6B50-4B2D-9B76-C4137C9807BB}"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620000" cy="8382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685800" y="17526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572000" y="17526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4"/>
          <p:cNvSpPr>
            <a:spLocks noGrp="1" noChangeArrowheads="1"/>
          </p:cNvSpPr>
          <p:nvPr>
            <p:ph type="dt" sz="half" idx="10"/>
          </p:nvPr>
        </p:nvSpPr>
        <p:spPr/>
        <p:txBody>
          <a:bodyPr/>
          <a:lstStyle>
            <a:lvl1pPr>
              <a:defRPr/>
            </a:lvl1pPr>
          </a:lstStyle>
          <a:p>
            <a:pPr>
              <a:defRPr/>
            </a:pPr>
            <a:fld id="{D3FC78B7-A99F-483E-B3FC-8D642CC8F72A}" type="datetime3">
              <a:rPr lang="en-US"/>
              <a:pPr>
                <a:defRPr/>
              </a:pPr>
              <a:t>20 June 2013</a:t>
            </a:fld>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E-learning: Its applications in schools</a:t>
            </a:r>
          </a:p>
        </p:txBody>
      </p:sp>
      <p:sp>
        <p:nvSpPr>
          <p:cNvPr id="7" name="Rectangle 6"/>
          <p:cNvSpPr>
            <a:spLocks noGrp="1" noChangeArrowheads="1"/>
          </p:cNvSpPr>
          <p:nvPr>
            <p:ph type="sldNum" sz="quarter" idx="12"/>
          </p:nvPr>
        </p:nvSpPr>
        <p:spPr/>
        <p:txBody>
          <a:bodyPr/>
          <a:lstStyle>
            <a:lvl1pPr>
              <a:defRPr/>
            </a:lvl1pPr>
          </a:lstStyle>
          <a:p>
            <a:pPr>
              <a:defRPr/>
            </a:pPr>
            <a:fld id="{9CEF0E03-0E06-4F19-9639-067EE5FFADD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C4742F-B2EC-4626-BC87-B12E97FFB809}" type="datetimeFigureOut">
              <a:rPr lang="en-US" smtClean="0"/>
              <a:pPr/>
              <a:t>6/20/2013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E15AD22-6B50-4B2D-9B76-C4137C9807BB}" type="slidenum">
              <a:rPr lang="en-IN" smtClean="0"/>
              <a:pPr/>
              <a:t>‹#›</a:t>
            </a:fld>
            <a:endParaRPr lang="en-IN"/>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4C4742F-B2EC-4626-BC87-B12E97FFB809}" type="datetimeFigureOut">
              <a:rPr lang="en-US" smtClean="0"/>
              <a:pPr/>
              <a:t>6/20/2013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E15AD22-6B50-4B2D-9B76-C4137C9807BB}"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4C4742F-B2EC-4626-BC87-B12E97FFB809}" type="datetimeFigureOut">
              <a:rPr lang="en-US" smtClean="0"/>
              <a:pPr/>
              <a:t>6/20/2013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E15AD22-6B50-4B2D-9B76-C4137C9807BB}"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4C4742F-B2EC-4626-BC87-B12E97FFB809}" type="datetimeFigureOut">
              <a:rPr lang="en-US" smtClean="0"/>
              <a:pPr/>
              <a:t>6/20/2013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E15AD22-6B50-4B2D-9B76-C4137C9807BB}"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4C4742F-B2EC-4626-BC87-B12E97FFB809}" type="datetimeFigureOut">
              <a:rPr lang="en-US" smtClean="0"/>
              <a:pPr/>
              <a:t>6/20/2013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E15AD22-6B50-4B2D-9B76-C4137C9807BB}" type="slidenum">
              <a:rPr lang="en-IN" smtClean="0"/>
              <a:pPr/>
              <a:t>‹#›</a:t>
            </a:fld>
            <a:endParaRPr lang="en-IN"/>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4742F-B2EC-4626-BC87-B12E97FFB809}" type="datetimeFigureOut">
              <a:rPr lang="en-US" smtClean="0"/>
              <a:pPr/>
              <a:t>6/20/2013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E15AD22-6B50-4B2D-9B76-C4137C9807BB}" type="slidenum">
              <a:rPr lang="en-IN" smtClean="0"/>
              <a:pPr/>
              <a:t>‹#›</a:t>
            </a:fld>
            <a:endParaRPr lang="en-IN"/>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4C4742F-B2EC-4626-BC87-B12E97FFB809}" type="datetimeFigureOut">
              <a:rPr lang="en-US" smtClean="0"/>
              <a:pPr/>
              <a:t>6/20/2013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E15AD22-6B50-4B2D-9B76-C4137C9807BB}"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4C4742F-B2EC-4626-BC87-B12E97FFB809}" type="datetimeFigureOut">
              <a:rPr lang="en-US" smtClean="0"/>
              <a:pPr/>
              <a:t>6/20/2013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077200" y="6356350"/>
            <a:ext cx="609600" cy="365125"/>
          </a:xfrm>
        </p:spPr>
        <p:txBody>
          <a:bodyPr/>
          <a:lstStyle/>
          <a:p>
            <a:fld id="{AE15AD22-6B50-4B2D-9B76-C4137C9807BB}" type="slidenum">
              <a:rPr lang="en-IN" smtClean="0"/>
              <a:pPr/>
              <a:t>‹#›</a:t>
            </a:fld>
            <a:endParaRPr lang="en-I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4C4742F-B2EC-4626-BC87-B12E97FFB809}" type="datetimeFigureOut">
              <a:rPr lang="en-US" smtClean="0"/>
              <a:pPr/>
              <a:t>6/20/2013</a:t>
            </a:fld>
            <a:endParaRPr lang="en-I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E15AD22-6B50-4B2D-9B76-C4137C9807BB}" type="slidenum">
              <a:rPr lang="en-IN" smtClean="0"/>
              <a:pPr/>
              <a:t>‹#›</a:t>
            </a:fld>
            <a:endParaRPr lang="en-I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PowerPoint_Presentation2.ppt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PowerPoint_Slide3.sld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PowerPoint_Slide4.sldx"/><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9.emf"/><Relationship Id="rId4" Type="http://schemas.openxmlformats.org/officeDocument/2006/relationships/package" Target="../embeddings/Microsoft_PowerPoint_Slide1.sldx"/></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0.wmf"/><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295400"/>
          </a:xfr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fontAlgn="auto">
              <a:spcAft>
                <a:spcPts val="0"/>
              </a:spcAft>
              <a:defRPr/>
            </a:pPr>
            <a:r>
              <a:rPr lang="en-US" dirty="0" smtClean="0">
                <a:solidFill>
                  <a:schemeClr val="tx1"/>
                </a:solidFill>
              </a:rPr>
              <a:t>   Evolution of Education                             Technology</a:t>
            </a:r>
            <a:endParaRPr lang="en-US" dirty="0">
              <a:solidFill>
                <a:schemeClr val="tx1"/>
              </a:solidFill>
            </a:endParaRPr>
          </a:p>
        </p:txBody>
      </p:sp>
      <p:sp>
        <p:nvSpPr>
          <p:cNvPr id="6" name="Line 3"/>
          <p:cNvSpPr>
            <a:spLocks noChangeShapeType="1"/>
          </p:cNvSpPr>
          <p:nvPr/>
        </p:nvSpPr>
        <p:spPr bwMode="auto">
          <a:xfrm flipV="1">
            <a:off x="1600200" y="2438400"/>
            <a:ext cx="0" cy="3200400"/>
          </a:xfrm>
          <a:prstGeom prst="line">
            <a:avLst/>
          </a:prstGeom>
          <a:noFill/>
          <a:ln w="12700">
            <a:solidFill>
              <a:schemeClr val="tx1">
                <a:lumMod val="95000"/>
                <a:lumOff val="5000"/>
              </a:schemeClr>
            </a:solidFill>
            <a:round/>
            <a:headEnd type="none" w="sm" len="sm"/>
            <a:tailEnd type="triangle" w="sm" len="sm"/>
          </a:ln>
          <a:effectLst/>
        </p:spPr>
        <p:txBody>
          <a:bodyPr/>
          <a:lstStyle/>
          <a:p>
            <a:pPr fontAlgn="auto">
              <a:spcBef>
                <a:spcPts val="0"/>
              </a:spcBef>
              <a:spcAft>
                <a:spcPts val="0"/>
              </a:spcAft>
              <a:defRPr/>
            </a:pPr>
            <a:endParaRPr lang="en-US" sz="2000">
              <a:latin typeface="+mn-lt"/>
              <a:cs typeface="+mn-cs"/>
            </a:endParaRPr>
          </a:p>
        </p:txBody>
      </p:sp>
      <p:sp>
        <p:nvSpPr>
          <p:cNvPr id="7" name="Line 4"/>
          <p:cNvSpPr>
            <a:spLocks noChangeShapeType="1"/>
          </p:cNvSpPr>
          <p:nvPr/>
        </p:nvSpPr>
        <p:spPr bwMode="auto">
          <a:xfrm>
            <a:off x="1217613" y="5327650"/>
            <a:ext cx="7162800" cy="0"/>
          </a:xfrm>
          <a:prstGeom prst="line">
            <a:avLst/>
          </a:prstGeom>
          <a:noFill/>
          <a:ln w="12700">
            <a:solidFill>
              <a:schemeClr val="tx1">
                <a:lumMod val="95000"/>
                <a:lumOff val="5000"/>
              </a:schemeClr>
            </a:solidFill>
            <a:round/>
            <a:headEnd type="none" w="sm" len="sm"/>
            <a:tailEnd type="triangle" w="sm" len="sm"/>
          </a:ln>
          <a:effectLst/>
        </p:spPr>
        <p:txBody>
          <a:bodyPr/>
          <a:lstStyle/>
          <a:p>
            <a:pPr fontAlgn="auto">
              <a:spcBef>
                <a:spcPts val="0"/>
              </a:spcBef>
              <a:spcAft>
                <a:spcPts val="0"/>
              </a:spcAft>
              <a:defRPr/>
            </a:pPr>
            <a:endParaRPr lang="en-US" b="1" dirty="0">
              <a:latin typeface="+mn-lt"/>
              <a:cs typeface="+mn-cs"/>
            </a:endParaRPr>
          </a:p>
        </p:txBody>
      </p:sp>
      <p:pic>
        <p:nvPicPr>
          <p:cNvPr id="11269" name="Picture 5" descr="na00864_"/>
          <p:cNvPicPr>
            <a:picLocks noChangeAspect="1" noChangeArrowheads="1"/>
          </p:cNvPicPr>
          <p:nvPr/>
        </p:nvPicPr>
        <p:blipFill>
          <a:blip r:embed="rId3"/>
          <a:srcRect/>
          <a:stretch>
            <a:fillRect/>
          </a:stretch>
        </p:blipFill>
        <p:spPr bwMode="auto">
          <a:xfrm>
            <a:off x="1676400" y="4343400"/>
            <a:ext cx="1219200" cy="1052513"/>
          </a:xfrm>
          <a:prstGeom prst="rect">
            <a:avLst/>
          </a:prstGeom>
          <a:noFill/>
          <a:ln w="9525">
            <a:noFill/>
            <a:miter lim="800000"/>
            <a:headEnd/>
            <a:tailEnd/>
          </a:ln>
        </p:spPr>
      </p:pic>
      <p:pic>
        <p:nvPicPr>
          <p:cNvPr id="11270" name="Picture 6" descr="bd04914_"/>
          <p:cNvPicPr>
            <a:picLocks noChangeAspect="1" noChangeArrowheads="1"/>
          </p:cNvPicPr>
          <p:nvPr/>
        </p:nvPicPr>
        <p:blipFill>
          <a:blip r:embed="rId4"/>
          <a:srcRect/>
          <a:stretch>
            <a:fillRect/>
          </a:stretch>
        </p:blipFill>
        <p:spPr bwMode="auto">
          <a:xfrm>
            <a:off x="2819400" y="4038600"/>
            <a:ext cx="1528763" cy="1041400"/>
          </a:xfrm>
          <a:prstGeom prst="rect">
            <a:avLst/>
          </a:prstGeom>
          <a:noFill/>
          <a:ln w="9525">
            <a:noFill/>
            <a:miter lim="800000"/>
            <a:headEnd/>
            <a:tailEnd/>
          </a:ln>
        </p:spPr>
      </p:pic>
      <p:pic>
        <p:nvPicPr>
          <p:cNvPr id="11271" name="Picture 7" descr="bd09750_"/>
          <p:cNvPicPr>
            <a:picLocks noChangeAspect="1" noChangeArrowheads="1"/>
          </p:cNvPicPr>
          <p:nvPr/>
        </p:nvPicPr>
        <p:blipFill>
          <a:blip r:embed="rId5"/>
          <a:srcRect/>
          <a:stretch>
            <a:fillRect/>
          </a:stretch>
        </p:blipFill>
        <p:spPr bwMode="auto">
          <a:xfrm>
            <a:off x="4191000" y="3733800"/>
            <a:ext cx="1371600" cy="1193800"/>
          </a:xfrm>
          <a:prstGeom prst="rect">
            <a:avLst/>
          </a:prstGeom>
          <a:noFill/>
          <a:ln w="9525">
            <a:noFill/>
            <a:miter lim="800000"/>
            <a:headEnd/>
            <a:tailEnd/>
          </a:ln>
        </p:spPr>
      </p:pic>
      <p:pic>
        <p:nvPicPr>
          <p:cNvPr id="11272" name="Picture 8" descr="in00235_"/>
          <p:cNvPicPr>
            <a:picLocks noChangeAspect="1" noChangeArrowheads="1"/>
          </p:cNvPicPr>
          <p:nvPr/>
        </p:nvPicPr>
        <p:blipFill>
          <a:blip r:embed="rId6"/>
          <a:srcRect/>
          <a:stretch>
            <a:fillRect/>
          </a:stretch>
        </p:blipFill>
        <p:spPr bwMode="auto">
          <a:xfrm>
            <a:off x="6475413" y="2660650"/>
            <a:ext cx="839787" cy="858838"/>
          </a:xfrm>
          <a:prstGeom prst="rect">
            <a:avLst/>
          </a:prstGeom>
          <a:noFill/>
          <a:ln w="9525">
            <a:noFill/>
            <a:miter lim="800000"/>
            <a:headEnd/>
            <a:tailEnd/>
          </a:ln>
        </p:spPr>
      </p:pic>
      <p:grpSp>
        <p:nvGrpSpPr>
          <p:cNvPr id="2" name="Group 9"/>
          <p:cNvGrpSpPr>
            <a:grpSpLocks/>
          </p:cNvGrpSpPr>
          <p:nvPr/>
        </p:nvGrpSpPr>
        <p:grpSpPr bwMode="auto">
          <a:xfrm>
            <a:off x="5181600" y="3048000"/>
            <a:ext cx="1447800" cy="1447800"/>
            <a:chOff x="3528" y="2736"/>
            <a:chExt cx="1238" cy="1155"/>
          </a:xfrm>
        </p:grpSpPr>
        <p:sp>
          <p:nvSpPr>
            <p:cNvPr id="11281" name="Freeform 10"/>
            <p:cNvSpPr>
              <a:spLocks/>
            </p:cNvSpPr>
            <p:nvPr/>
          </p:nvSpPr>
          <p:spPr bwMode="auto">
            <a:xfrm>
              <a:off x="3528" y="2753"/>
              <a:ext cx="1202" cy="1138"/>
            </a:xfrm>
            <a:custGeom>
              <a:avLst/>
              <a:gdLst>
                <a:gd name="T0" fmla="*/ 484 w 2405"/>
                <a:gd name="T1" fmla="*/ 0 h 2275"/>
                <a:gd name="T2" fmla="*/ 0 w 2405"/>
                <a:gd name="T3" fmla="*/ 455 h 2275"/>
                <a:gd name="T4" fmla="*/ 556 w 2405"/>
                <a:gd name="T5" fmla="*/ 2255 h 2275"/>
                <a:gd name="T6" fmla="*/ 1069 w 2405"/>
                <a:gd name="T7" fmla="*/ 2275 h 2275"/>
                <a:gd name="T8" fmla="*/ 1516 w 2405"/>
                <a:gd name="T9" fmla="*/ 2275 h 2275"/>
                <a:gd name="T10" fmla="*/ 2028 w 2405"/>
                <a:gd name="T11" fmla="*/ 2153 h 2275"/>
                <a:gd name="T12" fmla="*/ 2007 w 2405"/>
                <a:gd name="T13" fmla="*/ 2038 h 2275"/>
                <a:gd name="T14" fmla="*/ 1990 w 2405"/>
                <a:gd name="T15" fmla="*/ 2041 h 2275"/>
                <a:gd name="T16" fmla="*/ 1944 w 2405"/>
                <a:gd name="T17" fmla="*/ 2050 h 2275"/>
                <a:gd name="T18" fmla="*/ 1912 w 2405"/>
                <a:gd name="T19" fmla="*/ 2056 h 2275"/>
                <a:gd name="T20" fmla="*/ 1874 w 2405"/>
                <a:gd name="T21" fmla="*/ 2063 h 2275"/>
                <a:gd name="T22" fmla="*/ 1832 w 2405"/>
                <a:gd name="T23" fmla="*/ 2071 h 2275"/>
                <a:gd name="T24" fmla="*/ 1785 w 2405"/>
                <a:gd name="T25" fmla="*/ 2079 h 2275"/>
                <a:gd name="T26" fmla="*/ 1735 w 2405"/>
                <a:gd name="T27" fmla="*/ 2088 h 2275"/>
                <a:gd name="T28" fmla="*/ 1684 w 2405"/>
                <a:gd name="T29" fmla="*/ 2096 h 2275"/>
                <a:gd name="T30" fmla="*/ 1630 w 2405"/>
                <a:gd name="T31" fmla="*/ 2106 h 2275"/>
                <a:gd name="T32" fmla="*/ 1575 w 2405"/>
                <a:gd name="T33" fmla="*/ 2114 h 2275"/>
                <a:gd name="T34" fmla="*/ 1519 w 2405"/>
                <a:gd name="T35" fmla="*/ 2123 h 2275"/>
                <a:gd name="T36" fmla="*/ 1464 w 2405"/>
                <a:gd name="T37" fmla="*/ 2131 h 2275"/>
                <a:gd name="T38" fmla="*/ 1410 w 2405"/>
                <a:gd name="T39" fmla="*/ 2139 h 2275"/>
                <a:gd name="T40" fmla="*/ 1358 w 2405"/>
                <a:gd name="T41" fmla="*/ 2147 h 2275"/>
                <a:gd name="T42" fmla="*/ 1305 w 2405"/>
                <a:gd name="T43" fmla="*/ 2152 h 2275"/>
                <a:gd name="T44" fmla="*/ 1247 w 2405"/>
                <a:gd name="T45" fmla="*/ 2156 h 2275"/>
                <a:gd name="T46" fmla="*/ 1125 w 2405"/>
                <a:gd name="T47" fmla="*/ 2156 h 2275"/>
                <a:gd name="T48" fmla="*/ 879 w 2405"/>
                <a:gd name="T49" fmla="*/ 2139 h 2275"/>
                <a:gd name="T50" fmla="*/ 823 w 2405"/>
                <a:gd name="T51" fmla="*/ 2132 h 2275"/>
                <a:gd name="T52" fmla="*/ 772 w 2405"/>
                <a:gd name="T53" fmla="*/ 2127 h 2275"/>
                <a:gd name="T54" fmla="*/ 726 w 2405"/>
                <a:gd name="T55" fmla="*/ 2120 h 2275"/>
                <a:gd name="T56" fmla="*/ 686 w 2405"/>
                <a:gd name="T57" fmla="*/ 2115 h 2275"/>
                <a:gd name="T58" fmla="*/ 628 w 2405"/>
                <a:gd name="T59" fmla="*/ 2106 h 2275"/>
                <a:gd name="T60" fmla="*/ 607 w 2405"/>
                <a:gd name="T61" fmla="*/ 2103 h 2275"/>
                <a:gd name="T62" fmla="*/ 160 w 2405"/>
                <a:gd name="T63" fmla="*/ 543 h 2275"/>
                <a:gd name="T64" fmla="*/ 2383 w 2405"/>
                <a:gd name="T65" fmla="*/ 499 h 2275"/>
                <a:gd name="T66" fmla="*/ 2405 w 2405"/>
                <a:gd name="T67" fmla="*/ 426 h 2275"/>
                <a:gd name="T68" fmla="*/ 203 w 2405"/>
                <a:gd name="T69" fmla="*/ 420 h 2275"/>
                <a:gd name="T70" fmla="*/ 550 w 2405"/>
                <a:gd name="T71" fmla="*/ 87 h 2275"/>
                <a:gd name="T72" fmla="*/ 2079 w 2405"/>
                <a:gd name="T73" fmla="*/ 79 h 2275"/>
                <a:gd name="T74" fmla="*/ 2093 w 2405"/>
                <a:gd name="T75" fmla="*/ 0 h 2275"/>
                <a:gd name="T76" fmla="*/ 484 w 2405"/>
                <a:gd name="T77" fmla="*/ 0 h 2275"/>
                <a:gd name="T78" fmla="*/ 484 w 2405"/>
                <a:gd name="T79" fmla="*/ 0 h 22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05"/>
                <a:gd name="T121" fmla="*/ 0 h 2275"/>
                <a:gd name="T122" fmla="*/ 2405 w 2405"/>
                <a:gd name="T123" fmla="*/ 2275 h 22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05" h="2275">
                  <a:moveTo>
                    <a:pt x="484" y="0"/>
                  </a:moveTo>
                  <a:lnTo>
                    <a:pt x="0" y="455"/>
                  </a:lnTo>
                  <a:lnTo>
                    <a:pt x="556" y="2255"/>
                  </a:lnTo>
                  <a:lnTo>
                    <a:pt x="1069" y="2275"/>
                  </a:lnTo>
                  <a:lnTo>
                    <a:pt x="1516" y="2275"/>
                  </a:lnTo>
                  <a:lnTo>
                    <a:pt x="2028" y="2153"/>
                  </a:lnTo>
                  <a:lnTo>
                    <a:pt x="2007" y="2038"/>
                  </a:lnTo>
                  <a:lnTo>
                    <a:pt x="1990" y="2041"/>
                  </a:lnTo>
                  <a:lnTo>
                    <a:pt x="1944" y="2050"/>
                  </a:lnTo>
                  <a:lnTo>
                    <a:pt x="1912" y="2056"/>
                  </a:lnTo>
                  <a:lnTo>
                    <a:pt x="1874" y="2063"/>
                  </a:lnTo>
                  <a:lnTo>
                    <a:pt x="1832" y="2071"/>
                  </a:lnTo>
                  <a:lnTo>
                    <a:pt x="1785" y="2079"/>
                  </a:lnTo>
                  <a:lnTo>
                    <a:pt x="1735" y="2088"/>
                  </a:lnTo>
                  <a:lnTo>
                    <a:pt x="1684" y="2096"/>
                  </a:lnTo>
                  <a:lnTo>
                    <a:pt x="1630" y="2106"/>
                  </a:lnTo>
                  <a:lnTo>
                    <a:pt x="1575" y="2114"/>
                  </a:lnTo>
                  <a:lnTo>
                    <a:pt x="1519" y="2123"/>
                  </a:lnTo>
                  <a:lnTo>
                    <a:pt x="1464" y="2131"/>
                  </a:lnTo>
                  <a:lnTo>
                    <a:pt x="1410" y="2139"/>
                  </a:lnTo>
                  <a:lnTo>
                    <a:pt x="1358" y="2147"/>
                  </a:lnTo>
                  <a:lnTo>
                    <a:pt x="1305" y="2152"/>
                  </a:lnTo>
                  <a:lnTo>
                    <a:pt x="1247" y="2156"/>
                  </a:lnTo>
                  <a:lnTo>
                    <a:pt x="1125" y="2156"/>
                  </a:lnTo>
                  <a:lnTo>
                    <a:pt x="879" y="2139"/>
                  </a:lnTo>
                  <a:lnTo>
                    <a:pt x="823" y="2132"/>
                  </a:lnTo>
                  <a:lnTo>
                    <a:pt x="772" y="2127"/>
                  </a:lnTo>
                  <a:lnTo>
                    <a:pt x="726" y="2120"/>
                  </a:lnTo>
                  <a:lnTo>
                    <a:pt x="686" y="2115"/>
                  </a:lnTo>
                  <a:lnTo>
                    <a:pt x="628" y="2106"/>
                  </a:lnTo>
                  <a:lnTo>
                    <a:pt x="607" y="2103"/>
                  </a:lnTo>
                  <a:lnTo>
                    <a:pt x="160" y="543"/>
                  </a:lnTo>
                  <a:lnTo>
                    <a:pt x="2383" y="499"/>
                  </a:lnTo>
                  <a:lnTo>
                    <a:pt x="2405" y="426"/>
                  </a:lnTo>
                  <a:lnTo>
                    <a:pt x="203" y="420"/>
                  </a:lnTo>
                  <a:lnTo>
                    <a:pt x="550" y="87"/>
                  </a:lnTo>
                  <a:lnTo>
                    <a:pt x="2079" y="79"/>
                  </a:lnTo>
                  <a:lnTo>
                    <a:pt x="2093" y="0"/>
                  </a:lnTo>
                  <a:lnTo>
                    <a:pt x="484" y="0"/>
                  </a:lnTo>
                  <a:close/>
                </a:path>
              </a:pathLst>
            </a:custGeom>
            <a:solidFill>
              <a:srgbClr val="000000"/>
            </a:solidFill>
            <a:ln w="9525">
              <a:noFill/>
              <a:round/>
              <a:headEnd/>
              <a:tailEnd/>
            </a:ln>
          </p:spPr>
          <p:txBody>
            <a:bodyPr/>
            <a:lstStyle/>
            <a:p>
              <a:endParaRPr lang="en-US">
                <a:latin typeface="Constantia" pitchFamily="18" charset="0"/>
              </a:endParaRPr>
            </a:p>
          </p:txBody>
        </p:sp>
        <p:grpSp>
          <p:nvGrpSpPr>
            <p:cNvPr id="3" name="Group 11"/>
            <p:cNvGrpSpPr>
              <a:grpSpLocks/>
            </p:cNvGrpSpPr>
            <p:nvPr/>
          </p:nvGrpSpPr>
          <p:grpSpPr bwMode="auto">
            <a:xfrm>
              <a:off x="3580" y="2736"/>
              <a:ext cx="1186" cy="1105"/>
              <a:chOff x="3580" y="2768"/>
              <a:chExt cx="1186" cy="1105"/>
            </a:xfrm>
          </p:grpSpPr>
          <p:sp>
            <p:nvSpPr>
              <p:cNvPr id="11283" name="Freeform 12"/>
              <p:cNvSpPr>
                <a:spLocks/>
              </p:cNvSpPr>
              <p:nvPr/>
            </p:nvSpPr>
            <p:spPr bwMode="auto">
              <a:xfrm>
                <a:off x="3582" y="2991"/>
                <a:ext cx="1151" cy="882"/>
              </a:xfrm>
              <a:custGeom>
                <a:avLst/>
                <a:gdLst>
                  <a:gd name="T0" fmla="*/ 0 w 2303"/>
                  <a:gd name="T1" fmla="*/ 14 h 1764"/>
                  <a:gd name="T2" fmla="*/ 2303 w 2303"/>
                  <a:gd name="T3" fmla="*/ 0 h 1764"/>
                  <a:gd name="T4" fmla="*/ 1861 w 2303"/>
                  <a:gd name="T5" fmla="*/ 1660 h 1764"/>
                  <a:gd name="T6" fmla="*/ 1132 w 2303"/>
                  <a:gd name="T7" fmla="*/ 1764 h 1764"/>
                  <a:gd name="T8" fmla="*/ 469 w 2303"/>
                  <a:gd name="T9" fmla="*/ 1714 h 1764"/>
                  <a:gd name="T10" fmla="*/ 0 w 2303"/>
                  <a:gd name="T11" fmla="*/ 14 h 1764"/>
                  <a:gd name="T12" fmla="*/ 0 w 2303"/>
                  <a:gd name="T13" fmla="*/ 14 h 1764"/>
                  <a:gd name="T14" fmla="*/ 0 60000 65536"/>
                  <a:gd name="T15" fmla="*/ 0 60000 65536"/>
                  <a:gd name="T16" fmla="*/ 0 60000 65536"/>
                  <a:gd name="T17" fmla="*/ 0 60000 65536"/>
                  <a:gd name="T18" fmla="*/ 0 60000 65536"/>
                  <a:gd name="T19" fmla="*/ 0 60000 65536"/>
                  <a:gd name="T20" fmla="*/ 0 60000 65536"/>
                  <a:gd name="T21" fmla="*/ 0 w 2303"/>
                  <a:gd name="T22" fmla="*/ 0 h 1764"/>
                  <a:gd name="T23" fmla="*/ 2303 w 2303"/>
                  <a:gd name="T24" fmla="*/ 1764 h 17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3" h="1764">
                    <a:moveTo>
                      <a:pt x="0" y="14"/>
                    </a:moveTo>
                    <a:lnTo>
                      <a:pt x="2303" y="0"/>
                    </a:lnTo>
                    <a:lnTo>
                      <a:pt x="1861" y="1660"/>
                    </a:lnTo>
                    <a:lnTo>
                      <a:pt x="1132" y="1764"/>
                    </a:lnTo>
                    <a:lnTo>
                      <a:pt x="469" y="1714"/>
                    </a:lnTo>
                    <a:lnTo>
                      <a:pt x="0" y="14"/>
                    </a:lnTo>
                    <a:close/>
                  </a:path>
                </a:pathLst>
              </a:custGeom>
              <a:solidFill>
                <a:srgbClr val="D1BDBD"/>
              </a:solidFill>
              <a:ln w="9525">
                <a:noFill/>
                <a:round/>
                <a:headEnd/>
                <a:tailEnd/>
              </a:ln>
            </p:spPr>
            <p:txBody>
              <a:bodyPr/>
              <a:lstStyle/>
              <a:p>
                <a:endParaRPr lang="en-US">
                  <a:latin typeface="Constantia" pitchFamily="18" charset="0"/>
                </a:endParaRPr>
              </a:p>
            </p:txBody>
          </p:sp>
          <p:grpSp>
            <p:nvGrpSpPr>
              <p:cNvPr id="5" name="Group 13"/>
              <p:cNvGrpSpPr>
                <a:grpSpLocks/>
              </p:cNvGrpSpPr>
              <p:nvPr/>
            </p:nvGrpSpPr>
            <p:grpSpPr bwMode="auto">
              <a:xfrm>
                <a:off x="3580" y="2768"/>
                <a:ext cx="1186" cy="1069"/>
                <a:chOff x="3580" y="2768"/>
                <a:chExt cx="1186" cy="1069"/>
              </a:xfrm>
            </p:grpSpPr>
            <p:sp>
              <p:nvSpPr>
                <p:cNvPr id="17" name="Text Box 14"/>
                <p:cNvSpPr txBox="1">
                  <a:spLocks noChangeArrowheads="1"/>
                </p:cNvSpPr>
                <p:nvPr/>
              </p:nvSpPr>
              <p:spPr bwMode="auto">
                <a:xfrm>
                  <a:off x="4214" y="2976"/>
                  <a:ext cx="505" cy="220"/>
                </a:xfrm>
                <a:prstGeom prst="rect">
                  <a:avLst/>
                </a:prstGeom>
                <a:noFill/>
                <a:ln w="12700">
                  <a:noFill/>
                  <a:miter lim="800000"/>
                  <a:headEnd type="none" w="sm" len="sm"/>
                  <a:tailEnd type="none" w="sm" len="sm"/>
                </a:ln>
                <a:effectLst/>
              </p:spPr>
              <p:txBody>
                <a:bodyPr wrap="none">
                  <a:spAutoFit/>
                </a:bodyPr>
                <a:lstStyle/>
                <a:p>
                  <a:pPr eaLnBrk="0" fontAlgn="auto" hangingPunct="0">
                    <a:spcBef>
                      <a:spcPts val="0"/>
                    </a:spcBef>
                    <a:spcAft>
                      <a:spcPts val="0"/>
                    </a:spcAft>
                    <a:defRPr/>
                  </a:pPr>
                  <a:r>
                    <a:rPr lang="en-US" b="1">
                      <a:solidFill>
                        <a:srgbClr val="FFFF00"/>
                      </a:solidFill>
                      <a:effectLst>
                        <a:outerShdw blurRad="38100" dist="38100" dir="2700000" algn="tl">
                          <a:srgbClr val="000000"/>
                        </a:outerShdw>
                      </a:effectLst>
                      <a:latin typeface="+mn-lt"/>
                      <a:cs typeface="+mn-cs"/>
                    </a:rPr>
                    <a:t>TIME</a:t>
                  </a:r>
                </a:p>
              </p:txBody>
            </p:sp>
            <p:sp>
              <p:nvSpPr>
                <p:cNvPr id="11286" name="Freeform 15"/>
                <p:cNvSpPr>
                  <a:spLocks/>
                </p:cNvSpPr>
                <p:nvPr/>
              </p:nvSpPr>
              <p:spPr bwMode="auto">
                <a:xfrm>
                  <a:off x="3985" y="3327"/>
                  <a:ext cx="446" cy="318"/>
                </a:xfrm>
                <a:custGeom>
                  <a:avLst/>
                  <a:gdLst>
                    <a:gd name="T0" fmla="*/ 4 w 891"/>
                    <a:gd name="T1" fmla="*/ 572 h 636"/>
                    <a:gd name="T2" fmla="*/ 0 w 891"/>
                    <a:gd name="T3" fmla="*/ 184 h 636"/>
                    <a:gd name="T4" fmla="*/ 121 w 891"/>
                    <a:gd name="T5" fmla="*/ 58 h 636"/>
                    <a:gd name="T6" fmla="*/ 396 w 891"/>
                    <a:gd name="T7" fmla="*/ 0 h 636"/>
                    <a:gd name="T8" fmla="*/ 721 w 891"/>
                    <a:gd name="T9" fmla="*/ 76 h 636"/>
                    <a:gd name="T10" fmla="*/ 815 w 891"/>
                    <a:gd name="T11" fmla="*/ 194 h 636"/>
                    <a:gd name="T12" fmla="*/ 891 w 891"/>
                    <a:gd name="T13" fmla="*/ 550 h 636"/>
                    <a:gd name="T14" fmla="*/ 575 w 891"/>
                    <a:gd name="T15" fmla="*/ 636 h 636"/>
                    <a:gd name="T16" fmla="*/ 116 w 891"/>
                    <a:gd name="T17" fmla="*/ 604 h 636"/>
                    <a:gd name="T18" fmla="*/ 4 w 891"/>
                    <a:gd name="T19" fmla="*/ 572 h 636"/>
                    <a:gd name="T20" fmla="*/ 4 w 891"/>
                    <a:gd name="T21" fmla="*/ 572 h 6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1"/>
                    <a:gd name="T34" fmla="*/ 0 h 636"/>
                    <a:gd name="T35" fmla="*/ 891 w 891"/>
                    <a:gd name="T36" fmla="*/ 636 h 6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1" h="636">
                      <a:moveTo>
                        <a:pt x="4" y="572"/>
                      </a:moveTo>
                      <a:lnTo>
                        <a:pt x="0" y="184"/>
                      </a:lnTo>
                      <a:lnTo>
                        <a:pt x="121" y="58"/>
                      </a:lnTo>
                      <a:lnTo>
                        <a:pt x="396" y="0"/>
                      </a:lnTo>
                      <a:lnTo>
                        <a:pt x="721" y="76"/>
                      </a:lnTo>
                      <a:lnTo>
                        <a:pt x="815" y="194"/>
                      </a:lnTo>
                      <a:lnTo>
                        <a:pt x="891" y="550"/>
                      </a:lnTo>
                      <a:lnTo>
                        <a:pt x="575" y="636"/>
                      </a:lnTo>
                      <a:lnTo>
                        <a:pt x="116" y="604"/>
                      </a:lnTo>
                      <a:lnTo>
                        <a:pt x="4" y="572"/>
                      </a:lnTo>
                      <a:close/>
                    </a:path>
                  </a:pathLst>
                </a:custGeom>
                <a:solidFill>
                  <a:srgbClr val="FFFFFF"/>
                </a:solidFill>
                <a:ln w="9525">
                  <a:noFill/>
                  <a:round/>
                  <a:headEnd/>
                  <a:tailEnd/>
                </a:ln>
              </p:spPr>
              <p:txBody>
                <a:bodyPr/>
                <a:lstStyle/>
                <a:p>
                  <a:endParaRPr lang="en-US">
                    <a:latin typeface="Constantia" pitchFamily="18" charset="0"/>
                  </a:endParaRPr>
                </a:p>
              </p:txBody>
            </p:sp>
            <p:sp>
              <p:nvSpPr>
                <p:cNvPr id="11287" name="Freeform 16"/>
                <p:cNvSpPr>
                  <a:spLocks/>
                </p:cNvSpPr>
                <p:nvPr/>
              </p:nvSpPr>
              <p:spPr bwMode="auto">
                <a:xfrm>
                  <a:off x="3580" y="2770"/>
                  <a:ext cx="1139" cy="218"/>
                </a:xfrm>
                <a:custGeom>
                  <a:avLst/>
                  <a:gdLst>
                    <a:gd name="T0" fmla="*/ 365 w 2280"/>
                    <a:gd name="T1" fmla="*/ 19 h 437"/>
                    <a:gd name="T2" fmla="*/ 1937 w 2280"/>
                    <a:gd name="T3" fmla="*/ 0 h 437"/>
                    <a:gd name="T4" fmla="*/ 2280 w 2280"/>
                    <a:gd name="T5" fmla="*/ 429 h 437"/>
                    <a:gd name="T6" fmla="*/ 0 w 2280"/>
                    <a:gd name="T7" fmla="*/ 437 h 437"/>
                    <a:gd name="T8" fmla="*/ 365 w 2280"/>
                    <a:gd name="T9" fmla="*/ 19 h 437"/>
                    <a:gd name="T10" fmla="*/ 365 w 2280"/>
                    <a:gd name="T11" fmla="*/ 19 h 437"/>
                    <a:gd name="T12" fmla="*/ 0 60000 65536"/>
                    <a:gd name="T13" fmla="*/ 0 60000 65536"/>
                    <a:gd name="T14" fmla="*/ 0 60000 65536"/>
                    <a:gd name="T15" fmla="*/ 0 60000 65536"/>
                    <a:gd name="T16" fmla="*/ 0 60000 65536"/>
                    <a:gd name="T17" fmla="*/ 0 60000 65536"/>
                    <a:gd name="T18" fmla="*/ 0 w 2280"/>
                    <a:gd name="T19" fmla="*/ 0 h 437"/>
                    <a:gd name="T20" fmla="*/ 2280 w 2280"/>
                    <a:gd name="T21" fmla="*/ 437 h 437"/>
                  </a:gdLst>
                  <a:ahLst/>
                  <a:cxnLst>
                    <a:cxn ang="T12">
                      <a:pos x="T0" y="T1"/>
                    </a:cxn>
                    <a:cxn ang="T13">
                      <a:pos x="T2" y="T3"/>
                    </a:cxn>
                    <a:cxn ang="T14">
                      <a:pos x="T4" y="T5"/>
                    </a:cxn>
                    <a:cxn ang="T15">
                      <a:pos x="T6" y="T7"/>
                    </a:cxn>
                    <a:cxn ang="T16">
                      <a:pos x="T8" y="T9"/>
                    </a:cxn>
                    <a:cxn ang="T17">
                      <a:pos x="T10" y="T11"/>
                    </a:cxn>
                  </a:cxnLst>
                  <a:rect l="T18" t="T19" r="T20" b="T21"/>
                  <a:pathLst>
                    <a:path w="2280" h="437">
                      <a:moveTo>
                        <a:pt x="365" y="19"/>
                      </a:moveTo>
                      <a:lnTo>
                        <a:pt x="1937" y="0"/>
                      </a:lnTo>
                      <a:lnTo>
                        <a:pt x="2280" y="429"/>
                      </a:lnTo>
                      <a:lnTo>
                        <a:pt x="0" y="437"/>
                      </a:lnTo>
                      <a:lnTo>
                        <a:pt x="365" y="19"/>
                      </a:lnTo>
                      <a:close/>
                    </a:path>
                  </a:pathLst>
                </a:custGeom>
                <a:solidFill>
                  <a:srgbClr val="D19970"/>
                </a:solidFill>
                <a:ln w="9525">
                  <a:noFill/>
                  <a:round/>
                  <a:headEnd/>
                  <a:tailEnd/>
                </a:ln>
              </p:spPr>
              <p:txBody>
                <a:bodyPr/>
                <a:lstStyle/>
                <a:p>
                  <a:endParaRPr lang="en-US">
                    <a:latin typeface="Constantia" pitchFamily="18" charset="0"/>
                  </a:endParaRPr>
                </a:p>
              </p:txBody>
            </p:sp>
            <p:sp>
              <p:nvSpPr>
                <p:cNvPr id="11288" name="Freeform 17"/>
                <p:cNvSpPr>
                  <a:spLocks/>
                </p:cNvSpPr>
                <p:nvPr/>
              </p:nvSpPr>
              <p:spPr bwMode="auto">
                <a:xfrm>
                  <a:off x="4109" y="3133"/>
                  <a:ext cx="196" cy="291"/>
                </a:xfrm>
                <a:custGeom>
                  <a:avLst/>
                  <a:gdLst>
                    <a:gd name="T0" fmla="*/ 149 w 392"/>
                    <a:gd name="T1" fmla="*/ 0 h 583"/>
                    <a:gd name="T2" fmla="*/ 0 w 392"/>
                    <a:gd name="T3" fmla="*/ 127 h 583"/>
                    <a:gd name="T4" fmla="*/ 77 w 392"/>
                    <a:gd name="T5" fmla="*/ 492 h 583"/>
                    <a:gd name="T6" fmla="*/ 171 w 392"/>
                    <a:gd name="T7" fmla="*/ 583 h 583"/>
                    <a:gd name="T8" fmla="*/ 271 w 392"/>
                    <a:gd name="T9" fmla="*/ 515 h 583"/>
                    <a:gd name="T10" fmla="*/ 392 w 392"/>
                    <a:gd name="T11" fmla="*/ 150 h 583"/>
                    <a:gd name="T12" fmla="*/ 306 w 392"/>
                    <a:gd name="T13" fmla="*/ 28 h 583"/>
                    <a:gd name="T14" fmla="*/ 149 w 392"/>
                    <a:gd name="T15" fmla="*/ 0 h 583"/>
                    <a:gd name="T16" fmla="*/ 149 w 392"/>
                    <a:gd name="T17" fmla="*/ 0 h 5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2"/>
                    <a:gd name="T28" fmla="*/ 0 h 583"/>
                    <a:gd name="T29" fmla="*/ 392 w 392"/>
                    <a:gd name="T30" fmla="*/ 583 h 5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2" h="583">
                      <a:moveTo>
                        <a:pt x="149" y="0"/>
                      </a:moveTo>
                      <a:lnTo>
                        <a:pt x="0" y="127"/>
                      </a:lnTo>
                      <a:lnTo>
                        <a:pt x="77" y="492"/>
                      </a:lnTo>
                      <a:lnTo>
                        <a:pt x="171" y="583"/>
                      </a:lnTo>
                      <a:lnTo>
                        <a:pt x="271" y="515"/>
                      </a:lnTo>
                      <a:lnTo>
                        <a:pt x="392" y="150"/>
                      </a:lnTo>
                      <a:lnTo>
                        <a:pt x="306" y="28"/>
                      </a:lnTo>
                      <a:lnTo>
                        <a:pt x="149" y="0"/>
                      </a:lnTo>
                      <a:close/>
                    </a:path>
                  </a:pathLst>
                </a:custGeom>
                <a:solidFill>
                  <a:srgbClr val="FFC4B8"/>
                </a:solidFill>
                <a:ln w="9525">
                  <a:noFill/>
                  <a:round/>
                  <a:headEnd/>
                  <a:tailEnd/>
                </a:ln>
              </p:spPr>
              <p:txBody>
                <a:bodyPr/>
                <a:lstStyle/>
                <a:p>
                  <a:endParaRPr lang="en-US">
                    <a:latin typeface="Constantia" pitchFamily="18" charset="0"/>
                  </a:endParaRPr>
                </a:p>
              </p:txBody>
            </p:sp>
            <p:sp>
              <p:nvSpPr>
                <p:cNvPr id="11289" name="Freeform 18"/>
                <p:cNvSpPr>
                  <a:spLocks/>
                </p:cNvSpPr>
                <p:nvPr/>
              </p:nvSpPr>
              <p:spPr bwMode="auto">
                <a:xfrm>
                  <a:off x="4226" y="3099"/>
                  <a:ext cx="349" cy="507"/>
                </a:xfrm>
                <a:custGeom>
                  <a:avLst/>
                  <a:gdLst>
                    <a:gd name="T0" fmla="*/ 0 w 699"/>
                    <a:gd name="T1" fmla="*/ 6 h 1016"/>
                    <a:gd name="T2" fmla="*/ 563 w 699"/>
                    <a:gd name="T3" fmla="*/ 0 h 1016"/>
                    <a:gd name="T4" fmla="*/ 699 w 699"/>
                    <a:gd name="T5" fmla="*/ 164 h 1016"/>
                    <a:gd name="T6" fmla="*/ 563 w 699"/>
                    <a:gd name="T7" fmla="*/ 704 h 1016"/>
                    <a:gd name="T8" fmla="*/ 478 w 699"/>
                    <a:gd name="T9" fmla="*/ 979 h 1016"/>
                    <a:gd name="T10" fmla="*/ 393 w 699"/>
                    <a:gd name="T11" fmla="*/ 1016 h 1016"/>
                    <a:gd name="T12" fmla="*/ 315 w 699"/>
                    <a:gd name="T13" fmla="*/ 636 h 1016"/>
                    <a:gd name="T14" fmla="*/ 266 w 699"/>
                    <a:gd name="T15" fmla="*/ 555 h 1016"/>
                    <a:gd name="T16" fmla="*/ 37 w 699"/>
                    <a:gd name="T17" fmla="*/ 461 h 1016"/>
                    <a:gd name="T18" fmla="*/ 144 w 699"/>
                    <a:gd name="T19" fmla="*/ 249 h 1016"/>
                    <a:gd name="T20" fmla="*/ 0 w 699"/>
                    <a:gd name="T21" fmla="*/ 6 h 1016"/>
                    <a:gd name="T22" fmla="*/ 0 w 699"/>
                    <a:gd name="T23" fmla="*/ 6 h 10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9"/>
                    <a:gd name="T37" fmla="*/ 0 h 1016"/>
                    <a:gd name="T38" fmla="*/ 699 w 699"/>
                    <a:gd name="T39" fmla="*/ 1016 h 10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9" h="1016">
                      <a:moveTo>
                        <a:pt x="0" y="6"/>
                      </a:moveTo>
                      <a:lnTo>
                        <a:pt x="563" y="0"/>
                      </a:lnTo>
                      <a:lnTo>
                        <a:pt x="699" y="164"/>
                      </a:lnTo>
                      <a:lnTo>
                        <a:pt x="563" y="704"/>
                      </a:lnTo>
                      <a:lnTo>
                        <a:pt x="478" y="979"/>
                      </a:lnTo>
                      <a:lnTo>
                        <a:pt x="393" y="1016"/>
                      </a:lnTo>
                      <a:lnTo>
                        <a:pt x="315" y="636"/>
                      </a:lnTo>
                      <a:lnTo>
                        <a:pt x="266" y="555"/>
                      </a:lnTo>
                      <a:lnTo>
                        <a:pt x="37" y="461"/>
                      </a:lnTo>
                      <a:lnTo>
                        <a:pt x="144" y="249"/>
                      </a:lnTo>
                      <a:lnTo>
                        <a:pt x="0" y="6"/>
                      </a:lnTo>
                      <a:close/>
                    </a:path>
                  </a:pathLst>
                </a:custGeom>
                <a:solidFill>
                  <a:srgbClr val="E5E5FF"/>
                </a:solidFill>
                <a:ln w="9525">
                  <a:noFill/>
                  <a:round/>
                  <a:headEnd/>
                  <a:tailEnd/>
                </a:ln>
              </p:spPr>
              <p:txBody>
                <a:bodyPr/>
                <a:lstStyle/>
                <a:p>
                  <a:endParaRPr lang="en-US">
                    <a:latin typeface="Constantia" pitchFamily="18" charset="0"/>
                  </a:endParaRPr>
                </a:p>
              </p:txBody>
            </p:sp>
            <p:sp>
              <p:nvSpPr>
                <p:cNvPr id="11290" name="Freeform 19"/>
                <p:cNvSpPr>
                  <a:spLocks/>
                </p:cNvSpPr>
                <p:nvPr/>
              </p:nvSpPr>
              <p:spPr bwMode="auto">
                <a:xfrm>
                  <a:off x="3809" y="3103"/>
                  <a:ext cx="392" cy="517"/>
                </a:xfrm>
                <a:custGeom>
                  <a:avLst/>
                  <a:gdLst>
                    <a:gd name="T0" fmla="*/ 324 w 783"/>
                    <a:gd name="T1" fmla="*/ 0 h 1033"/>
                    <a:gd name="T2" fmla="*/ 108 w 783"/>
                    <a:gd name="T3" fmla="*/ 58 h 1033"/>
                    <a:gd name="T4" fmla="*/ 0 w 783"/>
                    <a:gd name="T5" fmla="*/ 252 h 1033"/>
                    <a:gd name="T6" fmla="*/ 148 w 783"/>
                    <a:gd name="T7" fmla="*/ 974 h 1033"/>
                    <a:gd name="T8" fmla="*/ 400 w 783"/>
                    <a:gd name="T9" fmla="*/ 1033 h 1033"/>
                    <a:gd name="T10" fmla="*/ 346 w 783"/>
                    <a:gd name="T11" fmla="*/ 771 h 1033"/>
                    <a:gd name="T12" fmla="*/ 442 w 783"/>
                    <a:gd name="T13" fmla="*/ 537 h 1033"/>
                    <a:gd name="T14" fmla="*/ 662 w 783"/>
                    <a:gd name="T15" fmla="*/ 478 h 1033"/>
                    <a:gd name="T16" fmla="*/ 662 w 783"/>
                    <a:gd name="T17" fmla="*/ 351 h 1033"/>
                    <a:gd name="T18" fmla="*/ 608 w 783"/>
                    <a:gd name="T19" fmla="*/ 202 h 1033"/>
                    <a:gd name="T20" fmla="*/ 693 w 783"/>
                    <a:gd name="T21" fmla="*/ 54 h 1033"/>
                    <a:gd name="T22" fmla="*/ 783 w 783"/>
                    <a:gd name="T23" fmla="*/ 14 h 1033"/>
                    <a:gd name="T24" fmla="*/ 324 w 783"/>
                    <a:gd name="T25" fmla="*/ 0 h 1033"/>
                    <a:gd name="T26" fmla="*/ 324 w 783"/>
                    <a:gd name="T27" fmla="*/ 0 h 10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3"/>
                    <a:gd name="T43" fmla="*/ 0 h 1033"/>
                    <a:gd name="T44" fmla="*/ 783 w 783"/>
                    <a:gd name="T45" fmla="*/ 1033 h 10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3" h="1033">
                      <a:moveTo>
                        <a:pt x="324" y="0"/>
                      </a:moveTo>
                      <a:lnTo>
                        <a:pt x="108" y="58"/>
                      </a:lnTo>
                      <a:lnTo>
                        <a:pt x="0" y="252"/>
                      </a:lnTo>
                      <a:lnTo>
                        <a:pt x="148" y="974"/>
                      </a:lnTo>
                      <a:lnTo>
                        <a:pt x="400" y="1033"/>
                      </a:lnTo>
                      <a:lnTo>
                        <a:pt x="346" y="771"/>
                      </a:lnTo>
                      <a:lnTo>
                        <a:pt x="442" y="537"/>
                      </a:lnTo>
                      <a:lnTo>
                        <a:pt x="662" y="478"/>
                      </a:lnTo>
                      <a:lnTo>
                        <a:pt x="662" y="351"/>
                      </a:lnTo>
                      <a:lnTo>
                        <a:pt x="608" y="202"/>
                      </a:lnTo>
                      <a:lnTo>
                        <a:pt x="693" y="54"/>
                      </a:lnTo>
                      <a:lnTo>
                        <a:pt x="783" y="14"/>
                      </a:lnTo>
                      <a:lnTo>
                        <a:pt x="324" y="0"/>
                      </a:lnTo>
                      <a:close/>
                    </a:path>
                  </a:pathLst>
                </a:custGeom>
                <a:solidFill>
                  <a:srgbClr val="E5E5FF"/>
                </a:solidFill>
                <a:ln w="9525">
                  <a:noFill/>
                  <a:round/>
                  <a:headEnd/>
                  <a:tailEnd/>
                </a:ln>
              </p:spPr>
              <p:txBody>
                <a:bodyPr/>
                <a:lstStyle/>
                <a:p>
                  <a:endParaRPr lang="en-US">
                    <a:latin typeface="Constantia" pitchFamily="18" charset="0"/>
                  </a:endParaRPr>
                </a:p>
              </p:txBody>
            </p:sp>
            <p:sp>
              <p:nvSpPr>
                <p:cNvPr id="11291" name="Freeform 20"/>
                <p:cNvSpPr>
                  <a:spLocks/>
                </p:cNvSpPr>
                <p:nvPr/>
              </p:nvSpPr>
              <p:spPr bwMode="auto">
                <a:xfrm>
                  <a:off x="4496" y="2768"/>
                  <a:ext cx="270" cy="1069"/>
                </a:xfrm>
                <a:custGeom>
                  <a:avLst/>
                  <a:gdLst>
                    <a:gd name="T0" fmla="*/ 58 w 542"/>
                    <a:gd name="T1" fmla="*/ 27 h 2138"/>
                    <a:gd name="T2" fmla="*/ 440 w 542"/>
                    <a:gd name="T3" fmla="*/ 469 h 2138"/>
                    <a:gd name="T4" fmla="*/ 0 w 542"/>
                    <a:gd name="T5" fmla="*/ 2109 h 2138"/>
                    <a:gd name="T6" fmla="*/ 72 w 542"/>
                    <a:gd name="T7" fmla="*/ 2138 h 2138"/>
                    <a:gd name="T8" fmla="*/ 542 w 542"/>
                    <a:gd name="T9" fmla="*/ 454 h 2138"/>
                    <a:gd name="T10" fmla="*/ 144 w 542"/>
                    <a:gd name="T11" fmla="*/ 0 h 2138"/>
                    <a:gd name="T12" fmla="*/ 58 w 542"/>
                    <a:gd name="T13" fmla="*/ 27 h 2138"/>
                    <a:gd name="T14" fmla="*/ 58 w 542"/>
                    <a:gd name="T15" fmla="*/ 27 h 2138"/>
                    <a:gd name="T16" fmla="*/ 0 60000 65536"/>
                    <a:gd name="T17" fmla="*/ 0 60000 65536"/>
                    <a:gd name="T18" fmla="*/ 0 60000 65536"/>
                    <a:gd name="T19" fmla="*/ 0 60000 65536"/>
                    <a:gd name="T20" fmla="*/ 0 60000 65536"/>
                    <a:gd name="T21" fmla="*/ 0 60000 65536"/>
                    <a:gd name="T22" fmla="*/ 0 60000 65536"/>
                    <a:gd name="T23" fmla="*/ 0 60000 65536"/>
                    <a:gd name="T24" fmla="*/ 0 w 542"/>
                    <a:gd name="T25" fmla="*/ 0 h 2138"/>
                    <a:gd name="T26" fmla="*/ 542 w 542"/>
                    <a:gd name="T27" fmla="*/ 2138 h 21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2" h="2138">
                      <a:moveTo>
                        <a:pt x="58" y="27"/>
                      </a:moveTo>
                      <a:lnTo>
                        <a:pt x="440" y="469"/>
                      </a:lnTo>
                      <a:lnTo>
                        <a:pt x="0" y="2109"/>
                      </a:lnTo>
                      <a:lnTo>
                        <a:pt x="72" y="2138"/>
                      </a:lnTo>
                      <a:lnTo>
                        <a:pt x="542" y="454"/>
                      </a:lnTo>
                      <a:lnTo>
                        <a:pt x="144" y="0"/>
                      </a:lnTo>
                      <a:lnTo>
                        <a:pt x="58" y="27"/>
                      </a:lnTo>
                      <a:close/>
                    </a:path>
                  </a:pathLst>
                </a:custGeom>
                <a:solidFill>
                  <a:srgbClr val="000000"/>
                </a:solidFill>
                <a:ln w="9525">
                  <a:noFill/>
                  <a:round/>
                  <a:headEnd/>
                  <a:tailEnd/>
                </a:ln>
              </p:spPr>
              <p:txBody>
                <a:bodyPr/>
                <a:lstStyle/>
                <a:p>
                  <a:endParaRPr lang="en-US">
                    <a:latin typeface="Constantia" pitchFamily="18" charset="0"/>
                  </a:endParaRPr>
                </a:p>
              </p:txBody>
            </p:sp>
            <p:sp>
              <p:nvSpPr>
                <p:cNvPr id="11292" name="Freeform 21"/>
                <p:cNvSpPr>
                  <a:spLocks/>
                </p:cNvSpPr>
                <p:nvPr/>
              </p:nvSpPr>
              <p:spPr bwMode="auto">
                <a:xfrm>
                  <a:off x="4094" y="3114"/>
                  <a:ext cx="217" cy="257"/>
                </a:xfrm>
                <a:custGeom>
                  <a:avLst/>
                  <a:gdLst>
                    <a:gd name="T0" fmla="*/ 89 w 434"/>
                    <a:gd name="T1" fmla="*/ 366 h 514"/>
                    <a:gd name="T2" fmla="*/ 52 w 434"/>
                    <a:gd name="T3" fmla="*/ 322 h 514"/>
                    <a:gd name="T4" fmla="*/ 4 w 434"/>
                    <a:gd name="T5" fmla="*/ 213 h 514"/>
                    <a:gd name="T6" fmla="*/ 9 w 434"/>
                    <a:gd name="T7" fmla="*/ 124 h 514"/>
                    <a:gd name="T8" fmla="*/ 31 w 434"/>
                    <a:gd name="T9" fmla="*/ 82 h 514"/>
                    <a:gd name="T10" fmla="*/ 65 w 434"/>
                    <a:gd name="T11" fmla="*/ 51 h 514"/>
                    <a:gd name="T12" fmla="*/ 85 w 434"/>
                    <a:gd name="T13" fmla="*/ 38 h 514"/>
                    <a:gd name="T14" fmla="*/ 107 w 434"/>
                    <a:gd name="T15" fmla="*/ 27 h 514"/>
                    <a:gd name="T16" fmla="*/ 153 w 434"/>
                    <a:gd name="T17" fmla="*/ 12 h 514"/>
                    <a:gd name="T18" fmla="*/ 199 w 434"/>
                    <a:gd name="T19" fmla="*/ 2 h 514"/>
                    <a:gd name="T20" fmla="*/ 282 w 434"/>
                    <a:gd name="T21" fmla="*/ 1 h 514"/>
                    <a:gd name="T22" fmla="*/ 336 w 434"/>
                    <a:gd name="T23" fmla="*/ 22 h 514"/>
                    <a:gd name="T24" fmla="*/ 383 w 434"/>
                    <a:gd name="T25" fmla="*/ 73 h 514"/>
                    <a:gd name="T26" fmla="*/ 430 w 434"/>
                    <a:gd name="T27" fmla="*/ 179 h 514"/>
                    <a:gd name="T28" fmla="*/ 426 w 434"/>
                    <a:gd name="T29" fmla="*/ 273 h 514"/>
                    <a:gd name="T30" fmla="*/ 403 w 434"/>
                    <a:gd name="T31" fmla="*/ 324 h 514"/>
                    <a:gd name="T32" fmla="*/ 383 w 434"/>
                    <a:gd name="T33" fmla="*/ 361 h 514"/>
                    <a:gd name="T34" fmla="*/ 361 w 434"/>
                    <a:gd name="T35" fmla="*/ 395 h 514"/>
                    <a:gd name="T36" fmla="*/ 326 w 434"/>
                    <a:gd name="T37" fmla="*/ 439 h 514"/>
                    <a:gd name="T38" fmla="*/ 293 w 434"/>
                    <a:gd name="T39" fmla="*/ 467 h 514"/>
                    <a:gd name="T40" fmla="*/ 238 w 434"/>
                    <a:gd name="T41" fmla="*/ 472 h 514"/>
                    <a:gd name="T42" fmla="*/ 163 w 434"/>
                    <a:gd name="T43" fmla="*/ 454 h 514"/>
                    <a:gd name="T44" fmla="*/ 128 w 434"/>
                    <a:gd name="T45" fmla="*/ 442 h 514"/>
                    <a:gd name="T46" fmla="*/ 243 w 434"/>
                    <a:gd name="T47" fmla="*/ 418 h 514"/>
                    <a:gd name="T48" fmla="*/ 315 w 434"/>
                    <a:gd name="T49" fmla="*/ 352 h 514"/>
                    <a:gd name="T50" fmla="*/ 353 w 434"/>
                    <a:gd name="T51" fmla="*/ 284 h 514"/>
                    <a:gd name="T52" fmla="*/ 375 w 434"/>
                    <a:gd name="T53" fmla="*/ 180 h 514"/>
                    <a:gd name="T54" fmla="*/ 356 w 434"/>
                    <a:gd name="T55" fmla="*/ 131 h 514"/>
                    <a:gd name="T56" fmla="*/ 332 w 434"/>
                    <a:gd name="T57" fmla="*/ 115 h 514"/>
                    <a:gd name="T58" fmla="*/ 301 w 434"/>
                    <a:gd name="T59" fmla="*/ 102 h 514"/>
                    <a:gd name="T60" fmla="*/ 265 w 434"/>
                    <a:gd name="T61" fmla="*/ 94 h 514"/>
                    <a:gd name="T62" fmla="*/ 190 w 434"/>
                    <a:gd name="T63" fmla="*/ 90 h 514"/>
                    <a:gd name="T64" fmla="*/ 125 w 434"/>
                    <a:gd name="T65" fmla="*/ 108 h 514"/>
                    <a:gd name="T66" fmla="*/ 90 w 434"/>
                    <a:gd name="T67" fmla="*/ 153 h 514"/>
                    <a:gd name="T68" fmla="*/ 93 w 434"/>
                    <a:gd name="T69" fmla="*/ 259 h 514"/>
                    <a:gd name="T70" fmla="*/ 108 w 434"/>
                    <a:gd name="T71" fmla="*/ 322 h 514"/>
                    <a:gd name="T72" fmla="*/ 110 w 434"/>
                    <a:gd name="T73" fmla="*/ 514 h 514"/>
                    <a:gd name="T74" fmla="*/ 89 w 434"/>
                    <a:gd name="T75" fmla="*/ 477 h 5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34"/>
                    <a:gd name="T115" fmla="*/ 0 h 514"/>
                    <a:gd name="T116" fmla="*/ 434 w 434"/>
                    <a:gd name="T117" fmla="*/ 514 h 5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34" h="514">
                      <a:moveTo>
                        <a:pt x="89" y="477"/>
                      </a:moveTo>
                      <a:lnTo>
                        <a:pt x="89" y="366"/>
                      </a:lnTo>
                      <a:lnTo>
                        <a:pt x="69" y="345"/>
                      </a:lnTo>
                      <a:lnTo>
                        <a:pt x="52" y="322"/>
                      </a:lnTo>
                      <a:lnTo>
                        <a:pt x="33" y="290"/>
                      </a:lnTo>
                      <a:lnTo>
                        <a:pt x="4" y="213"/>
                      </a:lnTo>
                      <a:lnTo>
                        <a:pt x="0" y="170"/>
                      </a:lnTo>
                      <a:lnTo>
                        <a:pt x="9" y="124"/>
                      </a:lnTo>
                      <a:lnTo>
                        <a:pt x="19" y="102"/>
                      </a:lnTo>
                      <a:lnTo>
                        <a:pt x="31" y="82"/>
                      </a:lnTo>
                      <a:lnTo>
                        <a:pt x="47" y="65"/>
                      </a:lnTo>
                      <a:lnTo>
                        <a:pt x="65" y="51"/>
                      </a:lnTo>
                      <a:lnTo>
                        <a:pt x="76" y="44"/>
                      </a:lnTo>
                      <a:lnTo>
                        <a:pt x="85" y="38"/>
                      </a:lnTo>
                      <a:lnTo>
                        <a:pt x="97" y="32"/>
                      </a:lnTo>
                      <a:lnTo>
                        <a:pt x="107" y="27"/>
                      </a:lnTo>
                      <a:lnTo>
                        <a:pt x="129" y="18"/>
                      </a:lnTo>
                      <a:lnTo>
                        <a:pt x="153" y="12"/>
                      </a:lnTo>
                      <a:lnTo>
                        <a:pt x="176" y="6"/>
                      </a:lnTo>
                      <a:lnTo>
                        <a:pt x="199" y="2"/>
                      </a:lnTo>
                      <a:lnTo>
                        <a:pt x="243" y="0"/>
                      </a:lnTo>
                      <a:lnTo>
                        <a:pt x="282" y="1"/>
                      </a:lnTo>
                      <a:lnTo>
                        <a:pt x="312" y="8"/>
                      </a:lnTo>
                      <a:lnTo>
                        <a:pt x="336" y="22"/>
                      </a:lnTo>
                      <a:lnTo>
                        <a:pt x="361" y="44"/>
                      </a:lnTo>
                      <a:lnTo>
                        <a:pt x="383" y="73"/>
                      </a:lnTo>
                      <a:lnTo>
                        <a:pt x="403" y="106"/>
                      </a:lnTo>
                      <a:lnTo>
                        <a:pt x="430" y="179"/>
                      </a:lnTo>
                      <a:lnTo>
                        <a:pt x="434" y="243"/>
                      </a:lnTo>
                      <a:lnTo>
                        <a:pt x="426" y="273"/>
                      </a:lnTo>
                      <a:lnTo>
                        <a:pt x="412" y="307"/>
                      </a:lnTo>
                      <a:lnTo>
                        <a:pt x="403" y="324"/>
                      </a:lnTo>
                      <a:lnTo>
                        <a:pt x="394" y="343"/>
                      </a:lnTo>
                      <a:lnTo>
                        <a:pt x="383" y="361"/>
                      </a:lnTo>
                      <a:lnTo>
                        <a:pt x="373" y="378"/>
                      </a:lnTo>
                      <a:lnTo>
                        <a:pt x="361" y="395"/>
                      </a:lnTo>
                      <a:lnTo>
                        <a:pt x="349" y="411"/>
                      </a:lnTo>
                      <a:lnTo>
                        <a:pt x="326" y="439"/>
                      </a:lnTo>
                      <a:lnTo>
                        <a:pt x="303" y="460"/>
                      </a:lnTo>
                      <a:lnTo>
                        <a:pt x="293" y="467"/>
                      </a:lnTo>
                      <a:lnTo>
                        <a:pt x="284" y="471"/>
                      </a:lnTo>
                      <a:lnTo>
                        <a:pt x="238" y="472"/>
                      </a:lnTo>
                      <a:lnTo>
                        <a:pt x="187" y="462"/>
                      </a:lnTo>
                      <a:lnTo>
                        <a:pt x="163" y="454"/>
                      </a:lnTo>
                      <a:lnTo>
                        <a:pt x="145" y="449"/>
                      </a:lnTo>
                      <a:lnTo>
                        <a:pt x="128" y="442"/>
                      </a:lnTo>
                      <a:lnTo>
                        <a:pt x="190" y="437"/>
                      </a:lnTo>
                      <a:lnTo>
                        <a:pt x="243" y="418"/>
                      </a:lnTo>
                      <a:lnTo>
                        <a:pt x="294" y="381"/>
                      </a:lnTo>
                      <a:lnTo>
                        <a:pt x="315" y="352"/>
                      </a:lnTo>
                      <a:lnTo>
                        <a:pt x="335" y="319"/>
                      </a:lnTo>
                      <a:lnTo>
                        <a:pt x="353" y="284"/>
                      </a:lnTo>
                      <a:lnTo>
                        <a:pt x="365" y="247"/>
                      </a:lnTo>
                      <a:lnTo>
                        <a:pt x="375" y="180"/>
                      </a:lnTo>
                      <a:lnTo>
                        <a:pt x="370" y="153"/>
                      </a:lnTo>
                      <a:lnTo>
                        <a:pt x="356" y="131"/>
                      </a:lnTo>
                      <a:lnTo>
                        <a:pt x="345" y="123"/>
                      </a:lnTo>
                      <a:lnTo>
                        <a:pt x="332" y="115"/>
                      </a:lnTo>
                      <a:lnTo>
                        <a:pt x="318" y="108"/>
                      </a:lnTo>
                      <a:lnTo>
                        <a:pt x="301" y="102"/>
                      </a:lnTo>
                      <a:lnTo>
                        <a:pt x="284" y="98"/>
                      </a:lnTo>
                      <a:lnTo>
                        <a:pt x="265" y="94"/>
                      </a:lnTo>
                      <a:lnTo>
                        <a:pt x="227" y="90"/>
                      </a:lnTo>
                      <a:lnTo>
                        <a:pt x="190" y="90"/>
                      </a:lnTo>
                      <a:lnTo>
                        <a:pt x="155" y="97"/>
                      </a:lnTo>
                      <a:lnTo>
                        <a:pt x="125" y="108"/>
                      </a:lnTo>
                      <a:lnTo>
                        <a:pt x="103" y="127"/>
                      </a:lnTo>
                      <a:lnTo>
                        <a:pt x="90" y="153"/>
                      </a:lnTo>
                      <a:lnTo>
                        <a:pt x="85" y="186"/>
                      </a:lnTo>
                      <a:lnTo>
                        <a:pt x="93" y="259"/>
                      </a:lnTo>
                      <a:lnTo>
                        <a:pt x="101" y="293"/>
                      </a:lnTo>
                      <a:lnTo>
                        <a:pt x="108" y="322"/>
                      </a:lnTo>
                      <a:lnTo>
                        <a:pt x="118" y="348"/>
                      </a:lnTo>
                      <a:lnTo>
                        <a:pt x="110" y="514"/>
                      </a:lnTo>
                      <a:lnTo>
                        <a:pt x="89" y="477"/>
                      </a:lnTo>
                      <a:close/>
                    </a:path>
                  </a:pathLst>
                </a:custGeom>
                <a:solidFill>
                  <a:srgbClr val="000000"/>
                </a:solidFill>
                <a:ln w="9525">
                  <a:noFill/>
                  <a:round/>
                  <a:headEnd/>
                  <a:tailEnd/>
                </a:ln>
              </p:spPr>
              <p:txBody>
                <a:bodyPr/>
                <a:lstStyle/>
                <a:p>
                  <a:endParaRPr lang="en-US">
                    <a:latin typeface="Constantia" pitchFamily="18" charset="0"/>
                  </a:endParaRPr>
                </a:p>
              </p:txBody>
            </p:sp>
            <p:sp>
              <p:nvSpPr>
                <p:cNvPr id="11293" name="Freeform 22"/>
                <p:cNvSpPr>
                  <a:spLocks/>
                </p:cNvSpPr>
                <p:nvPr/>
              </p:nvSpPr>
              <p:spPr bwMode="auto">
                <a:xfrm>
                  <a:off x="3974" y="3317"/>
                  <a:ext cx="174" cy="298"/>
                </a:xfrm>
                <a:custGeom>
                  <a:avLst/>
                  <a:gdLst>
                    <a:gd name="T0" fmla="*/ 347 w 347"/>
                    <a:gd name="T1" fmla="*/ 0 h 597"/>
                    <a:gd name="T2" fmla="*/ 330 w 347"/>
                    <a:gd name="T3" fmla="*/ 4 h 597"/>
                    <a:gd name="T4" fmla="*/ 286 w 347"/>
                    <a:gd name="T5" fmla="*/ 13 h 597"/>
                    <a:gd name="T6" fmla="*/ 256 w 347"/>
                    <a:gd name="T7" fmla="*/ 21 h 597"/>
                    <a:gd name="T8" fmla="*/ 221 w 347"/>
                    <a:gd name="T9" fmla="*/ 29 h 597"/>
                    <a:gd name="T10" fmla="*/ 185 w 347"/>
                    <a:gd name="T11" fmla="*/ 40 h 597"/>
                    <a:gd name="T12" fmla="*/ 167 w 347"/>
                    <a:gd name="T13" fmla="*/ 45 h 597"/>
                    <a:gd name="T14" fmla="*/ 148 w 347"/>
                    <a:gd name="T15" fmla="*/ 51 h 597"/>
                    <a:gd name="T16" fmla="*/ 130 w 347"/>
                    <a:gd name="T17" fmla="*/ 58 h 597"/>
                    <a:gd name="T18" fmla="*/ 113 w 347"/>
                    <a:gd name="T19" fmla="*/ 66 h 597"/>
                    <a:gd name="T20" fmla="*/ 99 w 347"/>
                    <a:gd name="T21" fmla="*/ 76 h 597"/>
                    <a:gd name="T22" fmla="*/ 85 w 347"/>
                    <a:gd name="T23" fmla="*/ 87 h 597"/>
                    <a:gd name="T24" fmla="*/ 63 w 347"/>
                    <a:gd name="T25" fmla="*/ 109 h 597"/>
                    <a:gd name="T26" fmla="*/ 47 w 347"/>
                    <a:gd name="T27" fmla="*/ 131 h 597"/>
                    <a:gd name="T28" fmla="*/ 27 w 347"/>
                    <a:gd name="T29" fmla="*/ 172 h 597"/>
                    <a:gd name="T30" fmla="*/ 21 w 347"/>
                    <a:gd name="T31" fmla="*/ 189 h 597"/>
                    <a:gd name="T32" fmla="*/ 10 w 347"/>
                    <a:gd name="T33" fmla="*/ 245 h 597"/>
                    <a:gd name="T34" fmla="*/ 0 w 347"/>
                    <a:gd name="T35" fmla="*/ 369 h 597"/>
                    <a:gd name="T36" fmla="*/ 10 w 347"/>
                    <a:gd name="T37" fmla="*/ 508 h 597"/>
                    <a:gd name="T38" fmla="*/ 17 w 347"/>
                    <a:gd name="T39" fmla="*/ 579 h 597"/>
                    <a:gd name="T40" fmla="*/ 83 w 347"/>
                    <a:gd name="T41" fmla="*/ 597 h 597"/>
                    <a:gd name="T42" fmla="*/ 78 w 347"/>
                    <a:gd name="T43" fmla="*/ 570 h 597"/>
                    <a:gd name="T44" fmla="*/ 66 w 347"/>
                    <a:gd name="T45" fmla="*/ 503 h 597"/>
                    <a:gd name="T46" fmla="*/ 58 w 347"/>
                    <a:gd name="T47" fmla="*/ 355 h 597"/>
                    <a:gd name="T48" fmla="*/ 68 w 347"/>
                    <a:gd name="T49" fmla="*/ 304 h 597"/>
                    <a:gd name="T50" fmla="*/ 81 w 347"/>
                    <a:gd name="T51" fmla="*/ 258 h 597"/>
                    <a:gd name="T52" fmla="*/ 97 w 347"/>
                    <a:gd name="T53" fmla="*/ 216 h 597"/>
                    <a:gd name="T54" fmla="*/ 106 w 347"/>
                    <a:gd name="T55" fmla="*/ 197 h 597"/>
                    <a:gd name="T56" fmla="*/ 116 w 347"/>
                    <a:gd name="T57" fmla="*/ 177 h 597"/>
                    <a:gd name="T58" fmla="*/ 130 w 347"/>
                    <a:gd name="T59" fmla="*/ 159 h 597"/>
                    <a:gd name="T60" fmla="*/ 153 w 347"/>
                    <a:gd name="T61" fmla="*/ 139 h 597"/>
                    <a:gd name="T62" fmla="*/ 167 w 347"/>
                    <a:gd name="T63" fmla="*/ 129 h 597"/>
                    <a:gd name="T64" fmla="*/ 181 w 347"/>
                    <a:gd name="T65" fmla="*/ 119 h 597"/>
                    <a:gd name="T66" fmla="*/ 197 w 347"/>
                    <a:gd name="T67" fmla="*/ 110 h 597"/>
                    <a:gd name="T68" fmla="*/ 211 w 347"/>
                    <a:gd name="T69" fmla="*/ 102 h 597"/>
                    <a:gd name="T70" fmla="*/ 227 w 347"/>
                    <a:gd name="T71" fmla="*/ 95 h 597"/>
                    <a:gd name="T72" fmla="*/ 241 w 347"/>
                    <a:gd name="T73" fmla="*/ 88 h 597"/>
                    <a:gd name="T74" fmla="*/ 254 w 347"/>
                    <a:gd name="T75" fmla="*/ 81 h 597"/>
                    <a:gd name="T76" fmla="*/ 266 w 347"/>
                    <a:gd name="T77" fmla="*/ 76 h 597"/>
                    <a:gd name="T78" fmla="*/ 282 w 347"/>
                    <a:gd name="T79" fmla="*/ 68 h 597"/>
                    <a:gd name="T80" fmla="*/ 288 w 347"/>
                    <a:gd name="T81" fmla="*/ 66 h 597"/>
                    <a:gd name="T82" fmla="*/ 297 w 347"/>
                    <a:gd name="T83" fmla="*/ 63 h 597"/>
                    <a:gd name="T84" fmla="*/ 316 w 347"/>
                    <a:gd name="T85" fmla="*/ 57 h 597"/>
                    <a:gd name="T86" fmla="*/ 334 w 347"/>
                    <a:gd name="T87" fmla="*/ 47 h 597"/>
                    <a:gd name="T88" fmla="*/ 343 w 347"/>
                    <a:gd name="T89" fmla="*/ 37 h 597"/>
                    <a:gd name="T90" fmla="*/ 347 w 347"/>
                    <a:gd name="T91" fmla="*/ 0 h 597"/>
                    <a:gd name="T92" fmla="*/ 347 w 347"/>
                    <a:gd name="T93" fmla="*/ 0 h 5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7"/>
                    <a:gd name="T142" fmla="*/ 0 h 597"/>
                    <a:gd name="T143" fmla="*/ 347 w 347"/>
                    <a:gd name="T144" fmla="*/ 597 h 59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7" h="597">
                      <a:moveTo>
                        <a:pt x="347" y="0"/>
                      </a:moveTo>
                      <a:lnTo>
                        <a:pt x="330" y="4"/>
                      </a:lnTo>
                      <a:lnTo>
                        <a:pt x="286" y="13"/>
                      </a:lnTo>
                      <a:lnTo>
                        <a:pt x="256" y="21"/>
                      </a:lnTo>
                      <a:lnTo>
                        <a:pt x="221" y="29"/>
                      </a:lnTo>
                      <a:lnTo>
                        <a:pt x="185" y="40"/>
                      </a:lnTo>
                      <a:lnTo>
                        <a:pt x="167" y="45"/>
                      </a:lnTo>
                      <a:lnTo>
                        <a:pt x="148" y="51"/>
                      </a:lnTo>
                      <a:lnTo>
                        <a:pt x="130" y="58"/>
                      </a:lnTo>
                      <a:lnTo>
                        <a:pt x="113" y="66"/>
                      </a:lnTo>
                      <a:lnTo>
                        <a:pt x="99" y="76"/>
                      </a:lnTo>
                      <a:lnTo>
                        <a:pt x="85" y="87"/>
                      </a:lnTo>
                      <a:lnTo>
                        <a:pt x="63" y="109"/>
                      </a:lnTo>
                      <a:lnTo>
                        <a:pt x="47" y="131"/>
                      </a:lnTo>
                      <a:lnTo>
                        <a:pt x="27" y="172"/>
                      </a:lnTo>
                      <a:lnTo>
                        <a:pt x="21" y="189"/>
                      </a:lnTo>
                      <a:lnTo>
                        <a:pt x="10" y="245"/>
                      </a:lnTo>
                      <a:lnTo>
                        <a:pt x="0" y="369"/>
                      </a:lnTo>
                      <a:lnTo>
                        <a:pt x="10" y="508"/>
                      </a:lnTo>
                      <a:lnTo>
                        <a:pt x="17" y="579"/>
                      </a:lnTo>
                      <a:lnTo>
                        <a:pt x="83" y="597"/>
                      </a:lnTo>
                      <a:lnTo>
                        <a:pt x="78" y="570"/>
                      </a:lnTo>
                      <a:lnTo>
                        <a:pt x="66" y="503"/>
                      </a:lnTo>
                      <a:lnTo>
                        <a:pt x="58" y="355"/>
                      </a:lnTo>
                      <a:lnTo>
                        <a:pt x="68" y="304"/>
                      </a:lnTo>
                      <a:lnTo>
                        <a:pt x="81" y="258"/>
                      </a:lnTo>
                      <a:lnTo>
                        <a:pt x="97" y="216"/>
                      </a:lnTo>
                      <a:lnTo>
                        <a:pt x="106" y="197"/>
                      </a:lnTo>
                      <a:lnTo>
                        <a:pt x="116" y="177"/>
                      </a:lnTo>
                      <a:lnTo>
                        <a:pt x="130" y="159"/>
                      </a:lnTo>
                      <a:lnTo>
                        <a:pt x="153" y="139"/>
                      </a:lnTo>
                      <a:lnTo>
                        <a:pt x="167" y="129"/>
                      </a:lnTo>
                      <a:lnTo>
                        <a:pt x="181" y="119"/>
                      </a:lnTo>
                      <a:lnTo>
                        <a:pt x="197" y="110"/>
                      </a:lnTo>
                      <a:lnTo>
                        <a:pt x="211" y="102"/>
                      </a:lnTo>
                      <a:lnTo>
                        <a:pt x="227" y="95"/>
                      </a:lnTo>
                      <a:lnTo>
                        <a:pt x="241" y="88"/>
                      </a:lnTo>
                      <a:lnTo>
                        <a:pt x="254" y="81"/>
                      </a:lnTo>
                      <a:lnTo>
                        <a:pt x="266" y="76"/>
                      </a:lnTo>
                      <a:lnTo>
                        <a:pt x="282" y="68"/>
                      </a:lnTo>
                      <a:lnTo>
                        <a:pt x="288" y="66"/>
                      </a:lnTo>
                      <a:lnTo>
                        <a:pt x="297" y="63"/>
                      </a:lnTo>
                      <a:lnTo>
                        <a:pt x="316" y="57"/>
                      </a:lnTo>
                      <a:lnTo>
                        <a:pt x="334" y="47"/>
                      </a:lnTo>
                      <a:lnTo>
                        <a:pt x="343" y="37"/>
                      </a:lnTo>
                      <a:lnTo>
                        <a:pt x="347" y="0"/>
                      </a:lnTo>
                      <a:close/>
                    </a:path>
                  </a:pathLst>
                </a:custGeom>
                <a:solidFill>
                  <a:srgbClr val="000000"/>
                </a:solidFill>
                <a:ln w="9525">
                  <a:noFill/>
                  <a:round/>
                  <a:headEnd/>
                  <a:tailEnd/>
                </a:ln>
              </p:spPr>
              <p:txBody>
                <a:bodyPr/>
                <a:lstStyle/>
                <a:p>
                  <a:endParaRPr lang="en-US">
                    <a:latin typeface="Constantia" pitchFamily="18" charset="0"/>
                  </a:endParaRPr>
                </a:p>
              </p:txBody>
            </p:sp>
            <p:sp>
              <p:nvSpPr>
                <p:cNvPr id="11294" name="Freeform 23"/>
                <p:cNvSpPr>
                  <a:spLocks/>
                </p:cNvSpPr>
                <p:nvPr/>
              </p:nvSpPr>
              <p:spPr bwMode="auto">
                <a:xfrm>
                  <a:off x="4127" y="3315"/>
                  <a:ext cx="140" cy="120"/>
                </a:xfrm>
                <a:custGeom>
                  <a:avLst/>
                  <a:gdLst>
                    <a:gd name="T0" fmla="*/ 0 w 278"/>
                    <a:gd name="T1" fmla="*/ 33 h 240"/>
                    <a:gd name="T2" fmla="*/ 11 w 278"/>
                    <a:gd name="T3" fmla="*/ 108 h 240"/>
                    <a:gd name="T4" fmla="*/ 19 w 278"/>
                    <a:gd name="T5" fmla="*/ 137 h 240"/>
                    <a:gd name="T6" fmla="*/ 30 w 278"/>
                    <a:gd name="T7" fmla="*/ 167 h 240"/>
                    <a:gd name="T8" fmla="*/ 44 w 278"/>
                    <a:gd name="T9" fmla="*/ 191 h 240"/>
                    <a:gd name="T10" fmla="*/ 61 w 278"/>
                    <a:gd name="T11" fmla="*/ 211 h 240"/>
                    <a:gd name="T12" fmla="*/ 70 w 278"/>
                    <a:gd name="T13" fmla="*/ 218 h 240"/>
                    <a:gd name="T14" fmla="*/ 81 w 278"/>
                    <a:gd name="T15" fmla="*/ 224 h 240"/>
                    <a:gd name="T16" fmla="*/ 91 w 278"/>
                    <a:gd name="T17" fmla="*/ 228 h 240"/>
                    <a:gd name="T18" fmla="*/ 102 w 278"/>
                    <a:gd name="T19" fmla="*/ 233 h 240"/>
                    <a:gd name="T20" fmla="*/ 124 w 278"/>
                    <a:gd name="T21" fmla="*/ 239 h 240"/>
                    <a:gd name="T22" fmla="*/ 146 w 278"/>
                    <a:gd name="T23" fmla="*/ 240 h 240"/>
                    <a:gd name="T24" fmla="*/ 191 w 278"/>
                    <a:gd name="T25" fmla="*/ 229 h 240"/>
                    <a:gd name="T26" fmla="*/ 211 w 278"/>
                    <a:gd name="T27" fmla="*/ 219 h 240"/>
                    <a:gd name="T28" fmla="*/ 231 w 278"/>
                    <a:gd name="T29" fmla="*/ 203 h 240"/>
                    <a:gd name="T30" fmla="*/ 259 w 278"/>
                    <a:gd name="T31" fmla="*/ 157 h 240"/>
                    <a:gd name="T32" fmla="*/ 273 w 278"/>
                    <a:gd name="T33" fmla="*/ 101 h 240"/>
                    <a:gd name="T34" fmla="*/ 278 w 278"/>
                    <a:gd name="T35" fmla="*/ 33 h 240"/>
                    <a:gd name="T36" fmla="*/ 270 w 278"/>
                    <a:gd name="T37" fmla="*/ 53 h 240"/>
                    <a:gd name="T38" fmla="*/ 261 w 278"/>
                    <a:gd name="T39" fmla="*/ 72 h 240"/>
                    <a:gd name="T40" fmla="*/ 248 w 278"/>
                    <a:gd name="T41" fmla="*/ 96 h 240"/>
                    <a:gd name="T42" fmla="*/ 230 w 278"/>
                    <a:gd name="T43" fmla="*/ 118 h 240"/>
                    <a:gd name="T44" fmla="*/ 209 w 278"/>
                    <a:gd name="T45" fmla="*/ 139 h 240"/>
                    <a:gd name="T46" fmla="*/ 197 w 278"/>
                    <a:gd name="T47" fmla="*/ 147 h 240"/>
                    <a:gd name="T48" fmla="*/ 184 w 278"/>
                    <a:gd name="T49" fmla="*/ 154 h 240"/>
                    <a:gd name="T50" fmla="*/ 170 w 278"/>
                    <a:gd name="T51" fmla="*/ 157 h 240"/>
                    <a:gd name="T52" fmla="*/ 155 w 278"/>
                    <a:gd name="T53" fmla="*/ 160 h 240"/>
                    <a:gd name="T54" fmla="*/ 104 w 278"/>
                    <a:gd name="T55" fmla="*/ 157 h 240"/>
                    <a:gd name="T56" fmla="*/ 74 w 278"/>
                    <a:gd name="T57" fmla="*/ 146 h 240"/>
                    <a:gd name="T58" fmla="*/ 60 w 278"/>
                    <a:gd name="T59" fmla="*/ 126 h 240"/>
                    <a:gd name="T60" fmla="*/ 54 w 278"/>
                    <a:gd name="T61" fmla="*/ 99 h 240"/>
                    <a:gd name="T62" fmla="*/ 49 w 278"/>
                    <a:gd name="T63" fmla="*/ 66 h 240"/>
                    <a:gd name="T64" fmla="*/ 41 w 278"/>
                    <a:gd name="T65" fmla="*/ 34 h 240"/>
                    <a:gd name="T66" fmla="*/ 32 w 278"/>
                    <a:gd name="T67" fmla="*/ 0 h 240"/>
                    <a:gd name="T68" fmla="*/ 0 w 278"/>
                    <a:gd name="T69" fmla="*/ 33 h 240"/>
                    <a:gd name="T70" fmla="*/ 0 w 278"/>
                    <a:gd name="T71" fmla="*/ 33 h 2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8"/>
                    <a:gd name="T109" fmla="*/ 0 h 240"/>
                    <a:gd name="T110" fmla="*/ 278 w 278"/>
                    <a:gd name="T111" fmla="*/ 240 h 2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8" h="240">
                      <a:moveTo>
                        <a:pt x="0" y="33"/>
                      </a:moveTo>
                      <a:lnTo>
                        <a:pt x="11" y="108"/>
                      </a:lnTo>
                      <a:lnTo>
                        <a:pt x="19" y="137"/>
                      </a:lnTo>
                      <a:lnTo>
                        <a:pt x="30" y="167"/>
                      </a:lnTo>
                      <a:lnTo>
                        <a:pt x="44" y="191"/>
                      </a:lnTo>
                      <a:lnTo>
                        <a:pt x="61" y="211"/>
                      </a:lnTo>
                      <a:lnTo>
                        <a:pt x="70" y="218"/>
                      </a:lnTo>
                      <a:lnTo>
                        <a:pt x="81" y="224"/>
                      </a:lnTo>
                      <a:lnTo>
                        <a:pt x="91" y="228"/>
                      </a:lnTo>
                      <a:lnTo>
                        <a:pt x="102" y="233"/>
                      </a:lnTo>
                      <a:lnTo>
                        <a:pt x="124" y="239"/>
                      </a:lnTo>
                      <a:lnTo>
                        <a:pt x="146" y="240"/>
                      </a:lnTo>
                      <a:lnTo>
                        <a:pt x="191" y="229"/>
                      </a:lnTo>
                      <a:lnTo>
                        <a:pt x="211" y="219"/>
                      </a:lnTo>
                      <a:lnTo>
                        <a:pt x="231" y="203"/>
                      </a:lnTo>
                      <a:lnTo>
                        <a:pt x="259" y="157"/>
                      </a:lnTo>
                      <a:lnTo>
                        <a:pt x="273" y="101"/>
                      </a:lnTo>
                      <a:lnTo>
                        <a:pt x="278" y="33"/>
                      </a:lnTo>
                      <a:lnTo>
                        <a:pt x="270" y="53"/>
                      </a:lnTo>
                      <a:lnTo>
                        <a:pt x="261" y="72"/>
                      </a:lnTo>
                      <a:lnTo>
                        <a:pt x="248" y="96"/>
                      </a:lnTo>
                      <a:lnTo>
                        <a:pt x="230" y="118"/>
                      </a:lnTo>
                      <a:lnTo>
                        <a:pt x="209" y="139"/>
                      </a:lnTo>
                      <a:lnTo>
                        <a:pt x="197" y="147"/>
                      </a:lnTo>
                      <a:lnTo>
                        <a:pt x="184" y="154"/>
                      </a:lnTo>
                      <a:lnTo>
                        <a:pt x="170" y="157"/>
                      </a:lnTo>
                      <a:lnTo>
                        <a:pt x="155" y="160"/>
                      </a:lnTo>
                      <a:lnTo>
                        <a:pt x="104" y="157"/>
                      </a:lnTo>
                      <a:lnTo>
                        <a:pt x="74" y="146"/>
                      </a:lnTo>
                      <a:lnTo>
                        <a:pt x="60" y="126"/>
                      </a:lnTo>
                      <a:lnTo>
                        <a:pt x="54" y="99"/>
                      </a:lnTo>
                      <a:lnTo>
                        <a:pt x="49" y="66"/>
                      </a:lnTo>
                      <a:lnTo>
                        <a:pt x="41" y="34"/>
                      </a:lnTo>
                      <a:lnTo>
                        <a:pt x="32" y="0"/>
                      </a:lnTo>
                      <a:lnTo>
                        <a:pt x="0" y="33"/>
                      </a:lnTo>
                      <a:close/>
                    </a:path>
                  </a:pathLst>
                </a:custGeom>
                <a:solidFill>
                  <a:srgbClr val="000000"/>
                </a:solidFill>
                <a:ln w="9525">
                  <a:noFill/>
                  <a:round/>
                  <a:headEnd/>
                  <a:tailEnd/>
                </a:ln>
              </p:spPr>
              <p:txBody>
                <a:bodyPr/>
                <a:lstStyle/>
                <a:p>
                  <a:endParaRPr lang="en-US">
                    <a:latin typeface="Constantia" pitchFamily="18" charset="0"/>
                  </a:endParaRPr>
                </a:p>
              </p:txBody>
            </p:sp>
            <p:sp>
              <p:nvSpPr>
                <p:cNvPr id="11295" name="Freeform 24"/>
                <p:cNvSpPr>
                  <a:spLocks/>
                </p:cNvSpPr>
                <p:nvPr/>
              </p:nvSpPr>
              <p:spPr bwMode="auto">
                <a:xfrm>
                  <a:off x="4156" y="3409"/>
                  <a:ext cx="76" cy="183"/>
                </a:xfrm>
                <a:custGeom>
                  <a:avLst/>
                  <a:gdLst>
                    <a:gd name="T0" fmla="*/ 43 w 152"/>
                    <a:gd name="T1" fmla="*/ 0 h 365"/>
                    <a:gd name="T2" fmla="*/ 0 w 152"/>
                    <a:gd name="T3" fmla="*/ 365 h 365"/>
                    <a:gd name="T4" fmla="*/ 152 w 152"/>
                    <a:gd name="T5" fmla="*/ 365 h 365"/>
                    <a:gd name="T6" fmla="*/ 113 w 152"/>
                    <a:gd name="T7" fmla="*/ 4 h 365"/>
                    <a:gd name="T8" fmla="*/ 43 w 152"/>
                    <a:gd name="T9" fmla="*/ 0 h 365"/>
                    <a:gd name="T10" fmla="*/ 43 w 152"/>
                    <a:gd name="T11" fmla="*/ 0 h 365"/>
                    <a:gd name="T12" fmla="*/ 0 60000 65536"/>
                    <a:gd name="T13" fmla="*/ 0 60000 65536"/>
                    <a:gd name="T14" fmla="*/ 0 60000 65536"/>
                    <a:gd name="T15" fmla="*/ 0 60000 65536"/>
                    <a:gd name="T16" fmla="*/ 0 60000 65536"/>
                    <a:gd name="T17" fmla="*/ 0 60000 65536"/>
                    <a:gd name="T18" fmla="*/ 0 w 152"/>
                    <a:gd name="T19" fmla="*/ 0 h 365"/>
                    <a:gd name="T20" fmla="*/ 152 w 152"/>
                    <a:gd name="T21" fmla="*/ 365 h 365"/>
                  </a:gdLst>
                  <a:ahLst/>
                  <a:cxnLst>
                    <a:cxn ang="T12">
                      <a:pos x="T0" y="T1"/>
                    </a:cxn>
                    <a:cxn ang="T13">
                      <a:pos x="T2" y="T3"/>
                    </a:cxn>
                    <a:cxn ang="T14">
                      <a:pos x="T4" y="T5"/>
                    </a:cxn>
                    <a:cxn ang="T15">
                      <a:pos x="T6" y="T7"/>
                    </a:cxn>
                    <a:cxn ang="T16">
                      <a:pos x="T8" y="T9"/>
                    </a:cxn>
                    <a:cxn ang="T17">
                      <a:pos x="T10" y="T11"/>
                    </a:cxn>
                  </a:cxnLst>
                  <a:rect l="T18" t="T19" r="T20" b="T21"/>
                  <a:pathLst>
                    <a:path w="152" h="365">
                      <a:moveTo>
                        <a:pt x="43" y="0"/>
                      </a:moveTo>
                      <a:lnTo>
                        <a:pt x="0" y="365"/>
                      </a:lnTo>
                      <a:lnTo>
                        <a:pt x="152" y="365"/>
                      </a:lnTo>
                      <a:lnTo>
                        <a:pt x="113" y="4"/>
                      </a:lnTo>
                      <a:lnTo>
                        <a:pt x="43" y="0"/>
                      </a:lnTo>
                      <a:close/>
                    </a:path>
                  </a:pathLst>
                </a:custGeom>
                <a:solidFill>
                  <a:srgbClr val="000000"/>
                </a:solidFill>
                <a:ln w="9525">
                  <a:noFill/>
                  <a:round/>
                  <a:headEnd/>
                  <a:tailEnd/>
                </a:ln>
              </p:spPr>
              <p:txBody>
                <a:bodyPr/>
                <a:lstStyle/>
                <a:p>
                  <a:endParaRPr lang="en-US">
                    <a:latin typeface="Constantia" pitchFamily="18" charset="0"/>
                  </a:endParaRPr>
                </a:p>
              </p:txBody>
            </p:sp>
            <p:sp>
              <p:nvSpPr>
                <p:cNvPr id="11296" name="Freeform 25"/>
                <p:cNvSpPr>
                  <a:spLocks/>
                </p:cNvSpPr>
                <p:nvPr/>
              </p:nvSpPr>
              <p:spPr bwMode="auto">
                <a:xfrm>
                  <a:off x="4267" y="3328"/>
                  <a:ext cx="181" cy="287"/>
                </a:xfrm>
                <a:custGeom>
                  <a:avLst/>
                  <a:gdLst>
                    <a:gd name="T0" fmla="*/ 17 w 364"/>
                    <a:gd name="T1" fmla="*/ 0 h 574"/>
                    <a:gd name="T2" fmla="*/ 36 w 364"/>
                    <a:gd name="T3" fmla="*/ 7 h 574"/>
                    <a:gd name="T4" fmla="*/ 55 w 364"/>
                    <a:gd name="T5" fmla="*/ 17 h 574"/>
                    <a:gd name="T6" fmla="*/ 67 w 364"/>
                    <a:gd name="T7" fmla="*/ 22 h 574"/>
                    <a:gd name="T8" fmla="*/ 79 w 364"/>
                    <a:gd name="T9" fmla="*/ 27 h 574"/>
                    <a:gd name="T10" fmla="*/ 92 w 364"/>
                    <a:gd name="T11" fmla="*/ 32 h 574"/>
                    <a:gd name="T12" fmla="*/ 105 w 364"/>
                    <a:gd name="T13" fmla="*/ 36 h 574"/>
                    <a:gd name="T14" fmla="*/ 132 w 364"/>
                    <a:gd name="T15" fmla="*/ 47 h 574"/>
                    <a:gd name="T16" fmla="*/ 157 w 364"/>
                    <a:gd name="T17" fmla="*/ 53 h 574"/>
                    <a:gd name="T18" fmla="*/ 181 w 364"/>
                    <a:gd name="T19" fmla="*/ 57 h 574"/>
                    <a:gd name="T20" fmla="*/ 219 w 364"/>
                    <a:gd name="T21" fmla="*/ 66 h 574"/>
                    <a:gd name="T22" fmla="*/ 250 w 364"/>
                    <a:gd name="T23" fmla="*/ 91 h 574"/>
                    <a:gd name="T24" fmla="*/ 278 w 364"/>
                    <a:gd name="T25" fmla="*/ 132 h 574"/>
                    <a:gd name="T26" fmla="*/ 300 w 364"/>
                    <a:gd name="T27" fmla="*/ 191 h 574"/>
                    <a:gd name="T28" fmla="*/ 309 w 364"/>
                    <a:gd name="T29" fmla="*/ 231 h 574"/>
                    <a:gd name="T30" fmla="*/ 319 w 364"/>
                    <a:gd name="T31" fmla="*/ 285 h 574"/>
                    <a:gd name="T32" fmla="*/ 331 w 364"/>
                    <a:gd name="T33" fmla="*/ 342 h 574"/>
                    <a:gd name="T34" fmla="*/ 342 w 364"/>
                    <a:gd name="T35" fmla="*/ 401 h 574"/>
                    <a:gd name="T36" fmla="*/ 351 w 364"/>
                    <a:gd name="T37" fmla="*/ 456 h 574"/>
                    <a:gd name="T38" fmla="*/ 357 w 364"/>
                    <a:gd name="T39" fmla="*/ 502 h 574"/>
                    <a:gd name="T40" fmla="*/ 364 w 364"/>
                    <a:gd name="T41" fmla="*/ 545 h 574"/>
                    <a:gd name="T42" fmla="*/ 296 w 364"/>
                    <a:gd name="T43" fmla="*/ 574 h 574"/>
                    <a:gd name="T44" fmla="*/ 292 w 364"/>
                    <a:gd name="T45" fmla="*/ 518 h 574"/>
                    <a:gd name="T46" fmla="*/ 287 w 364"/>
                    <a:gd name="T47" fmla="*/ 458 h 574"/>
                    <a:gd name="T48" fmla="*/ 278 w 364"/>
                    <a:gd name="T49" fmla="*/ 388 h 574"/>
                    <a:gd name="T50" fmla="*/ 266 w 364"/>
                    <a:gd name="T51" fmla="*/ 314 h 574"/>
                    <a:gd name="T52" fmla="*/ 258 w 364"/>
                    <a:gd name="T53" fmla="*/ 278 h 574"/>
                    <a:gd name="T54" fmla="*/ 249 w 364"/>
                    <a:gd name="T55" fmla="*/ 244 h 574"/>
                    <a:gd name="T56" fmla="*/ 238 w 364"/>
                    <a:gd name="T57" fmla="*/ 214 h 574"/>
                    <a:gd name="T58" fmla="*/ 227 w 364"/>
                    <a:gd name="T59" fmla="*/ 187 h 574"/>
                    <a:gd name="T60" fmla="*/ 213 w 364"/>
                    <a:gd name="T61" fmla="*/ 163 h 574"/>
                    <a:gd name="T62" fmla="*/ 198 w 364"/>
                    <a:gd name="T63" fmla="*/ 147 h 574"/>
                    <a:gd name="T64" fmla="*/ 165 w 364"/>
                    <a:gd name="T65" fmla="*/ 123 h 574"/>
                    <a:gd name="T66" fmla="*/ 157 w 364"/>
                    <a:gd name="T67" fmla="*/ 117 h 574"/>
                    <a:gd name="T68" fmla="*/ 149 w 364"/>
                    <a:gd name="T69" fmla="*/ 113 h 574"/>
                    <a:gd name="T70" fmla="*/ 132 w 364"/>
                    <a:gd name="T71" fmla="*/ 104 h 574"/>
                    <a:gd name="T72" fmla="*/ 115 w 364"/>
                    <a:gd name="T73" fmla="*/ 96 h 574"/>
                    <a:gd name="T74" fmla="*/ 98 w 364"/>
                    <a:gd name="T75" fmla="*/ 90 h 574"/>
                    <a:gd name="T76" fmla="*/ 83 w 364"/>
                    <a:gd name="T77" fmla="*/ 83 h 574"/>
                    <a:gd name="T78" fmla="*/ 67 w 364"/>
                    <a:gd name="T79" fmla="*/ 78 h 574"/>
                    <a:gd name="T80" fmla="*/ 41 w 364"/>
                    <a:gd name="T81" fmla="*/ 72 h 574"/>
                    <a:gd name="T82" fmla="*/ 19 w 364"/>
                    <a:gd name="T83" fmla="*/ 68 h 574"/>
                    <a:gd name="T84" fmla="*/ 0 w 364"/>
                    <a:gd name="T85" fmla="*/ 65 h 574"/>
                    <a:gd name="T86" fmla="*/ 17 w 364"/>
                    <a:gd name="T87" fmla="*/ 0 h 574"/>
                    <a:gd name="T88" fmla="*/ 17 w 364"/>
                    <a:gd name="T89" fmla="*/ 0 h 5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64"/>
                    <a:gd name="T136" fmla="*/ 0 h 574"/>
                    <a:gd name="T137" fmla="*/ 364 w 364"/>
                    <a:gd name="T138" fmla="*/ 574 h 5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64" h="574">
                      <a:moveTo>
                        <a:pt x="17" y="0"/>
                      </a:moveTo>
                      <a:lnTo>
                        <a:pt x="36" y="7"/>
                      </a:lnTo>
                      <a:lnTo>
                        <a:pt x="55" y="17"/>
                      </a:lnTo>
                      <a:lnTo>
                        <a:pt x="67" y="22"/>
                      </a:lnTo>
                      <a:lnTo>
                        <a:pt x="79" y="27"/>
                      </a:lnTo>
                      <a:lnTo>
                        <a:pt x="92" y="32"/>
                      </a:lnTo>
                      <a:lnTo>
                        <a:pt x="105" y="36"/>
                      </a:lnTo>
                      <a:lnTo>
                        <a:pt x="132" y="47"/>
                      </a:lnTo>
                      <a:lnTo>
                        <a:pt x="157" y="53"/>
                      </a:lnTo>
                      <a:lnTo>
                        <a:pt x="181" y="57"/>
                      </a:lnTo>
                      <a:lnTo>
                        <a:pt x="219" y="66"/>
                      </a:lnTo>
                      <a:lnTo>
                        <a:pt x="250" y="91"/>
                      </a:lnTo>
                      <a:lnTo>
                        <a:pt x="278" y="132"/>
                      </a:lnTo>
                      <a:lnTo>
                        <a:pt x="300" y="191"/>
                      </a:lnTo>
                      <a:lnTo>
                        <a:pt x="309" y="231"/>
                      </a:lnTo>
                      <a:lnTo>
                        <a:pt x="319" y="285"/>
                      </a:lnTo>
                      <a:lnTo>
                        <a:pt x="331" y="342"/>
                      </a:lnTo>
                      <a:lnTo>
                        <a:pt x="342" y="401"/>
                      </a:lnTo>
                      <a:lnTo>
                        <a:pt x="351" y="456"/>
                      </a:lnTo>
                      <a:lnTo>
                        <a:pt x="357" y="502"/>
                      </a:lnTo>
                      <a:lnTo>
                        <a:pt x="364" y="545"/>
                      </a:lnTo>
                      <a:lnTo>
                        <a:pt x="296" y="574"/>
                      </a:lnTo>
                      <a:lnTo>
                        <a:pt x="292" y="518"/>
                      </a:lnTo>
                      <a:lnTo>
                        <a:pt x="287" y="458"/>
                      </a:lnTo>
                      <a:lnTo>
                        <a:pt x="278" y="388"/>
                      </a:lnTo>
                      <a:lnTo>
                        <a:pt x="266" y="314"/>
                      </a:lnTo>
                      <a:lnTo>
                        <a:pt x="258" y="278"/>
                      </a:lnTo>
                      <a:lnTo>
                        <a:pt x="249" y="244"/>
                      </a:lnTo>
                      <a:lnTo>
                        <a:pt x="238" y="214"/>
                      </a:lnTo>
                      <a:lnTo>
                        <a:pt x="227" y="187"/>
                      </a:lnTo>
                      <a:lnTo>
                        <a:pt x="213" y="163"/>
                      </a:lnTo>
                      <a:lnTo>
                        <a:pt x="198" y="147"/>
                      </a:lnTo>
                      <a:lnTo>
                        <a:pt x="165" y="123"/>
                      </a:lnTo>
                      <a:lnTo>
                        <a:pt x="157" y="117"/>
                      </a:lnTo>
                      <a:lnTo>
                        <a:pt x="149" y="113"/>
                      </a:lnTo>
                      <a:lnTo>
                        <a:pt x="132" y="104"/>
                      </a:lnTo>
                      <a:lnTo>
                        <a:pt x="115" y="96"/>
                      </a:lnTo>
                      <a:lnTo>
                        <a:pt x="98" y="90"/>
                      </a:lnTo>
                      <a:lnTo>
                        <a:pt x="83" y="83"/>
                      </a:lnTo>
                      <a:lnTo>
                        <a:pt x="67" y="78"/>
                      </a:lnTo>
                      <a:lnTo>
                        <a:pt x="41" y="72"/>
                      </a:lnTo>
                      <a:lnTo>
                        <a:pt x="19" y="68"/>
                      </a:lnTo>
                      <a:lnTo>
                        <a:pt x="0" y="65"/>
                      </a:lnTo>
                      <a:lnTo>
                        <a:pt x="17" y="0"/>
                      </a:lnTo>
                      <a:close/>
                    </a:path>
                  </a:pathLst>
                </a:custGeom>
                <a:solidFill>
                  <a:srgbClr val="000000"/>
                </a:solidFill>
                <a:ln w="9525">
                  <a:noFill/>
                  <a:round/>
                  <a:headEnd/>
                  <a:tailEnd/>
                </a:ln>
              </p:spPr>
              <p:txBody>
                <a:bodyPr/>
                <a:lstStyle/>
                <a:p>
                  <a:endParaRPr lang="en-US">
                    <a:latin typeface="Constantia" pitchFamily="18" charset="0"/>
                  </a:endParaRPr>
                </a:p>
              </p:txBody>
            </p:sp>
            <p:sp>
              <p:nvSpPr>
                <p:cNvPr id="11297" name="Freeform 26"/>
                <p:cNvSpPr>
                  <a:spLocks/>
                </p:cNvSpPr>
                <p:nvPr/>
              </p:nvSpPr>
              <p:spPr bwMode="auto">
                <a:xfrm>
                  <a:off x="3858" y="3706"/>
                  <a:ext cx="181" cy="48"/>
                </a:xfrm>
                <a:custGeom>
                  <a:avLst/>
                  <a:gdLst>
                    <a:gd name="T0" fmla="*/ 4 w 361"/>
                    <a:gd name="T1" fmla="*/ 0 h 96"/>
                    <a:gd name="T2" fmla="*/ 361 w 361"/>
                    <a:gd name="T3" fmla="*/ 51 h 96"/>
                    <a:gd name="T4" fmla="*/ 281 w 361"/>
                    <a:gd name="T5" fmla="*/ 96 h 96"/>
                    <a:gd name="T6" fmla="*/ 0 w 361"/>
                    <a:gd name="T7" fmla="*/ 47 h 96"/>
                    <a:gd name="T8" fmla="*/ 4 w 361"/>
                    <a:gd name="T9" fmla="*/ 0 h 96"/>
                    <a:gd name="T10" fmla="*/ 4 w 361"/>
                    <a:gd name="T11" fmla="*/ 0 h 96"/>
                    <a:gd name="T12" fmla="*/ 0 60000 65536"/>
                    <a:gd name="T13" fmla="*/ 0 60000 65536"/>
                    <a:gd name="T14" fmla="*/ 0 60000 65536"/>
                    <a:gd name="T15" fmla="*/ 0 60000 65536"/>
                    <a:gd name="T16" fmla="*/ 0 60000 65536"/>
                    <a:gd name="T17" fmla="*/ 0 60000 65536"/>
                    <a:gd name="T18" fmla="*/ 0 w 361"/>
                    <a:gd name="T19" fmla="*/ 0 h 96"/>
                    <a:gd name="T20" fmla="*/ 361 w 361"/>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361" h="96">
                      <a:moveTo>
                        <a:pt x="4" y="0"/>
                      </a:moveTo>
                      <a:lnTo>
                        <a:pt x="361" y="51"/>
                      </a:lnTo>
                      <a:lnTo>
                        <a:pt x="281" y="96"/>
                      </a:lnTo>
                      <a:lnTo>
                        <a:pt x="0" y="47"/>
                      </a:lnTo>
                      <a:lnTo>
                        <a:pt x="4" y="0"/>
                      </a:lnTo>
                      <a:close/>
                    </a:path>
                  </a:pathLst>
                </a:custGeom>
                <a:solidFill>
                  <a:srgbClr val="000000"/>
                </a:solidFill>
                <a:ln w="9525">
                  <a:noFill/>
                  <a:round/>
                  <a:headEnd/>
                  <a:tailEnd/>
                </a:ln>
              </p:spPr>
              <p:txBody>
                <a:bodyPr/>
                <a:lstStyle/>
                <a:p>
                  <a:endParaRPr lang="en-US">
                    <a:latin typeface="Constantia" pitchFamily="18" charset="0"/>
                  </a:endParaRPr>
                </a:p>
              </p:txBody>
            </p:sp>
            <p:sp>
              <p:nvSpPr>
                <p:cNvPr id="11298" name="Freeform 27"/>
                <p:cNvSpPr>
                  <a:spLocks/>
                </p:cNvSpPr>
                <p:nvPr/>
              </p:nvSpPr>
              <p:spPr bwMode="auto">
                <a:xfrm>
                  <a:off x="3858" y="3751"/>
                  <a:ext cx="181" cy="48"/>
                </a:xfrm>
                <a:custGeom>
                  <a:avLst/>
                  <a:gdLst>
                    <a:gd name="T0" fmla="*/ 4 w 361"/>
                    <a:gd name="T1" fmla="*/ 0 h 97"/>
                    <a:gd name="T2" fmla="*/ 361 w 361"/>
                    <a:gd name="T3" fmla="*/ 51 h 97"/>
                    <a:gd name="T4" fmla="*/ 281 w 361"/>
                    <a:gd name="T5" fmla="*/ 97 h 97"/>
                    <a:gd name="T6" fmla="*/ 0 w 361"/>
                    <a:gd name="T7" fmla="*/ 47 h 97"/>
                    <a:gd name="T8" fmla="*/ 4 w 361"/>
                    <a:gd name="T9" fmla="*/ 0 h 97"/>
                    <a:gd name="T10" fmla="*/ 4 w 361"/>
                    <a:gd name="T11" fmla="*/ 0 h 97"/>
                    <a:gd name="T12" fmla="*/ 0 60000 65536"/>
                    <a:gd name="T13" fmla="*/ 0 60000 65536"/>
                    <a:gd name="T14" fmla="*/ 0 60000 65536"/>
                    <a:gd name="T15" fmla="*/ 0 60000 65536"/>
                    <a:gd name="T16" fmla="*/ 0 60000 65536"/>
                    <a:gd name="T17" fmla="*/ 0 60000 65536"/>
                    <a:gd name="T18" fmla="*/ 0 w 361"/>
                    <a:gd name="T19" fmla="*/ 0 h 97"/>
                    <a:gd name="T20" fmla="*/ 361 w 361"/>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361" h="97">
                      <a:moveTo>
                        <a:pt x="4" y="0"/>
                      </a:moveTo>
                      <a:lnTo>
                        <a:pt x="361" y="51"/>
                      </a:lnTo>
                      <a:lnTo>
                        <a:pt x="281" y="97"/>
                      </a:lnTo>
                      <a:lnTo>
                        <a:pt x="0" y="47"/>
                      </a:lnTo>
                      <a:lnTo>
                        <a:pt x="4" y="0"/>
                      </a:lnTo>
                      <a:close/>
                    </a:path>
                  </a:pathLst>
                </a:custGeom>
                <a:solidFill>
                  <a:srgbClr val="000000"/>
                </a:solidFill>
                <a:ln w="9525">
                  <a:noFill/>
                  <a:round/>
                  <a:headEnd/>
                  <a:tailEnd/>
                </a:ln>
              </p:spPr>
              <p:txBody>
                <a:bodyPr/>
                <a:lstStyle/>
                <a:p>
                  <a:endParaRPr lang="en-US">
                    <a:latin typeface="Constantia" pitchFamily="18" charset="0"/>
                  </a:endParaRPr>
                </a:p>
              </p:txBody>
            </p:sp>
            <p:sp>
              <p:nvSpPr>
                <p:cNvPr id="11299" name="Freeform 28"/>
                <p:cNvSpPr>
                  <a:spLocks/>
                </p:cNvSpPr>
                <p:nvPr/>
              </p:nvSpPr>
              <p:spPr bwMode="auto">
                <a:xfrm>
                  <a:off x="3747" y="3048"/>
                  <a:ext cx="355" cy="106"/>
                </a:xfrm>
                <a:custGeom>
                  <a:avLst/>
                  <a:gdLst>
                    <a:gd name="T0" fmla="*/ 0 w 711"/>
                    <a:gd name="T1" fmla="*/ 22 h 210"/>
                    <a:gd name="T2" fmla="*/ 711 w 711"/>
                    <a:gd name="T3" fmla="*/ 0 h 210"/>
                    <a:gd name="T4" fmla="*/ 207 w 711"/>
                    <a:gd name="T5" fmla="*/ 82 h 210"/>
                    <a:gd name="T6" fmla="*/ 158 w 711"/>
                    <a:gd name="T7" fmla="*/ 158 h 210"/>
                    <a:gd name="T8" fmla="*/ 132 w 711"/>
                    <a:gd name="T9" fmla="*/ 210 h 210"/>
                    <a:gd name="T10" fmla="*/ 0 w 711"/>
                    <a:gd name="T11" fmla="*/ 22 h 210"/>
                    <a:gd name="T12" fmla="*/ 0 w 711"/>
                    <a:gd name="T13" fmla="*/ 22 h 210"/>
                    <a:gd name="T14" fmla="*/ 0 60000 65536"/>
                    <a:gd name="T15" fmla="*/ 0 60000 65536"/>
                    <a:gd name="T16" fmla="*/ 0 60000 65536"/>
                    <a:gd name="T17" fmla="*/ 0 60000 65536"/>
                    <a:gd name="T18" fmla="*/ 0 60000 65536"/>
                    <a:gd name="T19" fmla="*/ 0 60000 65536"/>
                    <a:gd name="T20" fmla="*/ 0 60000 65536"/>
                    <a:gd name="T21" fmla="*/ 0 w 711"/>
                    <a:gd name="T22" fmla="*/ 0 h 210"/>
                    <a:gd name="T23" fmla="*/ 711 w 711"/>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1" h="210">
                      <a:moveTo>
                        <a:pt x="0" y="22"/>
                      </a:moveTo>
                      <a:lnTo>
                        <a:pt x="711" y="0"/>
                      </a:lnTo>
                      <a:lnTo>
                        <a:pt x="207" y="82"/>
                      </a:lnTo>
                      <a:lnTo>
                        <a:pt x="158" y="158"/>
                      </a:lnTo>
                      <a:lnTo>
                        <a:pt x="132" y="210"/>
                      </a:lnTo>
                      <a:lnTo>
                        <a:pt x="0" y="22"/>
                      </a:lnTo>
                      <a:close/>
                    </a:path>
                  </a:pathLst>
                </a:custGeom>
                <a:solidFill>
                  <a:srgbClr val="FFEDED"/>
                </a:solidFill>
                <a:ln w="9525">
                  <a:noFill/>
                  <a:round/>
                  <a:headEnd/>
                  <a:tailEnd/>
                </a:ln>
              </p:spPr>
              <p:txBody>
                <a:bodyPr/>
                <a:lstStyle/>
                <a:p>
                  <a:endParaRPr lang="en-US">
                    <a:latin typeface="Constantia" pitchFamily="18" charset="0"/>
                  </a:endParaRPr>
                </a:p>
              </p:txBody>
            </p:sp>
            <p:sp>
              <p:nvSpPr>
                <p:cNvPr id="11300" name="Freeform 29"/>
                <p:cNvSpPr>
                  <a:spLocks/>
                </p:cNvSpPr>
                <p:nvPr/>
              </p:nvSpPr>
              <p:spPr bwMode="auto">
                <a:xfrm>
                  <a:off x="3865" y="3589"/>
                  <a:ext cx="602" cy="113"/>
                </a:xfrm>
                <a:custGeom>
                  <a:avLst/>
                  <a:gdLst>
                    <a:gd name="T0" fmla="*/ 68 w 1204"/>
                    <a:gd name="T1" fmla="*/ 0 h 227"/>
                    <a:gd name="T2" fmla="*/ 0 w 1204"/>
                    <a:gd name="T3" fmla="*/ 151 h 227"/>
                    <a:gd name="T4" fmla="*/ 508 w 1204"/>
                    <a:gd name="T5" fmla="*/ 227 h 227"/>
                    <a:gd name="T6" fmla="*/ 1177 w 1204"/>
                    <a:gd name="T7" fmla="*/ 121 h 227"/>
                    <a:gd name="T8" fmla="*/ 1204 w 1204"/>
                    <a:gd name="T9" fmla="*/ 8 h 227"/>
                    <a:gd name="T10" fmla="*/ 836 w 1204"/>
                    <a:gd name="T11" fmla="*/ 87 h 227"/>
                    <a:gd name="T12" fmla="*/ 271 w 1204"/>
                    <a:gd name="T13" fmla="*/ 72 h 227"/>
                    <a:gd name="T14" fmla="*/ 68 w 1204"/>
                    <a:gd name="T15" fmla="*/ 0 h 227"/>
                    <a:gd name="T16" fmla="*/ 68 w 1204"/>
                    <a:gd name="T17" fmla="*/ 0 h 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4"/>
                    <a:gd name="T28" fmla="*/ 0 h 227"/>
                    <a:gd name="T29" fmla="*/ 1204 w 1204"/>
                    <a:gd name="T30" fmla="*/ 227 h 2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4" h="227">
                      <a:moveTo>
                        <a:pt x="68" y="0"/>
                      </a:moveTo>
                      <a:lnTo>
                        <a:pt x="0" y="151"/>
                      </a:lnTo>
                      <a:lnTo>
                        <a:pt x="508" y="227"/>
                      </a:lnTo>
                      <a:lnTo>
                        <a:pt x="1177" y="121"/>
                      </a:lnTo>
                      <a:lnTo>
                        <a:pt x="1204" y="8"/>
                      </a:lnTo>
                      <a:lnTo>
                        <a:pt x="836" y="87"/>
                      </a:lnTo>
                      <a:lnTo>
                        <a:pt x="271" y="72"/>
                      </a:lnTo>
                      <a:lnTo>
                        <a:pt x="68" y="0"/>
                      </a:lnTo>
                      <a:close/>
                    </a:path>
                  </a:pathLst>
                </a:custGeom>
                <a:solidFill>
                  <a:srgbClr val="FFEDED"/>
                </a:solidFill>
                <a:ln w="9525">
                  <a:noFill/>
                  <a:round/>
                  <a:headEnd/>
                  <a:tailEnd/>
                </a:ln>
              </p:spPr>
              <p:txBody>
                <a:bodyPr/>
                <a:lstStyle/>
                <a:p>
                  <a:endParaRPr lang="en-US">
                    <a:latin typeface="Constantia" pitchFamily="18" charset="0"/>
                  </a:endParaRPr>
                </a:p>
              </p:txBody>
            </p:sp>
            <p:sp>
              <p:nvSpPr>
                <p:cNvPr id="11301" name="Freeform 30"/>
                <p:cNvSpPr>
                  <a:spLocks/>
                </p:cNvSpPr>
                <p:nvPr/>
              </p:nvSpPr>
              <p:spPr bwMode="auto">
                <a:xfrm>
                  <a:off x="3875" y="3633"/>
                  <a:ext cx="585" cy="75"/>
                </a:xfrm>
                <a:custGeom>
                  <a:avLst/>
                  <a:gdLst>
                    <a:gd name="T0" fmla="*/ 0 w 1169"/>
                    <a:gd name="T1" fmla="*/ 59 h 149"/>
                    <a:gd name="T2" fmla="*/ 603 w 1169"/>
                    <a:gd name="T3" fmla="*/ 92 h 149"/>
                    <a:gd name="T4" fmla="*/ 1136 w 1169"/>
                    <a:gd name="T5" fmla="*/ 0 h 149"/>
                    <a:gd name="T6" fmla="*/ 1169 w 1169"/>
                    <a:gd name="T7" fmla="*/ 44 h 149"/>
                    <a:gd name="T8" fmla="*/ 765 w 1169"/>
                    <a:gd name="T9" fmla="*/ 123 h 149"/>
                    <a:gd name="T10" fmla="*/ 480 w 1169"/>
                    <a:gd name="T11" fmla="*/ 149 h 149"/>
                    <a:gd name="T12" fmla="*/ 0 w 1169"/>
                    <a:gd name="T13" fmla="*/ 59 h 149"/>
                    <a:gd name="T14" fmla="*/ 0 w 1169"/>
                    <a:gd name="T15" fmla="*/ 59 h 149"/>
                    <a:gd name="T16" fmla="*/ 0 60000 65536"/>
                    <a:gd name="T17" fmla="*/ 0 60000 65536"/>
                    <a:gd name="T18" fmla="*/ 0 60000 65536"/>
                    <a:gd name="T19" fmla="*/ 0 60000 65536"/>
                    <a:gd name="T20" fmla="*/ 0 60000 65536"/>
                    <a:gd name="T21" fmla="*/ 0 60000 65536"/>
                    <a:gd name="T22" fmla="*/ 0 60000 65536"/>
                    <a:gd name="T23" fmla="*/ 0 60000 65536"/>
                    <a:gd name="T24" fmla="*/ 0 w 1169"/>
                    <a:gd name="T25" fmla="*/ 0 h 149"/>
                    <a:gd name="T26" fmla="*/ 1169 w 116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9" h="149">
                      <a:moveTo>
                        <a:pt x="0" y="59"/>
                      </a:moveTo>
                      <a:lnTo>
                        <a:pt x="603" y="92"/>
                      </a:lnTo>
                      <a:lnTo>
                        <a:pt x="1136" y="0"/>
                      </a:lnTo>
                      <a:lnTo>
                        <a:pt x="1169" y="44"/>
                      </a:lnTo>
                      <a:lnTo>
                        <a:pt x="765" y="123"/>
                      </a:lnTo>
                      <a:lnTo>
                        <a:pt x="480" y="149"/>
                      </a:lnTo>
                      <a:lnTo>
                        <a:pt x="0" y="59"/>
                      </a:lnTo>
                      <a:close/>
                    </a:path>
                  </a:pathLst>
                </a:custGeom>
                <a:solidFill>
                  <a:srgbClr val="000000"/>
                </a:solidFill>
                <a:ln w="9525">
                  <a:noFill/>
                  <a:round/>
                  <a:headEnd/>
                  <a:tailEnd/>
                </a:ln>
              </p:spPr>
              <p:txBody>
                <a:bodyPr/>
                <a:lstStyle/>
                <a:p>
                  <a:endParaRPr lang="en-US">
                    <a:latin typeface="Constantia" pitchFamily="18" charset="0"/>
                  </a:endParaRPr>
                </a:p>
              </p:txBody>
            </p:sp>
            <p:sp>
              <p:nvSpPr>
                <p:cNvPr id="11302" name="Freeform 31"/>
                <p:cNvSpPr>
                  <a:spLocks/>
                </p:cNvSpPr>
                <p:nvPr/>
              </p:nvSpPr>
              <p:spPr bwMode="auto">
                <a:xfrm>
                  <a:off x="4443" y="3443"/>
                  <a:ext cx="81" cy="212"/>
                </a:xfrm>
                <a:custGeom>
                  <a:avLst/>
                  <a:gdLst>
                    <a:gd name="T0" fmla="*/ 163 w 163"/>
                    <a:gd name="T1" fmla="*/ 0 h 423"/>
                    <a:gd name="T2" fmla="*/ 33 w 163"/>
                    <a:gd name="T3" fmla="*/ 423 h 423"/>
                    <a:gd name="T4" fmla="*/ 0 w 163"/>
                    <a:gd name="T5" fmla="*/ 377 h 423"/>
                    <a:gd name="T6" fmla="*/ 79 w 163"/>
                    <a:gd name="T7" fmla="*/ 188 h 423"/>
                    <a:gd name="T8" fmla="*/ 163 w 163"/>
                    <a:gd name="T9" fmla="*/ 0 h 423"/>
                    <a:gd name="T10" fmla="*/ 163 w 163"/>
                    <a:gd name="T11" fmla="*/ 0 h 423"/>
                    <a:gd name="T12" fmla="*/ 0 60000 65536"/>
                    <a:gd name="T13" fmla="*/ 0 60000 65536"/>
                    <a:gd name="T14" fmla="*/ 0 60000 65536"/>
                    <a:gd name="T15" fmla="*/ 0 60000 65536"/>
                    <a:gd name="T16" fmla="*/ 0 60000 65536"/>
                    <a:gd name="T17" fmla="*/ 0 60000 65536"/>
                    <a:gd name="T18" fmla="*/ 0 w 163"/>
                    <a:gd name="T19" fmla="*/ 0 h 423"/>
                    <a:gd name="T20" fmla="*/ 163 w 163"/>
                    <a:gd name="T21" fmla="*/ 423 h 423"/>
                  </a:gdLst>
                  <a:ahLst/>
                  <a:cxnLst>
                    <a:cxn ang="T12">
                      <a:pos x="T0" y="T1"/>
                    </a:cxn>
                    <a:cxn ang="T13">
                      <a:pos x="T2" y="T3"/>
                    </a:cxn>
                    <a:cxn ang="T14">
                      <a:pos x="T4" y="T5"/>
                    </a:cxn>
                    <a:cxn ang="T15">
                      <a:pos x="T6" y="T7"/>
                    </a:cxn>
                    <a:cxn ang="T16">
                      <a:pos x="T8" y="T9"/>
                    </a:cxn>
                    <a:cxn ang="T17">
                      <a:pos x="T10" y="T11"/>
                    </a:cxn>
                  </a:cxnLst>
                  <a:rect l="T18" t="T19" r="T20" b="T21"/>
                  <a:pathLst>
                    <a:path w="163" h="423">
                      <a:moveTo>
                        <a:pt x="163" y="0"/>
                      </a:moveTo>
                      <a:lnTo>
                        <a:pt x="33" y="423"/>
                      </a:lnTo>
                      <a:lnTo>
                        <a:pt x="0" y="377"/>
                      </a:lnTo>
                      <a:lnTo>
                        <a:pt x="79" y="188"/>
                      </a:lnTo>
                      <a:lnTo>
                        <a:pt x="163" y="0"/>
                      </a:lnTo>
                      <a:close/>
                    </a:path>
                  </a:pathLst>
                </a:custGeom>
                <a:solidFill>
                  <a:srgbClr val="000000"/>
                </a:solidFill>
                <a:ln w="9525">
                  <a:noFill/>
                  <a:round/>
                  <a:headEnd/>
                  <a:tailEnd/>
                </a:ln>
              </p:spPr>
              <p:txBody>
                <a:bodyPr/>
                <a:lstStyle/>
                <a:p>
                  <a:endParaRPr lang="en-US">
                    <a:latin typeface="Constantia" pitchFamily="18" charset="0"/>
                  </a:endParaRPr>
                </a:p>
              </p:txBody>
            </p:sp>
            <p:sp>
              <p:nvSpPr>
                <p:cNvPr id="11303" name="Freeform 32"/>
                <p:cNvSpPr>
                  <a:spLocks/>
                </p:cNvSpPr>
                <p:nvPr/>
              </p:nvSpPr>
              <p:spPr bwMode="auto">
                <a:xfrm>
                  <a:off x="4301" y="3052"/>
                  <a:ext cx="333" cy="115"/>
                </a:xfrm>
                <a:custGeom>
                  <a:avLst/>
                  <a:gdLst>
                    <a:gd name="T0" fmla="*/ 0 w 665"/>
                    <a:gd name="T1" fmla="*/ 0 h 229"/>
                    <a:gd name="T2" fmla="*/ 665 w 665"/>
                    <a:gd name="T3" fmla="*/ 15 h 229"/>
                    <a:gd name="T4" fmla="*/ 658 w 665"/>
                    <a:gd name="T5" fmla="*/ 79 h 229"/>
                    <a:gd name="T6" fmla="*/ 563 w 665"/>
                    <a:gd name="T7" fmla="*/ 229 h 229"/>
                    <a:gd name="T8" fmla="*/ 421 w 665"/>
                    <a:gd name="T9" fmla="*/ 125 h 229"/>
                    <a:gd name="T10" fmla="*/ 0 w 665"/>
                    <a:gd name="T11" fmla="*/ 0 h 229"/>
                    <a:gd name="T12" fmla="*/ 0 w 665"/>
                    <a:gd name="T13" fmla="*/ 0 h 229"/>
                    <a:gd name="T14" fmla="*/ 0 60000 65536"/>
                    <a:gd name="T15" fmla="*/ 0 60000 65536"/>
                    <a:gd name="T16" fmla="*/ 0 60000 65536"/>
                    <a:gd name="T17" fmla="*/ 0 60000 65536"/>
                    <a:gd name="T18" fmla="*/ 0 60000 65536"/>
                    <a:gd name="T19" fmla="*/ 0 60000 65536"/>
                    <a:gd name="T20" fmla="*/ 0 60000 65536"/>
                    <a:gd name="T21" fmla="*/ 0 w 665"/>
                    <a:gd name="T22" fmla="*/ 0 h 229"/>
                    <a:gd name="T23" fmla="*/ 665 w 665"/>
                    <a:gd name="T24" fmla="*/ 229 h 2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5" h="229">
                      <a:moveTo>
                        <a:pt x="0" y="0"/>
                      </a:moveTo>
                      <a:lnTo>
                        <a:pt x="665" y="15"/>
                      </a:lnTo>
                      <a:lnTo>
                        <a:pt x="658" y="79"/>
                      </a:lnTo>
                      <a:lnTo>
                        <a:pt x="563" y="229"/>
                      </a:lnTo>
                      <a:lnTo>
                        <a:pt x="421" y="125"/>
                      </a:lnTo>
                      <a:lnTo>
                        <a:pt x="0" y="0"/>
                      </a:lnTo>
                      <a:close/>
                    </a:path>
                  </a:pathLst>
                </a:custGeom>
                <a:solidFill>
                  <a:srgbClr val="FFEDED"/>
                </a:solidFill>
                <a:ln w="9525">
                  <a:noFill/>
                  <a:round/>
                  <a:headEnd/>
                  <a:tailEnd/>
                </a:ln>
              </p:spPr>
              <p:txBody>
                <a:bodyPr/>
                <a:lstStyle/>
                <a:p>
                  <a:endParaRPr lang="en-US">
                    <a:latin typeface="Constantia" pitchFamily="18" charset="0"/>
                  </a:endParaRPr>
                </a:p>
              </p:txBody>
            </p:sp>
            <p:sp>
              <p:nvSpPr>
                <p:cNvPr id="11304" name="Freeform 33"/>
                <p:cNvSpPr>
                  <a:spLocks/>
                </p:cNvSpPr>
                <p:nvPr/>
              </p:nvSpPr>
              <p:spPr bwMode="auto">
                <a:xfrm>
                  <a:off x="3743" y="3076"/>
                  <a:ext cx="893" cy="583"/>
                </a:xfrm>
                <a:custGeom>
                  <a:avLst/>
                  <a:gdLst>
                    <a:gd name="T0" fmla="*/ 320 w 1785"/>
                    <a:gd name="T1" fmla="*/ 1078 h 1164"/>
                    <a:gd name="T2" fmla="*/ 396 w 1785"/>
                    <a:gd name="T3" fmla="*/ 1098 h 1164"/>
                    <a:gd name="T4" fmla="*/ 501 w 1785"/>
                    <a:gd name="T5" fmla="*/ 1121 h 1164"/>
                    <a:gd name="T6" fmla="*/ 635 w 1785"/>
                    <a:gd name="T7" fmla="*/ 1145 h 1164"/>
                    <a:gd name="T8" fmla="*/ 786 w 1785"/>
                    <a:gd name="T9" fmla="*/ 1160 h 1164"/>
                    <a:gd name="T10" fmla="*/ 1088 w 1785"/>
                    <a:gd name="T11" fmla="*/ 1147 h 1164"/>
                    <a:gd name="T12" fmla="*/ 1214 w 1785"/>
                    <a:gd name="T13" fmla="*/ 1119 h 1164"/>
                    <a:gd name="T14" fmla="*/ 1314 w 1785"/>
                    <a:gd name="T15" fmla="*/ 1088 h 1164"/>
                    <a:gd name="T16" fmla="*/ 1380 w 1785"/>
                    <a:gd name="T17" fmla="*/ 1062 h 1164"/>
                    <a:gd name="T18" fmla="*/ 1385 w 1785"/>
                    <a:gd name="T19" fmla="*/ 1056 h 1164"/>
                    <a:gd name="T20" fmla="*/ 1222 w 1785"/>
                    <a:gd name="T21" fmla="*/ 1075 h 1164"/>
                    <a:gd name="T22" fmla="*/ 965 w 1785"/>
                    <a:gd name="T23" fmla="*/ 1095 h 1164"/>
                    <a:gd name="T24" fmla="*/ 664 w 1785"/>
                    <a:gd name="T25" fmla="*/ 1081 h 1164"/>
                    <a:gd name="T26" fmla="*/ 537 w 1785"/>
                    <a:gd name="T27" fmla="*/ 1052 h 1164"/>
                    <a:gd name="T28" fmla="*/ 464 w 1785"/>
                    <a:gd name="T29" fmla="*/ 1030 h 1164"/>
                    <a:gd name="T30" fmla="*/ 401 w 1785"/>
                    <a:gd name="T31" fmla="*/ 1007 h 1164"/>
                    <a:gd name="T32" fmla="*/ 332 w 1785"/>
                    <a:gd name="T33" fmla="*/ 980 h 1164"/>
                    <a:gd name="T34" fmla="*/ 295 w 1785"/>
                    <a:gd name="T35" fmla="*/ 962 h 1164"/>
                    <a:gd name="T36" fmla="*/ 272 w 1785"/>
                    <a:gd name="T37" fmla="*/ 852 h 1164"/>
                    <a:gd name="T38" fmla="*/ 235 w 1785"/>
                    <a:gd name="T39" fmla="*/ 663 h 1164"/>
                    <a:gd name="T40" fmla="*/ 193 w 1785"/>
                    <a:gd name="T41" fmla="*/ 337 h 1164"/>
                    <a:gd name="T42" fmla="*/ 215 w 1785"/>
                    <a:gd name="T43" fmla="*/ 229 h 1164"/>
                    <a:gd name="T44" fmla="*/ 256 w 1785"/>
                    <a:gd name="T45" fmla="*/ 173 h 1164"/>
                    <a:gd name="T46" fmla="*/ 289 w 1785"/>
                    <a:gd name="T47" fmla="*/ 145 h 1164"/>
                    <a:gd name="T48" fmla="*/ 324 w 1785"/>
                    <a:gd name="T49" fmla="*/ 125 h 1164"/>
                    <a:gd name="T50" fmla="*/ 380 w 1785"/>
                    <a:gd name="T51" fmla="*/ 106 h 1164"/>
                    <a:gd name="T52" fmla="*/ 611 w 1785"/>
                    <a:gd name="T53" fmla="*/ 89 h 1164"/>
                    <a:gd name="T54" fmla="*/ 1444 w 1785"/>
                    <a:gd name="T55" fmla="*/ 97 h 1164"/>
                    <a:gd name="T56" fmla="*/ 1585 w 1785"/>
                    <a:gd name="T57" fmla="*/ 226 h 1164"/>
                    <a:gd name="T58" fmla="*/ 1576 w 1785"/>
                    <a:gd name="T59" fmla="*/ 501 h 1164"/>
                    <a:gd name="T60" fmla="*/ 1549 w 1785"/>
                    <a:gd name="T61" fmla="*/ 634 h 1164"/>
                    <a:gd name="T62" fmla="*/ 1511 w 1785"/>
                    <a:gd name="T63" fmla="*/ 780 h 1164"/>
                    <a:gd name="T64" fmla="*/ 1477 w 1785"/>
                    <a:gd name="T65" fmla="*/ 909 h 1164"/>
                    <a:gd name="T66" fmla="*/ 1447 w 1785"/>
                    <a:gd name="T67" fmla="*/ 1013 h 1164"/>
                    <a:gd name="T68" fmla="*/ 1666 w 1785"/>
                    <a:gd name="T69" fmla="*/ 170 h 1164"/>
                    <a:gd name="T70" fmla="*/ 1660 w 1785"/>
                    <a:gd name="T71" fmla="*/ 120 h 1164"/>
                    <a:gd name="T72" fmla="*/ 1623 w 1785"/>
                    <a:gd name="T73" fmla="*/ 81 h 1164"/>
                    <a:gd name="T74" fmla="*/ 1590 w 1785"/>
                    <a:gd name="T75" fmla="*/ 63 h 1164"/>
                    <a:gd name="T76" fmla="*/ 1545 w 1785"/>
                    <a:gd name="T77" fmla="*/ 44 h 1164"/>
                    <a:gd name="T78" fmla="*/ 1460 w 1785"/>
                    <a:gd name="T79" fmla="*/ 26 h 1164"/>
                    <a:gd name="T80" fmla="*/ 1271 w 1785"/>
                    <a:gd name="T81" fmla="*/ 9 h 1164"/>
                    <a:gd name="T82" fmla="*/ 554 w 1785"/>
                    <a:gd name="T83" fmla="*/ 6 h 1164"/>
                    <a:gd name="T84" fmla="*/ 249 w 1785"/>
                    <a:gd name="T85" fmla="*/ 43 h 1164"/>
                    <a:gd name="T86" fmla="*/ 179 w 1785"/>
                    <a:gd name="T87" fmla="*/ 114 h 1164"/>
                    <a:gd name="T88" fmla="*/ 0 w 1785"/>
                    <a:gd name="T89" fmla="*/ 4 h 11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85"/>
                    <a:gd name="T136" fmla="*/ 0 h 1164"/>
                    <a:gd name="T137" fmla="*/ 1785 w 1785"/>
                    <a:gd name="T138" fmla="*/ 1164 h 11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85" h="1164">
                      <a:moveTo>
                        <a:pt x="0" y="4"/>
                      </a:moveTo>
                      <a:lnTo>
                        <a:pt x="263" y="1157"/>
                      </a:lnTo>
                      <a:lnTo>
                        <a:pt x="320" y="1078"/>
                      </a:lnTo>
                      <a:lnTo>
                        <a:pt x="333" y="1082"/>
                      </a:lnTo>
                      <a:lnTo>
                        <a:pt x="370" y="1091"/>
                      </a:lnTo>
                      <a:lnTo>
                        <a:pt x="396" y="1098"/>
                      </a:lnTo>
                      <a:lnTo>
                        <a:pt x="427" y="1105"/>
                      </a:lnTo>
                      <a:lnTo>
                        <a:pt x="463" y="1113"/>
                      </a:lnTo>
                      <a:lnTo>
                        <a:pt x="501" y="1121"/>
                      </a:lnTo>
                      <a:lnTo>
                        <a:pt x="542" y="1129"/>
                      </a:lnTo>
                      <a:lnTo>
                        <a:pt x="588" y="1137"/>
                      </a:lnTo>
                      <a:lnTo>
                        <a:pt x="635" y="1145"/>
                      </a:lnTo>
                      <a:lnTo>
                        <a:pt x="684" y="1151"/>
                      </a:lnTo>
                      <a:lnTo>
                        <a:pt x="735" y="1157"/>
                      </a:lnTo>
                      <a:lnTo>
                        <a:pt x="786" y="1160"/>
                      </a:lnTo>
                      <a:lnTo>
                        <a:pt x="891" y="1164"/>
                      </a:lnTo>
                      <a:lnTo>
                        <a:pt x="993" y="1159"/>
                      </a:lnTo>
                      <a:lnTo>
                        <a:pt x="1088" y="1147"/>
                      </a:lnTo>
                      <a:lnTo>
                        <a:pt x="1133" y="1138"/>
                      </a:lnTo>
                      <a:lnTo>
                        <a:pt x="1174" y="1129"/>
                      </a:lnTo>
                      <a:lnTo>
                        <a:pt x="1214" y="1119"/>
                      </a:lnTo>
                      <a:lnTo>
                        <a:pt x="1250" y="1108"/>
                      </a:lnTo>
                      <a:lnTo>
                        <a:pt x="1284" y="1098"/>
                      </a:lnTo>
                      <a:lnTo>
                        <a:pt x="1314" y="1088"/>
                      </a:lnTo>
                      <a:lnTo>
                        <a:pt x="1341" y="1078"/>
                      </a:lnTo>
                      <a:lnTo>
                        <a:pt x="1362" y="1070"/>
                      </a:lnTo>
                      <a:lnTo>
                        <a:pt x="1380" y="1062"/>
                      </a:lnTo>
                      <a:lnTo>
                        <a:pt x="1392" y="1057"/>
                      </a:lnTo>
                      <a:lnTo>
                        <a:pt x="1403" y="1052"/>
                      </a:lnTo>
                      <a:lnTo>
                        <a:pt x="1385" y="1056"/>
                      </a:lnTo>
                      <a:lnTo>
                        <a:pt x="1338" y="1062"/>
                      </a:lnTo>
                      <a:lnTo>
                        <a:pt x="1265" y="1070"/>
                      </a:lnTo>
                      <a:lnTo>
                        <a:pt x="1222" y="1075"/>
                      </a:lnTo>
                      <a:lnTo>
                        <a:pt x="1174" y="1081"/>
                      </a:lnTo>
                      <a:lnTo>
                        <a:pt x="1072" y="1088"/>
                      </a:lnTo>
                      <a:lnTo>
                        <a:pt x="965" y="1095"/>
                      </a:lnTo>
                      <a:lnTo>
                        <a:pt x="856" y="1096"/>
                      </a:lnTo>
                      <a:lnTo>
                        <a:pt x="757" y="1092"/>
                      </a:lnTo>
                      <a:lnTo>
                        <a:pt x="664" y="1081"/>
                      </a:lnTo>
                      <a:lnTo>
                        <a:pt x="621" y="1071"/>
                      </a:lnTo>
                      <a:lnTo>
                        <a:pt x="578" y="1062"/>
                      </a:lnTo>
                      <a:lnTo>
                        <a:pt x="537" y="1052"/>
                      </a:lnTo>
                      <a:lnTo>
                        <a:pt x="499" y="1041"/>
                      </a:lnTo>
                      <a:lnTo>
                        <a:pt x="482" y="1036"/>
                      </a:lnTo>
                      <a:lnTo>
                        <a:pt x="464" y="1030"/>
                      </a:lnTo>
                      <a:lnTo>
                        <a:pt x="447" y="1024"/>
                      </a:lnTo>
                      <a:lnTo>
                        <a:pt x="431" y="1019"/>
                      </a:lnTo>
                      <a:lnTo>
                        <a:pt x="401" y="1007"/>
                      </a:lnTo>
                      <a:lnTo>
                        <a:pt x="375" y="997"/>
                      </a:lnTo>
                      <a:lnTo>
                        <a:pt x="351" y="988"/>
                      </a:lnTo>
                      <a:lnTo>
                        <a:pt x="332" y="980"/>
                      </a:lnTo>
                      <a:lnTo>
                        <a:pt x="316" y="972"/>
                      </a:lnTo>
                      <a:lnTo>
                        <a:pt x="304" y="967"/>
                      </a:lnTo>
                      <a:lnTo>
                        <a:pt x="295" y="962"/>
                      </a:lnTo>
                      <a:lnTo>
                        <a:pt x="291" y="942"/>
                      </a:lnTo>
                      <a:lnTo>
                        <a:pt x="280" y="890"/>
                      </a:lnTo>
                      <a:lnTo>
                        <a:pt x="272" y="852"/>
                      </a:lnTo>
                      <a:lnTo>
                        <a:pt x="263" y="810"/>
                      </a:lnTo>
                      <a:lnTo>
                        <a:pt x="244" y="714"/>
                      </a:lnTo>
                      <a:lnTo>
                        <a:pt x="235" y="663"/>
                      </a:lnTo>
                      <a:lnTo>
                        <a:pt x="226" y="611"/>
                      </a:lnTo>
                      <a:lnTo>
                        <a:pt x="209" y="508"/>
                      </a:lnTo>
                      <a:lnTo>
                        <a:pt x="193" y="337"/>
                      </a:lnTo>
                      <a:lnTo>
                        <a:pt x="200" y="277"/>
                      </a:lnTo>
                      <a:lnTo>
                        <a:pt x="206" y="252"/>
                      </a:lnTo>
                      <a:lnTo>
                        <a:pt x="215" y="229"/>
                      </a:lnTo>
                      <a:lnTo>
                        <a:pt x="227" y="208"/>
                      </a:lnTo>
                      <a:lnTo>
                        <a:pt x="240" y="190"/>
                      </a:lnTo>
                      <a:lnTo>
                        <a:pt x="256" y="173"/>
                      </a:lnTo>
                      <a:lnTo>
                        <a:pt x="272" y="158"/>
                      </a:lnTo>
                      <a:lnTo>
                        <a:pt x="280" y="152"/>
                      </a:lnTo>
                      <a:lnTo>
                        <a:pt x="289" y="145"/>
                      </a:lnTo>
                      <a:lnTo>
                        <a:pt x="298" y="140"/>
                      </a:lnTo>
                      <a:lnTo>
                        <a:pt x="306" y="135"/>
                      </a:lnTo>
                      <a:lnTo>
                        <a:pt x="324" y="125"/>
                      </a:lnTo>
                      <a:lnTo>
                        <a:pt x="344" y="118"/>
                      </a:lnTo>
                      <a:lnTo>
                        <a:pt x="362" y="111"/>
                      </a:lnTo>
                      <a:lnTo>
                        <a:pt x="380" y="106"/>
                      </a:lnTo>
                      <a:lnTo>
                        <a:pt x="414" y="98"/>
                      </a:lnTo>
                      <a:lnTo>
                        <a:pt x="482" y="93"/>
                      </a:lnTo>
                      <a:lnTo>
                        <a:pt x="611" y="89"/>
                      </a:lnTo>
                      <a:lnTo>
                        <a:pt x="964" y="84"/>
                      </a:lnTo>
                      <a:lnTo>
                        <a:pt x="1317" y="89"/>
                      </a:lnTo>
                      <a:lnTo>
                        <a:pt x="1444" y="97"/>
                      </a:lnTo>
                      <a:lnTo>
                        <a:pt x="1511" y="110"/>
                      </a:lnTo>
                      <a:lnTo>
                        <a:pt x="1560" y="154"/>
                      </a:lnTo>
                      <a:lnTo>
                        <a:pt x="1585" y="226"/>
                      </a:lnTo>
                      <a:lnTo>
                        <a:pt x="1593" y="320"/>
                      </a:lnTo>
                      <a:lnTo>
                        <a:pt x="1587" y="430"/>
                      </a:lnTo>
                      <a:lnTo>
                        <a:pt x="1576" y="501"/>
                      </a:lnTo>
                      <a:lnTo>
                        <a:pt x="1568" y="542"/>
                      </a:lnTo>
                      <a:lnTo>
                        <a:pt x="1559" y="587"/>
                      </a:lnTo>
                      <a:lnTo>
                        <a:pt x="1549" y="634"/>
                      </a:lnTo>
                      <a:lnTo>
                        <a:pt x="1536" y="683"/>
                      </a:lnTo>
                      <a:lnTo>
                        <a:pt x="1524" y="733"/>
                      </a:lnTo>
                      <a:lnTo>
                        <a:pt x="1511" y="780"/>
                      </a:lnTo>
                      <a:lnTo>
                        <a:pt x="1499" y="827"/>
                      </a:lnTo>
                      <a:lnTo>
                        <a:pt x="1487" y="870"/>
                      </a:lnTo>
                      <a:lnTo>
                        <a:pt x="1477" y="909"/>
                      </a:lnTo>
                      <a:lnTo>
                        <a:pt x="1466" y="943"/>
                      </a:lnTo>
                      <a:lnTo>
                        <a:pt x="1452" y="994"/>
                      </a:lnTo>
                      <a:lnTo>
                        <a:pt x="1447" y="1013"/>
                      </a:lnTo>
                      <a:lnTo>
                        <a:pt x="1515" y="922"/>
                      </a:lnTo>
                      <a:lnTo>
                        <a:pt x="1785" y="12"/>
                      </a:lnTo>
                      <a:lnTo>
                        <a:pt x="1666" y="170"/>
                      </a:lnTo>
                      <a:lnTo>
                        <a:pt x="1669" y="152"/>
                      </a:lnTo>
                      <a:lnTo>
                        <a:pt x="1665" y="132"/>
                      </a:lnTo>
                      <a:lnTo>
                        <a:pt x="1660" y="120"/>
                      </a:lnTo>
                      <a:lnTo>
                        <a:pt x="1652" y="107"/>
                      </a:lnTo>
                      <a:lnTo>
                        <a:pt x="1640" y="94"/>
                      </a:lnTo>
                      <a:lnTo>
                        <a:pt x="1623" y="81"/>
                      </a:lnTo>
                      <a:lnTo>
                        <a:pt x="1614" y="74"/>
                      </a:lnTo>
                      <a:lnTo>
                        <a:pt x="1602" y="69"/>
                      </a:lnTo>
                      <a:lnTo>
                        <a:pt x="1590" y="63"/>
                      </a:lnTo>
                      <a:lnTo>
                        <a:pt x="1576" y="56"/>
                      </a:lnTo>
                      <a:lnTo>
                        <a:pt x="1562" y="51"/>
                      </a:lnTo>
                      <a:lnTo>
                        <a:pt x="1545" y="44"/>
                      </a:lnTo>
                      <a:lnTo>
                        <a:pt x="1526" y="39"/>
                      </a:lnTo>
                      <a:lnTo>
                        <a:pt x="1505" y="35"/>
                      </a:lnTo>
                      <a:lnTo>
                        <a:pt x="1460" y="26"/>
                      </a:lnTo>
                      <a:lnTo>
                        <a:pt x="1407" y="20"/>
                      </a:lnTo>
                      <a:lnTo>
                        <a:pt x="1343" y="13"/>
                      </a:lnTo>
                      <a:lnTo>
                        <a:pt x="1271" y="9"/>
                      </a:lnTo>
                      <a:lnTo>
                        <a:pt x="1104" y="1"/>
                      </a:lnTo>
                      <a:lnTo>
                        <a:pt x="731" y="0"/>
                      </a:lnTo>
                      <a:lnTo>
                        <a:pt x="554" y="6"/>
                      </a:lnTo>
                      <a:lnTo>
                        <a:pt x="401" y="17"/>
                      </a:lnTo>
                      <a:lnTo>
                        <a:pt x="287" y="34"/>
                      </a:lnTo>
                      <a:lnTo>
                        <a:pt x="249" y="43"/>
                      </a:lnTo>
                      <a:lnTo>
                        <a:pt x="226" y="55"/>
                      </a:lnTo>
                      <a:lnTo>
                        <a:pt x="200" y="82"/>
                      </a:lnTo>
                      <a:lnTo>
                        <a:pt x="179" y="114"/>
                      </a:lnTo>
                      <a:lnTo>
                        <a:pt x="154" y="180"/>
                      </a:lnTo>
                      <a:lnTo>
                        <a:pt x="140" y="258"/>
                      </a:lnTo>
                      <a:lnTo>
                        <a:pt x="0" y="4"/>
                      </a:lnTo>
                      <a:close/>
                    </a:path>
                  </a:pathLst>
                </a:custGeom>
                <a:solidFill>
                  <a:srgbClr val="000000"/>
                </a:solidFill>
                <a:ln w="9525">
                  <a:noFill/>
                  <a:round/>
                  <a:headEnd/>
                  <a:tailEnd/>
                </a:ln>
              </p:spPr>
              <p:txBody>
                <a:bodyPr/>
                <a:lstStyle/>
                <a:p>
                  <a:endParaRPr lang="en-US">
                    <a:latin typeface="Constantia" pitchFamily="18" charset="0"/>
                  </a:endParaRPr>
                </a:p>
              </p:txBody>
            </p:sp>
            <p:sp>
              <p:nvSpPr>
                <p:cNvPr id="11305" name="Freeform 34"/>
                <p:cNvSpPr>
                  <a:spLocks/>
                </p:cNvSpPr>
                <p:nvPr/>
              </p:nvSpPr>
              <p:spPr bwMode="auto">
                <a:xfrm>
                  <a:off x="4320" y="3048"/>
                  <a:ext cx="336" cy="32"/>
                </a:xfrm>
                <a:custGeom>
                  <a:avLst/>
                  <a:gdLst>
                    <a:gd name="T0" fmla="*/ 0 w 672"/>
                    <a:gd name="T1" fmla="*/ 12 h 66"/>
                    <a:gd name="T2" fmla="*/ 672 w 672"/>
                    <a:gd name="T3" fmla="*/ 0 h 66"/>
                    <a:gd name="T4" fmla="*/ 636 w 672"/>
                    <a:gd name="T5" fmla="*/ 66 h 66"/>
                    <a:gd name="T6" fmla="*/ 0 w 672"/>
                    <a:gd name="T7" fmla="*/ 12 h 66"/>
                    <a:gd name="T8" fmla="*/ 0 w 672"/>
                    <a:gd name="T9" fmla="*/ 12 h 66"/>
                    <a:gd name="T10" fmla="*/ 0 60000 65536"/>
                    <a:gd name="T11" fmla="*/ 0 60000 65536"/>
                    <a:gd name="T12" fmla="*/ 0 60000 65536"/>
                    <a:gd name="T13" fmla="*/ 0 60000 65536"/>
                    <a:gd name="T14" fmla="*/ 0 60000 65536"/>
                    <a:gd name="T15" fmla="*/ 0 w 672"/>
                    <a:gd name="T16" fmla="*/ 0 h 66"/>
                    <a:gd name="T17" fmla="*/ 672 w 672"/>
                    <a:gd name="T18" fmla="*/ 66 h 66"/>
                  </a:gdLst>
                  <a:ahLst/>
                  <a:cxnLst>
                    <a:cxn ang="T10">
                      <a:pos x="T0" y="T1"/>
                    </a:cxn>
                    <a:cxn ang="T11">
                      <a:pos x="T2" y="T3"/>
                    </a:cxn>
                    <a:cxn ang="T12">
                      <a:pos x="T4" y="T5"/>
                    </a:cxn>
                    <a:cxn ang="T13">
                      <a:pos x="T6" y="T7"/>
                    </a:cxn>
                    <a:cxn ang="T14">
                      <a:pos x="T8" y="T9"/>
                    </a:cxn>
                  </a:cxnLst>
                  <a:rect l="T15" t="T16" r="T17" b="T18"/>
                  <a:pathLst>
                    <a:path w="672" h="66">
                      <a:moveTo>
                        <a:pt x="0" y="12"/>
                      </a:moveTo>
                      <a:lnTo>
                        <a:pt x="672" y="0"/>
                      </a:lnTo>
                      <a:lnTo>
                        <a:pt x="636" y="66"/>
                      </a:lnTo>
                      <a:lnTo>
                        <a:pt x="0" y="12"/>
                      </a:lnTo>
                      <a:close/>
                    </a:path>
                  </a:pathLst>
                </a:custGeom>
                <a:solidFill>
                  <a:srgbClr val="000000"/>
                </a:solidFill>
                <a:ln w="9525">
                  <a:noFill/>
                  <a:round/>
                  <a:headEnd/>
                  <a:tailEnd/>
                </a:ln>
              </p:spPr>
              <p:txBody>
                <a:bodyPr/>
                <a:lstStyle/>
                <a:p>
                  <a:endParaRPr lang="en-US">
                    <a:latin typeface="Constantia" pitchFamily="18" charset="0"/>
                  </a:endParaRPr>
                </a:p>
              </p:txBody>
            </p:sp>
            <p:sp>
              <p:nvSpPr>
                <p:cNvPr id="11306" name="Freeform 35"/>
                <p:cNvSpPr>
                  <a:spLocks/>
                </p:cNvSpPr>
                <p:nvPr/>
              </p:nvSpPr>
              <p:spPr bwMode="auto">
                <a:xfrm>
                  <a:off x="4230" y="3724"/>
                  <a:ext cx="58" cy="58"/>
                </a:xfrm>
                <a:custGeom>
                  <a:avLst/>
                  <a:gdLst>
                    <a:gd name="T0" fmla="*/ 10 w 115"/>
                    <a:gd name="T1" fmla="*/ 16 h 115"/>
                    <a:gd name="T2" fmla="*/ 26 w 115"/>
                    <a:gd name="T3" fmla="*/ 9 h 115"/>
                    <a:gd name="T4" fmla="*/ 43 w 115"/>
                    <a:gd name="T5" fmla="*/ 4 h 115"/>
                    <a:gd name="T6" fmla="*/ 61 w 115"/>
                    <a:gd name="T7" fmla="*/ 0 h 115"/>
                    <a:gd name="T8" fmla="*/ 97 w 115"/>
                    <a:gd name="T9" fmla="*/ 4 h 115"/>
                    <a:gd name="T10" fmla="*/ 110 w 115"/>
                    <a:gd name="T11" fmla="*/ 13 h 115"/>
                    <a:gd name="T12" fmla="*/ 115 w 115"/>
                    <a:gd name="T13" fmla="*/ 33 h 115"/>
                    <a:gd name="T14" fmla="*/ 114 w 115"/>
                    <a:gd name="T15" fmla="*/ 54 h 115"/>
                    <a:gd name="T16" fmla="*/ 107 w 115"/>
                    <a:gd name="T17" fmla="*/ 73 h 115"/>
                    <a:gd name="T18" fmla="*/ 97 w 115"/>
                    <a:gd name="T19" fmla="*/ 89 h 115"/>
                    <a:gd name="T20" fmla="*/ 82 w 115"/>
                    <a:gd name="T21" fmla="*/ 101 h 115"/>
                    <a:gd name="T22" fmla="*/ 76 w 115"/>
                    <a:gd name="T23" fmla="*/ 106 h 115"/>
                    <a:gd name="T24" fmla="*/ 68 w 115"/>
                    <a:gd name="T25" fmla="*/ 110 h 115"/>
                    <a:gd name="T26" fmla="*/ 52 w 115"/>
                    <a:gd name="T27" fmla="*/ 115 h 115"/>
                    <a:gd name="T28" fmla="*/ 25 w 115"/>
                    <a:gd name="T29" fmla="*/ 113 h 115"/>
                    <a:gd name="T30" fmla="*/ 8 w 115"/>
                    <a:gd name="T31" fmla="*/ 100 h 115"/>
                    <a:gd name="T32" fmla="*/ 1 w 115"/>
                    <a:gd name="T33" fmla="*/ 83 h 115"/>
                    <a:gd name="T34" fmla="*/ 0 w 115"/>
                    <a:gd name="T35" fmla="*/ 64 h 115"/>
                    <a:gd name="T36" fmla="*/ 46 w 115"/>
                    <a:gd name="T37" fmla="*/ 64 h 115"/>
                    <a:gd name="T38" fmla="*/ 63 w 115"/>
                    <a:gd name="T39" fmla="*/ 29 h 115"/>
                    <a:gd name="T40" fmla="*/ 10 w 115"/>
                    <a:gd name="T41" fmla="*/ 16 h 115"/>
                    <a:gd name="T42" fmla="*/ 10 w 115"/>
                    <a:gd name="T43" fmla="*/ 16 h 1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5"/>
                    <a:gd name="T67" fmla="*/ 0 h 115"/>
                    <a:gd name="T68" fmla="*/ 115 w 115"/>
                    <a:gd name="T69" fmla="*/ 115 h 1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5" h="115">
                      <a:moveTo>
                        <a:pt x="10" y="16"/>
                      </a:moveTo>
                      <a:lnTo>
                        <a:pt x="26" y="9"/>
                      </a:lnTo>
                      <a:lnTo>
                        <a:pt x="43" y="4"/>
                      </a:lnTo>
                      <a:lnTo>
                        <a:pt x="61" y="0"/>
                      </a:lnTo>
                      <a:lnTo>
                        <a:pt x="97" y="4"/>
                      </a:lnTo>
                      <a:lnTo>
                        <a:pt x="110" y="13"/>
                      </a:lnTo>
                      <a:lnTo>
                        <a:pt x="115" y="33"/>
                      </a:lnTo>
                      <a:lnTo>
                        <a:pt x="114" y="54"/>
                      </a:lnTo>
                      <a:lnTo>
                        <a:pt x="107" y="73"/>
                      </a:lnTo>
                      <a:lnTo>
                        <a:pt x="97" y="89"/>
                      </a:lnTo>
                      <a:lnTo>
                        <a:pt x="82" y="101"/>
                      </a:lnTo>
                      <a:lnTo>
                        <a:pt x="76" y="106"/>
                      </a:lnTo>
                      <a:lnTo>
                        <a:pt x="68" y="110"/>
                      </a:lnTo>
                      <a:lnTo>
                        <a:pt x="52" y="115"/>
                      </a:lnTo>
                      <a:lnTo>
                        <a:pt x="25" y="113"/>
                      </a:lnTo>
                      <a:lnTo>
                        <a:pt x="8" y="100"/>
                      </a:lnTo>
                      <a:lnTo>
                        <a:pt x="1" y="83"/>
                      </a:lnTo>
                      <a:lnTo>
                        <a:pt x="0" y="64"/>
                      </a:lnTo>
                      <a:lnTo>
                        <a:pt x="46" y="64"/>
                      </a:lnTo>
                      <a:lnTo>
                        <a:pt x="63" y="29"/>
                      </a:lnTo>
                      <a:lnTo>
                        <a:pt x="10" y="16"/>
                      </a:lnTo>
                      <a:close/>
                    </a:path>
                  </a:pathLst>
                </a:custGeom>
                <a:solidFill>
                  <a:srgbClr val="000000"/>
                </a:solidFill>
                <a:ln w="9525">
                  <a:noFill/>
                  <a:round/>
                  <a:headEnd/>
                  <a:tailEnd/>
                </a:ln>
              </p:spPr>
              <p:txBody>
                <a:bodyPr/>
                <a:lstStyle/>
                <a:p>
                  <a:endParaRPr lang="en-US">
                    <a:latin typeface="Constantia" pitchFamily="18" charset="0"/>
                  </a:endParaRPr>
                </a:p>
              </p:txBody>
            </p:sp>
            <p:sp>
              <p:nvSpPr>
                <p:cNvPr id="11307" name="Freeform 36"/>
                <p:cNvSpPr>
                  <a:spLocks/>
                </p:cNvSpPr>
                <p:nvPr/>
              </p:nvSpPr>
              <p:spPr bwMode="auto">
                <a:xfrm>
                  <a:off x="4318" y="3715"/>
                  <a:ext cx="57" cy="57"/>
                </a:xfrm>
                <a:custGeom>
                  <a:avLst/>
                  <a:gdLst>
                    <a:gd name="T0" fmla="*/ 10 w 113"/>
                    <a:gd name="T1" fmla="*/ 14 h 114"/>
                    <a:gd name="T2" fmla="*/ 26 w 113"/>
                    <a:gd name="T3" fmla="*/ 8 h 114"/>
                    <a:gd name="T4" fmla="*/ 41 w 113"/>
                    <a:gd name="T5" fmla="*/ 2 h 114"/>
                    <a:gd name="T6" fmla="*/ 61 w 113"/>
                    <a:gd name="T7" fmla="*/ 0 h 114"/>
                    <a:gd name="T8" fmla="*/ 96 w 113"/>
                    <a:gd name="T9" fmla="*/ 2 h 114"/>
                    <a:gd name="T10" fmla="*/ 108 w 113"/>
                    <a:gd name="T11" fmla="*/ 13 h 114"/>
                    <a:gd name="T12" fmla="*/ 113 w 113"/>
                    <a:gd name="T13" fmla="*/ 31 h 114"/>
                    <a:gd name="T14" fmla="*/ 112 w 113"/>
                    <a:gd name="T15" fmla="*/ 54 h 114"/>
                    <a:gd name="T16" fmla="*/ 106 w 113"/>
                    <a:gd name="T17" fmla="*/ 72 h 114"/>
                    <a:gd name="T18" fmla="*/ 95 w 113"/>
                    <a:gd name="T19" fmla="*/ 88 h 114"/>
                    <a:gd name="T20" fmla="*/ 82 w 113"/>
                    <a:gd name="T21" fmla="*/ 101 h 114"/>
                    <a:gd name="T22" fmla="*/ 74 w 113"/>
                    <a:gd name="T23" fmla="*/ 105 h 114"/>
                    <a:gd name="T24" fmla="*/ 66 w 113"/>
                    <a:gd name="T25" fmla="*/ 108 h 114"/>
                    <a:gd name="T26" fmla="*/ 51 w 113"/>
                    <a:gd name="T27" fmla="*/ 114 h 114"/>
                    <a:gd name="T28" fmla="*/ 23 w 113"/>
                    <a:gd name="T29" fmla="*/ 111 h 114"/>
                    <a:gd name="T30" fmla="*/ 6 w 113"/>
                    <a:gd name="T31" fmla="*/ 98 h 114"/>
                    <a:gd name="T32" fmla="*/ 0 w 113"/>
                    <a:gd name="T33" fmla="*/ 82 h 114"/>
                    <a:gd name="T34" fmla="*/ 0 w 113"/>
                    <a:gd name="T35" fmla="*/ 63 h 114"/>
                    <a:gd name="T36" fmla="*/ 44 w 113"/>
                    <a:gd name="T37" fmla="*/ 63 h 114"/>
                    <a:gd name="T38" fmla="*/ 61 w 113"/>
                    <a:gd name="T39" fmla="*/ 29 h 114"/>
                    <a:gd name="T40" fmla="*/ 10 w 113"/>
                    <a:gd name="T41" fmla="*/ 14 h 114"/>
                    <a:gd name="T42" fmla="*/ 10 w 113"/>
                    <a:gd name="T43" fmla="*/ 14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3"/>
                    <a:gd name="T67" fmla="*/ 0 h 114"/>
                    <a:gd name="T68" fmla="*/ 113 w 113"/>
                    <a:gd name="T69" fmla="*/ 114 h 1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3" h="114">
                      <a:moveTo>
                        <a:pt x="10" y="14"/>
                      </a:moveTo>
                      <a:lnTo>
                        <a:pt x="26" y="8"/>
                      </a:lnTo>
                      <a:lnTo>
                        <a:pt x="41" y="2"/>
                      </a:lnTo>
                      <a:lnTo>
                        <a:pt x="61" y="0"/>
                      </a:lnTo>
                      <a:lnTo>
                        <a:pt x="96" y="2"/>
                      </a:lnTo>
                      <a:lnTo>
                        <a:pt x="108" y="13"/>
                      </a:lnTo>
                      <a:lnTo>
                        <a:pt x="113" y="31"/>
                      </a:lnTo>
                      <a:lnTo>
                        <a:pt x="112" y="54"/>
                      </a:lnTo>
                      <a:lnTo>
                        <a:pt x="106" y="72"/>
                      </a:lnTo>
                      <a:lnTo>
                        <a:pt x="95" y="88"/>
                      </a:lnTo>
                      <a:lnTo>
                        <a:pt x="82" y="101"/>
                      </a:lnTo>
                      <a:lnTo>
                        <a:pt x="74" y="105"/>
                      </a:lnTo>
                      <a:lnTo>
                        <a:pt x="66" y="108"/>
                      </a:lnTo>
                      <a:lnTo>
                        <a:pt x="51" y="114"/>
                      </a:lnTo>
                      <a:lnTo>
                        <a:pt x="23" y="111"/>
                      </a:lnTo>
                      <a:lnTo>
                        <a:pt x="6" y="98"/>
                      </a:lnTo>
                      <a:lnTo>
                        <a:pt x="0" y="82"/>
                      </a:lnTo>
                      <a:lnTo>
                        <a:pt x="0" y="63"/>
                      </a:lnTo>
                      <a:lnTo>
                        <a:pt x="44" y="63"/>
                      </a:lnTo>
                      <a:lnTo>
                        <a:pt x="61" y="29"/>
                      </a:lnTo>
                      <a:lnTo>
                        <a:pt x="10" y="14"/>
                      </a:lnTo>
                      <a:close/>
                    </a:path>
                  </a:pathLst>
                </a:custGeom>
                <a:solidFill>
                  <a:srgbClr val="000000"/>
                </a:solidFill>
                <a:ln w="9525">
                  <a:noFill/>
                  <a:round/>
                  <a:headEnd/>
                  <a:tailEnd/>
                </a:ln>
              </p:spPr>
              <p:txBody>
                <a:bodyPr/>
                <a:lstStyle/>
                <a:p>
                  <a:endParaRPr lang="en-US">
                    <a:latin typeface="Constantia" pitchFamily="18" charset="0"/>
                  </a:endParaRPr>
                </a:p>
              </p:txBody>
            </p:sp>
            <p:sp>
              <p:nvSpPr>
                <p:cNvPr id="11308" name="Freeform 37"/>
                <p:cNvSpPr>
                  <a:spLocks/>
                </p:cNvSpPr>
                <p:nvPr/>
              </p:nvSpPr>
              <p:spPr bwMode="auto">
                <a:xfrm>
                  <a:off x="4406" y="3705"/>
                  <a:ext cx="58" cy="57"/>
                </a:xfrm>
                <a:custGeom>
                  <a:avLst/>
                  <a:gdLst>
                    <a:gd name="T0" fmla="*/ 10 w 115"/>
                    <a:gd name="T1" fmla="*/ 15 h 114"/>
                    <a:gd name="T2" fmla="*/ 26 w 115"/>
                    <a:gd name="T3" fmla="*/ 8 h 114"/>
                    <a:gd name="T4" fmla="*/ 42 w 115"/>
                    <a:gd name="T5" fmla="*/ 4 h 114"/>
                    <a:gd name="T6" fmla="*/ 60 w 115"/>
                    <a:gd name="T7" fmla="*/ 0 h 114"/>
                    <a:gd name="T8" fmla="*/ 97 w 115"/>
                    <a:gd name="T9" fmla="*/ 3 h 114"/>
                    <a:gd name="T10" fmla="*/ 108 w 115"/>
                    <a:gd name="T11" fmla="*/ 13 h 114"/>
                    <a:gd name="T12" fmla="*/ 115 w 115"/>
                    <a:gd name="T13" fmla="*/ 32 h 114"/>
                    <a:gd name="T14" fmla="*/ 112 w 115"/>
                    <a:gd name="T15" fmla="*/ 54 h 114"/>
                    <a:gd name="T16" fmla="*/ 106 w 115"/>
                    <a:gd name="T17" fmla="*/ 74 h 114"/>
                    <a:gd name="T18" fmla="*/ 95 w 115"/>
                    <a:gd name="T19" fmla="*/ 89 h 114"/>
                    <a:gd name="T20" fmla="*/ 82 w 115"/>
                    <a:gd name="T21" fmla="*/ 101 h 114"/>
                    <a:gd name="T22" fmla="*/ 74 w 115"/>
                    <a:gd name="T23" fmla="*/ 106 h 114"/>
                    <a:gd name="T24" fmla="*/ 67 w 115"/>
                    <a:gd name="T25" fmla="*/ 110 h 114"/>
                    <a:gd name="T26" fmla="*/ 52 w 115"/>
                    <a:gd name="T27" fmla="*/ 114 h 114"/>
                    <a:gd name="T28" fmla="*/ 23 w 115"/>
                    <a:gd name="T29" fmla="*/ 113 h 114"/>
                    <a:gd name="T30" fmla="*/ 6 w 115"/>
                    <a:gd name="T31" fmla="*/ 98 h 114"/>
                    <a:gd name="T32" fmla="*/ 0 w 115"/>
                    <a:gd name="T33" fmla="*/ 83 h 114"/>
                    <a:gd name="T34" fmla="*/ 0 w 115"/>
                    <a:gd name="T35" fmla="*/ 64 h 114"/>
                    <a:gd name="T36" fmla="*/ 44 w 115"/>
                    <a:gd name="T37" fmla="*/ 64 h 114"/>
                    <a:gd name="T38" fmla="*/ 63 w 115"/>
                    <a:gd name="T39" fmla="*/ 29 h 114"/>
                    <a:gd name="T40" fmla="*/ 10 w 115"/>
                    <a:gd name="T41" fmla="*/ 15 h 114"/>
                    <a:gd name="T42" fmla="*/ 10 w 115"/>
                    <a:gd name="T43" fmla="*/ 15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5"/>
                    <a:gd name="T67" fmla="*/ 0 h 114"/>
                    <a:gd name="T68" fmla="*/ 115 w 115"/>
                    <a:gd name="T69" fmla="*/ 114 h 1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5" h="114">
                      <a:moveTo>
                        <a:pt x="10" y="15"/>
                      </a:moveTo>
                      <a:lnTo>
                        <a:pt x="26" y="8"/>
                      </a:lnTo>
                      <a:lnTo>
                        <a:pt x="42" y="4"/>
                      </a:lnTo>
                      <a:lnTo>
                        <a:pt x="60" y="0"/>
                      </a:lnTo>
                      <a:lnTo>
                        <a:pt x="97" y="3"/>
                      </a:lnTo>
                      <a:lnTo>
                        <a:pt x="108" y="13"/>
                      </a:lnTo>
                      <a:lnTo>
                        <a:pt x="115" y="32"/>
                      </a:lnTo>
                      <a:lnTo>
                        <a:pt x="112" y="54"/>
                      </a:lnTo>
                      <a:lnTo>
                        <a:pt x="106" y="74"/>
                      </a:lnTo>
                      <a:lnTo>
                        <a:pt x="95" y="89"/>
                      </a:lnTo>
                      <a:lnTo>
                        <a:pt x="82" y="101"/>
                      </a:lnTo>
                      <a:lnTo>
                        <a:pt x="74" y="106"/>
                      </a:lnTo>
                      <a:lnTo>
                        <a:pt x="67" y="110"/>
                      </a:lnTo>
                      <a:lnTo>
                        <a:pt x="52" y="114"/>
                      </a:lnTo>
                      <a:lnTo>
                        <a:pt x="23" y="113"/>
                      </a:lnTo>
                      <a:lnTo>
                        <a:pt x="6" y="98"/>
                      </a:lnTo>
                      <a:lnTo>
                        <a:pt x="0" y="83"/>
                      </a:lnTo>
                      <a:lnTo>
                        <a:pt x="0" y="64"/>
                      </a:lnTo>
                      <a:lnTo>
                        <a:pt x="44" y="64"/>
                      </a:lnTo>
                      <a:lnTo>
                        <a:pt x="63" y="29"/>
                      </a:lnTo>
                      <a:lnTo>
                        <a:pt x="10" y="15"/>
                      </a:lnTo>
                      <a:close/>
                    </a:path>
                  </a:pathLst>
                </a:custGeom>
                <a:solidFill>
                  <a:srgbClr val="000000"/>
                </a:solidFill>
                <a:ln w="9525">
                  <a:noFill/>
                  <a:round/>
                  <a:headEnd/>
                  <a:tailEnd/>
                </a:ln>
              </p:spPr>
              <p:txBody>
                <a:bodyPr/>
                <a:lstStyle/>
                <a:p>
                  <a:endParaRPr lang="en-US">
                    <a:latin typeface="Constantia" pitchFamily="18" charset="0"/>
                  </a:endParaRPr>
                </a:p>
              </p:txBody>
            </p:sp>
          </p:grpSp>
        </p:grpSp>
      </p:grpSp>
      <p:pic>
        <p:nvPicPr>
          <p:cNvPr id="11274" name="Picture 38" descr="bd09213_"/>
          <p:cNvPicPr>
            <a:picLocks noChangeAspect="1" noChangeArrowheads="1"/>
          </p:cNvPicPr>
          <p:nvPr/>
        </p:nvPicPr>
        <p:blipFill>
          <a:blip r:embed="rId7"/>
          <a:srcRect/>
          <a:stretch>
            <a:fillRect/>
          </a:stretch>
        </p:blipFill>
        <p:spPr bwMode="auto">
          <a:xfrm>
            <a:off x="7008813" y="2127250"/>
            <a:ext cx="1122362" cy="893763"/>
          </a:xfrm>
          <a:prstGeom prst="rect">
            <a:avLst/>
          </a:prstGeom>
          <a:noFill/>
          <a:ln w="9525">
            <a:noFill/>
            <a:miter lim="800000"/>
            <a:headEnd/>
            <a:tailEnd/>
          </a:ln>
        </p:spPr>
      </p:pic>
      <p:sp>
        <p:nvSpPr>
          <p:cNvPr id="11275" name="Freeform 39"/>
          <p:cNvSpPr>
            <a:spLocks/>
          </p:cNvSpPr>
          <p:nvPr/>
        </p:nvSpPr>
        <p:spPr bwMode="auto">
          <a:xfrm rot="159608">
            <a:off x="2132013" y="2127250"/>
            <a:ext cx="5105400" cy="3035300"/>
          </a:xfrm>
          <a:custGeom>
            <a:avLst/>
            <a:gdLst>
              <a:gd name="T0" fmla="*/ 0 w 3216"/>
              <a:gd name="T1" fmla="*/ 1872 h 1912"/>
              <a:gd name="T2" fmla="*/ 864 w 3216"/>
              <a:gd name="T3" fmla="*/ 1872 h 1912"/>
              <a:gd name="T4" fmla="*/ 1728 w 3216"/>
              <a:gd name="T5" fmla="*/ 1632 h 1912"/>
              <a:gd name="T6" fmla="*/ 2736 w 3216"/>
              <a:gd name="T7" fmla="*/ 864 h 1912"/>
              <a:gd name="T8" fmla="*/ 3216 w 3216"/>
              <a:gd name="T9" fmla="*/ 0 h 1912"/>
              <a:gd name="T10" fmla="*/ 0 60000 65536"/>
              <a:gd name="T11" fmla="*/ 0 60000 65536"/>
              <a:gd name="T12" fmla="*/ 0 60000 65536"/>
              <a:gd name="T13" fmla="*/ 0 60000 65536"/>
              <a:gd name="T14" fmla="*/ 0 60000 65536"/>
              <a:gd name="T15" fmla="*/ 0 w 3216"/>
              <a:gd name="T16" fmla="*/ 0 h 1912"/>
              <a:gd name="T17" fmla="*/ 3216 w 3216"/>
              <a:gd name="T18" fmla="*/ 1912 h 1912"/>
            </a:gdLst>
            <a:ahLst/>
            <a:cxnLst>
              <a:cxn ang="T10">
                <a:pos x="T0" y="T1"/>
              </a:cxn>
              <a:cxn ang="T11">
                <a:pos x="T2" y="T3"/>
              </a:cxn>
              <a:cxn ang="T12">
                <a:pos x="T4" y="T5"/>
              </a:cxn>
              <a:cxn ang="T13">
                <a:pos x="T6" y="T7"/>
              </a:cxn>
              <a:cxn ang="T14">
                <a:pos x="T8" y="T9"/>
              </a:cxn>
            </a:cxnLst>
            <a:rect l="T15" t="T16" r="T17" b="T18"/>
            <a:pathLst>
              <a:path w="3216" h="1912">
                <a:moveTo>
                  <a:pt x="0" y="1872"/>
                </a:moveTo>
                <a:cubicBezTo>
                  <a:pt x="288" y="1892"/>
                  <a:pt x="576" y="1912"/>
                  <a:pt x="864" y="1872"/>
                </a:cubicBezTo>
                <a:cubicBezTo>
                  <a:pt x="1152" y="1832"/>
                  <a:pt x="1416" y="1800"/>
                  <a:pt x="1728" y="1632"/>
                </a:cubicBezTo>
                <a:cubicBezTo>
                  <a:pt x="2040" y="1464"/>
                  <a:pt x="2488" y="1136"/>
                  <a:pt x="2736" y="864"/>
                </a:cubicBezTo>
                <a:cubicBezTo>
                  <a:pt x="2984" y="592"/>
                  <a:pt x="3100" y="296"/>
                  <a:pt x="3216" y="0"/>
                </a:cubicBezTo>
              </a:path>
            </a:pathLst>
          </a:custGeom>
          <a:noFill/>
          <a:ln w="28575">
            <a:solidFill>
              <a:srgbClr val="FF0066"/>
            </a:solidFill>
            <a:round/>
            <a:headEnd type="none" w="sm" len="sm"/>
            <a:tailEnd type="none" w="sm" len="sm"/>
          </a:ln>
        </p:spPr>
        <p:txBody>
          <a:bodyPr/>
          <a:lstStyle/>
          <a:p>
            <a:endParaRPr lang="en-US">
              <a:latin typeface="Constantia" pitchFamily="18" charset="0"/>
            </a:endParaRPr>
          </a:p>
        </p:txBody>
      </p:sp>
      <p:sp>
        <p:nvSpPr>
          <p:cNvPr id="11276" name="Text Box 40"/>
          <p:cNvSpPr txBox="1">
            <a:spLocks noChangeArrowheads="1"/>
          </p:cNvSpPr>
          <p:nvPr/>
        </p:nvSpPr>
        <p:spPr bwMode="auto">
          <a:xfrm flipH="1">
            <a:off x="6858000" y="5410200"/>
            <a:ext cx="1377950" cy="584200"/>
          </a:xfrm>
          <a:prstGeom prst="rect">
            <a:avLst/>
          </a:prstGeom>
          <a:noFill/>
          <a:ln w="12700">
            <a:noFill/>
            <a:miter lim="800000"/>
            <a:headEnd type="none" w="sm" len="sm"/>
            <a:tailEnd type="none" w="sm" len="sm"/>
          </a:ln>
        </p:spPr>
        <p:txBody>
          <a:bodyPr>
            <a:spAutoFit/>
          </a:bodyPr>
          <a:lstStyle/>
          <a:p>
            <a:pPr eaLnBrk="0" hangingPunct="0"/>
            <a:r>
              <a:rPr lang="en-US" sz="3200">
                <a:solidFill>
                  <a:srgbClr val="FF0000"/>
                </a:solidFill>
                <a:latin typeface="Constantia" pitchFamily="18" charset="0"/>
              </a:rPr>
              <a:t>TIME</a:t>
            </a:r>
            <a:endParaRPr lang="en-US" sz="2800">
              <a:solidFill>
                <a:srgbClr val="FF0000"/>
              </a:solidFill>
              <a:latin typeface="Constantia" pitchFamily="18" charset="0"/>
            </a:endParaRPr>
          </a:p>
        </p:txBody>
      </p:sp>
      <p:sp>
        <p:nvSpPr>
          <p:cNvPr id="11277" name="Text Box 41"/>
          <p:cNvSpPr txBox="1">
            <a:spLocks noChangeArrowheads="1"/>
          </p:cNvSpPr>
          <p:nvPr/>
        </p:nvSpPr>
        <p:spPr bwMode="auto">
          <a:xfrm>
            <a:off x="152400" y="2362200"/>
            <a:ext cx="1752600" cy="523875"/>
          </a:xfrm>
          <a:prstGeom prst="rect">
            <a:avLst/>
          </a:prstGeom>
          <a:noFill/>
          <a:ln w="12700">
            <a:noFill/>
            <a:miter lim="800000"/>
            <a:headEnd type="none" w="sm" len="sm"/>
            <a:tailEnd type="none" w="sm" len="sm"/>
          </a:ln>
        </p:spPr>
        <p:txBody>
          <a:bodyPr>
            <a:spAutoFit/>
          </a:bodyPr>
          <a:lstStyle/>
          <a:p>
            <a:pPr eaLnBrk="0" hangingPunct="0"/>
            <a:r>
              <a:rPr lang="en-US" sz="2800">
                <a:solidFill>
                  <a:srgbClr val="FF0000"/>
                </a:solidFill>
                <a:latin typeface="Constantia" pitchFamily="18" charset="0"/>
              </a:rPr>
              <a:t>IMPACT</a:t>
            </a:r>
          </a:p>
        </p:txBody>
      </p:sp>
      <p:grpSp>
        <p:nvGrpSpPr>
          <p:cNvPr id="8" name="Group 42"/>
          <p:cNvGrpSpPr>
            <a:grpSpLocks/>
          </p:cNvGrpSpPr>
          <p:nvPr/>
        </p:nvGrpSpPr>
        <p:grpSpPr bwMode="auto">
          <a:xfrm>
            <a:off x="7313613" y="2889250"/>
            <a:ext cx="1296987" cy="1828800"/>
            <a:chOff x="4032" y="1968"/>
            <a:chExt cx="817" cy="1152"/>
          </a:xfrm>
        </p:grpSpPr>
        <p:pic>
          <p:nvPicPr>
            <p:cNvPr id="11279" name="Picture 43" descr="bd16440_"/>
            <p:cNvPicPr>
              <a:picLocks noChangeAspect="1" noChangeArrowheads="1"/>
            </p:cNvPicPr>
            <p:nvPr/>
          </p:nvPicPr>
          <p:blipFill>
            <a:blip r:embed="rId8"/>
            <a:srcRect/>
            <a:stretch>
              <a:fillRect/>
            </a:stretch>
          </p:blipFill>
          <p:spPr bwMode="auto">
            <a:xfrm>
              <a:off x="4032" y="1968"/>
              <a:ext cx="817" cy="1152"/>
            </a:xfrm>
            <a:prstGeom prst="rect">
              <a:avLst/>
            </a:prstGeom>
            <a:noFill/>
            <a:ln w="9525">
              <a:noFill/>
              <a:miter lim="800000"/>
              <a:headEnd/>
              <a:tailEnd/>
            </a:ln>
          </p:spPr>
        </p:pic>
        <p:sp>
          <p:nvSpPr>
            <p:cNvPr id="47" name="Text Box 44"/>
            <p:cNvSpPr txBox="1">
              <a:spLocks noChangeArrowheads="1"/>
            </p:cNvSpPr>
            <p:nvPr/>
          </p:nvSpPr>
          <p:spPr bwMode="auto">
            <a:xfrm>
              <a:off x="4128" y="2160"/>
              <a:ext cx="619" cy="520"/>
            </a:xfrm>
            <a:prstGeom prst="rect">
              <a:avLst/>
            </a:prstGeom>
            <a:noFill/>
            <a:ln w="12700">
              <a:noFill/>
              <a:miter lim="800000"/>
              <a:headEnd type="none" w="sm" len="sm"/>
              <a:tailEnd type="none" w="sm" len="sm"/>
            </a:ln>
            <a:effectLst/>
          </p:spPr>
          <p:txBody>
            <a:bodyPr wrap="none">
              <a:spAutoFit/>
            </a:bodyPr>
            <a:lstStyle/>
            <a:p>
              <a:pPr eaLnBrk="0" fontAlgn="auto" hangingPunct="0">
                <a:spcBef>
                  <a:spcPts val="0"/>
                </a:spcBef>
                <a:spcAft>
                  <a:spcPts val="0"/>
                </a:spcAft>
                <a:defRPr/>
              </a:pPr>
              <a:r>
                <a:rPr lang="en-US" sz="1600" b="1">
                  <a:solidFill>
                    <a:srgbClr val="FF3300"/>
                  </a:solidFill>
                  <a:effectLst>
                    <a:outerShdw blurRad="38100" dist="38100" dir="2700000" algn="tl">
                      <a:srgbClr val="000000"/>
                    </a:outerShdw>
                  </a:effectLst>
                  <a:latin typeface="+mn-lt"/>
                  <a:cs typeface="+mn-cs"/>
                </a:rPr>
                <a:t>Internet:</a:t>
              </a:r>
            </a:p>
            <a:p>
              <a:pPr eaLnBrk="0" fontAlgn="auto" hangingPunct="0">
                <a:spcBef>
                  <a:spcPts val="0"/>
                </a:spcBef>
                <a:spcAft>
                  <a:spcPts val="0"/>
                </a:spcAft>
                <a:defRPr/>
              </a:pPr>
              <a:r>
                <a:rPr lang="en-US" sz="1600" b="1">
                  <a:solidFill>
                    <a:srgbClr val="FF3300"/>
                  </a:solidFill>
                  <a:effectLst>
                    <a:outerShdw blurRad="38100" dist="38100" dir="2700000" algn="tl">
                      <a:srgbClr val="000000"/>
                    </a:outerShdw>
                  </a:effectLst>
                  <a:latin typeface="+mn-lt"/>
                  <a:cs typeface="+mn-cs"/>
                </a:rPr>
                <a:t>Greatest </a:t>
              </a:r>
            </a:p>
            <a:p>
              <a:pPr eaLnBrk="0" fontAlgn="auto" hangingPunct="0">
                <a:spcBef>
                  <a:spcPts val="0"/>
                </a:spcBef>
                <a:spcAft>
                  <a:spcPts val="0"/>
                </a:spcAft>
                <a:defRPr/>
              </a:pPr>
              <a:r>
                <a:rPr lang="en-US" sz="1600" b="1">
                  <a:solidFill>
                    <a:srgbClr val="FF3300"/>
                  </a:solidFill>
                  <a:effectLst>
                    <a:outerShdw blurRad="38100" dist="38100" dir="2700000" algn="tl">
                      <a:srgbClr val="000000"/>
                    </a:outerShdw>
                  </a:effectLst>
                  <a:latin typeface="+mn-lt"/>
                  <a:cs typeface="+mn-cs"/>
                </a:rPr>
                <a:t>impact</a:t>
              </a:r>
            </a:p>
          </p:txBody>
        </p:sp>
      </p:gr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0" y="0"/>
          <a:ext cx="9145588" cy="6858000"/>
        </p:xfrm>
        <a:graphic>
          <a:graphicData uri="http://schemas.openxmlformats.org/presentationml/2006/ole">
            <mc:AlternateContent xmlns:mc="http://schemas.openxmlformats.org/markup-compatibility/2006">
              <mc:Choice xmlns:v="urn:schemas-microsoft-com:vml" Requires="v">
                <p:oleObj spid="_x0000_s2053" name="Presentation" r:id="rId3" imgW="3124043" imgH="2340804" progId="PowerPoint.Show.12">
                  <p:embed/>
                </p:oleObj>
              </mc:Choice>
              <mc:Fallback>
                <p:oleObj name="Presentation" r:id="rId3" imgW="3124043" imgH="2340804" progId="PowerPoint.Show.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5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endParaRPr lang="en-IN" smtClean="0"/>
          </a:p>
        </p:txBody>
      </p:sp>
      <p:sp>
        <p:nvSpPr>
          <p:cNvPr id="3076" name="Content Placeholder 2"/>
          <p:cNvSpPr>
            <a:spLocks noGrp="1"/>
          </p:cNvSpPr>
          <p:nvPr>
            <p:ph idx="1"/>
          </p:nvPr>
        </p:nvSpPr>
        <p:spPr/>
        <p:txBody>
          <a:bodyPr/>
          <a:lstStyle/>
          <a:p>
            <a:endParaRPr lang="en-IN" smtClean="0"/>
          </a:p>
        </p:txBody>
      </p:sp>
      <p:graphicFrame>
        <p:nvGraphicFramePr>
          <p:cNvPr id="3074" name="Object 2"/>
          <p:cNvGraphicFramePr>
            <a:graphicFrameLocks noChangeAspect="1"/>
          </p:cNvGraphicFramePr>
          <p:nvPr/>
        </p:nvGraphicFramePr>
        <p:xfrm>
          <a:off x="-1588" y="0"/>
          <a:ext cx="9145588" cy="6858000"/>
        </p:xfrm>
        <a:graphic>
          <a:graphicData uri="http://schemas.openxmlformats.org/presentationml/2006/ole">
            <mc:AlternateContent xmlns:mc="http://schemas.openxmlformats.org/markup-compatibility/2006">
              <mc:Choice xmlns:v="urn:schemas-microsoft-com:vml" Requires="v">
                <p:oleObj spid="_x0000_s3077" name="Slide" r:id="rId3" imgW="4568900" imgH="3425883" progId="PowerPoint.Slide.12">
                  <p:embed/>
                </p:oleObj>
              </mc:Choice>
              <mc:Fallback>
                <p:oleObj name="Slide" r:id="rId3" imgW="4568900" imgH="3425883" progId="PowerPoint.Slide.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0"/>
                        <a:ext cx="9145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228600" y="0"/>
          <a:ext cx="9372600" cy="7027863"/>
        </p:xfrm>
        <a:graphic>
          <a:graphicData uri="http://schemas.openxmlformats.org/presentationml/2006/ole">
            <mc:AlternateContent xmlns:mc="http://schemas.openxmlformats.org/markup-compatibility/2006">
              <mc:Choice xmlns:v="urn:schemas-microsoft-com:vml" Requires="v">
                <p:oleObj spid="_x0000_s4101" name="Slide" r:id="rId3" imgW="2224877" imgH="1667220" progId="PowerPoint.Slide.12">
                  <p:embed/>
                </p:oleObj>
              </mc:Choice>
              <mc:Fallback>
                <p:oleObj name="Slide" r:id="rId3" imgW="2224877" imgH="1667220" progId="PowerPoint.Slide.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9372600" cy="702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pli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solidFill>
            <a:schemeClr val="accent2"/>
          </a:solidFill>
        </p:spPr>
        <p:txBody>
          <a:bodyPr/>
          <a:lstStyle/>
          <a:p>
            <a:r>
              <a:rPr lang="en-US" smtClean="0">
                <a:solidFill>
                  <a:schemeClr val="tx1"/>
                </a:solidFill>
              </a:rPr>
              <a:t>Delivery</a:t>
            </a:r>
            <a:r>
              <a:rPr lang="en-US" smtClean="0"/>
              <a:t> </a:t>
            </a:r>
            <a:r>
              <a:rPr lang="en-US" smtClean="0">
                <a:solidFill>
                  <a:schemeClr val="tx1"/>
                </a:solidFill>
              </a:rPr>
              <a:t>methods</a:t>
            </a:r>
            <a:r>
              <a:rPr lang="en-US" smtClean="0"/>
              <a:t> </a:t>
            </a:r>
            <a:r>
              <a:rPr lang="en-US" smtClean="0">
                <a:solidFill>
                  <a:schemeClr val="tx1"/>
                </a:solidFill>
              </a:rPr>
              <a:t>of</a:t>
            </a:r>
            <a:r>
              <a:rPr lang="en-US" smtClean="0"/>
              <a:t> </a:t>
            </a:r>
            <a:r>
              <a:rPr lang="en-US" smtClean="0">
                <a:solidFill>
                  <a:schemeClr val="tx1"/>
                </a:solidFill>
              </a:rPr>
              <a:t>e-learning</a:t>
            </a:r>
          </a:p>
        </p:txBody>
      </p:sp>
      <p:sp>
        <p:nvSpPr>
          <p:cNvPr id="3" name="Content Placeholder 2"/>
          <p:cNvSpPr>
            <a:spLocks noGrp="1"/>
          </p:cNvSpPr>
          <p:nvPr>
            <p:ph idx="1"/>
          </p:nvPr>
        </p:nvSpPr>
        <p:spPr>
          <a:solidFill>
            <a:schemeClr val="bg1">
              <a:lumMod val="75000"/>
            </a:schemeClr>
          </a:solidFill>
        </p:spPr>
        <p:txBody>
          <a:bodyPr>
            <a:noAutofit/>
          </a:bodyPr>
          <a:lstStyle/>
          <a:p>
            <a:pPr marL="274320" indent="-274320" algn="ctr" fontAlgn="auto">
              <a:spcAft>
                <a:spcPts val="0"/>
              </a:spcAft>
              <a:buClr>
                <a:schemeClr val="accent3"/>
              </a:buClr>
              <a:buFont typeface="Wingdings 2"/>
              <a:buChar char=""/>
              <a:tabLst>
                <a:tab pos="457200" algn="l"/>
              </a:tabLst>
              <a:defRPr/>
            </a:pPr>
            <a:endParaRPr lang="en-US" sz="2800" b="1" dirty="0" smtClean="0">
              <a:latin typeface="Times New Roman" pitchFamily="18" charset="0"/>
            </a:endParaRPr>
          </a:p>
          <a:p>
            <a:pPr marL="274320" indent="-274320" algn="ctr" fontAlgn="auto">
              <a:spcAft>
                <a:spcPts val="0"/>
              </a:spcAft>
              <a:buClr>
                <a:schemeClr val="accent3"/>
              </a:buClr>
              <a:buFont typeface="Wingdings 2"/>
              <a:buChar char=""/>
              <a:tabLst>
                <a:tab pos="457200" algn="l"/>
              </a:tabLst>
              <a:defRPr/>
            </a:pPr>
            <a:r>
              <a:rPr lang="en-US" sz="2800" b="1" dirty="0" smtClean="0">
                <a:solidFill>
                  <a:srgbClr val="006600"/>
                </a:solidFill>
                <a:latin typeface="Times New Roman" pitchFamily="18" charset="0"/>
              </a:rPr>
              <a:t>Synchronous learning</a:t>
            </a:r>
          </a:p>
          <a:p>
            <a:pPr marL="274320" indent="-274320" algn="ctr" fontAlgn="auto">
              <a:spcAft>
                <a:spcPts val="0"/>
              </a:spcAft>
              <a:buClr>
                <a:schemeClr val="accent3"/>
              </a:buClr>
              <a:buFont typeface="Wingdings 2"/>
              <a:buChar char=""/>
              <a:tabLst>
                <a:tab pos="457200" algn="l"/>
              </a:tabLst>
              <a:defRPr/>
            </a:pPr>
            <a:r>
              <a:rPr lang="en-US" sz="2800" b="1" dirty="0" smtClean="0">
                <a:solidFill>
                  <a:srgbClr val="006600"/>
                </a:solidFill>
                <a:latin typeface="Times New Roman" pitchFamily="18" charset="0"/>
              </a:rPr>
              <a:t>Asynchronous learning </a:t>
            </a:r>
          </a:p>
          <a:p>
            <a:pPr marL="274320" indent="-274320" algn="ctr" fontAlgn="auto">
              <a:spcAft>
                <a:spcPts val="0"/>
              </a:spcAft>
              <a:buClr>
                <a:schemeClr val="accent3"/>
              </a:buClr>
              <a:buFont typeface="Wingdings 2"/>
              <a:buChar char=""/>
              <a:tabLst>
                <a:tab pos="457200" algn="l"/>
              </a:tabLst>
              <a:defRPr/>
            </a:pPr>
            <a:r>
              <a:rPr lang="en-US" sz="2800" b="1" dirty="0" smtClean="0">
                <a:solidFill>
                  <a:srgbClr val="006600"/>
                </a:solidFill>
                <a:latin typeface="Times New Roman" pitchFamily="18" charset="0"/>
              </a:rPr>
              <a:t>Instructor-led group</a:t>
            </a:r>
          </a:p>
          <a:p>
            <a:pPr marL="274320" indent="-274320" algn="ctr" fontAlgn="auto">
              <a:spcAft>
                <a:spcPts val="0"/>
              </a:spcAft>
              <a:buClr>
                <a:schemeClr val="accent3"/>
              </a:buClr>
              <a:buFont typeface="Wingdings 2"/>
              <a:buChar char=""/>
              <a:tabLst>
                <a:tab pos="457200" algn="l"/>
              </a:tabLst>
              <a:defRPr/>
            </a:pPr>
            <a:r>
              <a:rPr lang="en-US" sz="2800" b="1" dirty="0" smtClean="0">
                <a:solidFill>
                  <a:srgbClr val="006600"/>
                </a:solidFill>
                <a:latin typeface="Times New Roman" pitchFamily="18" charset="0"/>
              </a:rPr>
              <a:t>Self-study with subject expert</a:t>
            </a:r>
          </a:p>
          <a:p>
            <a:pPr marL="274320" indent="-274320" algn="ctr" fontAlgn="auto">
              <a:spcAft>
                <a:spcPts val="0"/>
              </a:spcAft>
              <a:buClr>
                <a:schemeClr val="accent3"/>
              </a:buClr>
              <a:buFont typeface="Wingdings 2"/>
              <a:buChar char=""/>
              <a:tabLst>
                <a:tab pos="457200" algn="l"/>
              </a:tabLst>
              <a:defRPr/>
            </a:pPr>
            <a:r>
              <a:rPr lang="en-US" sz="2800" b="1" dirty="0" smtClean="0">
                <a:solidFill>
                  <a:srgbClr val="006600"/>
                </a:solidFill>
                <a:latin typeface="Times New Roman" pitchFamily="18" charset="0"/>
              </a:rPr>
              <a:t>Web-based: blog-Wikis-forums</a:t>
            </a:r>
          </a:p>
          <a:p>
            <a:pPr marL="274320" indent="-274320" algn="ctr" fontAlgn="auto">
              <a:spcAft>
                <a:spcPts val="0"/>
              </a:spcAft>
              <a:buClr>
                <a:schemeClr val="accent3"/>
              </a:buClr>
              <a:buFont typeface="Wingdings 2"/>
              <a:buChar char=""/>
              <a:tabLst>
                <a:tab pos="457200" algn="l"/>
              </a:tabLst>
              <a:defRPr/>
            </a:pPr>
            <a:r>
              <a:rPr lang="en-US" sz="2800" b="1" dirty="0" smtClean="0">
                <a:solidFill>
                  <a:srgbClr val="006600"/>
                </a:solidFill>
                <a:latin typeface="Times New Roman" pitchFamily="18" charset="0"/>
              </a:rPr>
              <a:t>Computer-based (CD-ROM)</a:t>
            </a:r>
          </a:p>
          <a:p>
            <a:pPr marL="274320" indent="-274320" algn="ctr" fontAlgn="auto">
              <a:spcAft>
                <a:spcPts val="0"/>
              </a:spcAft>
              <a:buClr>
                <a:schemeClr val="accent3"/>
              </a:buClr>
              <a:buFont typeface="Wingdings 2"/>
              <a:buChar char=""/>
              <a:tabLst>
                <a:tab pos="457200" algn="l"/>
              </a:tabLst>
              <a:defRPr/>
            </a:pPr>
            <a:r>
              <a:rPr lang="en-US" sz="2800" b="1" dirty="0" smtClean="0">
                <a:solidFill>
                  <a:srgbClr val="006600"/>
                </a:solidFill>
                <a:latin typeface="Times New Roman" pitchFamily="18" charset="0"/>
              </a:rPr>
              <a:t>Video/audio  streaming</a:t>
            </a:r>
            <a:endParaRPr lang="en-US" sz="2800" dirty="0" smtClean="0"/>
          </a:p>
          <a:p>
            <a:pPr marL="274320" indent="-274320" fontAlgn="auto">
              <a:spcAft>
                <a:spcPts val="0"/>
              </a:spcAft>
              <a:buClr>
                <a:schemeClr val="accent3"/>
              </a:buClr>
              <a:buFont typeface="Wingdings 2"/>
              <a:buChar char=""/>
              <a:defRPr/>
            </a:pPr>
            <a:endParaRPr lang="en-US" sz="2800" dirty="0"/>
          </a:p>
        </p:txBody>
      </p:sp>
    </p:spTree>
  </p:cSld>
  <p:clrMapOvr>
    <a:masterClrMapping/>
  </p:clrMapOvr>
  <p:transition>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ln/>
        </p:spPr>
        <p:style>
          <a:lnRef idx="1">
            <a:schemeClr val="accent5"/>
          </a:lnRef>
          <a:fillRef idx="3">
            <a:schemeClr val="accent5"/>
          </a:fillRef>
          <a:effectRef idx="2">
            <a:schemeClr val="accent5"/>
          </a:effectRef>
          <a:fontRef idx="minor">
            <a:schemeClr val="lt1"/>
          </a:fontRef>
        </p:style>
        <p:txBody>
          <a:bodyPr>
            <a:normAutofit/>
          </a:bodyPr>
          <a:lstStyle/>
          <a:p>
            <a:pPr fontAlgn="auto">
              <a:spcAft>
                <a:spcPts val="0"/>
              </a:spcAft>
              <a:defRPr/>
            </a:pPr>
            <a:r>
              <a:rPr lang="en-US" dirty="0" smtClean="0">
                <a:solidFill>
                  <a:srgbClr val="002060"/>
                </a:solidFill>
              </a:rPr>
              <a:t>        Synchronous learning</a:t>
            </a:r>
            <a:endParaRPr lang="en-US" dirty="0">
              <a:solidFill>
                <a:srgbClr val="002060"/>
              </a:solidFill>
            </a:endParaRPr>
          </a:p>
        </p:txBody>
      </p:sp>
      <p:sp>
        <p:nvSpPr>
          <p:cNvPr id="4" name="Content Placeholder 3"/>
          <p:cNvSpPr>
            <a:spLocks noGrp="1" noChangeArrowheads="1"/>
          </p:cNvSpPr>
          <p:nvPr>
            <p:ph idx="1"/>
          </p:nvPr>
        </p:nvSpPr>
        <p:spPr bwMode="white">
          <a:solidFill>
            <a:schemeClr val="accent1">
              <a:alpha val="50000"/>
            </a:schemeClr>
          </a:solidFill>
        </p:spPr>
        <p:txBody>
          <a:bodyPr lIns="90000" tIns="46800" rIns="90000" bIns="46800">
            <a:normAutofit fontScale="92500"/>
          </a:bodyPr>
          <a:lstStyle>
            <a:lvl1pPr marL="342900" indent="-342900" algn="l" rtl="0" eaLnBrk="0" fontAlgn="base" hangingPunct="0">
              <a:spcBef>
                <a:spcPct val="20000"/>
              </a:spcBef>
              <a:spcAft>
                <a:spcPct val="0"/>
              </a:spcAft>
              <a:buClr>
                <a:srgbClr val="000066"/>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66"/>
              </a:buClr>
              <a:buSzPct val="75000"/>
              <a:buFont typeface="Wingdings" pitchFamily="2" charset="2"/>
              <a:buChar char="n"/>
              <a:defRPr kumimoji="1" sz="2800">
                <a:solidFill>
                  <a:schemeClr val="tx1"/>
                </a:solidFill>
                <a:latin typeface="+mn-lt"/>
              </a:defRPr>
            </a:lvl2pPr>
            <a:lvl3pPr marL="1143000" indent="-228600" algn="l" rtl="0" eaLnBrk="0" fontAlgn="base" hangingPunct="0">
              <a:spcBef>
                <a:spcPct val="20000"/>
              </a:spcBef>
              <a:spcAft>
                <a:spcPct val="0"/>
              </a:spcAft>
              <a:buClr>
                <a:srgbClr val="000066"/>
              </a:buClr>
              <a:buSzPct val="75000"/>
              <a:buFont typeface="Wingdings" pitchFamily="2" charset="2"/>
              <a:buChar char="n"/>
              <a:defRPr kumimoji="1" sz="2400">
                <a:solidFill>
                  <a:schemeClr val="tx1"/>
                </a:solidFill>
                <a:latin typeface="+mn-lt"/>
              </a:defRPr>
            </a:lvl3pPr>
            <a:lvl4pPr marL="1600200" indent="-228600" algn="l" rtl="0" eaLnBrk="0" fontAlgn="base" hangingPunct="0">
              <a:spcBef>
                <a:spcPct val="20000"/>
              </a:spcBef>
              <a:spcAft>
                <a:spcPct val="0"/>
              </a:spcAft>
              <a:buClr>
                <a:srgbClr val="000066"/>
              </a:buClr>
              <a:buSzPct val="75000"/>
              <a:buFont typeface="Wingdings" pitchFamily="2" charset="2"/>
              <a:buChar char="n"/>
              <a:defRPr kumimoji="1" sz="2000">
                <a:solidFill>
                  <a:schemeClr val="tx1"/>
                </a:solidFill>
                <a:latin typeface="+mn-lt"/>
              </a:defRPr>
            </a:lvl4pPr>
            <a:lvl5pPr marL="2057400" indent="-228600" algn="l" rtl="0" eaLnBrk="0" fontAlgn="base" hangingPunct="0">
              <a:spcBef>
                <a:spcPct val="20000"/>
              </a:spcBef>
              <a:spcAft>
                <a:spcPct val="0"/>
              </a:spcAft>
              <a:buClr>
                <a:srgbClr val="000066"/>
              </a:buClr>
              <a:buSzPct val="75000"/>
              <a:buFont typeface="Wingdings" pitchFamily="2" charset="2"/>
              <a:buChar char="n"/>
              <a:defRPr kumimoji="1" sz="2000">
                <a:solidFill>
                  <a:schemeClr val="tx1"/>
                </a:solidFill>
                <a:latin typeface="+mn-lt"/>
              </a:defRPr>
            </a:lvl5pPr>
            <a:lvl6pPr marL="2514600" indent="-228600" algn="l" rtl="0" eaLnBrk="0" fontAlgn="base" hangingPunct="0">
              <a:spcBef>
                <a:spcPct val="20000"/>
              </a:spcBef>
              <a:spcAft>
                <a:spcPct val="0"/>
              </a:spcAft>
              <a:buClr>
                <a:srgbClr val="000066"/>
              </a:buClr>
              <a:buSzPct val="75000"/>
              <a:buFont typeface="Wingdings" pitchFamily="2" charset="2"/>
              <a:buChar char="n"/>
              <a:defRPr kumimoji="1" sz="2000">
                <a:solidFill>
                  <a:schemeClr val="tx1"/>
                </a:solidFill>
                <a:latin typeface="+mn-lt"/>
              </a:defRPr>
            </a:lvl6pPr>
            <a:lvl7pPr marL="2971800" indent="-228600" algn="l" rtl="0" eaLnBrk="0" fontAlgn="base" hangingPunct="0">
              <a:spcBef>
                <a:spcPct val="20000"/>
              </a:spcBef>
              <a:spcAft>
                <a:spcPct val="0"/>
              </a:spcAft>
              <a:buClr>
                <a:srgbClr val="000066"/>
              </a:buClr>
              <a:buSzPct val="75000"/>
              <a:buFont typeface="Wingdings" pitchFamily="2" charset="2"/>
              <a:buChar char="n"/>
              <a:defRPr kumimoji="1" sz="2000">
                <a:solidFill>
                  <a:schemeClr val="tx1"/>
                </a:solidFill>
                <a:latin typeface="+mn-lt"/>
              </a:defRPr>
            </a:lvl7pPr>
            <a:lvl8pPr marL="3429000" indent="-228600" algn="l" rtl="0" eaLnBrk="0" fontAlgn="base" hangingPunct="0">
              <a:spcBef>
                <a:spcPct val="20000"/>
              </a:spcBef>
              <a:spcAft>
                <a:spcPct val="0"/>
              </a:spcAft>
              <a:buClr>
                <a:srgbClr val="000066"/>
              </a:buClr>
              <a:buSzPct val="75000"/>
              <a:buFont typeface="Wingdings" pitchFamily="2" charset="2"/>
              <a:buChar char="n"/>
              <a:defRPr kumimoji="1" sz="2000">
                <a:solidFill>
                  <a:schemeClr val="tx1"/>
                </a:solidFill>
                <a:latin typeface="+mn-lt"/>
              </a:defRPr>
            </a:lvl8pPr>
            <a:lvl9pPr marL="3886200" indent="-228600" algn="l" rtl="0" eaLnBrk="0" fontAlgn="base" hangingPunct="0">
              <a:spcBef>
                <a:spcPct val="20000"/>
              </a:spcBef>
              <a:spcAft>
                <a:spcPct val="0"/>
              </a:spcAft>
              <a:buClr>
                <a:srgbClr val="000066"/>
              </a:buClr>
              <a:buSzPct val="75000"/>
              <a:buFont typeface="Wingdings" pitchFamily="2" charset="2"/>
              <a:buChar char="n"/>
              <a:defRPr kumimoji="1" sz="2000">
                <a:solidFill>
                  <a:schemeClr val="tx1"/>
                </a:solidFill>
                <a:latin typeface="+mn-lt"/>
              </a:defRPr>
            </a:lvl9pPr>
          </a:lstStyle>
          <a:p>
            <a:pPr>
              <a:defRPr/>
            </a:pPr>
            <a:r>
              <a:rPr lang="en-US" sz="2400"/>
              <a:t>Within synchronous learning; learning and teaching takes place in real time (same time) while the trainer and learners are physically separated from each other (place shift).</a:t>
            </a:r>
            <a:br>
              <a:rPr lang="en-US" sz="2400"/>
            </a:br>
            <a:endParaRPr lang="en-US" sz="2400"/>
          </a:p>
          <a:p>
            <a:pPr>
              <a:defRPr/>
            </a:pPr>
            <a:r>
              <a:rPr lang="en-US" sz="2400"/>
              <a:t>Examples include:</a:t>
            </a:r>
          </a:p>
          <a:p>
            <a:pPr lvl="1">
              <a:defRPr/>
            </a:pPr>
            <a:r>
              <a:rPr lang="en-US" sz="2400"/>
              <a:t>listening to a live radio broadcast </a:t>
            </a:r>
          </a:p>
          <a:p>
            <a:pPr lvl="1">
              <a:defRPr/>
            </a:pPr>
            <a:r>
              <a:rPr lang="en-US" sz="2400"/>
              <a:t>watching live a television broadcast </a:t>
            </a:r>
          </a:p>
          <a:p>
            <a:pPr lvl="1">
              <a:defRPr/>
            </a:pPr>
            <a:r>
              <a:rPr lang="en-US" sz="2400"/>
              <a:t>audio/video conferencing </a:t>
            </a:r>
          </a:p>
          <a:p>
            <a:pPr lvl="1">
              <a:defRPr/>
            </a:pPr>
            <a:r>
              <a:rPr lang="en-US" sz="2400"/>
              <a:t>Internet telephony </a:t>
            </a:r>
          </a:p>
          <a:p>
            <a:pPr lvl="1">
              <a:defRPr/>
            </a:pPr>
            <a:r>
              <a:rPr lang="en-US" sz="2400"/>
              <a:t>online lectures </a:t>
            </a:r>
          </a:p>
          <a:p>
            <a:pPr lvl="1">
              <a:defRPr/>
            </a:pPr>
            <a:r>
              <a:rPr lang="en-US" sz="2400"/>
              <a:t>two-way live satellite broadcast</a:t>
            </a:r>
            <a:r>
              <a:rPr lang="cs-CZ" sz="2400"/>
              <a:t> </a:t>
            </a:r>
          </a:p>
          <a:p>
            <a:pPr>
              <a:defRPr/>
            </a:pPr>
            <a:endParaRPr lang="cs-CZ" sz="2400"/>
          </a:p>
        </p:txBody>
      </p:sp>
    </p:spTree>
  </p:cSld>
  <p:clrMapOvr>
    <a:masterClrMapping/>
  </p:clrMapOvr>
  <p:transition>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a:bodyPr>
          <a:lstStyle/>
          <a:p>
            <a:pPr fontAlgn="auto">
              <a:spcAft>
                <a:spcPts val="0"/>
              </a:spcAft>
              <a:defRPr/>
            </a:pPr>
            <a:r>
              <a:rPr lang="en-US" dirty="0" smtClean="0">
                <a:solidFill>
                  <a:srgbClr val="002060"/>
                </a:solidFill>
              </a:rPr>
              <a:t>     Asynchronous learning</a:t>
            </a:r>
            <a:endParaRPr lang="en-US" dirty="0">
              <a:solidFill>
                <a:srgbClr val="002060"/>
              </a:solidFill>
            </a:endParaRPr>
          </a:p>
        </p:txBody>
      </p:sp>
      <p:sp>
        <p:nvSpPr>
          <p:cNvPr id="4" name="Content Placeholder 3"/>
          <p:cNvSpPr>
            <a:spLocks noGrp="1" noChangeArrowheads="1"/>
          </p:cNvSpPr>
          <p:nvPr>
            <p:ph idx="1"/>
          </p:nvPr>
        </p:nvSpPr>
        <p:spPr bwMode="white">
          <a:solidFill>
            <a:schemeClr val="accent1">
              <a:alpha val="50000"/>
            </a:schemeClr>
          </a:solidFill>
        </p:spPr>
        <p:txBody>
          <a:bodyPr lIns="90000" tIns="46800" rIns="90000" bIns="46800">
            <a:normAutofit lnSpcReduction="10000"/>
          </a:bodyPr>
          <a:lstStyle>
            <a:lvl1pPr marL="342900" indent="-342900" algn="l" rtl="0" eaLnBrk="0" fontAlgn="base" hangingPunct="0">
              <a:spcBef>
                <a:spcPct val="20000"/>
              </a:spcBef>
              <a:spcAft>
                <a:spcPct val="0"/>
              </a:spcAft>
              <a:buClr>
                <a:srgbClr val="000066"/>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66"/>
              </a:buClr>
              <a:buSzPct val="75000"/>
              <a:buFont typeface="Wingdings" pitchFamily="2" charset="2"/>
              <a:buChar char="n"/>
              <a:defRPr kumimoji="1" sz="2800">
                <a:solidFill>
                  <a:schemeClr val="tx1"/>
                </a:solidFill>
                <a:latin typeface="+mn-lt"/>
              </a:defRPr>
            </a:lvl2pPr>
            <a:lvl3pPr marL="1143000" indent="-228600" algn="l" rtl="0" eaLnBrk="0" fontAlgn="base" hangingPunct="0">
              <a:spcBef>
                <a:spcPct val="20000"/>
              </a:spcBef>
              <a:spcAft>
                <a:spcPct val="0"/>
              </a:spcAft>
              <a:buClr>
                <a:srgbClr val="000066"/>
              </a:buClr>
              <a:buSzPct val="75000"/>
              <a:buFont typeface="Wingdings" pitchFamily="2" charset="2"/>
              <a:buChar char="n"/>
              <a:defRPr kumimoji="1" sz="2400">
                <a:solidFill>
                  <a:schemeClr val="tx1"/>
                </a:solidFill>
                <a:latin typeface="+mn-lt"/>
              </a:defRPr>
            </a:lvl3pPr>
            <a:lvl4pPr marL="1600200" indent="-228600" algn="l" rtl="0" eaLnBrk="0" fontAlgn="base" hangingPunct="0">
              <a:spcBef>
                <a:spcPct val="20000"/>
              </a:spcBef>
              <a:spcAft>
                <a:spcPct val="0"/>
              </a:spcAft>
              <a:buClr>
                <a:srgbClr val="000066"/>
              </a:buClr>
              <a:buSzPct val="75000"/>
              <a:buFont typeface="Wingdings" pitchFamily="2" charset="2"/>
              <a:buChar char="n"/>
              <a:defRPr kumimoji="1" sz="2000">
                <a:solidFill>
                  <a:schemeClr val="tx1"/>
                </a:solidFill>
                <a:latin typeface="+mn-lt"/>
              </a:defRPr>
            </a:lvl4pPr>
            <a:lvl5pPr marL="2057400" indent="-228600" algn="l" rtl="0" eaLnBrk="0" fontAlgn="base" hangingPunct="0">
              <a:spcBef>
                <a:spcPct val="20000"/>
              </a:spcBef>
              <a:spcAft>
                <a:spcPct val="0"/>
              </a:spcAft>
              <a:buClr>
                <a:srgbClr val="000066"/>
              </a:buClr>
              <a:buSzPct val="75000"/>
              <a:buFont typeface="Wingdings" pitchFamily="2" charset="2"/>
              <a:buChar char="n"/>
              <a:defRPr kumimoji="1" sz="2000">
                <a:solidFill>
                  <a:schemeClr val="tx1"/>
                </a:solidFill>
                <a:latin typeface="+mn-lt"/>
              </a:defRPr>
            </a:lvl5pPr>
            <a:lvl6pPr marL="2514600" indent="-228600" algn="l" rtl="0" eaLnBrk="0" fontAlgn="base" hangingPunct="0">
              <a:spcBef>
                <a:spcPct val="20000"/>
              </a:spcBef>
              <a:spcAft>
                <a:spcPct val="0"/>
              </a:spcAft>
              <a:buClr>
                <a:srgbClr val="000066"/>
              </a:buClr>
              <a:buSzPct val="75000"/>
              <a:buFont typeface="Wingdings" pitchFamily="2" charset="2"/>
              <a:buChar char="n"/>
              <a:defRPr kumimoji="1" sz="2000">
                <a:solidFill>
                  <a:schemeClr val="tx1"/>
                </a:solidFill>
                <a:latin typeface="+mn-lt"/>
              </a:defRPr>
            </a:lvl6pPr>
            <a:lvl7pPr marL="2971800" indent="-228600" algn="l" rtl="0" eaLnBrk="0" fontAlgn="base" hangingPunct="0">
              <a:spcBef>
                <a:spcPct val="20000"/>
              </a:spcBef>
              <a:spcAft>
                <a:spcPct val="0"/>
              </a:spcAft>
              <a:buClr>
                <a:srgbClr val="000066"/>
              </a:buClr>
              <a:buSzPct val="75000"/>
              <a:buFont typeface="Wingdings" pitchFamily="2" charset="2"/>
              <a:buChar char="n"/>
              <a:defRPr kumimoji="1" sz="2000">
                <a:solidFill>
                  <a:schemeClr val="tx1"/>
                </a:solidFill>
                <a:latin typeface="+mn-lt"/>
              </a:defRPr>
            </a:lvl7pPr>
            <a:lvl8pPr marL="3429000" indent="-228600" algn="l" rtl="0" eaLnBrk="0" fontAlgn="base" hangingPunct="0">
              <a:spcBef>
                <a:spcPct val="20000"/>
              </a:spcBef>
              <a:spcAft>
                <a:spcPct val="0"/>
              </a:spcAft>
              <a:buClr>
                <a:srgbClr val="000066"/>
              </a:buClr>
              <a:buSzPct val="75000"/>
              <a:buFont typeface="Wingdings" pitchFamily="2" charset="2"/>
              <a:buChar char="n"/>
              <a:defRPr kumimoji="1" sz="2000">
                <a:solidFill>
                  <a:schemeClr val="tx1"/>
                </a:solidFill>
                <a:latin typeface="+mn-lt"/>
              </a:defRPr>
            </a:lvl8pPr>
            <a:lvl9pPr marL="3886200" indent="-228600" algn="l" rtl="0" eaLnBrk="0" fontAlgn="base" hangingPunct="0">
              <a:spcBef>
                <a:spcPct val="20000"/>
              </a:spcBef>
              <a:spcAft>
                <a:spcPct val="0"/>
              </a:spcAft>
              <a:buClr>
                <a:srgbClr val="000066"/>
              </a:buClr>
              <a:buSzPct val="75000"/>
              <a:buFont typeface="Wingdings" pitchFamily="2" charset="2"/>
              <a:buChar char="n"/>
              <a:defRPr kumimoji="1" sz="2000">
                <a:solidFill>
                  <a:schemeClr val="tx1"/>
                </a:solidFill>
                <a:latin typeface="+mn-lt"/>
              </a:defRPr>
            </a:lvl9pPr>
          </a:lstStyle>
          <a:p>
            <a:pPr>
              <a:lnSpc>
                <a:spcPct val="90000"/>
              </a:lnSpc>
              <a:defRPr/>
            </a:pPr>
            <a:r>
              <a:rPr lang="cs-CZ" sz="2400" dirty="0"/>
              <a:t>Characteristic for asynchronous learning is the fact that that the trainer prepares the courseware material before the course takes place. The learner is free to decide when he wants to study the courseware</a:t>
            </a:r>
            <a:endParaRPr lang="en-US" sz="2400" dirty="0"/>
          </a:p>
          <a:p>
            <a:pPr>
              <a:lnSpc>
                <a:spcPct val="90000"/>
              </a:lnSpc>
              <a:buFont typeface="Wingdings" pitchFamily="2" charset="2"/>
              <a:buNone/>
              <a:defRPr/>
            </a:pPr>
            <a:endParaRPr lang="cs-CZ" sz="2400" dirty="0"/>
          </a:p>
          <a:p>
            <a:pPr>
              <a:lnSpc>
                <a:spcPct val="90000"/>
              </a:lnSpc>
              <a:defRPr/>
            </a:pPr>
            <a:r>
              <a:rPr lang="cs-CZ" sz="2400" dirty="0"/>
              <a:t>Examples include:</a:t>
            </a:r>
          </a:p>
          <a:p>
            <a:pPr lvl="1">
              <a:lnSpc>
                <a:spcPct val="90000"/>
              </a:lnSpc>
              <a:defRPr/>
            </a:pPr>
            <a:r>
              <a:rPr lang="cs-CZ" sz="2400" dirty="0"/>
              <a:t>self paced courses taken via Internet or CD-Rom </a:t>
            </a:r>
          </a:p>
          <a:p>
            <a:pPr lvl="1">
              <a:lnSpc>
                <a:spcPct val="90000"/>
              </a:lnSpc>
              <a:defRPr/>
            </a:pPr>
            <a:r>
              <a:rPr lang="cs-CZ" sz="2400" dirty="0"/>
              <a:t>videotaped classes </a:t>
            </a:r>
          </a:p>
          <a:p>
            <a:pPr lvl="1">
              <a:lnSpc>
                <a:spcPct val="90000"/>
              </a:lnSpc>
              <a:defRPr/>
            </a:pPr>
            <a:r>
              <a:rPr lang="cs-CZ" sz="2400" dirty="0"/>
              <a:t>stored audio/video Web presentations or seminars </a:t>
            </a:r>
          </a:p>
          <a:p>
            <a:pPr lvl="1">
              <a:lnSpc>
                <a:spcPct val="90000"/>
              </a:lnSpc>
              <a:defRPr/>
            </a:pPr>
            <a:r>
              <a:rPr lang="cs-CZ" sz="2400" dirty="0"/>
              <a:t>recorded audio tapes </a:t>
            </a:r>
          </a:p>
          <a:p>
            <a:pPr lvl="1">
              <a:lnSpc>
                <a:spcPct val="90000"/>
              </a:lnSpc>
              <a:defRPr/>
            </a:pPr>
            <a:r>
              <a:rPr lang="cs-CZ" sz="2400" dirty="0"/>
              <a:t>Q &amp; A mentoring </a:t>
            </a:r>
          </a:p>
          <a:p>
            <a:pPr lvl="1">
              <a:lnSpc>
                <a:spcPct val="90000"/>
              </a:lnSpc>
              <a:defRPr/>
            </a:pPr>
            <a:r>
              <a:rPr lang="cs-CZ" sz="2400" dirty="0"/>
              <a:t>reading e-mail messages </a:t>
            </a:r>
            <a:endParaRPr lang="cs-CZ" sz="2000" dirty="0"/>
          </a:p>
        </p:txBody>
      </p:sp>
    </p:spTree>
  </p:cSld>
  <p:clrMapOvr>
    <a:masterClrMapping/>
  </p:clrMapOvr>
  <p:transition>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8650"/>
            <a:ext cx="8229600" cy="11430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fontAlgn="auto">
              <a:spcAft>
                <a:spcPts val="0"/>
              </a:spcAft>
              <a:defRPr/>
            </a:pPr>
            <a:r>
              <a:rPr lang="en-US" sz="3600" dirty="0" smtClean="0">
                <a:solidFill>
                  <a:schemeClr val="tx1"/>
                </a:solidFill>
              </a:rPr>
              <a:t>       Examples of synchronous learning</a:t>
            </a:r>
            <a:endParaRPr lang="en-US" sz="3600" dirty="0">
              <a:solidFill>
                <a:schemeClr val="tx1"/>
              </a:solidFill>
            </a:endParaRPr>
          </a:p>
        </p:txBody>
      </p:sp>
      <p:graphicFrame>
        <p:nvGraphicFramePr>
          <p:cNvPr id="4" name="Content Placeholder 3"/>
          <p:cNvGraphicFramePr>
            <a:graphicFrameLocks noGrp="1"/>
          </p:cNvGraphicFramePr>
          <p:nvPr>
            <p:ph idx="1"/>
          </p:nvPr>
        </p:nvGraphicFramePr>
        <p:xfrm>
          <a:off x="609600" y="1981200"/>
          <a:ext cx="7946050" cy="4343399"/>
        </p:xfrm>
        <a:graphic>
          <a:graphicData uri="http://schemas.openxmlformats.org/drawingml/2006/table">
            <a:tbl>
              <a:tblPr>
                <a:tableStyleId>{775DCB02-9BB8-47FD-8907-85C794F793BA}</a:tableStyleId>
              </a:tblPr>
              <a:tblGrid>
                <a:gridCol w="7946050"/>
              </a:tblGrid>
              <a:tr h="9132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smtClean="0">
                          <a:ln>
                            <a:noFill/>
                          </a:ln>
                          <a:effectLst/>
                        </a:rPr>
                        <a:t>SYNCHRONOUS LEARNING</a:t>
                      </a:r>
                      <a:endParaRPr kumimoji="0" lang="en-US" sz="2800" b="1" i="0" u="none" strike="noStrike" cap="none" normalizeH="0" baseline="0" dirty="0" smtClean="0">
                        <a:ln>
                          <a:noFill/>
                        </a:ln>
                        <a:solidFill>
                          <a:schemeClr val="tx2">
                            <a:lumMod val="50000"/>
                          </a:schemeClr>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710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Telephone</a:t>
                      </a:r>
                      <a:endParaRPr kumimoji="0" lang="en-US" sz="1800" b="1" i="0" u="none" strike="noStrike" cap="none" normalizeH="0" baseline="0" dirty="0" smtClean="0">
                        <a:ln>
                          <a:noFill/>
                        </a:ln>
                        <a:solidFill>
                          <a:srgbClr val="FF0000"/>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710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Screen Sharing</a:t>
                      </a:r>
                      <a:endParaRPr kumimoji="0" lang="en-US" sz="1800" b="1" i="0" u="none" strike="noStrike" cap="none" normalizeH="0" baseline="0" dirty="0" smtClean="0">
                        <a:ln>
                          <a:noFill/>
                        </a:ln>
                        <a:solidFill>
                          <a:srgbClr val="FF0000"/>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730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Chat</a:t>
                      </a:r>
                      <a:endParaRPr kumimoji="0" lang="en-US" sz="1800" b="1" i="0" u="none" strike="noStrike" cap="none" normalizeH="0" baseline="0" dirty="0" smtClean="0">
                        <a:ln>
                          <a:noFill/>
                        </a:ln>
                        <a:solidFill>
                          <a:srgbClr val="FF0000"/>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710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Desktop Conferencing</a:t>
                      </a:r>
                      <a:endParaRPr kumimoji="0" lang="en-US" sz="1800" b="1" i="0" u="none" strike="noStrike" cap="none" normalizeH="0" baseline="0" dirty="0" smtClean="0">
                        <a:ln>
                          <a:noFill/>
                        </a:ln>
                        <a:solidFill>
                          <a:srgbClr val="FF0000"/>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730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Online seminar</a:t>
                      </a:r>
                      <a:endParaRPr kumimoji="0" lang="en-US" sz="1800" b="1" i="0" u="none" strike="noStrike" cap="none" normalizeH="0" baseline="0" dirty="0" smtClean="0">
                        <a:ln>
                          <a:noFill/>
                        </a:ln>
                        <a:solidFill>
                          <a:srgbClr val="FF0000"/>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710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 </a:t>
                      </a:r>
                      <a:endParaRPr kumimoji="0" lang="en-US" sz="1600" b="1" i="0" u="none" strike="noStrike" cap="none" normalizeH="0" baseline="0" dirty="0" smtClean="0">
                        <a:ln>
                          <a:noFill/>
                        </a:ln>
                        <a:solidFill>
                          <a:srgbClr val="FF0000"/>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 </a:t>
            </a:r>
            <a:r>
              <a:rPr lang="en-US" sz="4900" dirty="0" smtClean="0"/>
              <a:t>Examples of Asynchronous learning</a:t>
            </a:r>
            <a:endParaRPr lang="en-IN" sz="4900" dirty="0"/>
          </a:p>
        </p:txBody>
      </p:sp>
      <p:graphicFrame>
        <p:nvGraphicFramePr>
          <p:cNvPr id="4" name="Content Placeholder 3"/>
          <p:cNvGraphicFramePr>
            <a:graphicFrameLocks noGrp="1"/>
          </p:cNvGraphicFramePr>
          <p:nvPr>
            <p:ph idx="1"/>
          </p:nvPr>
        </p:nvGraphicFramePr>
        <p:xfrm>
          <a:off x="457200" y="1935163"/>
          <a:ext cx="8229600" cy="4409171"/>
        </p:xfrm>
        <a:graphic>
          <a:graphicData uri="http://schemas.openxmlformats.org/drawingml/2006/table">
            <a:tbl>
              <a:tblPr>
                <a:tableStyleId>{775DCB02-9BB8-47FD-8907-85C794F793BA}</a:tableStyleId>
              </a:tblPr>
              <a:tblGrid>
                <a:gridCol w="8229600"/>
              </a:tblGrid>
              <a:tr h="10497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smtClean="0">
                          <a:ln>
                            <a:noFill/>
                          </a:ln>
                          <a:effectLst/>
                        </a:rPr>
                        <a:t>ASYNCHRONOUS LEARNING</a:t>
                      </a:r>
                      <a:endParaRPr kumimoji="0" lang="en-US" sz="2800" b="1" i="0" u="none" strike="noStrike" cap="none" normalizeH="0" baseline="0" dirty="0" smtClean="0">
                        <a:ln>
                          <a:noFill/>
                        </a:ln>
                        <a:solidFill>
                          <a:schemeClr val="tx2">
                            <a:lumMod val="50000"/>
                          </a:schemeClr>
                        </a:solidFill>
                        <a:effectLst/>
                        <a:latin typeface="Arial" charset="0"/>
                      </a:endParaRPr>
                    </a:p>
                  </a:txBody>
                  <a:tcPr marL="90000" marR="90000" marT="46800" marB="46800" anchor="ctr" horzOverflow="overflow"/>
                </a:tc>
              </a:tr>
              <a:tr h="6563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Fax</a:t>
                      </a:r>
                      <a:endParaRPr kumimoji="0" lang="en-US" sz="1800" b="1" i="0" u="none" strike="noStrike" cap="none" normalizeH="0" baseline="0" dirty="0" smtClean="0">
                        <a:ln>
                          <a:noFill/>
                        </a:ln>
                        <a:solidFill>
                          <a:srgbClr val="FF0000"/>
                        </a:solidFill>
                        <a:effectLst/>
                        <a:latin typeface="Arial" charset="0"/>
                      </a:endParaRPr>
                    </a:p>
                  </a:txBody>
                  <a:tcPr marL="90000" marR="90000" marT="46800" marB="46800" anchor="ctr" horzOverflow="overflow">
                    <a:lnB w="12700" cap="flat" cmpd="sng" algn="ctr">
                      <a:solidFill>
                        <a:schemeClr val="tx1"/>
                      </a:solidFill>
                      <a:prstDash val="solid"/>
                      <a:round/>
                      <a:headEnd type="none" w="med" len="med"/>
                      <a:tailEnd type="none" w="med" len="med"/>
                    </a:lnB>
                  </a:tcPr>
                </a:tc>
              </a:tr>
              <a:tr h="7117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E-mail</a:t>
                      </a:r>
                      <a:endParaRPr kumimoji="0" lang="en-US" sz="1800" b="1" i="0" u="none" strike="noStrike" cap="none" normalizeH="0" baseline="0" dirty="0" smtClean="0">
                        <a:ln>
                          <a:noFill/>
                        </a:ln>
                        <a:solidFill>
                          <a:srgbClr val="FF0000"/>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61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Newsgroups</a:t>
                      </a:r>
                      <a:endParaRPr kumimoji="0" lang="en-US" sz="1800" b="1" i="0" u="none" strike="noStrike" cap="none" normalizeH="0" baseline="0" dirty="0" smtClean="0">
                        <a:ln>
                          <a:noFill/>
                        </a:ln>
                        <a:solidFill>
                          <a:srgbClr val="FF0000"/>
                        </a:solidFill>
                        <a:effectLst/>
                        <a:latin typeface="Arial" charset="0"/>
                      </a:endParaRPr>
                    </a:p>
                  </a:txBody>
                  <a:tcPr marL="90000" marR="90000" marT="46800" marB="46800" anchor="ctr" horzOverflow="overflow">
                    <a:lnT w="12700" cap="flat" cmpd="sng" algn="ctr">
                      <a:solidFill>
                        <a:schemeClr val="tx1"/>
                      </a:solidFill>
                      <a:prstDash val="solid"/>
                      <a:round/>
                      <a:headEnd type="none" w="med" len="med"/>
                      <a:tailEnd type="none" w="med" len="med"/>
                    </a:lnT>
                  </a:tcPr>
                </a:tc>
              </a:tr>
              <a:tr h="6587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Computer Based Training </a:t>
                      </a:r>
                      <a:endParaRPr kumimoji="0" lang="en-US" sz="1800" b="1" i="0" u="none" strike="noStrike" cap="none" normalizeH="0" baseline="0" dirty="0" smtClean="0">
                        <a:ln>
                          <a:noFill/>
                        </a:ln>
                        <a:solidFill>
                          <a:srgbClr val="FF0000"/>
                        </a:solidFill>
                        <a:effectLst/>
                        <a:latin typeface="Arial" charset="0"/>
                      </a:endParaRPr>
                    </a:p>
                  </a:txBody>
                  <a:tcPr marL="90000" marR="90000" marT="46800" marB="46800" anchor="ctr" horzOverflow="overflow"/>
                </a:tc>
              </a:tr>
              <a:tr h="6563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Quick Reference Guide</a:t>
                      </a:r>
                      <a:endParaRPr kumimoji="0" lang="en-US" sz="1800" b="1" i="0" u="none" strike="noStrike" cap="none" normalizeH="0" baseline="0" dirty="0" smtClean="0">
                        <a:ln>
                          <a:noFill/>
                        </a:ln>
                        <a:solidFill>
                          <a:srgbClr val="FF0000"/>
                        </a:solidFill>
                        <a:effectLst/>
                        <a:latin typeface="Arial" charset="0"/>
                      </a:endParaRPr>
                    </a:p>
                  </a:txBody>
                  <a:tcPr marL="90000" marR="90000" marT="46800" marB="46800" anchor="ctr" horzOverflow="overflow"/>
                </a:tc>
              </a:tr>
            </a:tbl>
          </a:graphicData>
        </a:graphic>
      </p:graphicFrame>
    </p:spTree>
  </p:cSld>
  <p:clrMapOvr>
    <a:masterClrMapping/>
  </p:clrMapOvr>
  <p:transition>
    <p:wheel spokes="3"/>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noChangeArrowheads="1"/>
          </p:cNvSpPr>
          <p:nvPr>
            <p:ph type="title"/>
          </p:nvPr>
        </p:nvSpPr>
        <p:spPr>
          <a:solidFill>
            <a:srgbClr val="003399"/>
          </a:solidFill>
          <a:scene3d>
            <a:camera prst="legacyObliqueTopRight"/>
            <a:lightRig rig="legacyFlat3" dir="b"/>
          </a:scene3d>
          <a:sp3d extrusionH="430200" prstMaterial="legacyMatte">
            <a:bevelT w="13500" h="13500" prst="angle"/>
            <a:bevelB w="13500" h="13500" prst="angle"/>
            <a:extrusionClr>
              <a:srgbClr val="003399"/>
            </a:extrusionClr>
          </a:sp3d>
        </p:spPr>
        <p:txBody>
          <a:bodyPr lIns="92075" tIns="46038" rIns="92075" bIns="46038" anchor="ctr">
            <a:normAutofit/>
            <a:flatTx/>
          </a:bodyPr>
          <a:lstStyle>
            <a:lvl1pPr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9pPr>
          </a:lstStyle>
          <a:p>
            <a:pPr>
              <a:defRPr/>
            </a:pPr>
            <a:r>
              <a:rPr lang="en-US" sz="4800" dirty="0">
                <a:solidFill>
                  <a:srgbClr val="FF0000"/>
                </a:solidFill>
              </a:rPr>
              <a:t>Truth of e-learning</a:t>
            </a:r>
          </a:p>
        </p:txBody>
      </p:sp>
      <p:sp>
        <p:nvSpPr>
          <p:cNvPr id="23555" name="Text Box 3"/>
          <p:cNvSpPr>
            <a:spLocks noGrp="1" noChangeArrowheads="1"/>
          </p:cNvSpPr>
          <p:nvPr>
            <p:ph idx="1"/>
          </p:nvPr>
        </p:nvSpPr>
        <p:spPr>
          <a:xfrm>
            <a:off x="1752600" y="2286000"/>
            <a:ext cx="5943600" cy="708025"/>
          </a:xfrm>
          <a:solidFill>
            <a:srgbClr val="000099"/>
          </a:solidFill>
          <a:scene3d>
            <a:camera prst="legacyObliqueTopRight"/>
            <a:lightRig rig="legacyFlat3" dir="b"/>
          </a:scene3d>
          <a:sp3d extrusionH="430200" prstMaterial="legacyMatte">
            <a:bevelT w="13500" h="13500" prst="angle"/>
            <a:bevelB w="13500" h="13500" prst="angle"/>
            <a:extrusionClr>
              <a:srgbClr val="000099"/>
            </a:extrusionClr>
          </a:sp3d>
        </p:spPr>
        <p:txBody>
          <a:bodyPr>
            <a:spAutoFit/>
            <a:flatTx/>
          </a:bodyPr>
          <a:lstStyle/>
          <a:p>
            <a:pPr algn="ctr" eaLnBrk="0" hangingPunct="0">
              <a:spcBef>
                <a:spcPct val="0"/>
              </a:spcBef>
            </a:pPr>
            <a:r>
              <a:rPr lang="en-US" sz="2000" smtClean="0">
                <a:solidFill>
                  <a:srgbClr val="FFFF00"/>
                </a:solidFill>
                <a:latin typeface="Times New Roman" pitchFamily="18" charset="0"/>
              </a:rPr>
              <a:t>Internet has started reshaping education.</a:t>
            </a:r>
          </a:p>
          <a:p>
            <a:pPr algn="ctr" eaLnBrk="0" hangingPunct="0">
              <a:spcBef>
                <a:spcPct val="0"/>
              </a:spcBef>
            </a:pPr>
            <a:r>
              <a:rPr lang="en-US" sz="2000" smtClean="0">
                <a:solidFill>
                  <a:srgbClr val="FFFF00"/>
                </a:solidFill>
                <a:latin typeface="Times New Roman" pitchFamily="18" charset="0"/>
              </a:rPr>
              <a:t>Education will not be the same in the next decade</a:t>
            </a:r>
          </a:p>
        </p:txBody>
      </p:sp>
      <p:sp>
        <p:nvSpPr>
          <p:cNvPr id="8" name="Text Box 5"/>
          <p:cNvSpPr txBox="1">
            <a:spLocks noChangeArrowheads="1"/>
          </p:cNvSpPr>
          <p:nvPr/>
        </p:nvSpPr>
        <p:spPr bwMode="auto">
          <a:xfrm>
            <a:off x="2241550" y="5159375"/>
            <a:ext cx="4659313" cy="1016000"/>
          </a:xfrm>
          <a:prstGeom prst="rect">
            <a:avLst/>
          </a:prstGeom>
          <a:solidFill>
            <a:srgbClr val="006600"/>
          </a:solidFill>
          <a:ln w="127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006600"/>
            </a:extrusionClr>
          </a:sp3d>
        </p:spPr>
        <p:txBody>
          <a:bodyPr>
            <a:spAutoFit/>
            <a:flatTx/>
          </a:bodyPr>
          <a:lstStyle>
            <a:defPPr>
              <a:defRPr lang="en-US"/>
            </a:defPPr>
            <a:lvl1pPr algn="l" rtl="0" fontAlgn="base">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mn-cs"/>
              </a:defRPr>
            </a:lvl2pPr>
            <a:lvl3pPr marL="914400" algn="l" rtl="0" fontAlgn="base">
              <a:spcBef>
                <a:spcPct val="0"/>
              </a:spcBef>
              <a:spcAft>
                <a:spcPct val="0"/>
              </a:spcAft>
              <a:defRPr sz="1200" kern="1200">
                <a:solidFill>
                  <a:schemeClr val="tx1"/>
                </a:solidFill>
                <a:latin typeface="Times New Roman" pitchFamily="18" charset="0"/>
                <a:ea typeface="+mn-ea"/>
                <a:cs typeface="+mn-cs"/>
              </a:defRPr>
            </a:lvl3pPr>
            <a:lvl4pPr marL="1371600" algn="l" rtl="0" fontAlgn="base">
              <a:spcBef>
                <a:spcPct val="0"/>
              </a:spcBef>
              <a:spcAft>
                <a:spcPct val="0"/>
              </a:spcAft>
              <a:defRPr sz="1200" kern="1200">
                <a:solidFill>
                  <a:schemeClr val="tx1"/>
                </a:solidFill>
                <a:latin typeface="Times New Roman" pitchFamily="18" charset="0"/>
                <a:ea typeface="+mn-ea"/>
                <a:cs typeface="+mn-cs"/>
              </a:defRPr>
            </a:lvl4pPr>
            <a:lvl5pPr marL="1828800" algn="l" rtl="0" fontAlgn="base">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eaLnBrk="0" hangingPunct="0">
              <a:defRPr/>
            </a:pPr>
            <a:r>
              <a:rPr lang="en-US" sz="2000" dirty="0" smtClean="0">
                <a:solidFill>
                  <a:srgbClr val="FFFF00"/>
                </a:solidFill>
                <a:effectLst>
                  <a:outerShdw blurRad="38100" dist="38100" dir="2700000" algn="tl">
                    <a:srgbClr val="000000"/>
                  </a:outerShdw>
                </a:effectLst>
              </a:rPr>
              <a:t>Many formal </a:t>
            </a:r>
            <a:r>
              <a:rPr lang="en-US" sz="2000" dirty="0">
                <a:solidFill>
                  <a:srgbClr val="FFFF00"/>
                </a:solidFill>
                <a:effectLst>
                  <a:outerShdw blurRad="38100" dist="38100" dir="2700000" algn="tl">
                    <a:srgbClr val="000000"/>
                  </a:outerShdw>
                </a:effectLst>
              </a:rPr>
              <a:t>universities/colleges may not </a:t>
            </a:r>
          </a:p>
          <a:p>
            <a:pPr algn="ctr" eaLnBrk="0" hangingPunct="0">
              <a:defRPr/>
            </a:pPr>
            <a:r>
              <a:rPr lang="en-US" sz="2000" dirty="0" smtClean="0">
                <a:solidFill>
                  <a:srgbClr val="FFFF00"/>
                </a:solidFill>
                <a:effectLst>
                  <a:outerShdw blurRad="38100" dist="38100" dir="2700000" algn="tl">
                    <a:srgbClr val="000000"/>
                  </a:outerShdw>
                </a:effectLst>
              </a:rPr>
              <a:t>Have much attraction by </a:t>
            </a:r>
            <a:r>
              <a:rPr lang="en-US" sz="2000" dirty="0">
                <a:solidFill>
                  <a:srgbClr val="FFFF00"/>
                </a:solidFill>
                <a:effectLst>
                  <a:outerShdw blurRad="38100" dist="38100" dir="2700000" algn="tl">
                    <a:srgbClr val="000000"/>
                  </a:outerShdw>
                </a:effectLst>
              </a:rPr>
              <a:t>the end of this decade</a:t>
            </a:r>
          </a:p>
        </p:txBody>
      </p:sp>
      <p:sp>
        <p:nvSpPr>
          <p:cNvPr id="9" name="Text Box 4"/>
          <p:cNvSpPr txBox="1">
            <a:spLocks noChangeArrowheads="1"/>
          </p:cNvSpPr>
          <p:nvPr/>
        </p:nvSpPr>
        <p:spPr bwMode="auto">
          <a:xfrm>
            <a:off x="1927225" y="3581400"/>
            <a:ext cx="5289550" cy="1016000"/>
          </a:xfrm>
          <a:prstGeom prst="rect">
            <a:avLst/>
          </a:prstGeom>
          <a:solidFill>
            <a:srgbClr val="CC6600"/>
          </a:solidFill>
          <a:ln w="127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CC6600"/>
            </a:extrusionClr>
          </a:sp3d>
        </p:spPr>
        <p:txBody>
          <a:bodyPr>
            <a:spAutoFit/>
            <a:flatTx/>
          </a:bodyPr>
          <a:lstStyle>
            <a:defPPr>
              <a:defRPr lang="en-US"/>
            </a:defPPr>
            <a:lvl1pPr algn="l" rtl="0" fontAlgn="base">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mn-cs"/>
              </a:defRPr>
            </a:lvl2pPr>
            <a:lvl3pPr marL="914400" algn="l" rtl="0" fontAlgn="base">
              <a:spcBef>
                <a:spcPct val="0"/>
              </a:spcBef>
              <a:spcAft>
                <a:spcPct val="0"/>
              </a:spcAft>
              <a:defRPr sz="1200" kern="1200">
                <a:solidFill>
                  <a:schemeClr val="tx1"/>
                </a:solidFill>
                <a:latin typeface="Times New Roman" pitchFamily="18" charset="0"/>
                <a:ea typeface="+mn-ea"/>
                <a:cs typeface="+mn-cs"/>
              </a:defRPr>
            </a:lvl3pPr>
            <a:lvl4pPr marL="1371600" algn="l" rtl="0" fontAlgn="base">
              <a:spcBef>
                <a:spcPct val="0"/>
              </a:spcBef>
              <a:spcAft>
                <a:spcPct val="0"/>
              </a:spcAft>
              <a:defRPr sz="1200" kern="1200">
                <a:solidFill>
                  <a:schemeClr val="tx1"/>
                </a:solidFill>
                <a:latin typeface="Times New Roman" pitchFamily="18" charset="0"/>
                <a:ea typeface="+mn-ea"/>
                <a:cs typeface="+mn-cs"/>
              </a:defRPr>
            </a:lvl4pPr>
            <a:lvl5pPr marL="1828800" algn="l" rtl="0" fontAlgn="base">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eaLnBrk="0" hangingPunct="0">
              <a:defRPr/>
            </a:pPr>
            <a:r>
              <a:rPr lang="en-US" sz="2000" dirty="0">
                <a:solidFill>
                  <a:schemeClr val="bg1"/>
                </a:solidFill>
                <a:effectLst>
                  <a:outerShdw blurRad="38100" dist="38100" dir="2700000" algn="tl">
                    <a:srgbClr val="000000"/>
                  </a:outerShdw>
                </a:effectLst>
              </a:rPr>
              <a:t>There is no going back.  The traditional classroom</a:t>
            </a:r>
          </a:p>
          <a:p>
            <a:pPr eaLnBrk="0" hangingPunct="0">
              <a:defRPr/>
            </a:pPr>
            <a:r>
              <a:rPr lang="en-US" sz="2000" dirty="0">
                <a:solidFill>
                  <a:schemeClr val="bg1"/>
                </a:solidFill>
                <a:effectLst>
                  <a:outerShdw blurRad="38100" dist="38100" dir="2700000" algn="tl">
                    <a:srgbClr val="000000"/>
                  </a:outerShdw>
                </a:effectLst>
              </a:rPr>
              <a:t>has to be transformed</a:t>
            </a:r>
            <a:br>
              <a:rPr lang="en-US" sz="2000" dirty="0">
                <a:solidFill>
                  <a:schemeClr val="bg1"/>
                </a:solidFill>
                <a:effectLst>
                  <a:outerShdw blurRad="38100" dist="38100" dir="2700000" algn="tl">
                    <a:srgbClr val="000000"/>
                  </a:outerShdw>
                </a:effectLst>
              </a:rPr>
            </a:br>
            <a:r>
              <a:rPr lang="en-US" sz="2000" dirty="0">
                <a:solidFill>
                  <a:schemeClr val="bg1"/>
                </a:solidFill>
                <a:effectLst>
                  <a:outerShdw blurRad="38100" dist="38100" dir="2700000" algn="tl">
                    <a:srgbClr val="000000"/>
                  </a:outerShdw>
                </a:effectLst>
              </a:rPr>
              <a:t>		</a:t>
            </a:r>
            <a:r>
              <a:rPr lang="en-US" sz="1400" dirty="0">
                <a:solidFill>
                  <a:schemeClr val="bg1"/>
                </a:solidFill>
                <a:effectLst>
                  <a:outerShdw blurRad="38100" dist="38100" dir="2700000" algn="tl">
                    <a:srgbClr val="000000"/>
                  </a:outerShdw>
                </a:effectLst>
              </a:rPr>
              <a:t>Web-based Education Commission, US</a:t>
            </a: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3" name="Rectangle 2"/>
          <p:cNvSpPr>
            <a:spLocks noGrp="1" noChangeArrowheads="1"/>
          </p:cNvSpPr>
          <p:nvPr>
            <p:ph type="title"/>
          </p:nvPr>
        </p:nvSpPr>
        <p:spPr/>
        <p:txBody>
          <a:bodyPr/>
          <a:lstStyle/>
          <a:p>
            <a:r>
              <a:rPr lang="en-US" smtClean="0"/>
              <a:t>Teacher’s Obligation</a:t>
            </a:r>
          </a:p>
        </p:txBody>
      </p:sp>
      <p:graphicFrame>
        <p:nvGraphicFramePr>
          <p:cNvPr id="4" name="Diagram 3"/>
          <p:cNvGraphicFramePr/>
          <p:nvPr/>
        </p:nvGraphicFramePr>
        <p:xfrm>
          <a:off x="2133600" y="1676400"/>
          <a:ext cx="45720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382000" cy="6248400"/>
          </a:xfrm>
          <a:ln/>
        </p:spPr>
        <p:style>
          <a:lnRef idx="1">
            <a:schemeClr val="dk1"/>
          </a:lnRef>
          <a:fillRef idx="2">
            <a:schemeClr val="dk1"/>
          </a:fillRef>
          <a:effectRef idx="1">
            <a:schemeClr val="dk1"/>
          </a:effectRef>
          <a:fontRef idx="minor">
            <a:schemeClr val="dk1"/>
          </a:fontRef>
        </p:style>
        <p:txBody>
          <a:bodyPr>
            <a:normAutofit/>
          </a:bodyPr>
          <a:lstStyle/>
          <a:p>
            <a:pPr marL="274320" indent="-274320" fontAlgn="auto">
              <a:spcAft>
                <a:spcPts val="0"/>
              </a:spcAft>
              <a:buClr>
                <a:schemeClr val="accent3"/>
              </a:buClr>
              <a:buFont typeface="Wingdings 2"/>
              <a:buChar char=""/>
              <a:defRPr/>
            </a:pPr>
            <a:r>
              <a:rPr lang="en-US" sz="3200" dirty="0" smtClean="0"/>
              <a:t> Books and journals have found their way to the desktops of students and research scholars.</a:t>
            </a:r>
          </a:p>
          <a:p>
            <a:pPr marL="274320" indent="-274320" fontAlgn="auto">
              <a:spcAft>
                <a:spcPts val="0"/>
              </a:spcAft>
              <a:buClr>
                <a:schemeClr val="accent3"/>
              </a:buClr>
              <a:buFont typeface="Wingdings 2"/>
              <a:buChar char=""/>
              <a:defRPr/>
            </a:pPr>
            <a:r>
              <a:rPr lang="en-US" sz="3200" dirty="0" smtClean="0"/>
              <a:t>Thanks to the invention of electronic resources, easy, quick and anytime access to books and journals have made an effective learning.</a:t>
            </a:r>
          </a:p>
          <a:p>
            <a:pPr marL="274320" indent="-274320" fontAlgn="auto">
              <a:spcAft>
                <a:spcPts val="0"/>
              </a:spcAft>
              <a:buClr>
                <a:schemeClr val="accent3"/>
              </a:buClr>
              <a:buFont typeface="Wingdings 2"/>
              <a:buChar char=""/>
              <a:defRPr/>
            </a:pPr>
            <a:r>
              <a:rPr lang="en-US" sz="3200" dirty="0" smtClean="0"/>
              <a:t>E-resources serve as a platform for random access to multiple users at the same time and save plenty of time.</a:t>
            </a:r>
          </a:p>
          <a:p>
            <a:pPr marL="274320" indent="-274320" fontAlgn="auto">
              <a:spcAft>
                <a:spcPts val="0"/>
              </a:spcAft>
              <a:buClr>
                <a:schemeClr val="accent3"/>
              </a:buClr>
              <a:buFont typeface="Wingdings 2"/>
              <a:buNone/>
              <a:defRPr/>
            </a:pPr>
            <a:endParaRPr lang="en-US" sz="3200" dirty="0"/>
          </a:p>
        </p:txBody>
      </p:sp>
      <p:graphicFrame>
        <p:nvGraphicFramePr>
          <p:cNvPr id="1026" name="Object 1" descr="Parchment"/>
          <p:cNvGraphicFramePr>
            <a:graphicFrameLocks noChangeAspect="1"/>
          </p:cNvGraphicFramePr>
          <p:nvPr/>
        </p:nvGraphicFramePr>
        <p:xfrm>
          <a:off x="5867400" y="5334000"/>
          <a:ext cx="2590800" cy="1195388"/>
        </p:xfrm>
        <a:graphic>
          <a:graphicData uri="http://schemas.openxmlformats.org/presentationml/2006/ole">
            <mc:AlternateContent xmlns:mc="http://schemas.openxmlformats.org/markup-compatibility/2006">
              <mc:Choice xmlns:v="urn:schemas-microsoft-com:vml" Requires="v">
                <p:oleObj spid="_x0000_s1029" name="Slide" r:id="rId4" imgW="2209736" imgH="2133534" progId="PowerPoint.Slide.12">
                  <p:embed/>
                </p:oleObj>
              </mc:Choice>
              <mc:Fallback>
                <p:oleObj name="Slide" r:id="rId4" imgW="2209736" imgH="2133534" progId="PowerPoint.Slide.12">
                  <p:embed/>
                  <p:pic>
                    <p:nvPicPr>
                      <p:cNvPr id="0" name="Object 1" descr="Parchm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5334000"/>
                        <a:ext cx="2590800" cy="1195388"/>
                      </a:xfrm>
                      <a:prstGeom prst="rect">
                        <a:avLst/>
                      </a:prstGeom>
                      <a:blipFill dpi="0" rotWithShape="0">
                        <a:blip r:embed="rId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noChangeArrowheads="1"/>
          </p:cNvSpPr>
          <p:nvPr>
            <p:ph type="title"/>
          </p:nvPr>
        </p:nvSpPr>
        <p:spPr>
          <a:solidFill>
            <a:srgbClr val="003399"/>
          </a:solidFill>
          <a:scene3d>
            <a:camera prst="legacyObliqueTopRight"/>
            <a:lightRig rig="legacyFlat3" dir="b"/>
          </a:scene3d>
          <a:sp3d extrusionH="430200" prstMaterial="legacyMatte">
            <a:bevelT w="13500" h="13500" prst="angle"/>
            <a:bevelB w="13500" h="13500" prst="angle"/>
            <a:extrusionClr>
              <a:srgbClr val="003399"/>
            </a:extrusionClr>
          </a:sp3d>
        </p:spPr>
        <p:txBody>
          <a:bodyPr lIns="92075" tIns="46038" rIns="92075" bIns="46038" anchor="ctr">
            <a:normAutofit/>
            <a:flatTx/>
          </a:bodyPr>
          <a:lstStyle>
            <a:lvl1pPr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9pPr>
          </a:lstStyle>
          <a:p>
            <a:pPr>
              <a:defRPr/>
            </a:pPr>
            <a:r>
              <a:rPr lang="en-US" sz="3600" dirty="0"/>
              <a:t>Building an e-learning culture</a:t>
            </a:r>
          </a:p>
        </p:txBody>
      </p:sp>
      <p:sp>
        <p:nvSpPr>
          <p:cNvPr id="7" name="AutoShape 4"/>
          <p:cNvSpPr>
            <a:spLocks noGrp="1" noChangeArrowheads="1"/>
          </p:cNvSpPr>
          <p:nvPr>
            <p:ph idx="1"/>
          </p:nvPr>
        </p:nvSpPr>
        <p:spPr>
          <a:xfrm>
            <a:off x="457200" y="3048000"/>
            <a:ext cx="2286000" cy="2209800"/>
          </a:xfrm>
          <a:prstGeom prst="roundRect">
            <a:avLst>
              <a:gd name="adj" fmla="val 16667"/>
            </a:avLst>
          </a:prstGeom>
          <a:solidFill>
            <a:schemeClr val="accent1"/>
          </a:solidFill>
          <a:ln w="12700">
            <a:round/>
            <a:headEnd type="none" w="sm" len="sm"/>
            <a:tailEnd type="none" w="sm" len="sm"/>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normAutofit/>
            <a:flatTx/>
          </a:bodyPr>
          <a:lstStyle>
            <a:defPPr>
              <a:defRPr lang="en-US"/>
            </a:defPPr>
            <a:lvl1pPr algn="l" rtl="0" fontAlgn="base">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mn-cs"/>
              </a:defRPr>
            </a:lvl2pPr>
            <a:lvl3pPr marL="914400" algn="l" rtl="0" fontAlgn="base">
              <a:spcBef>
                <a:spcPct val="0"/>
              </a:spcBef>
              <a:spcAft>
                <a:spcPct val="0"/>
              </a:spcAft>
              <a:defRPr sz="1200" kern="1200">
                <a:solidFill>
                  <a:schemeClr val="tx1"/>
                </a:solidFill>
                <a:latin typeface="Times New Roman" pitchFamily="18" charset="0"/>
                <a:ea typeface="+mn-ea"/>
                <a:cs typeface="+mn-cs"/>
              </a:defRPr>
            </a:lvl3pPr>
            <a:lvl4pPr marL="1371600" algn="l" rtl="0" fontAlgn="base">
              <a:spcBef>
                <a:spcPct val="0"/>
              </a:spcBef>
              <a:spcAft>
                <a:spcPct val="0"/>
              </a:spcAft>
              <a:defRPr sz="1200" kern="1200">
                <a:solidFill>
                  <a:schemeClr val="tx1"/>
                </a:solidFill>
                <a:latin typeface="Times New Roman" pitchFamily="18" charset="0"/>
                <a:ea typeface="+mn-ea"/>
                <a:cs typeface="+mn-cs"/>
              </a:defRPr>
            </a:lvl4pPr>
            <a:lvl5pPr marL="1828800" algn="l" rtl="0" fontAlgn="base">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274320" indent="-274320">
              <a:buClr>
                <a:schemeClr val="accent3"/>
              </a:buClr>
              <a:buFont typeface="Wingdings 2"/>
              <a:buChar char=""/>
              <a:defRPr/>
            </a:pPr>
            <a:r>
              <a:rPr lang="en-US" sz="1800" b="1" dirty="0">
                <a:solidFill>
                  <a:srgbClr val="FF3300"/>
                </a:solidFill>
                <a:effectLst>
                  <a:outerShdw blurRad="38100" dist="38100" dir="2700000" algn="tl">
                    <a:srgbClr val="000000"/>
                  </a:outerShdw>
                </a:effectLst>
              </a:rPr>
              <a:t>Learner:</a:t>
            </a:r>
          </a:p>
          <a:p>
            <a:pPr marL="274320" indent="-274320">
              <a:buClr>
                <a:schemeClr val="accent3"/>
              </a:buClr>
              <a:buFont typeface="Wingdings 2"/>
              <a:buChar char=""/>
              <a:defRPr/>
            </a:pPr>
            <a:r>
              <a:rPr lang="en-US" sz="1800" b="1" dirty="0">
                <a:solidFill>
                  <a:schemeClr val="bg1"/>
                </a:solidFill>
                <a:effectLst>
                  <a:outerShdw blurRad="38100" dist="38100" dir="2700000" algn="tl">
                    <a:srgbClr val="000000"/>
                  </a:outerShdw>
                </a:effectLst>
              </a:rPr>
              <a:t>Self-directed</a:t>
            </a:r>
          </a:p>
          <a:p>
            <a:pPr marL="274320" indent="-274320">
              <a:buClr>
                <a:schemeClr val="accent3"/>
              </a:buClr>
              <a:buFont typeface="Wingdings 2"/>
              <a:buChar char=""/>
              <a:defRPr/>
            </a:pPr>
            <a:r>
              <a:rPr lang="en-US" sz="1800" b="1" dirty="0">
                <a:solidFill>
                  <a:schemeClr val="bg1"/>
                </a:solidFill>
                <a:effectLst>
                  <a:outerShdw blurRad="38100" dist="38100" dir="2700000" algn="tl">
                    <a:srgbClr val="000000"/>
                  </a:outerShdw>
                </a:effectLst>
              </a:rPr>
              <a:t>Self-motivated</a:t>
            </a:r>
          </a:p>
          <a:p>
            <a:pPr marL="274320" indent="-274320">
              <a:buClr>
                <a:schemeClr val="accent3"/>
              </a:buClr>
              <a:buFont typeface="Wingdings 2"/>
              <a:buChar char=""/>
              <a:defRPr/>
            </a:pPr>
            <a:r>
              <a:rPr lang="en-US" sz="1800" b="1" dirty="0">
                <a:solidFill>
                  <a:schemeClr val="bg1"/>
                </a:solidFill>
                <a:effectLst>
                  <a:outerShdw blurRad="38100" dist="38100" dir="2700000" algn="tl">
                    <a:srgbClr val="000000"/>
                  </a:outerShdw>
                </a:effectLst>
              </a:rPr>
              <a:t>Self-regulating</a:t>
            </a:r>
          </a:p>
          <a:p>
            <a:pPr marL="274320" indent="-274320">
              <a:buClr>
                <a:schemeClr val="accent3"/>
              </a:buClr>
              <a:buFont typeface="Wingdings 2"/>
              <a:buChar char=""/>
              <a:defRPr/>
            </a:pPr>
            <a:r>
              <a:rPr lang="en-US" sz="1800" b="1" dirty="0">
                <a:solidFill>
                  <a:schemeClr val="bg1"/>
                </a:solidFill>
                <a:effectLst>
                  <a:outerShdw blurRad="38100" dist="38100" dir="2700000" algn="tl">
                    <a:srgbClr val="000000"/>
                  </a:outerShdw>
                </a:effectLst>
              </a:rPr>
              <a:t>Lifelong learning</a:t>
            </a:r>
          </a:p>
        </p:txBody>
      </p:sp>
      <p:sp>
        <p:nvSpPr>
          <p:cNvPr id="24580" name="AutoShape 16"/>
          <p:cNvSpPr>
            <a:spLocks noChangeArrowheads="1"/>
          </p:cNvSpPr>
          <p:nvPr/>
        </p:nvSpPr>
        <p:spPr bwMode="auto">
          <a:xfrm flipH="1">
            <a:off x="3048000" y="3733800"/>
            <a:ext cx="609600" cy="685800"/>
          </a:xfrm>
          <a:prstGeom prst="rightArrow">
            <a:avLst>
              <a:gd name="adj1" fmla="val 50000"/>
              <a:gd name="adj2" fmla="val 43750"/>
            </a:avLst>
          </a:prstGeom>
          <a:solidFill>
            <a:srgbClr val="FF9900"/>
          </a:solidFill>
          <a:ln w="12700">
            <a:solidFill>
              <a:schemeClr val="tx1"/>
            </a:solidFill>
            <a:miter lim="800000"/>
            <a:headEnd type="none" w="sm" len="sm"/>
            <a:tailEnd type="none" w="sm" len="sm"/>
          </a:ln>
        </p:spPr>
        <p:txBody>
          <a:bodyPr wrap="none" anchor="ctr"/>
          <a:lstStyle/>
          <a:p>
            <a:pPr algn="ctr"/>
            <a:endParaRPr lang="en-US" sz="1200">
              <a:solidFill>
                <a:srgbClr val="FF9933"/>
              </a:solidFill>
              <a:latin typeface="Times New Roman" pitchFamily="18" charset="0"/>
            </a:endParaRPr>
          </a:p>
        </p:txBody>
      </p:sp>
      <p:sp>
        <p:nvSpPr>
          <p:cNvPr id="9" name="Oval 8"/>
          <p:cNvSpPr>
            <a:spLocks noChangeArrowheads="1"/>
          </p:cNvSpPr>
          <p:nvPr/>
        </p:nvSpPr>
        <p:spPr bwMode="auto">
          <a:xfrm>
            <a:off x="3810000" y="2971800"/>
            <a:ext cx="1600200" cy="1752600"/>
          </a:xfrm>
          <a:prstGeom prst="ellipse">
            <a:avLst/>
          </a:prstGeom>
          <a:solidFill>
            <a:srgbClr val="FFFF66"/>
          </a:solidFill>
          <a:ln w="12700">
            <a:solidFill>
              <a:schemeClr val="tx1"/>
            </a:solidFill>
            <a:round/>
            <a:headEnd type="none" w="sm" len="sm"/>
            <a:tailEnd type="none" w="sm" len="sm"/>
          </a:ln>
          <a:effectLst/>
        </p:spPr>
        <p:txBody>
          <a:bodyPr wrap="none" anchor="ctr"/>
          <a:lstStyle>
            <a:defPPr>
              <a:defRPr lang="en-US"/>
            </a:defPPr>
            <a:lvl1pPr algn="l" rtl="0" fontAlgn="base">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mn-cs"/>
              </a:defRPr>
            </a:lvl2pPr>
            <a:lvl3pPr marL="914400" algn="l" rtl="0" fontAlgn="base">
              <a:spcBef>
                <a:spcPct val="0"/>
              </a:spcBef>
              <a:spcAft>
                <a:spcPct val="0"/>
              </a:spcAft>
              <a:defRPr sz="1200" kern="1200">
                <a:solidFill>
                  <a:schemeClr val="tx1"/>
                </a:solidFill>
                <a:latin typeface="Times New Roman" pitchFamily="18" charset="0"/>
                <a:ea typeface="+mn-ea"/>
                <a:cs typeface="+mn-cs"/>
              </a:defRPr>
            </a:lvl3pPr>
            <a:lvl4pPr marL="1371600" algn="l" rtl="0" fontAlgn="base">
              <a:spcBef>
                <a:spcPct val="0"/>
              </a:spcBef>
              <a:spcAft>
                <a:spcPct val="0"/>
              </a:spcAft>
              <a:defRPr sz="1200" kern="1200">
                <a:solidFill>
                  <a:schemeClr val="tx1"/>
                </a:solidFill>
                <a:latin typeface="Times New Roman" pitchFamily="18" charset="0"/>
                <a:ea typeface="+mn-ea"/>
                <a:cs typeface="+mn-cs"/>
              </a:defRPr>
            </a:lvl4pPr>
            <a:lvl5pPr marL="1828800" algn="l" rtl="0" fontAlgn="base">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defRPr/>
            </a:pPr>
            <a:r>
              <a:rPr lang="en-US" sz="1800" b="1" dirty="0">
                <a:solidFill>
                  <a:srgbClr val="FF3300"/>
                </a:solidFill>
                <a:effectLst>
                  <a:outerShdw blurRad="38100" dist="38100" dir="2700000" algn="tl">
                    <a:srgbClr val="000000"/>
                  </a:outerShdw>
                </a:effectLst>
                <a:cs typeface="Times New Roman" pitchFamily="18" charset="0"/>
              </a:rPr>
              <a:t>Building an</a:t>
            </a:r>
          </a:p>
          <a:p>
            <a:pPr algn="ctr">
              <a:defRPr/>
            </a:pPr>
            <a:r>
              <a:rPr lang="en-US" sz="1800" b="1" dirty="0">
                <a:solidFill>
                  <a:srgbClr val="FF3300"/>
                </a:solidFill>
                <a:effectLst>
                  <a:outerShdw blurRad="38100" dist="38100" dir="2700000" algn="tl">
                    <a:srgbClr val="000000"/>
                  </a:outerShdw>
                </a:effectLst>
                <a:cs typeface="Times New Roman" pitchFamily="18" charset="0"/>
              </a:rPr>
              <a:t>E-learning</a:t>
            </a:r>
          </a:p>
          <a:p>
            <a:pPr algn="ctr">
              <a:defRPr/>
            </a:pPr>
            <a:r>
              <a:rPr lang="en-US" sz="1800" b="1" dirty="0">
                <a:solidFill>
                  <a:srgbClr val="FF3300"/>
                </a:solidFill>
                <a:effectLst>
                  <a:outerShdw blurRad="38100" dist="38100" dir="2700000" algn="tl">
                    <a:srgbClr val="000000"/>
                  </a:outerShdw>
                </a:effectLst>
                <a:cs typeface="Times New Roman" pitchFamily="18" charset="0"/>
              </a:rPr>
              <a:t>Culture</a:t>
            </a:r>
          </a:p>
        </p:txBody>
      </p:sp>
      <p:sp>
        <p:nvSpPr>
          <p:cNvPr id="24582" name="AutoShape 17"/>
          <p:cNvSpPr>
            <a:spLocks noChangeArrowheads="1"/>
          </p:cNvSpPr>
          <p:nvPr/>
        </p:nvSpPr>
        <p:spPr bwMode="auto">
          <a:xfrm rot="-1882380">
            <a:off x="5221288" y="2706688"/>
            <a:ext cx="533400" cy="304800"/>
          </a:xfrm>
          <a:prstGeom prst="rightArrow">
            <a:avLst>
              <a:gd name="adj1" fmla="val 50000"/>
              <a:gd name="adj2" fmla="val 43750"/>
            </a:avLst>
          </a:prstGeom>
          <a:solidFill>
            <a:srgbClr val="FF9900"/>
          </a:solidFill>
          <a:ln w="12700">
            <a:solidFill>
              <a:schemeClr val="tx1"/>
            </a:solidFill>
            <a:miter lim="800000"/>
            <a:headEnd type="none" w="sm" len="sm"/>
            <a:tailEnd type="none" w="sm" len="sm"/>
          </a:ln>
        </p:spPr>
        <p:txBody>
          <a:bodyPr wrap="none" anchor="ctr"/>
          <a:lstStyle/>
          <a:p>
            <a:pPr algn="ctr"/>
            <a:endParaRPr lang="en-US" sz="1200">
              <a:solidFill>
                <a:srgbClr val="FF9933"/>
              </a:solidFill>
              <a:latin typeface="Times New Roman" pitchFamily="18" charset="0"/>
            </a:endParaRPr>
          </a:p>
        </p:txBody>
      </p:sp>
      <p:sp>
        <p:nvSpPr>
          <p:cNvPr id="24583" name="AutoShape 17"/>
          <p:cNvSpPr>
            <a:spLocks noChangeArrowheads="1"/>
          </p:cNvSpPr>
          <p:nvPr/>
        </p:nvSpPr>
        <p:spPr bwMode="auto">
          <a:xfrm rot="12849200" flipH="1">
            <a:off x="5365750" y="4529138"/>
            <a:ext cx="469900" cy="258762"/>
          </a:xfrm>
          <a:prstGeom prst="rightArrow">
            <a:avLst>
              <a:gd name="adj1" fmla="val 61019"/>
              <a:gd name="adj2" fmla="val 43844"/>
            </a:avLst>
          </a:prstGeom>
          <a:solidFill>
            <a:srgbClr val="FF9900"/>
          </a:solidFill>
          <a:ln w="12700">
            <a:solidFill>
              <a:schemeClr val="tx1"/>
            </a:solidFill>
            <a:miter lim="800000"/>
            <a:headEnd type="none" w="sm" len="sm"/>
            <a:tailEnd type="none" w="sm" len="sm"/>
          </a:ln>
        </p:spPr>
        <p:txBody>
          <a:bodyPr wrap="none" anchor="ctr"/>
          <a:lstStyle/>
          <a:p>
            <a:pPr algn="ctr"/>
            <a:endParaRPr lang="en-US" sz="1200">
              <a:solidFill>
                <a:srgbClr val="FF9933"/>
              </a:solidFill>
              <a:latin typeface="Times New Roman" pitchFamily="18" charset="0"/>
            </a:endParaRPr>
          </a:p>
        </p:txBody>
      </p:sp>
      <p:sp>
        <p:nvSpPr>
          <p:cNvPr id="12" name="AutoShape 5"/>
          <p:cNvSpPr>
            <a:spLocks noChangeArrowheads="1"/>
          </p:cNvSpPr>
          <p:nvPr/>
        </p:nvSpPr>
        <p:spPr bwMode="auto">
          <a:xfrm>
            <a:off x="5791200" y="2133600"/>
            <a:ext cx="3124200" cy="1524000"/>
          </a:xfrm>
          <a:prstGeom prst="roundRect">
            <a:avLst>
              <a:gd name="adj" fmla="val 16667"/>
            </a:avLst>
          </a:prstGeom>
          <a:solidFill>
            <a:schemeClr val="accent1"/>
          </a:solidFill>
          <a:ln w="12700">
            <a:round/>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defPPr>
              <a:defRPr lang="en-US"/>
            </a:defPPr>
            <a:lvl1pPr algn="l" rtl="0" fontAlgn="base">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mn-cs"/>
              </a:defRPr>
            </a:lvl2pPr>
            <a:lvl3pPr marL="914400" algn="l" rtl="0" fontAlgn="base">
              <a:spcBef>
                <a:spcPct val="0"/>
              </a:spcBef>
              <a:spcAft>
                <a:spcPct val="0"/>
              </a:spcAft>
              <a:defRPr sz="1200" kern="1200">
                <a:solidFill>
                  <a:schemeClr val="tx1"/>
                </a:solidFill>
                <a:latin typeface="Times New Roman" pitchFamily="18" charset="0"/>
                <a:ea typeface="+mn-ea"/>
                <a:cs typeface="+mn-cs"/>
              </a:defRPr>
            </a:lvl3pPr>
            <a:lvl4pPr marL="1371600" algn="l" rtl="0" fontAlgn="base">
              <a:spcBef>
                <a:spcPct val="0"/>
              </a:spcBef>
              <a:spcAft>
                <a:spcPct val="0"/>
              </a:spcAft>
              <a:defRPr sz="1200" kern="1200">
                <a:solidFill>
                  <a:schemeClr val="tx1"/>
                </a:solidFill>
                <a:latin typeface="Times New Roman" pitchFamily="18" charset="0"/>
                <a:ea typeface="+mn-ea"/>
                <a:cs typeface="+mn-cs"/>
              </a:defRPr>
            </a:lvl4pPr>
            <a:lvl5pPr marL="1828800" algn="l" rtl="0" fontAlgn="base">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sz="1600" b="1" dirty="0">
                <a:solidFill>
                  <a:srgbClr val="FF3300"/>
                </a:solidFill>
                <a:effectLst>
                  <a:outerShdw blurRad="38100" dist="38100" dir="2700000" algn="tl">
                    <a:srgbClr val="000000"/>
                  </a:outerShdw>
                </a:effectLst>
              </a:rPr>
              <a:t>Teacher:</a:t>
            </a:r>
          </a:p>
          <a:p>
            <a:pPr>
              <a:defRPr/>
            </a:pPr>
            <a:r>
              <a:rPr lang="en-US" sz="1600" b="1" dirty="0">
                <a:solidFill>
                  <a:schemeClr val="bg1"/>
                </a:solidFill>
                <a:effectLst>
                  <a:outerShdw blurRad="38100" dist="38100" dir="2700000" algn="tl">
                    <a:srgbClr val="000000"/>
                  </a:outerShdw>
                </a:effectLst>
              </a:rPr>
              <a:t>Develop knowledge &amp; skills</a:t>
            </a:r>
          </a:p>
          <a:p>
            <a:pPr>
              <a:defRPr/>
            </a:pPr>
            <a:r>
              <a:rPr lang="en-US" sz="1600" b="1" dirty="0">
                <a:solidFill>
                  <a:schemeClr val="bg1"/>
                </a:solidFill>
                <a:effectLst>
                  <a:outerShdw blurRad="38100" dist="38100" dir="2700000" algn="tl">
                    <a:srgbClr val="000000"/>
                  </a:outerShdw>
                </a:effectLst>
              </a:rPr>
              <a:t>Understand learning and its need</a:t>
            </a:r>
          </a:p>
          <a:p>
            <a:pPr>
              <a:defRPr/>
            </a:pPr>
            <a:r>
              <a:rPr lang="en-US" sz="1600" b="1" dirty="0">
                <a:solidFill>
                  <a:schemeClr val="bg1"/>
                </a:solidFill>
                <a:effectLst>
                  <a:outerShdw blurRad="38100" dist="38100" dir="2700000" algn="tl">
                    <a:srgbClr val="000000"/>
                  </a:outerShdw>
                </a:effectLst>
              </a:rPr>
              <a:t>Facilitate learning</a:t>
            </a:r>
          </a:p>
          <a:p>
            <a:pPr>
              <a:defRPr/>
            </a:pPr>
            <a:r>
              <a:rPr lang="en-US" sz="1600" b="1" dirty="0">
                <a:solidFill>
                  <a:schemeClr val="bg1"/>
                </a:solidFill>
                <a:effectLst>
                  <a:outerShdw blurRad="38100" dist="38100" dir="2700000" algn="tl">
                    <a:srgbClr val="000000"/>
                  </a:outerShdw>
                </a:effectLst>
              </a:rPr>
              <a:t>Create learning opportunities</a:t>
            </a:r>
          </a:p>
        </p:txBody>
      </p:sp>
      <p:sp>
        <p:nvSpPr>
          <p:cNvPr id="13" name="AutoShape 6"/>
          <p:cNvSpPr>
            <a:spLocks noChangeArrowheads="1"/>
          </p:cNvSpPr>
          <p:nvPr/>
        </p:nvSpPr>
        <p:spPr bwMode="auto">
          <a:xfrm>
            <a:off x="5867400" y="4191000"/>
            <a:ext cx="3124200" cy="1524000"/>
          </a:xfrm>
          <a:prstGeom prst="roundRect">
            <a:avLst>
              <a:gd name="adj" fmla="val 16667"/>
            </a:avLst>
          </a:prstGeom>
          <a:solidFill>
            <a:schemeClr val="accent1"/>
          </a:solidFill>
          <a:ln w="12700">
            <a:round/>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defPPr>
              <a:defRPr lang="en-US"/>
            </a:defPPr>
            <a:lvl1pPr algn="l" rtl="0" fontAlgn="base">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mn-cs"/>
              </a:defRPr>
            </a:lvl2pPr>
            <a:lvl3pPr marL="914400" algn="l" rtl="0" fontAlgn="base">
              <a:spcBef>
                <a:spcPct val="0"/>
              </a:spcBef>
              <a:spcAft>
                <a:spcPct val="0"/>
              </a:spcAft>
              <a:defRPr sz="1200" kern="1200">
                <a:solidFill>
                  <a:schemeClr val="tx1"/>
                </a:solidFill>
                <a:latin typeface="Times New Roman" pitchFamily="18" charset="0"/>
                <a:ea typeface="+mn-ea"/>
                <a:cs typeface="+mn-cs"/>
              </a:defRPr>
            </a:lvl3pPr>
            <a:lvl4pPr marL="1371600" algn="l" rtl="0" fontAlgn="base">
              <a:spcBef>
                <a:spcPct val="0"/>
              </a:spcBef>
              <a:spcAft>
                <a:spcPct val="0"/>
              </a:spcAft>
              <a:defRPr sz="1200" kern="1200">
                <a:solidFill>
                  <a:schemeClr val="tx1"/>
                </a:solidFill>
                <a:latin typeface="Times New Roman" pitchFamily="18" charset="0"/>
                <a:ea typeface="+mn-ea"/>
                <a:cs typeface="+mn-cs"/>
              </a:defRPr>
            </a:lvl4pPr>
            <a:lvl5pPr marL="1828800" algn="l" rtl="0" fontAlgn="base">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sz="1800" b="1" dirty="0">
                <a:solidFill>
                  <a:srgbClr val="FF3300"/>
                </a:solidFill>
                <a:effectLst>
                  <a:outerShdw blurRad="38100" dist="38100" dir="2700000" algn="tl">
                    <a:srgbClr val="000000"/>
                  </a:outerShdw>
                </a:effectLst>
              </a:rPr>
              <a:t>Administrator:</a:t>
            </a:r>
          </a:p>
          <a:p>
            <a:pPr>
              <a:defRPr/>
            </a:pPr>
            <a:r>
              <a:rPr lang="en-US" sz="1800" b="1" dirty="0">
                <a:solidFill>
                  <a:schemeClr val="bg1"/>
                </a:solidFill>
                <a:effectLst>
                  <a:outerShdw blurRad="38100" dist="38100" dir="2700000" algn="tl">
                    <a:srgbClr val="000000"/>
                  </a:outerShdw>
                </a:effectLst>
              </a:rPr>
              <a:t>Create Learning environment</a:t>
            </a:r>
          </a:p>
          <a:p>
            <a:pPr>
              <a:defRPr/>
            </a:pPr>
            <a:r>
              <a:rPr lang="en-US" sz="1800" b="1" dirty="0">
                <a:solidFill>
                  <a:schemeClr val="bg1"/>
                </a:solidFill>
                <a:effectLst>
                  <a:outerShdw blurRad="38100" dist="38100" dir="2700000" algn="tl">
                    <a:srgbClr val="000000"/>
                  </a:outerShdw>
                </a:effectLst>
              </a:rPr>
              <a:t>Provide ICT infrastructure</a:t>
            </a:r>
          </a:p>
          <a:p>
            <a:pPr>
              <a:defRPr/>
            </a:pPr>
            <a:r>
              <a:rPr lang="en-US" sz="1800" b="1" dirty="0">
                <a:solidFill>
                  <a:schemeClr val="bg1"/>
                </a:solidFill>
                <a:effectLst>
                  <a:outerShdw blurRad="38100" dist="38100" dir="2700000" algn="tl">
                    <a:srgbClr val="000000"/>
                  </a:outerShdw>
                </a:effectLst>
              </a:rPr>
              <a:t>Resources for lifelong learning</a:t>
            </a: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457200" y="704088"/>
            <a:ext cx="8305800" cy="867524"/>
          </a:xfrm>
        </p:spPr>
        <p:txBody>
          <a:bodyPr>
            <a:normAutofit fontScale="90000"/>
          </a:bodyPr>
          <a:lstStyle/>
          <a:p>
            <a:pPr fontAlgn="auto">
              <a:spcAft>
                <a:spcPts val="0"/>
              </a:spcAft>
              <a:defRPr/>
            </a:pPr>
            <a:r>
              <a:rPr lang="en-US" dirty="0" smtClean="0"/>
              <a:t>Traditional &amp; E-learning Approach</a:t>
            </a:r>
          </a:p>
        </p:txBody>
      </p:sp>
      <p:graphicFrame>
        <p:nvGraphicFramePr>
          <p:cNvPr id="179203" name="Group 3"/>
          <p:cNvGraphicFramePr>
            <a:graphicFrameLocks noGrp="1"/>
          </p:cNvGraphicFramePr>
          <p:nvPr/>
        </p:nvGraphicFramePr>
        <p:xfrm>
          <a:off x="428596" y="1828800"/>
          <a:ext cx="8105804" cy="4814909"/>
        </p:xfrm>
        <a:graphic>
          <a:graphicData uri="http://schemas.openxmlformats.org/drawingml/2006/table">
            <a:tbl>
              <a:tblPr/>
              <a:tblGrid>
                <a:gridCol w="1765621"/>
                <a:gridCol w="3129964"/>
                <a:gridCol w="3210219"/>
              </a:tblGrid>
              <a:tr h="565425">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FFFF00"/>
                          </a:solidFill>
                          <a:effectLst>
                            <a:outerShdw blurRad="38100" dist="38100" dir="2700000" algn="tl">
                              <a:srgbClr val="000000"/>
                            </a:outerShdw>
                          </a:effectLst>
                          <a:latin typeface="Times New Roman" pitchFamily="18" charset="0"/>
                        </a:rPr>
                        <a:t>Traditional and E-learning approaches</a:t>
                      </a:r>
                    </a:p>
                  </a:txBody>
                  <a:tcPr horzOverflow="overflow">
                    <a:lnL w="12700" cap="flat" cmpd="sng" algn="ctr">
                      <a:solidFill>
                        <a:srgbClr val="FFFF00"/>
                      </a:solidFill>
                      <a:prstDash val="solid"/>
                      <a:round/>
                      <a:headEnd type="none" w="sm" len="sm"/>
                      <a:tailEnd type="none" w="sm" len="sm"/>
                    </a:lnL>
                    <a:lnR w="12700" cap="flat" cmpd="sng" algn="ctr">
                      <a:solidFill>
                        <a:srgbClr val="FFFF00"/>
                      </a:solidFill>
                      <a:prstDash val="solid"/>
                      <a:round/>
                      <a:headEnd type="none" w="sm" len="sm"/>
                      <a:tailEnd type="none" w="sm" len="sm"/>
                    </a:lnR>
                    <a:lnT w="12700" cap="flat" cmpd="sng" algn="ctr">
                      <a:solidFill>
                        <a:srgbClr val="FFFF00"/>
                      </a:solidFill>
                      <a:prstDash val="solid"/>
                      <a:round/>
                      <a:headEnd type="none" w="sm" len="sm"/>
                      <a:tailEnd type="none" w="sm" len="sm"/>
                    </a:lnT>
                    <a:lnB w="12700" cap="flat" cmpd="sng" algn="ctr">
                      <a:solidFill>
                        <a:srgbClr val="FFFF00"/>
                      </a:solidFill>
                      <a:prstDash val="solid"/>
                      <a:round/>
                      <a:headEnd type="none" w="sm" len="sm"/>
                      <a:tailEnd type="none" w="sm" len="sm"/>
                    </a:lnB>
                    <a:lnTlToBr>
                      <a:noFill/>
                    </a:lnTlToBr>
                    <a:lnBlToTr>
                      <a:noFill/>
                    </a:lnBlToTr>
                    <a:solidFill>
                      <a:srgbClr val="CC3300"/>
                    </a:solidFill>
                  </a:tcPr>
                </a:tc>
                <a:tc hMerge="1">
                  <a:txBody>
                    <a:bodyPr/>
                    <a:lstStyle/>
                    <a:p>
                      <a:endParaRPr lang="en-IN"/>
                    </a:p>
                  </a:txBody>
                  <a:tcPr/>
                </a:tc>
                <a:tc hMerge="1">
                  <a:txBody>
                    <a:bodyPr/>
                    <a:lstStyle/>
                    <a:p>
                      <a:endParaRPr lang="en-IN"/>
                    </a:p>
                  </a:txBody>
                  <a:tcPr/>
                </a:tc>
              </a:tr>
              <a:tr h="5654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Times New Roman" pitchFamily="18" charset="0"/>
                      </a:endParaRPr>
                    </a:p>
                  </a:txBody>
                  <a:tcPr horzOverflow="overflow">
                    <a:lnL w="12700" cap="flat" cmpd="sng" algn="ctr">
                      <a:solidFill>
                        <a:srgbClr val="FFFF00"/>
                      </a:solidFill>
                      <a:prstDash val="solid"/>
                      <a:round/>
                      <a:headEnd type="none" w="sm" len="sm"/>
                      <a:tailEnd type="none" w="sm" len="sm"/>
                    </a:lnL>
                    <a:lnR w="12700" cap="flat" cmpd="sng" algn="ctr">
                      <a:solidFill>
                        <a:srgbClr val="FFFF00"/>
                      </a:solidFill>
                      <a:prstDash val="solid"/>
                      <a:round/>
                      <a:headEnd type="none" w="sm" len="sm"/>
                      <a:tailEnd type="none" w="sm" len="sm"/>
                    </a:lnR>
                    <a:lnT w="12700" cap="flat" cmpd="sng" algn="ctr">
                      <a:solidFill>
                        <a:srgbClr val="FFFF00"/>
                      </a:solidFill>
                      <a:prstDash val="solid"/>
                      <a:round/>
                      <a:headEnd type="none" w="sm" len="sm"/>
                      <a:tailEnd type="none" w="sm" len="sm"/>
                    </a:lnT>
                    <a:lnB w="12700" cap="flat" cmpd="sng" algn="ctr">
                      <a:solidFill>
                        <a:srgbClr val="FFFF00"/>
                      </a:solidFill>
                      <a:prstDash val="solid"/>
                      <a:round/>
                      <a:headEnd type="none" w="sm" len="sm"/>
                      <a:tailEnd type="none" w="sm" len="sm"/>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rPr>
                        <a:t>Traditional Classroom</a:t>
                      </a:r>
                    </a:p>
                  </a:txBody>
                  <a:tcPr horzOverflow="overflow">
                    <a:lnL w="12700" cap="flat" cmpd="sng" algn="ctr">
                      <a:solidFill>
                        <a:srgbClr val="FFFF00"/>
                      </a:solidFill>
                      <a:prstDash val="solid"/>
                      <a:round/>
                      <a:headEnd type="none" w="sm" len="sm"/>
                      <a:tailEnd type="none" w="sm" len="sm"/>
                    </a:lnL>
                    <a:lnR w="12700" cap="flat" cmpd="sng" algn="ctr">
                      <a:solidFill>
                        <a:srgbClr val="FFFF00"/>
                      </a:solidFill>
                      <a:prstDash val="solid"/>
                      <a:round/>
                      <a:headEnd type="none" w="sm" len="sm"/>
                      <a:tailEnd type="none" w="sm" len="sm"/>
                    </a:lnR>
                    <a:lnT w="12700" cap="flat" cmpd="sng" algn="ctr">
                      <a:solidFill>
                        <a:srgbClr val="FFFF00"/>
                      </a:solidFill>
                      <a:prstDash val="solid"/>
                      <a:round/>
                      <a:headEnd type="none" w="sm" len="sm"/>
                      <a:tailEnd type="none" w="sm" len="sm"/>
                    </a:lnT>
                    <a:lnB w="12700" cap="flat" cmpd="sng" algn="ctr">
                      <a:solidFill>
                        <a:srgbClr val="FFFF00"/>
                      </a:solidFill>
                      <a:prstDash val="solid"/>
                      <a:round/>
                      <a:headEnd type="none" w="sm" len="sm"/>
                      <a:tailEnd type="none" w="sm" len="sm"/>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rPr>
                        <a:t>E-Learning</a:t>
                      </a:r>
                    </a:p>
                  </a:txBody>
                  <a:tcPr horzOverflow="overflow">
                    <a:lnL w="12700" cap="flat" cmpd="sng" algn="ctr">
                      <a:solidFill>
                        <a:srgbClr val="FFFF00"/>
                      </a:solidFill>
                      <a:prstDash val="solid"/>
                      <a:round/>
                      <a:headEnd type="none" w="sm" len="sm"/>
                      <a:tailEnd type="none" w="sm" len="sm"/>
                    </a:lnL>
                    <a:lnR w="12700" cap="flat" cmpd="sng" algn="ctr">
                      <a:solidFill>
                        <a:srgbClr val="FFFF00"/>
                      </a:solidFill>
                      <a:prstDash val="solid"/>
                      <a:round/>
                      <a:headEnd type="none" w="sm" len="sm"/>
                      <a:tailEnd type="none" w="sm" len="sm"/>
                    </a:lnR>
                    <a:lnT w="12700" cap="flat" cmpd="sng" algn="ctr">
                      <a:solidFill>
                        <a:srgbClr val="FFFF00"/>
                      </a:solidFill>
                      <a:prstDash val="solid"/>
                      <a:round/>
                      <a:headEnd type="none" w="sm" len="sm"/>
                      <a:tailEnd type="none" w="sm" len="sm"/>
                    </a:lnT>
                    <a:lnB w="12700" cap="flat" cmpd="sng" algn="ctr">
                      <a:solidFill>
                        <a:srgbClr val="FFFF00"/>
                      </a:solidFill>
                      <a:prstDash val="solid"/>
                      <a:round/>
                      <a:headEnd type="none" w="sm" len="sm"/>
                      <a:tailEnd type="none" w="sm" len="sm"/>
                    </a:lnB>
                    <a:lnTlToBr>
                      <a:noFill/>
                    </a:lnTlToBr>
                    <a:lnBlToTr>
                      <a:noFill/>
                    </a:lnBlToTr>
                    <a:solidFill>
                      <a:srgbClr val="FF9900"/>
                    </a:solidFill>
                  </a:tcPr>
                </a:tc>
              </a:tr>
              <a:tr h="1005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rPr>
                        <a:t>Classroom</a:t>
                      </a:r>
                    </a:p>
                  </a:txBody>
                  <a:tcPr horzOverflow="overflow">
                    <a:lnL w="12700" cap="flat" cmpd="sng" algn="ctr">
                      <a:solidFill>
                        <a:srgbClr val="FFFF00"/>
                      </a:solidFill>
                      <a:prstDash val="solid"/>
                      <a:round/>
                      <a:headEnd type="none" w="sm" len="sm"/>
                      <a:tailEnd type="none" w="sm" len="sm"/>
                    </a:lnL>
                    <a:lnR w="12700" cap="flat" cmpd="sng" algn="ctr">
                      <a:solidFill>
                        <a:srgbClr val="FFFF00"/>
                      </a:solidFill>
                      <a:prstDash val="solid"/>
                      <a:round/>
                      <a:headEnd type="none" w="sm" len="sm"/>
                      <a:tailEnd type="none" w="sm" len="sm"/>
                    </a:lnR>
                    <a:lnT w="12700" cap="flat" cmpd="sng" algn="ctr">
                      <a:solidFill>
                        <a:srgbClr val="FFFF00"/>
                      </a:solidFill>
                      <a:prstDash val="solid"/>
                      <a:round/>
                      <a:headEnd type="none" w="sm" len="sm"/>
                      <a:tailEnd type="none" w="sm" len="sm"/>
                    </a:lnT>
                    <a:lnB w="12700" cap="flat" cmpd="sng" algn="ctr">
                      <a:solidFill>
                        <a:srgbClr val="FFFF00"/>
                      </a:solidFill>
                      <a:prstDash val="solid"/>
                      <a:round/>
                      <a:headEnd type="none" w="sm" len="sm"/>
                      <a:tailEnd type="none" w="sm" len="sm"/>
                    </a:lnB>
                    <a:lnTlToBr>
                      <a:noFill/>
                    </a:lnTlToBr>
                    <a:lnBlToTr>
                      <a:noFill/>
                    </a:lnBlToTr>
                    <a:solidFill>
                      <a:srgbClr val="3399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rPr>
                        <a:t> Physical – limited size</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rPr>
                        <a:t> Synchronous</a:t>
                      </a:r>
                    </a:p>
                  </a:txBody>
                  <a:tcPr horzOverflow="overflow">
                    <a:lnL w="12700" cap="flat" cmpd="sng" algn="ctr">
                      <a:solidFill>
                        <a:srgbClr val="FFFF00"/>
                      </a:solidFill>
                      <a:prstDash val="solid"/>
                      <a:round/>
                      <a:headEnd type="none" w="sm" len="sm"/>
                      <a:tailEnd type="none" w="sm" len="sm"/>
                    </a:lnL>
                    <a:lnR w="12700" cap="flat" cmpd="sng" algn="ctr">
                      <a:solidFill>
                        <a:srgbClr val="FFFF00"/>
                      </a:solidFill>
                      <a:prstDash val="solid"/>
                      <a:round/>
                      <a:headEnd type="none" w="sm" len="sm"/>
                      <a:tailEnd type="none" w="sm" len="sm"/>
                    </a:lnR>
                    <a:lnT w="12700" cap="flat" cmpd="sng" algn="ctr">
                      <a:solidFill>
                        <a:srgbClr val="FFFF00"/>
                      </a:solidFill>
                      <a:prstDash val="solid"/>
                      <a:round/>
                      <a:headEnd type="none" w="sm" len="sm"/>
                      <a:tailEnd type="none" w="sm" len="sm"/>
                    </a:lnT>
                    <a:lnB w="12700" cap="flat" cmpd="sng" algn="ctr">
                      <a:solidFill>
                        <a:srgbClr val="FFFF00"/>
                      </a:solidFill>
                      <a:prstDash val="solid"/>
                      <a:round/>
                      <a:headEnd type="none" w="sm" len="sm"/>
                      <a:tailEnd type="none" w="sm" len="sm"/>
                    </a:lnB>
                    <a:lnTlToBr>
                      <a:noFill/>
                    </a:lnTlToBr>
                    <a:lnBlToTr>
                      <a:noFill/>
                    </a:lnBlToTr>
                    <a:solidFill>
                      <a:srgbClr val="3399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rPr>
                        <a:t> Unlimited</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rPr>
                        <a:t> Anytime, anywhere</a:t>
                      </a:r>
                    </a:p>
                  </a:txBody>
                  <a:tcPr horzOverflow="overflow">
                    <a:lnL w="12700" cap="flat" cmpd="sng" algn="ctr">
                      <a:solidFill>
                        <a:srgbClr val="FFFF00"/>
                      </a:solidFill>
                      <a:prstDash val="solid"/>
                      <a:round/>
                      <a:headEnd type="none" w="sm" len="sm"/>
                      <a:tailEnd type="none" w="sm" len="sm"/>
                    </a:lnL>
                    <a:lnR w="12700" cap="flat" cmpd="sng" algn="ctr">
                      <a:solidFill>
                        <a:srgbClr val="FFFF00"/>
                      </a:solidFill>
                      <a:prstDash val="solid"/>
                      <a:round/>
                      <a:headEnd type="none" w="sm" len="sm"/>
                      <a:tailEnd type="none" w="sm" len="sm"/>
                    </a:lnR>
                    <a:lnT w="12700" cap="flat" cmpd="sng" algn="ctr">
                      <a:solidFill>
                        <a:srgbClr val="FFFF00"/>
                      </a:solidFill>
                      <a:prstDash val="solid"/>
                      <a:round/>
                      <a:headEnd type="none" w="sm" len="sm"/>
                      <a:tailEnd type="none" w="sm" len="sm"/>
                    </a:lnT>
                    <a:lnB w="12700" cap="flat" cmpd="sng" algn="ctr">
                      <a:solidFill>
                        <a:srgbClr val="FFFF00"/>
                      </a:solidFill>
                      <a:prstDash val="solid"/>
                      <a:round/>
                      <a:headEnd type="none" w="sm" len="sm"/>
                      <a:tailEnd type="none" w="sm" len="sm"/>
                    </a:lnB>
                    <a:lnTlToBr>
                      <a:noFill/>
                    </a:lnTlToBr>
                    <a:lnBlToTr>
                      <a:noFill/>
                    </a:lnBlToTr>
                    <a:solidFill>
                      <a:srgbClr val="3399FF"/>
                    </a:solidFill>
                  </a:tcPr>
                </a:tc>
              </a:tr>
              <a:tr h="167365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rPr>
                        <a:t>Content</a:t>
                      </a:r>
                    </a:p>
                  </a:txBody>
                  <a:tcPr horzOverflow="overflow">
                    <a:lnL w="12700" cap="flat" cmpd="sng" algn="ctr">
                      <a:solidFill>
                        <a:srgbClr val="FFFF00"/>
                      </a:solidFill>
                      <a:prstDash val="solid"/>
                      <a:round/>
                      <a:headEnd type="none" w="sm" len="sm"/>
                      <a:tailEnd type="none" w="sm" len="sm"/>
                    </a:lnL>
                    <a:lnR w="12700" cap="flat" cmpd="sng" algn="ctr">
                      <a:solidFill>
                        <a:srgbClr val="FFFF00"/>
                      </a:solidFill>
                      <a:prstDash val="solid"/>
                      <a:round/>
                      <a:headEnd type="none" w="sm" len="sm"/>
                      <a:tailEnd type="none" w="sm" len="sm"/>
                    </a:lnR>
                    <a:lnT w="12700" cap="flat" cmpd="sng" algn="ctr">
                      <a:solidFill>
                        <a:srgbClr val="FFFF00"/>
                      </a:solidFill>
                      <a:prstDash val="solid"/>
                      <a:round/>
                      <a:headEnd type="none" w="sm" len="sm"/>
                      <a:tailEnd type="none" w="sm" len="sm"/>
                    </a:lnT>
                    <a:lnB w="12700" cap="flat" cmpd="sng" algn="ctr">
                      <a:solidFill>
                        <a:srgbClr val="FFFF00"/>
                      </a:solidFill>
                      <a:prstDash val="solid"/>
                      <a:round/>
                      <a:headEnd type="none" w="sm" len="sm"/>
                      <a:tailEnd type="none" w="sm" len="sm"/>
                    </a:lnB>
                    <a:lnTlToBr>
                      <a:noFill/>
                    </a:lnTlToBr>
                    <a:lnBlToTr>
                      <a:noFill/>
                    </a:lnBlToTr>
                    <a:solidFill>
                      <a:srgbClr val="0066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rPr>
                        <a:t> PowerPoint/transparency/etc</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rPr>
                        <a:t> Textbooks/library</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rPr>
                        <a:t> Video</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rPr>
                        <a:t> Collaboration</a:t>
                      </a:r>
                    </a:p>
                  </a:txBody>
                  <a:tcPr horzOverflow="overflow">
                    <a:lnL w="12700" cap="flat" cmpd="sng" algn="ctr">
                      <a:solidFill>
                        <a:srgbClr val="FFFF00"/>
                      </a:solidFill>
                      <a:prstDash val="solid"/>
                      <a:round/>
                      <a:headEnd type="none" w="sm" len="sm"/>
                      <a:tailEnd type="none" w="sm" len="sm"/>
                    </a:lnL>
                    <a:lnR w="12700" cap="flat" cmpd="sng" algn="ctr">
                      <a:solidFill>
                        <a:srgbClr val="FFFF00"/>
                      </a:solidFill>
                      <a:prstDash val="solid"/>
                      <a:round/>
                      <a:headEnd type="none" w="sm" len="sm"/>
                      <a:tailEnd type="none" w="sm" len="sm"/>
                    </a:lnR>
                    <a:lnT w="12700" cap="flat" cmpd="sng" algn="ctr">
                      <a:solidFill>
                        <a:srgbClr val="FFFF00"/>
                      </a:solidFill>
                      <a:prstDash val="solid"/>
                      <a:round/>
                      <a:headEnd type="none" w="sm" len="sm"/>
                      <a:tailEnd type="none" w="sm" len="sm"/>
                    </a:lnT>
                    <a:lnB w="12700" cap="flat" cmpd="sng" algn="ctr">
                      <a:solidFill>
                        <a:srgbClr val="FFFF00"/>
                      </a:solidFill>
                      <a:prstDash val="solid"/>
                      <a:round/>
                      <a:headEnd type="none" w="sm" len="sm"/>
                      <a:tailEnd type="none" w="sm" len="sm"/>
                    </a:lnB>
                    <a:lnTlToBr>
                      <a:noFill/>
                    </a:lnTlToBr>
                    <a:lnBlToTr>
                      <a:noFill/>
                    </a:lnBlToTr>
                    <a:solidFill>
                      <a:srgbClr val="0066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rPr>
                        <a:t> Multimedia / simulation</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rPr>
                        <a:t> Digital library</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rPr>
                        <a:t> On demand</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rPr>
                        <a:t> Syn &amp; Asyn. Communication</a:t>
                      </a:r>
                    </a:p>
                  </a:txBody>
                  <a:tcPr horzOverflow="overflow">
                    <a:lnL w="12700" cap="flat" cmpd="sng" algn="ctr">
                      <a:solidFill>
                        <a:srgbClr val="FFFF00"/>
                      </a:solidFill>
                      <a:prstDash val="solid"/>
                      <a:round/>
                      <a:headEnd type="none" w="sm" len="sm"/>
                      <a:tailEnd type="none" w="sm" len="sm"/>
                    </a:lnL>
                    <a:lnR w="12700" cap="flat" cmpd="sng" algn="ctr">
                      <a:solidFill>
                        <a:srgbClr val="FFFF00"/>
                      </a:solidFill>
                      <a:prstDash val="solid"/>
                      <a:round/>
                      <a:headEnd type="none" w="sm" len="sm"/>
                      <a:tailEnd type="none" w="sm" len="sm"/>
                    </a:lnR>
                    <a:lnT w="12700" cap="flat" cmpd="sng" algn="ctr">
                      <a:solidFill>
                        <a:srgbClr val="FFFF00"/>
                      </a:solidFill>
                      <a:prstDash val="solid"/>
                      <a:round/>
                      <a:headEnd type="none" w="sm" len="sm"/>
                      <a:tailEnd type="none" w="sm" len="sm"/>
                    </a:lnT>
                    <a:lnB w="12700" cap="flat" cmpd="sng" algn="ctr">
                      <a:solidFill>
                        <a:srgbClr val="FFFF00"/>
                      </a:solidFill>
                      <a:prstDash val="solid"/>
                      <a:round/>
                      <a:headEnd type="none" w="sm" len="sm"/>
                      <a:tailEnd type="none" w="sm" len="sm"/>
                    </a:lnB>
                    <a:lnTlToBr>
                      <a:noFill/>
                    </a:lnTlToBr>
                    <a:lnBlToTr>
                      <a:noFill/>
                    </a:lnBlToTr>
                    <a:solidFill>
                      <a:srgbClr val="0066CC"/>
                    </a:solidFill>
                  </a:tcPr>
                </a:tc>
              </a:tr>
              <a:tr h="1005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rPr>
                        <a:t>Personalisation</a:t>
                      </a:r>
                    </a:p>
                  </a:txBody>
                  <a:tcPr horzOverflow="overflow">
                    <a:lnL w="12700" cap="flat" cmpd="sng" algn="ctr">
                      <a:solidFill>
                        <a:srgbClr val="FFFF00"/>
                      </a:solidFill>
                      <a:prstDash val="solid"/>
                      <a:round/>
                      <a:headEnd type="none" w="sm" len="sm"/>
                      <a:tailEnd type="none" w="sm" len="sm"/>
                    </a:lnL>
                    <a:lnR w="12700" cap="flat" cmpd="sng" algn="ctr">
                      <a:solidFill>
                        <a:srgbClr val="FFFF00"/>
                      </a:solidFill>
                      <a:prstDash val="solid"/>
                      <a:round/>
                      <a:headEnd type="none" w="sm" len="sm"/>
                      <a:tailEnd type="none" w="sm" len="sm"/>
                    </a:lnR>
                    <a:lnT w="12700" cap="flat" cmpd="sng" algn="ctr">
                      <a:solidFill>
                        <a:srgbClr val="FFFF00"/>
                      </a:solidFill>
                      <a:prstDash val="solid"/>
                      <a:round/>
                      <a:headEnd type="none" w="sm" len="sm"/>
                      <a:tailEnd type="none" w="sm" len="sm"/>
                    </a:lnT>
                    <a:lnB w="12700" cap="flat" cmpd="sng" algn="ctr">
                      <a:solidFill>
                        <a:srgbClr val="FFFF00"/>
                      </a:solidFill>
                      <a:prstDash val="solid"/>
                      <a:round/>
                      <a:headEnd type="none" w="sm" len="sm"/>
                      <a:tailEnd type="none" w="sm" len="sm"/>
                    </a:lnB>
                    <a:lnTlToBr>
                      <a:noFill/>
                    </a:lnTlToBr>
                    <a:lnBlToTr>
                      <a:noFill/>
                    </a:lnBlToTr>
                    <a:solidFill>
                      <a:srgbClr val="00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rPr>
                        <a:t> One learning path</a:t>
                      </a:r>
                    </a:p>
                  </a:txBody>
                  <a:tcPr horzOverflow="overflow">
                    <a:lnL w="12700" cap="flat" cmpd="sng" algn="ctr">
                      <a:solidFill>
                        <a:srgbClr val="FFFF00"/>
                      </a:solidFill>
                      <a:prstDash val="solid"/>
                      <a:round/>
                      <a:headEnd type="none" w="sm" len="sm"/>
                      <a:tailEnd type="none" w="sm" len="sm"/>
                    </a:lnL>
                    <a:lnR w="12700" cap="flat" cmpd="sng" algn="ctr">
                      <a:solidFill>
                        <a:srgbClr val="FFFF00"/>
                      </a:solidFill>
                      <a:prstDash val="solid"/>
                      <a:round/>
                      <a:headEnd type="none" w="sm" len="sm"/>
                      <a:tailEnd type="none" w="sm" len="sm"/>
                    </a:lnR>
                    <a:lnT w="12700" cap="flat" cmpd="sng" algn="ctr">
                      <a:solidFill>
                        <a:srgbClr val="FFFF00"/>
                      </a:solidFill>
                      <a:prstDash val="solid"/>
                      <a:round/>
                      <a:headEnd type="none" w="sm" len="sm"/>
                      <a:tailEnd type="none" w="sm" len="sm"/>
                    </a:lnT>
                    <a:lnB w="12700" cap="flat" cmpd="sng" algn="ctr">
                      <a:solidFill>
                        <a:srgbClr val="FFFF00"/>
                      </a:solidFill>
                      <a:prstDash val="solid"/>
                      <a:round/>
                      <a:headEnd type="none" w="sm" len="sm"/>
                      <a:tailEnd type="none" w="sm" len="sm"/>
                    </a:lnB>
                    <a:lnTlToBr>
                      <a:noFill/>
                    </a:lnTlToBr>
                    <a:lnBlToTr>
                      <a:noFill/>
                    </a:lnBlToTr>
                    <a:solidFill>
                      <a:srgbClr val="00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Times New Roman" pitchFamily="18" charset="0"/>
                        </a:rPr>
                        <a:t> Learning path and pace determined by learner</a:t>
                      </a:r>
                    </a:p>
                  </a:txBody>
                  <a:tcPr horzOverflow="overflow">
                    <a:lnL w="12700" cap="flat" cmpd="sng" algn="ctr">
                      <a:solidFill>
                        <a:srgbClr val="FFFF00"/>
                      </a:solidFill>
                      <a:prstDash val="solid"/>
                      <a:round/>
                      <a:headEnd type="none" w="sm" len="sm"/>
                      <a:tailEnd type="none" w="sm" len="sm"/>
                    </a:lnL>
                    <a:lnR w="12700" cap="flat" cmpd="sng" algn="ctr">
                      <a:solidFill>
                        <a:srgbClr val="FFFF00"/>
                      </a:solidFill>
                      <a:prstDash val="solid"/>
                      <a:round/>
                      <a:headEnd type="none" w="sm" len="sm"/>
                      <a:tailEnd type="none" w="sm" len="sm"/>
                    </a:lnR>
                    <a:lnT w="12700" cap="flat" cmpd="sng" algn="ctr">
                      <a:solidFill>
                        <a:srgbClr val="FFFF00"/>
                      </a:solidFill>
                      <a:prstDash val="solid"/>
                      <a:round/>
                      <a:headEnd type="none" w="sm" len="sm"/>
                      <a:tailEnd type="none" w="sm" len="sm"/>
                    </a:lnT>
                    <a:lnB w="12700" cap="flat" cmpd="sng" algn="ctr">
                      <a:solidFill>
                        <a:srgbClr val="FFFF00"/>
                      </a:solidFill>
                      <a:prstDash val="solid"/>
                      <a:round/>
                      <a:headEnd type="none" w="sm" len="sm"/>
                      <a:tailEnd type="none" w="sm" len="sm"/>
                    </a:lnB>
                    <a:lnTlToBr>
                      <a:noFill/>
                    </a:lnTlToBr>
                    <a:lnBlToTr>
                      <a:noFill/>
                    </a:lnBlToTr>
                    <a:solidFill>
                      <a:srgbClr val="003399"/>
                    </a:solidFill>
                  </a:tcPr>
                </a:tc>
              </a:tr>
            </a:tbl>
          </a:graphicData>
        </a:graphic>
      </p:graphicFrame>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style>
          <a:lnRef idx="3">
            <a:schemeClr val="lt1"/>
          </a:lnRef>
          <a:fillRef idx="1">
            <a:schemeClr val="accent4"/>
          </a:fillRef>
          <a:effectRef idx="1">
            <a:schemeClr val="accent4"/>
          </a:effectRef>
          <a:fontRef idx="minor">
            <a:schemeClr val="lt1"/>
          </a:fontRef>
        </p:style>
        <p:txBody>
          <a:bodyPr>
            <a:normAutofit/>
          </a:bodyPr>
          <a:lstStyle/>
          <a:p>
            <a:pPr fontAlgn="auto">
              <a:spcAft>
                <a:spcPts val="0"/>
              </a:spcAft>
              <a:defRPr/>
            </a:pPr>
            <a:r>
              <a:rPr lang="en-US" dirty="0" smtClean="0"/>
              <a:t>      Instructor led training</a:t>
            </a:r>
            <a:endParaRPr lang="en-US" dirty="0"/>
          </a:p>
        </p:txBody>
      </p:sp>
      <p:sp>
        <p:nvSpPr>
          <p:cNvPr id="3" name="Content Placeholder 2"/>
          <p:cNvSpPr>
            <a:spLocks noGrp="1"/>
          </p:cNvSpPr>
          <p:nvPr>
            <p:ph idx="1"/>
          </p:nvPr>
        </p:nvSpPr>
        <p:spPr>
          <a:ln/>
        </p:spPr>
        <p:style>
          <a:lnRef idx="1">
            <a:schemeClr val="accent4"/>
          </a:lnRef>
          <a:fillRef idx="2">
            <a:schemeClr val="accent4"/>
          </a:fillRef>
          <a:effectRef idx="1">
            <a:schemeClr val="accent4"/>
          </a:effectRef>
          <a:fontRef idx="minor">
            <a:schemeClr val="dk1"/>
          </a:fontRef>
        </p:style>
        <p:txBody>
          <a:bodyPr>
            <a:normAutofit fontScale="92500"/>
          </a:bodyPr>
          <a:lstStyle/>
          <a:p>
            <a:pPr marL="274320" indent="-274320" fontAlgn="auto">
              <a:spcAft>
                <a:spcPts val="0"/>
              </a:spcAft>
              <a:buClr>
                <a:schemeClr val="accent3"/>
              </a:buClr>
              <a:buFont typeface="Wingdings 2"/>
              <a:buChar char=""/>
              <a:defRPr/>
            </a:pPr>
            <a:r>
              <a:rPr lang="en-US" sz="2800" dirty="0" smtClean="0"/>
              <a:t>It refers to the traditional classroom training where a teacher teaches a classroom full of students.</a:t>
            </a:r>
          </a:p>
          <a:p>
            <a:pPr marL="274320" indent="-274320" fontAlgn="auto">
              <a:spcAft>
                <a:spcPts val="0"/>
              </a:spcAft>
              <a:buClr>
                <a:schemeClr val="accent3"/>
              </a:buClr>
              <a:buFont typeface="Wingdings 2"/>
              <a:buChar char=""/>
              <a:defRPr/>
            </a:pPr>
            <a:r>
              <a:rPr lang="en-US" sz="2800" dirty="0" smtClean="0"/>
              <a:t>The problems of this training are</a:t>
            </a:r>
          </a:p>
          <a:p>
            <a:pPr marL="514350" indent="-514350" fontAlgn="auto">
              <a:spcAft>
                <a:spcPts val="0"/>
              </a:spcAft>
              <a:buClr>
                <a:schemeClr val="accent3"/>
              </a:buClr>
              <a:buFont typeface="Wingdings 2"/>
              <a:buNone/>
              <a:defRPr/>
            </a:pPr>
            <a:r>
              <a:rPr lang="en-US" sz="2800" dirty="0" smtClean="0"/>
              <a:t>	1. </a:t>
            </a:r>
            <a:r>
              <a:rPr lang="en-US" sz="2800" u="sng" dirty="0" smtClean="0"/>
              <a:t>Distance</a:t>
            </a:r>
            <a:r>
              <a:rPr lang="en-US" sz="2800" dirty="0" smtClean="0"/>
              <a:t>: Bringing together the students under one roof for requires time and money.</a:t>
            </a:r>
          </a:p>
          <a:p>
            <a:pPr marL="514350" indent="-514350" fontAlgn="auto">
              <a:spcAft>
                <a:spcPts val="0"/>
              </a:spcAft>
              <a:buClr>
                <a:schemeClr val="accent3"/>
              </a:buClr>
              <a:buFont typeface="Wingdings 2"/>
              <a:buNone/>
              <a:defRPr/>
            </a:pPr>
            <a:r>
              <a:rPr lang="en-US" sz="2800" dirty="0" smtClean="0"/>
              <a:t>	2.</a:t>
            </a:r>
            <a:r>
              <a:rPr lang="en-US" sz="2800" u="sng" dirty="0" smtClean="0"/>
              <a:t> Audience size and response time</a:t>
            </a:r>
            <a:r>
              <a:rPr lang="en-US" sz="2800" dirty="0" smtClean="0"/>
              <a:t>: Same planning is required for smaller and larger group of students in planning, infrastructure and instructors.  </a:t>
            </a:r>
          </a:p>
          <a:p>
            <a:pPr marL="514350" indent="-514350" fontAlgn="auto">
              <a:spcAft>
                <a:spcPts val="0"/>
              </a:spcAft>
              <a:buClr>
                <a:schemeClr val="accent3"/>
              </a:buClr>
              <a:buFont typeface="Wingdings 2"/>
              <a:buNone/>
              <a:defRPr/>
            </a:pPr>
            <a:r>
              <a:rPr lang="en-US" sz="2800" dirty="0" smtClean="0"/>
              <a:t>	3.</a:t>
            </a:r>
            <a:r>
              <a:rPr lang="en-US" sz="2800" u="sng" dirty="0" smtClean="0"/>
              <a:t> Off the job time</a:t>
            </a:r>
            <a:r>
              <a:rPr lang="en-US" sz="2800" dirty="0" smtClean="0"/>
              <a:t>: working people face difficulty in finding a replacement for their jobs.</a:t>
            </a:r>
            <a:endParaRPr lang="en-US" sz="2800" dirty="0"/>
          </a:p>
        </p:txBody>
      </p:sp>
    </p:spTree>
  </p:cSld>
  <p:clrMapOvr>
    <a:masterClrMapping/>
  </p:clrMapOvr>
  <p:transition>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a:ln/>
        </p:spPr>
        <p:style>
          <a:lnRef idx="1">
            <a:schemeClr val="accent3"/>
          </a:lnRef>
          <a:fillRef idx="2">
            <a:schemeClr val="accent3"/>
          </a:fillRef>
          <a:effectRef idx="1">
            <a:schemeClr val="accent3"/>
          </a:effectRef>
          <a:fontRef idx="minor">
            <a:schemeClr val="dk1"/>
          </a:fontRef>
        </p:style>
        <p:txBody>
          <a:bodyPr>
            <a:normAutofit/>
          </a:bodyPr>
          <a:lstStyle/>
          <a:p>
            <a:pPr fontAlgn="auto">
              <a:spcAft>
                <a:spcPts val="0"/>
              </a:spcAft>
              <a:defRPr/>
            </a:pPr>
            <a:r>
              <a:rPr lang="en-US" dirty="0" smtClean="0"/>
              <a:t>      Concept of e-learning</a:t>
            </a:r>
            <a:endParaRPr lang="en-US" dirty="0"/>
          </a:p>
        </p:txBody>
      </p:sp>
      <p:sp>
        <p:nvSpPr>
          <p:cNvPr id="3" name="Content Placeholder 2"/>
          <p:cNvSpPr>
            <a:spLocks noGrp="1"/>
          </p:cNvSpPr>
          <p:nvPr>
            <p:ph idx="1"/>
          </p:nvPr>
        </p:nvSpPr>
        <p:spPr>
          <a:ln/>
        </p:spPr>
        <p:style>
          <a:lnRef idx="1">
            <a:schemeClr val="accent3"/>
          </a:lnRef>
          <a:fillRef idx="3">
            <a:schemeClr val="accent3"/>
          </a:fillRef>
          <a:effectRef idx="2">
            <a:schemeClr val="accent3"/>
          </a:effectRef>
          <a:fontRef idx="minor">
            <a:schemeClr val="lt1"/>
          </a:fontRef>
        </p:style>
        <p:txBody>
          <a:bodyPr>
            <a:normAutofit lnSpcReduction="10000"/>
          </a:bodyPr>
          <a:lstStyle/>
          <a:p>
            <a:pPr marL="274320" indent="-274320" fontAlgn="auto">
              <a:spcAft>
                <a:spcPts val="0"/>
              </a:spcAft>
              <a:buClr>
                <a:schemeClr val="accent3"/>
              </a:buClr>
              <a:buFont typeface="Wingdings 2"/>
              <a:buNone/>
              <a:defRPr/>
            </a:pPr>
            <a:r>
              <a:rPr lang="en-US" sz="2800" dirty="0" smtClean="0"/>
              <a:t> 	</a:t>
            </a:r>
            <a:r>
              <a:rPr lang="en-US" sz="3600" dirty="0" smtClean="0"/>
              <a:t>	</a:t>
            </a:r>
            <a:r>
              <a:rPr lang="en-US" sz="3600" dirty="0" smtClean="0">
                <a:solidFill>
                  <a:schemeClr val="tx2">
                    <a:lumMod val="50000"/>
                  </a:schemeClr>
                </a:solidFill>
              </a:rPr>
              <a:t>In our rapid changing world, we find it difficult to overcome the learning challenges and the possible achievements.</a:t>
            </a:r>
          </a:p>
          <a:p>
            <a:pPr marL="274320" indent="-274320" fontAlgn="auto">
              <a:spcAft>
                <a:spcPts val="0"/>
              </a:spcAft>
              <a:buClr>
                <a:schemeClr val="accent3"/>
              </a:buClr>
              <a:buFont typeface="Wingdings 2"/>
              <a:buNone/>
              <a:defRPr/>
            </a:pPr>
            <a:r>
              <a:rPr lang="en-US" sz="3600" dirty="0" smtClean="0">
                <a:solidFill>
                  <a:schemeClr val="tx2">
                    <a:lumMod val="50000"/>
                  </a:schemeClr>
                </a:solidFill>
              </a:rPr>
              <a:t>		To bridge this gap, the concepts such as e-learning, e-teaching, e-teachers has become the part of effective education.  </a:t>
            </a:r>
            <a:endParaRPr lang="en-US" sz="3600" dirty="0">
              <a:solidFill>
                <a:schemeClr val="tx2">
                  <a:lumMod val="50000"/>
                </a:schemeClr>
              </a:solidFill>
            </a:endParaRP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pPr fontAlgn="auto">
              <a:spcAft>
                <a:spcPts val="0"/>
              </a:spcAft>
              <a:defRPr/>
            </a:pPr>
            <a:r>
              <a:rPr lang="en-US" dirty="0" smtClean="0"/>
              <a:t>               E-teaching</a:t>
            </a:r>
            <a:endParaRPr lang="en-US" dirty="0"/>
          </a:p>
        </p:txBody>
      </p:sp>
      <p:sp>
        <p:nvSpPr>
          <p:cNvPr id="3" name="Content Placeholder 2"/>
          <p:cNvSpPr>
            <a:spLocks noGrp="1"/>
          </p:cNvSpPr>
          <p:nvPr>
            <p:ph idx="1"/>
          </p:nvPr>
        </p:nvSpPr>
        <p:spPr>
          <a:ln/>
        </p:spPr>
        <p:style>
          <a:lnRef idx="1">
            <a:schemeClr val="accent2"/>
          </a:lnRef>
          <a:fillRef idx="2">
            <a:schemeClr val="accent2"/>
          </a:fillRef>
          <a:effectRef idx="1">
            <a:schemeClr val="accent2"/>
          </a:effectRef>
          <a:fontRef idx="minor">
            <a:schemeClr val="dk1"/>
          </a:fontRef>
        </p:style>
        <p:txBody>
          <a:bodyPr>
            <a:normAutofit/>
          </a:bodyPr>
          <a:lstStyle/>
          <a:p>
            <a:pPr marL="274320" indent="-274320" fontAlgn="auto">
              <a:spcAft>
                <a:spcPts val="0"/>
              </a:spcAft>
              <a:buClr>
                <a:schemeClr val="accent3"/>
              </a:buClr>
              <a:buFont typeface="Wingdings 2"/>
              <a:buChar char=""/>
              <a:defRPr/>
            </a:pPr>
            <a:r>
              <a:rPr lang="en-US" dirty="0" smtClean="0">
                <a:solidFill>
                  <a:srgbClr val="FF0000"/>
                </a:solidFill>
              </a:rPr>
              <a:t> E-teaching is the appreciation of live teaching with streaming lectures, whiteboards, downloadable slide sets and discussion forum.</a:t>
            </a:r>
          </a:p>
          <a:p>
            <a:pPr marL="274320" indent="-274320" fontAlgn="auto">
              <a:spcAft>
                <a:spcPts val="0"/>
              </a:spcAft>
              <a:buClr>
                <a:schemeClr val="accent3"/>
              </a:buClr>
              <a:buFont typeface="Wingdings 2"/>
              <a:buChar char=""/>
              <a:defRPr/>
            </a:pPr>
            <a:r>
              <a:rPr lang="en-US" dirty="0" smtClean="0">
                <a:solidFill>
                  <a:srgbClr val="FF0000"/>
                </a:solidFill>
              </a:rPr>
              <a:t>E-teaching is an automation of an existing teacher-centered educational approach</a:t>
            </a:r>
          </a:p>
          <a:p>
            <a:pPr marL="274320" indent="-274320" fontAlgn="auto">
              <a:spcAft>
                <a:spcPts val="0"/>
              </a:spcAft>
              <a:buClr>
                <a:schemeClr val="accent3"/>
              </a:buClr>
              <a:buFont typeface="Wingdings 2"/>
              <a:buChar char=""/>
              <a:defRPr/>
            </a:pPr>
            <a:r>
              <a:rPr lang="en-US" dirty="0" smtClean="0">
                <a:solidFill>
                  <a:srgbClr val="FF0000"/>
                </a:solidFill>
              </a:rPr>
              <a:t>The real work is in creating content and learning management systems that support   e-learning. </a:t>
            </a:r>
            <a:endParaRPr lang="en-US" dirty="0">
              <a:solidFill>
                <a:srgbClr val="FF0000"/>
              </a:solidFill>
            </a:endParaRPr>
          </a:p>
        </p:txBody>
      </p:sp>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normAutofit/>
          </a:bodyPr>
          <a:lstStyle/>
          <a:p>
            <a:pPr fontAlgn="auto">
              <a:spcAft>
                <a:spcPts val="0"/>
              </a:spcAft>
              <a:defRPr/>
            </a:pPr>
            <a:r>
              <a:rPr lang="en-US" dirty="0" smtClean="0"/>
              <a:t>               E-teachers</a:t>
            </a:r>
            <a:endParaRPr lang="en-US" dirty="0"/>
          </a:p>
        </p:txBody>
      </p:sp>
      <p:sp>
        <p:nvSpPr>
          <p:cNvPr id="3" name="Content Placeholder 2"/>
          <p:cNvSpPr>
            <a:spLocks noGrp="1"/>
          </p:cNvSpPr>
          <p:nvPr>
            <p:ph idx="1"/>
          </p:nvPr>
        </p:nvSpPr>
        <p:spPr>
          <a:ln/>
        </p:spPr>
        <p:style>
          <a:lnRef idx="1">
            <a:schemeClr val="accent3"/>
          </a:lnRef>
          <a:fillRef idx="2">
            <a:schemeClr val="accent3"/>
          </a:fillRef>
          <a:effectRef idx="1">
            <a:schemeClr val="accent3"/>
          </a:effectRef>
          <a:fontRef idx="minor">
            <a:schemeClr val="dk1"/>
          </a:fontRef>
        </p:style>
        <p:txBody>
          <a:bodyPr>
            <a:normAutofit/>
          </a:bodyPr>
          <a:lstStyle/>
          <a:p>
            <a:pPr marL="274320" indent="-274320" fontAlgn="auto">
              <a:spcAft>
                <a:spcPts val="0"/>
              </a:spcAft>
              <a:buClr>
                <a:schemeClr val="accent3"/>
              </a:buClr>
              <a:buFont typeface="Wingdings 2"/>
              <a:buChar char=""/>
              <a:defRPr/>
            </a:pPr>
            <a:r>
              <a:rPr lang="en-US" dirty="0" smtClean="0">
                <a:solidFill>
                  <a:srgbClr val="00B050"/>
                </a:solidFill>
              </a:rPr>
              <a:t>E-teachers are teachers who work in an internet environment in both regular and virtual classroom situations.</a:t>
            </a:r>
          </a:p>
          <a:p>
            <a:pPr marL="274320" indent="-274320" fontAlgn="auto">
              <a:spcAft>
                <a:spcPts val="0"/>
              </a:spcAft>
              <a:buClr>
                <a:schemeClr val="accent3"/>
              </a:buClr>
              <a:buFont typeface="Wingdings 2"/>
              <a:buChar char=""/>
              <a:defRPr/>
            </a:pPr>
            <a:r>
              <a:rPr lang="en-US" dirty="0" smtClean="0">
                <a:solidFill>
                  <a:srgbClr val="00B050"/>
                </a:solidFill>
              </a:rPr>
              <a:t>They build new concepts of working in time and space.</a:t>
            </a:r>
          </a:p>
          <a:p>
            <a:pPr marL="274320" indent="-274320" fontAlgn="auto">
              <a:spcAft>
                <a:spcPts val="0"/>
              </a:spcAft>
              <a:buClr>
                <a:schemeClr val="accent3"/>
              </a:buClr>
              <a:buFont typeface="Wingdings 2"/>
              <a:buChar char=""/>
              <a:defRPr/>
            </a:pPr>
            <a:r>
              <a:rPr lang="en-US" dirty="0" smtClean="0">
                <a:solidFill>
                  <a:srgbClr val="00B050"/>
                </a:solidFill>
              </a:rPr>
              <a:t> They find new learning resources as they interact with information, materials and ideas with their students and colleagues.</a:t>
            </a:r>
            <a:endParaRPr lang="en-US" dirty="0">
              <a:solidFill>
                <a:srgbClr val="00B050"/>
              </a:solidFill>
            </a:endParaRPr>
          </a:p>
        </p:txBody>
      </p:sp>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normAutofit/>
          </a:bodyPr>
          <a:lstStyle/>
          <a:p>
            <a:pPr fontAlgn="auto">
              <a:spcAft>
                <a:spcPts val="0"/>
              </a:spcAft>
              <a:defRPr/>
            </a:pPr>
            <a:r>
              <a:rPr lang="en-US" sz="2800" dirty="0" smtClean="0"/>
              <a:t>Impact of e-learning on teaching learning process</a:t>
            </a:r>
            <a:endParaRPr lang="en-US" sz="2800" dirty="0"/>
          </a:p>
        </p:txBody>
      </p:sp>
      <p:sp>
        <p:nvSpPr>
          <p:cNvPr id="3" name="Content Placeholder 2"/>
          <p:cNvSpPr>
            <a:spLocks noGrp="1"/>
          </p:cNvSpPr>
          <p:nvPr>
            <p:ph idx="1"/>
          </p:nvPr>
        </p:nvSpPr>
        <p:spPr>
          <a:ln/>
        </p:spPr>
        <p:style>
          <a:lnRef idx="1">
            <a:schemeClr val="accent4"/>
          </a:lnRef>
          <a:fillRef idx="2">
            <a:schemeClr val="accent4"/>
          </a:fillRef>
          <a:effectRef idx="1">
            <a:schemeClr val="accent4"/>
          </a:effectRef>
          <a:fontRef idx="minor">
            <a:schemeClr val="dk1"/>
          </a:fontRef>
        </p:style>
        <p:txBody>
          <a:bodyPr>
            <a:normAutofit/>
          </a:bodyPr>
          <a:lstStyle/>
          <a:p>
            <a:pPr marL="274320" indent="-274320" fontAlgn="auto">
              <a:spcAft>
                <a:spcPts val="0"/>
              </a:spcAft>
              <a:buClr>
                <a:schemeClr val="accent3"/>
              </a:buClr>
              <a:buFont typeface="Wingdings 2"/>
              <a:buChar char=""/>
              <a:defRPr/>
            </a:pPr>
            <a:r>
              <a:rPr lang="en-US" dirty="0" smtClean="0"/>
              <a:t>Computer based networking system has provided the present day teacher with a choice of modern tools to deliver the goods in the classroom and end the instructional boundaries.</a:t>
            </a:r>
          </a:p>
          <a:p>
            <a:pPr marL="274320" indent="-274320" fontAlgn="auto">
              <a:spcAft>
                <a:spcPts val="0"/>
              </a:spcAft>
              <a:buClr>
                <a:schemeClr val="accent3"/>
              </a:buClr>
              <a:buFont typeface="Wingdings 2"/>
              <a:buChar char=""/>
              <a:defRPr/>
            </a:pPr>
            <a:r>
              <a:rPr lang="en-US" dirty="0" smtClean="0"/>
              <a:t>Information and communication technology in which e-learning, e-teaching, e-teachers are built in components has some impacts on  teaching learning process </a:t>
            </a:r>
            <a:endParaRPr lang="en-US" dirty="0"/>
          </a:p>
        </p:txBody>
      </p:sp>
    </p:spTree>
  </p:cSld>
  <p:clrMapOvr>
    <a:masterClrMapping/>
  </p:clrMapOvr>
  <p:transition>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466088"/>
          </a:xfrm>
          <a:ln/>
        </p:spPr>
        <p:style>
          <a:lnRef idx="1">
            <a:schemeClr val="accent1"/>
          </a:lnRef>
          <a:fillRef idx="3">
            <a:schemeClr val="accent1"/>
          </a:fillRef>
          <a:effectRef idx="2">
            <a:schemeClr val="accent1"/>
          </a:effectRef>
          <a:fontRef idx="minor">
            <a:schemeClr val="lt1"/>
          </a:fontRef>
        </p:style>
        <p:txBody>
          <a:bodyPr>
            <a:normAutofit fontScale="90000"/>
          </a:bodyPr>
          <a:lstStyle/>
          <a:p>
            <a:pPr fontAlgn="auto">
              <a:spcAft>
                <a:spcPts val="0"/>
              </a:spcAft>
              <a:defRPr/>
            </a:pPr>
            <a:r>
              <a:rPr lang="en-US" dirty="0" smtClean="0"/>
              <a:t>  Impacts on teaching learning    process </a:t>
            </a:r>
            <a:endParaRPr lang="en-US" dirty="0"/>
          </a:p>
        </p:txBody>
      </p:sp>
      <p:sp>
        <p:nvSpPr>
          <p:cNvPr id="3" name="Content Placeholder 2"/>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25000" lnSpcReduction="20000"/>
          </a:bodyPr>
          <a:lstStyle/>
          <a:p>
            <a:pPr marL="274320" indent="-274320" fontAlgn="auto">
              <a:spcAft>
                <a:spcPts val="0"/>
              </a:spcAft>
              <a:buClr>
                <a:schemeClr val="accent3"/>
              </a:buClr>
              <a:buFont typeface="Wingdings 2"/>
              <a:buChar char=""/>
              <a:defRPr/>
            </a:pPr>
            <a:r>
              <a:rPr lang="en-US" sz="11200" dirty="0" smtClean="0"/>
              <a:t>Improves efficiency both in learning and teaching</a:t>
            </a:r>
          </a:p>
          <a:p>
            <a:pPr marL="274320" indent="-274320" fontAlgn="auto">
              <a:spcAft>
                <a:spcPts val="0"/>
              </a:spcAft>
              <a:buClr>
                <a:schemeClr val="accent3"/>
              </a:buClr>
              <a:buFont typeface="Wingdings 2"/>
              <a:buChar char=""/>
              <a:defRPr/>
            </a:pPr>
            <a:r>
              <a:rPr lang="en-US" sz="11200" dirty="0" smtClean="0"/>
              <a:t>Increases motivation</a:t>
            </a:r>
          </a:p>
          <a:p>
            <a:pPr marL="274320" indent="-274320" fontAlgn="auto">
              <a:spcAft>
                <a:spcPts val="0"/>
              </a:spcAft>
              <a:buClr>
                <a:schemeClr val="accent3"/>
              </a:buClr>
              <a:buFont typeface="Wingdings 2"/>
              <a:buChar char=""/>
              <a:defRPr/>
            </a:pPr>
            <a:r>
              <a:rPr lang="en-US" sz="11200" dirty="0" smtClean="0"/>
              <a:t>Deepens understanding</a:t>
            </a:r>
          </a:p>
          <a:p>
            <a:pPr marL="274320" indent="-274320" fontAlgn="auto">
              <a:spcAft>
                <a:spcPts val="0"/>
              </a:spcAft>
              <a:buClr>
                <a:schemeClr val="accent3"/>
              </a:buClr>
              <a:buFont typeface="Wingdings 2"/>
              <a:buChar char=""/>
              <a:defRPr/>
            </a:pPr>
            <a:r>
              <a:rPr lang="en-US" sz="11200" dirty="0" smtClean="0"/>
              <a:t>Promotes collaborate learning</a:t>
            </a:r>
          </a:p>
          <a:p>
            <a:pPr marL="274320" indent="-274320" fontAlgn="auto">
              <a:spcAft>
                <a:spcPts val="0"/>
              </a:spcAft>
              <a:buClr>
                <a:schemeClr val="accent3"/>
              </a:buClr>
              <a:buFont typeface="Wingdings 2"/>
              <a:buChar char=""/>
              <a:defRPr/>
            </a:pPr>
            <a:r>
              <a:rPr lang="en-US" sz="11200" dirty="0" smtClean="0"/>
              <a:t>Gives new approach to learning and working</a:t>
            </a:r>
          </a:p>
          <a:p>
            <a:pPr marL="274320" indent="-274320" fontAlgn="auto">
              <a:spcAft>
                <a:spcPts val="0"/>
              </a:spcAft>
              <a:buClr>
                <a:schemeClr val="accent3"/>
              </a:buClr>
              <a:buFont typeface="Wingdings 2"/>
              <a:buChar char=""/>
              <a:defRPr/>
            </a:pPr>
            <a:r>
              <a:rPr lang="en-US" sz="11200" dirty="0" smtClean="0"/>
              <a:t>Provides new ways interacting</a:t>
            </a:r>
          </a:p>
          <a:p>
            <a:pPr marL="274320" indent="-274320" fontAlgn="auto">
              <a:spcAft>
                <a:spcPts val="0"/>
              </a:spcAft>
              <a:buClr>
                <a:schemeClr val="accent3"/>
              </a:buClr>
              <a:buFont typeface="Wingdings 2"/>
              <a:buChar char=""/>
              <a:defRPr/>
            </a:pPr>
            <a:r>
              <a:rPr lang="en-US" sz="11200" dirty="0" smtClean="0"/>
              <a:t>Paves way for personality development</a:t>
            </a:r>
          </a:p>
          <a:p>
            <a:pPr marL="274320" indent="-274320" fontAlgn="auto">
              <a:spcAft>
                <a:spcPts val="0"/>
              </a:spcAft>
              <a:buClr>
                <a:schemeClr val="accent3"/>
              </a:buClr>
              <a:buFont typeface="Wingdings 2"/>
              <a:buChar char=""/>
              <a:defRPr/>
            </a:pPr>
            <a:r>
              <a:rPr lang="en-US" sz="11200" dirty="0" smtClean="0"/>
              <a:t>Increases social skills</a:t>
            </a:r>
          </a:p>
          <a:p>
            <a:pPr marL="274320" indent="-274320" fontAlgn="auto">
              <a:spcAft>
                <a:spcPts val="0"/>
              </a:spcAft>
              <a:buClr>
                <a:schemeClr val="accent3"/>
              </a:buClr>
              <a:buFont typeface="Wingdings 2"/>
              <a:buChar char=""/>
              <a:defRPr/>
            </a:pPr>
            <a:r>
              <a:rPr lang="en-US" sz="11200" dirty="0" smtClean="0"/>
              <a:t>Creates interest in learning</a:t>
            </a:r>
          </a:p>
          <a:p>
            <a:pPr marL="274320" indent="-274320" fontAlgn="auto">
              <a:spcAft>
                <a:spcPts val="0"/>
              </a:spcAft>
              <a:buClr>
                <a:schemeClr val="accent3"/>
              </a:buClr>
              <a:buFont typeface="Wingdings 2"/>
              <a:buChar char=""/>
              <a:defRPr/>
            </a:pPr>
            <a:endParaRPr lang="en-US" sz="3800" dirty="0" smtClean="0"/>
          </a:p>
          <a:p>
            <a:pPr marL="274320" indent="-274320" fontAlgn="auto">
              <a:spcAft>
                <a:spcPts val="0"/>
              </a:spcAft>
              <a:buClr>
                <a:schemeClr val="accent3"/>
              </a:buClr>
              <a:buFont typeface="Wingdings 2"/>
              <a:buChar char=""/>
              <a:defRPr/>
            </a:pPr>
            <a:endParaRPr lang="en-US" sz="2800" dirty="0" smtClean="0"/>
          </a:p>
          <a:p>
            <a:pPr marL="274320" indent="-274320" fontAlgn="auto">
              <a:spcAft>
                <a:spcPts val="0"/>
              </a:spcAft>
              <a:buClr>
                <a:schemeClr val="accent3"/>
              </a:buClr>
              <a:buFont typeface="Wingdings 2"/>
              <a:buChar char=""/>
              <a:defRPr/>
            </a:pPr>
            <a:endParaRPr lang="en-US" sz="2800" dirty="0" smtClean="0"/>
          </a:p>
          <a:p>
            <a:pPr marL="274320" indent="-274320" fontAlgn="auto">
              <a:spcAft>
                <a:spcPts val="0"/>
              </a:spcAft>
              <a:buClr>
                <a:schemeClr val="accent3"/>
              </a:buClr>
              <a:buFont typeface="Wingdings 2"/>
              <a:buChar char=""/>
              <a:defRPr/>
            </a:pPr>
            <a:endParaRPr lang="en-US" sz="2800" dirty="0" smtClean="0"/>
          </a:p>
          <a:p>
            <a:pPr marL="274320" indent="-274320" fontAlgn="auto">
              <a:spcAft>
                <a:spcPts val="0"/>
              </a:spcAft>
              <a:buClr>
                <a:schemeClr val="accent3"/>
              </a:buClr>
              <a:buFont typeface="Wingdings 2"/>
              <a:buChar char=""/>
              <a:defRPr/>
            </a:pPr>
            <a:endParaRPr lang="en-US" sz="2800" dirty="0" smtClean="0"/>
          </a:p>
          <a:p>
            <a:pPr marL="274320" indent="-274320" fontAlgn="auto">
              <a:spcAft>
                <a:spcPts val="0"/>
              </a:spcAft>
              <a:buClr>
                <a:schemeClr val="accent3"/>
              </a:buClr>
              <a:buFont typeface="Wingdings 2"/>
              <a:buChar char=""/>
              <a:defRPr/>
            </a:pPr>
            <a:r>
              <a:rPr lang="en-US" sz="2800" dirty="0" smtClean="0"/>
              <a:t> </a:t>
            </a:r>
            <a:endParaRPr lang="en-US" sz="2800" dirty="0"/>
          </a:p>
        </p:txBody>
      </p:sp>
    </p:spTree>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ln/>
        </p:spPr>
        <p:style>
          <a:lnRef idx="0">
            <a:schemeClr val="accent1"/>
          </a:lnRef>
          <a:fillRef idx="3">
            <a:schemeClr val="accent1"/>
          </a:fillRef>
          <a:effectRef idx="3">
            <a:schemeClr val="accent1"/>
          </a:effectRef>
          <a:fontRef idx="minor">
            <a:schemeClr val="lt1"/>
          </a:fontRef>
        </p:style>
        <p:txBody>
          <a:bodyPr>
            <a:normAutofit fontScale="90000"/>
          </a:bodyPr>
          <a:lstStyle/>
          <a:p>
            <a:pPr fontAlgn="auto">
              <a:spcAft>
                <a:spcPts val="0"/>
              </a:spcAft>
              <a:defRPr/>
            </a:pPr>
            <a:r>
              <a:rPr lang="en-US" sz="3600" dirty="0" smtClean="0"/>
              <a:t>Impacts on teaching learning process</a:t>
            </a:r>
            <a:r>
              <a:rPr lang="en-US" dirty="0" smtClean="0"/>
              <a:t/>
            </a:r>
            <a:br>
              <a:rPr lang="en-US" dirty="0" smtClean="0"/>
            </a:br>
            <a:endParaRPr lang="en-US" dirty="0"/>
          </a:p>
        </p:txBody>
      </p:sp>
      <p:sp>
        <p:nvSpPr>
          <p:cNvPr id="3" name="Content Placeholder 2"/>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274320" indent="-274320" fontAlgn="auto">
              <a:spcAft>
                <a:spcPts val="0"/>
              </a:spcAft>
              <a:buClr>
                <a:schemeClr val="accent3"/>
              </a:buClr>
              <a:buFont typeface="Wingdings 2"/>
              <a:buChar char=""/>
              <a:defRPr/>
            </a:pPr>
            <a:r>
              <a:rPr lang="en-US" dirty="0" smtClean="0"/>
              <a:t>Helpful for self-evaluation</a:t>
            </a:r>
          </a:p>
          <a:p>
            <a:pPr marL="274320" indent="-274320" fontAlgn="auto">
              <a:spcAft>
                <a:spcPts val="0"/>
              </a:spcAft>
              <a:buClr>
                <a:schemeClr val="accent3"/>
              </a:buClr>
              <a:buFont typeface="Wingdings 2"/>
              <a:buChar char=""/>
              <a:defRPr/>
            </a:pPr>
            <a:r>
              <a:rPr lang="en-US" dirty="0" smtClean="0"/>
              <a:t>Wide reach and consistent</a:t>
            </a:r>
          </a:p>
          <a:p>
            <a:pPr marL="274320" indent="-274320" fontAlgn="auto">
              <a:spcAft>
                <a:spcPts val="0"/>
              </a:spcAft>
              <a:buClr>
                <a:schemeClr val="accent3"/>
              </a:buClr>
              <a:buFont typeface="Wingdings 2"/>
              <a:buChar char=""/>
              <a:defRPr/>
            </a:pPr>
            <a:r>
              <a:rPr lang="en-US" dirty="0" smtClean="0"/>
              <a:t>User convenient</a:t>
            </a:r>
          </a:p>
          <a:p>
            <a:pPr marL="274320" indent="-274320" fontAlgn="auto">
              <a:spcAft>
                <a:spcPts val="0"/>
              </a:spcAft>
              <a:buClr>
                <a:schemeClr val="accent3"/>
              </a:buClr>
              <a:buFont typeface="Wingdings 2"/>
              <a:buChar char=""/>
              <a:defRPr/>
            </a:pPr>
            <a:r>
              <a:rPr lang="en-US" dirty="0" smtClean="0"/>
              <a:t>Flexible and rich medium for students</a:t>
            </a:r>
          </a:p>
          <a:p>
            <a:pPr marL="274320" indent="-274320" fontAlgn="auto">
              <a:spcAft>
                <a:spcPts val="0"/>
              </a:spcAft>
              <a:buClr>
                <a:schemeClr val="accent3"/>
              </a:buClr>
              <a:buFont typeface="Wingdings 2"/>
              <a:buChar char=""/>
              <a:defRPr/>
            </a:pPr>
            <a:r>
              <a:rPr lang="en-US" dirty="0" smtClean="0"/>
              <a:t>Useful tool to address students with different learning and cognitive styles</a:t>
            </a:r>
          </a:p>
          <a:p>
            <a:pPr marL="274320" indent="-274320" fontAlgn="auto">
              <a:spcAft>
                <a:spcPts val="0"/>
              </a:spcAft>
              <a:buClr>
                <a:schemeClr val="accent3"/>
              </a:buClr>
              <a:buFont typeface="Wingdings 2"/>
              <a:buChar char=""/>
              <a:defRPr/>
            </a:pPr>
            <a:r>
              <a:rPr lang="en-US" dirty="0" smtClean="0"/>
              <a:t>Self-pacing for slow and quick learners, reduces stress and increases satisfaction.</a:t>
            </a:r>
            <a:endParaRPr lang="en-US" dirty="0"/>
          </a:p>
        </p:txBody>
      </p:sp>
    </p:spTree>
  </p:cSld>
  <p:clrMapOvr>
    <a:masterClrMapping/>
  </p:clrMapOvr>
  <p:transition>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ChangeArrowheads="1"/>
          </p:cNvSpPr>
          <p:nvPr>
            <p:ph type="title"/>
          </p:nvPr>
        </p:nvSpPr>
        <p:spPr>
          <a:xfrm>
            <a:off x="457200" y="381000"/>
            <a:ext cx="8229600" cy="1371600"/>
          </a:xfrm>
          <a:solidFill>
            <a:srgbClr val="003399"/>
          </a:solidFill>
          <a:scene3d>
            <a:camera prst="legacyObliqueTopRight"/>
            <a:lightRig rig="legacyFlat3" dir="b"/>
          </a:scene3d>
          <a:sp3d extrusionH="430200" prstMaterial="legacyMatte">
            <a:bevelT w="13500" h="13500" prst="angle"/>
            <a:bevelB w="13500" h="13500" prst="angle"/>
            <a:extrusionClr>
              <a:srgbClr val="003399"/>
            </a:extrusionClr>
          </a:sp3d>
        </p:spPr>
        <p:txBody>
          <a:bodyPr lIns="92075" tIns="46038" rIns="92075" bIns="46038" anchor="ctr">
            <a:normAutofit fontScale="90000"/>
            <a:flatTx/>
          </a:bodyPr>
          <a:lstStyle>
            <a:lvl1pPr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9pPr>
          </a:lstStyle>
          <a:p>
            <a:pPr>
              <a:defRPr/>
            </a:pPr>
            <a:r>
              <a:rPr lang="en-US" sz="5400" i="1" dirty="0"/>
              <a:t>E-learning</a:t>
            </a:r>
            <a:r>
              <a:rPr lang="en-US" sz="5400" dirty="0"/>
              <a:t> tools</a:t>
            </a:r>
            <a:r>
              <a:rPr lang="en-US" sz="5400" dirty="0" smtClean="0"/>
              <a:t>: scope of</a:t>
            </a:r>
            <a:br>
              <a:rPr lang="en-US" sz="5400" dirty="0" smtClean="0"/>
            </a:br>
            <a:r>
              <a:rPr lang="en-US" sz="5400" dirty="0" smtClean="0"/>
              <a:t> </a:t>
            </a:r>
            <a:r>
              <a:rPr lang="en-US" sz="5400" dirty="0"/>
              <a:t>E-mail</a:t>
            </a:r>
          </a:p>
        </p:txBody>
      </p:sp>
      <p:sp>
        <p:nvSpPr>
          <p:cNvPr id="5" name="Content Placeholder 4"/>
          <p:cNvSpPr>
            <a:spLocks noGrp="1" noChangeArrowheads="1"/>
          </p:cNvSpPr>
          <p:nvPr>
            <p:ph idx="1"/>
          </p:nvPr>
        </p:nvSpPr>
        <p:spPr>
          <a:xfrm>
            <a:off x="457200" y="2057400"/>
            <a:ext cx="8229600" cy="4525963"/>
          </a:xfrm>
          <a:gradFill rotWithShape="0">
            <a:gsLst>
              <a:gs pos="0">
                <a:srgbClr val="000066"/>
              </a:gs>
              <a:gs pos="50000">
                <a:srgbClr val="003399"/>
              </a:gs>
              <a:gs pos="100000">
                <a:srgbClr val="000066"/>
              </a:gs>
            </a:gsLst>
            <a:lin ang="2700000" scaled="1"/>
          </a:gradFill>
          <a:scene3d>
            <a:camera prst="legacyObliqueTopRight"/>
            <a:lightRig rig="legacyFlat3" dir="b"/>
          </a:scene3d>
          <a:sp3d extrusionH="430200" prstMaterial="legacyMatte">
            <a:bevelT w="13500" h="13500" prst="angle"/>
            <a:bevelB w="13500" h="13500" prst="angle"/>
            <a:extrusionClr>
              <a:srgbClr val="000066"/>
            </a:extrusionClr>
          </a:sp3d>
        </p:spPr>
        <p:txBody>
          <a:bodyPr lIns="92075" tIns="46038" rIns="92075" bIns="46038">
            <a:normAutofit lnSpcReduction="10000"/>
            <a:flatTx/>
          </a:bodyPr>
          <a:lstStyle>
            <a:lvl1pPr marL="342900" indent="-342900" algn="l" rtl="0" eaLnBrk="0" fontAlgn="base" hangingPunct="0">
              <a:spcBef>
                <a:spcPct val="20000"/>
              </a:spcBef>
              <a:spcAft>
                <a:spcPct val="0"/>
              </a:spcAft>
              <a:buChar char="•"/>
              <a:defRPr sz="3200">
                <a:solidFill>
                  <a:srgbClr val="FFFF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rgbClr val="FF9900"/>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a:solidFill>
                  <a:srgbClr val="FF9900"/>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rgbClr val="FF9900"/>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a:solidFill>
                  <a:srgbClr val="FF9900"/>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sz="2000">
                <a:solidFill>
                  <a:srgbClr val="FF9900"/>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sz="2000">
                <a:solidFill>
                  <a:srgbClr val="FF9900"/>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sz="2000">
                <a:solidFill>
                  <a:srgbClr val="FF9900"/>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sz="2000">
                <a:solidFill>
                  <a:srgbClr val="FF9900"/>
                </a:solidFill>
                <a:effectLst>
                  <a:outerShdw blurRad="38100" dist="38100" dir="2700000" algn="tl">
                    <a:srgbClr val="000000"/>
                  </a:outerShdw>
                </a:effectLst>
                <a:latin typeface="+mn-lt"/>
              </a:defRPr>
            </a:lvl9pPr>
          </a:lstStyle>
          <a:p>
            <a:pPr>
              <a:buClr>
                <a:schemeClr val="accent3"/>
              </a:buClr>
              <a:buFont typeface="Wingdings 2"/>
              <a:buChar char="•"/>
              <a:defRPr/>
            </a:pPr>
            <a:r>
              <a:rPr lang="en-US" sz="2800" dirty="0"/>
              <a:t>Every </a:t>
            </a:r>
            <a:r>
              <a:rPr lang="en-US" sz="2800" dirty="0" smtClean="0"/>
              <a:t>teacher &amp; student </a:t>
            </a:r>
            <a:r>
              <a:rPr lang="en-US" sz="2800" dirty="0"/>
              <a:t>should have an e-mail account</a:t>
            </a:r>
          </a:p>
          <a:p>
            <a:pPr>
              <a:buClr>
                <a:schemeClr val="accent3"/>
              </a:buClr>
              <a:buFont typeface="Wingdings 2"/>
              <a:buChar char="•"/>
              <a:defRPr/>
            </a:pPr>
            <a:r>
              <a:rPr lang="en-US" sz="2800" dirty="0"/>
              <a:t>Communicate with students</a:t>
            </a:r>
          </a:p>
          <a:p>
            <a:pPr>
              <a:buClr>
                <a:schemeClr val="accent3"/>
              </a:buClr>
              <a:buFont typeface="Wingdings 2"/>
              <a:buChar char="•"/>
              <a:defRPr/>
            </a:pPr>
            <a:r>
              <a:rPr lang="en-US" sz="2800" dirty="0"/>
              <a:t>Communicate with parents</a:t>
            </a:r>
          </a:p>
          <a:p>
            <a:pPr>
              <a:buClr>
                <a:schemeClr val="accent3"/>
              </a:buClr>
              <a:buFont typeface="Wingdings 2"/>
              <a:buChar char="•"/>
              <a:defRPr/>
            </a:pPr>
            <a:r>
              <a:rPr lang="en-US" sz="2800" dirty="0"/>
              <a:t>Students can submit assignment</a:t>
            </a:r>
          </a:p>
          <a:p>
            <a:pPr>
              <a:buClr>
                <a:schemeClr val="accent3"/>
              </a:buClr>
              <a:buFont typeface="Wingdings 2"/>
              <a:buChar char="•"/>
              <a:defRPr/>
            </a:pPr>
            <a:r>
              <a:rPr lang="en-US" sz="2800" dirty="0"/>
              <a:t>Can have attachments</a:t>
            </a:r>
          </a:p>
          <a:p>
            <a:pPr>
              <a:buClr>
                <a:schemeClr val="accent3"/>
              </a:buClr>
              <a:buFont typeface="Wingdings 2"/>
              <a:buChar char="•"/>
              <a:defRPr/>
            </a:pPr>
            <a:r>
              <a:rPr lang="en-US" sz="2800" dirty="0"/>
              <a:t>Create a paperless environment</a:t>
            </a:r>
          </a:p>
          <a:p>
            <a:pPr>
              <a:buClr>
                <a:schemeClr val="accent3"/>
              </a:buClr>
              <a:buFont typeface="Wingdings 2"/>
              <a:buChar char="•"/>
              <a:defRPr/>
            </a:pPr>
            <a:r>
              <a:rPr lang="en-US" sz="2800" dirty="0"/>
              <a:t>Simple but effective</a:t>
            </a:r>
          </a:p>
          <a:p>
            <a:pPr>
              <a:buClr>
                <a:schemeClr val="accent3"/>
              </a:buClr>
              <a:buFont typeface="Wingdings 2"/>
              <a:buChar char="•"/>
              <a:defRPr/>
            </a:pPr>
            <a:r>
              <a:rPr lang="en-US" sz="2800" dirty="0"/>
              <a:t>Efficient and cost effective</a:t>
            </a:r>
          </a:p>
          <a:p>
            <a:pPr>
              <a:buClr>
                <a:schemeClr val="accent3"/>
              </a:buClr>
              <a:buFont typeface="Wingdings 2"/>
              <a:buChar char="•"/>
              <a:defRPr/>
            </a:pPr>
            <a:endParaRPr lang="en-US" sz="2800" dirty="0"/>
          </a:p>
        </p:txBody>
      </p:sp>
    </p:spTree>
  </p:cSld>
  <p:clrMapOvr>
    <a:masterClrMapping/>
  </p:clrMapOvr>
  <p:transition>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83563" cy="1050925"/>
          </a:xfrm>
        </p:spPr>
        <p:style>
          <a:lnRef idx="3">
            <a:schemeClr val="lt1"/>
          </a:lnRef>
          <a:fillRef idx="1">
            <a:schemeClr val="accent3"/>
          </a:fillRef>
          <a:effectRef idx="1">
            <a:schemeClr val="accent3"/>
          </a:effectRef>
          <a:fontRef idx="minor">
            <a:schemeClr val="lt1"/>
          </a:fontRef>
        </p:style>
        <p:txBody>
          <a:bodyPr>
            <a:normAutofit/>
          </a:bodyPr>
          <a:lstStyle/>
          <a:p>
            <a:pPr fontAlgn="auto">
              <a:spcAft>
                <a:spcPts val="0"/>
              </a:spcAft>
              <a:defRPr/>
            </a:pPr>
            <a:r>
              <a:rPr lang="en-US" dirty="0" smtClean="0"/>
              <a:t>                 E-learning</a:t>
            </a:r>
            <a:endParaRPr lang="en-US" dirty="0"/>
          </a:p>
        </p:txBody>
      </p:sp>
      <p:sp>
        <p:nvSpPr>
          <p:cNvPr id="3" name="Content Placeholder 2"/>
          <p:cNvSpPr>
            <a:spLocks noGrp="1"/>
          </p:cNvSpPr>
          <p:nvPr>
            <p:ph idx="1"/>
          </p:nvPr>
        </p:nvSpPr>
        <p:spPr>
          <a:xfrm>
            <a:off x="457200" y="1676400"/>
            <a:ext cx="8183880" cy="4187952"/>
          </a:xfrm>
          <a:ln/>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marL="274320" indent="-274320" fontAlgn="auto">
              <a:spcAft>
                <a:spcPts val="0"/>
              </a:spcAft>
              <a:buClr>
                <a:schemeClr val="accent3"/>
              </a:buClr>
              <a:buFont typeface="Wingdings 2"/>
              <a:buChar char=""/>
              <a:defRPr/>
            </a:pPr>
            <a:r>
              <a:rPr lang="en-US" sz="2800" dirty="0" smtClean="0"/>
              <a:t>E-learning has developed very fast due to internet.</a:t>
            </a:r>
          </a:p>
          <a:p>
            <a:pPr marL="274320" indent="-274320" fontAlgn="auto">
              <a:spcAft>
                <a:spcPts val="0"/>
              </a:spcAft>
              <a:buClr>
                <a:schemeClr val="accent3"/>
              </a:buClr>
              <a:buFont typeface="Wingdings 2"/>
              <a:buChar char=""/>
              <a:defRPr/>
            </a:pPr>
            <a:r>
              <a:rPr lang="en-US" sz="2800" dirty="0" smtClean="0"/>
              <a:t>The internet and the world wide web has provided us with easy access to information and knowledge.</a:t>
            </a:r>
          </a:p>
          <a:p>
            <a:pPr marL="274320" indent="-274320" fontAlgn="auto">
              <a:spcAft>
                <a:spcPts val="0"/>
              </a:spcAft>
              <a:buClr>
                <a:schemeClr val="accent3"/>
              </a:buClr>
              <a:buFont typeface="Wingdings 2"/>
              <a:buChar char=""/>
              <a:defRPr/>
            </a:pPr>
            <a:r>
              <a:rPr lang="en-US" sz="2800" dirty="0" smtClean="0"/>
              <a:t>E-learning is a technology which supports teaching and learning using a computer web technology.</a:t>
            </a:r>
          </a:p>
          <a:p>
            <a:pPr marL="274320" indent="-274320" fontAlgn="auto">
              <a:spcAft>
                <a:spcPts val="0"/>
              </a:spcAft>
              <a:buClr>
                <a:schemeClr val="accent3"/>
              </a:buClr>
              <a:buFont typeface="Wingdings 2"/>
              <a:buChar char=""/>
              <a:defRPr/>
            </a:pPr>
            <a:r>
              <a:rPr lang="en-US" sz="2800" dirty="0" smtClean="0"/>
              <a:t>It bridges the gap between a teacher and a student in different ways.</a:t>
            </a:r>
          </a:p>
          <a:p>
            <a:pPr marL="274320" indent="-274320" fontAlgn="auto">
              <a:spcAft>
                <a:spcPts val="0"/>
              </a:spcAft>
              <a:buClr>
                <a:schemeClr val="accent3"/>
              </a:buClr>
              <a:buFont typeface="Wingdings 2"/>
              <a:buChar char=""/>
              <a:defRPr/>
            </a:pPr>
            <a:r>
              <a:rPr lang="en-US" sz="2800" dirty="0" smtClean="0"/>
              <a:t>The computer-based Instruction has progressed from usage of CD-ROM to the internet then to the web-based instruction(WWW.)</a:t>
            </a:r>
            <a:endParaRPr lang="en-US" sz="2800" dirty="0"/>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ChangeArrowheads="1"/>
          </p:cNvSpPr>
          <p:nvPr>
            <p:ph type="title"/>
          </p:nvPr>
        </p:nvSpPr>
        <p:spPr>
          <a:xfrm>
            <a:off x="533400" y="609600"/>
            <a:ext cx="8229600" cy="1143000"/>
          </a:xfrm>
          <a:solidFill>
            <a:srgbClr val="003399"/>
          </a:solidFill>
          <a:scene3d>
            <a:camera prst="legacyObliqueTopRight"/>
            <a:lightRig rig="legacyFlat3" dir="b"/>
          </a:scene3d>
          <a:sp3d extrusionH="430200" prstMaterial="legacyMatte">
            <a:bevelT w="13500" h="13500" prst="angle"/>
            <a:bevelB w="13500" h="13500" prst="angle"/>
            <a:extrusionClr>
              <a:srgbClr val="003399"/>
            </a:extrusionClr>
          </a:sp3d>
        </p:spPr>
        <p:txBody>
          <a:bodyPr lIns="92075" tIns="46038" rIns="92075" bIns="46038" anchor="ctr">
            <a:normAutofit fontScale="90000"/>
            <a:flatTx/>
          </a:bodyPr>
          <a:lstStyle>
            <a:lvl1pPr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9pPr>
          </a:lstStyle>
          <a:p>
            <a:pPr>
              <a:defRPr/>
            </a:pPr>
            <a:r>
              <a:rPr lang="en-US" sz="6000" dirty="0"/>
              <a:t>E-learning </a:t>
            </a:r>
            <a:r>
              <a:rPr lang="en-US" sz="6000" dirty="0" smtClean="0"/>
              <a:t>tools: Audio </a:t>
            </a:r>
            <a:r>
              <a:rPr lang="en-US" sz="6000" dirty="0"/>
              <a:t>Chat</a:t>
            </a:r>
          </a:p>
        </p:txBody>
      </p:sp>
      <p:sp>
        <p:nvSpPr>
          <p:cNvPr id="5" name="Content Placeholder 4"/>
          <p:cNvSpPr>
            <a:spLocks noGrp="1" noChangeArrowheads="1"/>
          </p:cNvSpPr>
          <p:nvPr>
            <p:ph idx="1"/>
          </p:nvPr>
        </p:nvSpPr>
        <p:spPr>
          <a:xfrm>
            <a:off x="457200" y="2133600"/>
            <a:ext cx="8229600" cy="4495800"/>
          </a:xfrm>
          <a:gradFill rotWithShape="0">
            <a:gsLst>
              <a:gs pos="0">
                <a:srgbClr val="000066"/>
              </a:gs>
              <a:gs pos="50000">
                <a:srgbClr val="003399"/>
              </a:gs>
              <a:gs pos="100000">
                <a:srgbClr val="000066"/>
              </a:gs>
            </a:gsLst>
            <a:lin ang="2700000" scaled="1"/>
          </a:gradFill>
          <a:scene3d>
            <a:camera prst="legacyObliqueTopRight"/>
            <a:lightRig rig="legacyFlat3" dir="b"/>
          </a:scene3d>
          <a:sp3d extrusionH="430200" prstMaterial="legacyMatte">
            <a:bevelT w="13500" h="13500" prst="angle"/>
            <a:bevelB w="13500" h="13500" prst="angle"/>
            <a:extrusionClr>
              <a:srgbClr val="000066"/>
            </a:extrusionClr>
          </a:sp3d>
        </p:spPr>
        <p:txBody>
          <a:bodyPr lIns="92075" tIns="46038" rIns="92075" bIns="46038">
            <a:normAutofit/>
            <a:flatTx/>
          </a:bodyPr>
          <a:lstStyle>
            <a:lvl1pPr marL="342900" indent="-342900" algn="l" rtl="0" eaLnBrk="0" fontAlgn="base" hangingPunct="0">
              <a:spcBef>
                <a:spcPct val="20000"/>
              </a:spcBef>
              <a:spcAft>
                <a:spcPct val="0"/>
              </a:spcAft>
              <a:buChar char="•"/>
              <a:defRPr sz="3200">
                <a:solidFill>
                  <a:srgbClr val="FFFF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rgbClr val="FF9900"/>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a:solidFill>
                  <a:srgbClr val="FF9900"/>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rgbClr val="FF9900"/>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a:solidFill>
                  <a:srgbClr val="FF9900"/>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sz="2000">
                <a:solidFill>
                  <a:srgbClr val="FF9900"/>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sz="2000">
                <a:solidFill>
                  <a:srgbClr val="FF9900"/>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sz="2000">
                <a:solidFill>
                  <a:srgbClr val="FF9900"/>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sz="2000">
                <a:solidFill>
                  <a:srgbClr val="FF9900"/>
                </a:solidFill>
                <a:effectLst>
                  <a:outerShdw blurRad="38100" dist="38100" dir="2700000" algn="tl">
                    <a:srgbClr val="000000"/>
                  </a:outerShdw>
                </a:effectLst>
                <a:latin typeface="+mn-lt"/>
              </a:defRPr>
            </a:lvl9pPr>
          </a:lstStyle>
          <a:p>
            <a:pPr>
              <a:buClr>
                <a:schemeClr val="accent3"/>
              </a:buClr>
              <a:buFont typeface="Wingdings 2"/>
              <a:buChar char="•"/>
              <a:defRPr/>
            </a:pPr>
            <a:r>
              <a:rPr lang="en-US" sz="4000" dirty="0"/>
              <a:t>Synchronous communication tool</a:t>
            </a:r>
          </a:p>
          <a:p>
            <a:pPr>
              <a:buClr>
                <a:schemeClr val="accent3"/>
              </a:buClr>
              <a:buFont typeface="Wingdings 2"/>
              <a:buChar char="•"/>
              <a:defRPr/>
            </a:pPr>
            <a:r>
              <a:rPr lang="en-US" sz="4000" dirty="0"/>
              <a:t>Communicate with students</a:t>
            </a:r>
          </a:p>
          <a:p>
            <a:pPr>
              <a:buClr>
                <a:schemeClr val="accent3"/>
              </a:buClr>
              <a:buFont typeface="Wingdings 2"/>
              <a:buChar char="•"/>
              <a:defRPr/>
            </a:pPr>
            <a:r>
              <a:rPr lang="en-US" sz="4000" dirty="0"/>
              <a:t>Communicate with parents</a:t>
            </a:r>
          </a:p>
          <a:p>
            <a:pPr>
              <a:buClr>
                <a:schemeClr val="accent3"/>
              </a:buClr>
              <a:buFont typeface="Wingdings 2"/>
              <a:buChar char="•"/>
              <a:defRPr/>
            </a:pPr>
            <a:r>
              <a:rPr lang="en-US" sz="4000" dirty="0"/>
              <a:t>More students participate</a:t>
            </a:r>
          </a:p>
          <a:p>
            <a:pPr>
              <a:buClr>
                <a:schemeClr val="accent3"/>
              </a:buClr>
              <a:buFont typeface="Wingdings 2"/>
              <a:buChar char="•"/>
              <a:defRPr/>
            </a:pPr>
            <a:r>
              <a:rPr lang="en-US" sz="4000" dirty="0"/>
              <a:t>Collaborative learning</a:t>
            </a:r>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ChangeArrowheads="1"/>
          </p:cNvSpPr>
          <p:nvPr>
            <p:ph type="title"/>
          </p:nvPr>
        </p:nvSpPr>
        <p:spPr>
          <a:xfrm>
            <a:off x="533400" y="533400"/>
            <a:ext cx="8229600" cy="1143000"/>
          </a:xfrm>
          <a:solidFill>
            <a:srgbClr val="003399"/>
          </a:solidFill>
          <a:scene3d>
            <a:camera prst="legacyObliqueTopRight"/>
            <a:lightRig rig="legacyFlat3" dir="b"/>
          </a:scene3d>
          <a:sp3d extrusionH="430200" prstMaterial="legacyMatte">
            <a:bevelT w="13500" h="13500" prst="angle"/>
            <a:bevelB w="13500" h="13500" prst="angle"/>
            <a:extrusionClr>
              <a:srgbClr val="003399"/>
            </a:extrusionClr>
          </a:sp3d>
        </p:spPr>
        <p:txBody>
          <a:bodyPr lIns="92075" tIns="46038" rIns="92075" bIns="46038" anchor="ctr">
            <a:normAutofit/>
            <a:flatTx/>
          </a:bodyPr>
          <a:lstStyle>
            <a:lvl1pPr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9pPr>
          </a:lstStyle>
          <a:p>
            <a:pPr>
              <a:defRPr/>
            </a:pPr>
            <a:r>
              <a:rPr lang="en-US" sz="4800" dirty="0"/>
              <a:t>E-learning tools: Online Forum</a:t>
            </a:r>
          </a:p>
        </p:txBody>
      </p:sp>
      <p:sp>
        <p:nvSpPr>
          <p:cNvPr id="5" name="Content Placeholder 4"/>
          <p:cNvSpPr>
            <a:spLocks noGrp="1" noChangeArrowheads="1"/>
          </p:cNvSpPr>
          <p:nvPr>
            <p:ph idx="1"/>
          </p:nvPr>
        </p:nvSpPr>
        <p:spPr>
          <a:xfrm>
            <a:off x="457200" y="1905000"/>
            <a:ext cx="8229600" cy="4525963"/>
          </a:xfrm>
          <a:gradFill rotWithShape="0">
            <a:gsLst>
              <a:gs pos="0">
                <a:srgbClr val="000066"/>
              </a:gs>
              <a:gs pos="50000">
                <a:srgbClr val="003399"/>
              </a:gs>
              <a:gs pos="100000">
                <a:srgbClr val="000066"/>
              </a:gs>
            </a:gsLst>
            <a:lin ang="2700000" scaled="1"/>
          </a:gradFill>
          <a:scene3d>
            <a:camera prst="legacyObliqueTopRight"/>
            <a:lightRig rig="legacyFlat3" dir="b"/>
          </a:scene3d>
          <a:sp3d extrusionH="430200" prstMaterial="legacyMatte">
            <a:bevelT w="13500" h="13500" prst="angle"/>
            <a:bevelB w="13500" h="13500" prst="angle"/>
            <a:extrusionClr>
              <a:srgbClr val="000066"/>
            </a:extrusionClr>
          </a:sp3d>
        </p:spPr>
        <p:txBody>
          <a:bodyPr lIns="92075" tIns="46038" rIns="92075" bIns="46038">
            <a:noAutofit/>
            <a:flatTx/>
          </a:bodyPr>
          <a:lstStyle>
            <a:lvl1pPr marL="342900" indent="-342900" algn="l" rtl="0" eaLnBrk="0" fontAlgn="base" hangingPunct="0">
              <a:spcBef>
                <a:spcPct val="20000"/>
              </a:spcBef>
              <a:spcAft>
                <a:spcPct val="0"/>
              </a:spcAft>
              <a:buChar char="•"/>
              <a:defRPr sz="3200">
                <a:solidFill>
                  <a:srgbClr val="FFFF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rgbClr val="FF9900"/>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a:solidFill>
                  <a:srgbClr val="FF9900"/>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rgbClr val="FF9900"/>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a:solidFill>
                  <a:srgbClr val="FF9900"/>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sz="2000">
                <a:solidFill>
                  <a:srgbClr val="FF9900"/>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sz="2000">
                <a:solidFill>
                  <a:srgbClr val="FF9900"/>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sz="2000">
                <a:solidFill>
                  <a:srgbClr val="FF9900"/>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sz="2000">
                <a:solidFill>
                  <a:srgbClr val="FF9900"/>
                </a:solidFill>
                <a:effectLst>
                  <a:outerShdw blurRad="38100" dist="38100" dir="2700000" algn="tl">
                    <a:srgbClr val="000000"/>
                  </a:outerShdw>
                </a:effectLst>
                <a:latin typeface="+mn-lt"/>
              </a:defRPr>
            </a:lvl9pPr>
          </a:lstStyle>
          <a:p>
            <a:pPr>
              <a:buClr>
                <a:schemeClr val="accent3"/>
              </a:buClr>
              <a:buFont typeface="Wingdings 2"/>
              <a:buChar char="•"/>
              <a:defRPr/>
            </a:pPr>
            <a:r>
              <a:rPr lang="en-US" dirty="0"/>
              <a:t>Asynchronous discussion forum</a:t>
            </a:r>
          </a:p>
          <a:p>
            <a:pPr>
              <a:buClr>
                <a:schemeClr val="accent3"/>
              </a:buClr>
              <a:buFont typeface="Wingdings 2"/>
              <a:buChar char="•"/>
              <a:defRPr/>
            </a:pPr>
            <a:r>
              <a:rPr lang="en-US" dirty="0"/>
              <a:t>Teacher can create discussion groups</a:t>
            </a:r>
          </a:p>
          <a:p>
            <a:pPr>
              <a:buClr>
                <a:schemeClr val="accent3"/>
              </a:buClr>
              <a:buFont typeface="Wingdings 2"/>
              <a:buChar char="•"/>
              <a:defRPr/>
            </a:pPr>
            <a:r>
              <a:rPr lang="en-US" dirty="0"/>
              <a:t>Teacher could post a question and request students to comment</a:t>
            </a:r>
          </a:p>
          <a:p>
            <a:pPr>
              <a:buClr>
                <a:schemeClr val="accent3"/>
              </a:buClr>
              <a:buFont typeface="Wingdings 2"/>
              <a:buChar char="•"/>
              <a:defRPr/>
            </a:pPr>
            <a:r>
              <a:rPr lang="en-US" dirty="0"/>
              <a:t>Students can post their comments</a:t>
            </a:r>
          </a:p>
          <a:p>
            <a:pPr>
              <a:buClr>
                <a:schemeClr val="accent3"/>
              </a:buClr>
              <a:buFont typeface="Wingdings 2"/>
              <a:buChar char="•"/>
              <a:defRPr/>
            </a:pPr>
            <a:r>
              <a:rPr lang="en-US" dirty="0"/>
              <a:t>Can encourage community participation</a:t>
            </a:r>
          </a:p>
          <a:p>
            <a:pPr>
              <a:buClr>
                <a:schemeClr val="accent3"/>
              </a:buClr>
              <a:buFont typeface="Wingdings 2"/>
              <a:buChar char="•"/>
              <a:defRPr/>
            </a:pPr>
            <a:r>
              <a:rPr lang="en-US" dirty="0"/>
              <a:t>Collaborative learning can be fostered</a:t>
            </a:r>
          </a:p>
          <a:p>
            <a:pPr>
              <a:buClr>
                <a:schemeClr val="accent3"/>
              </a:buClr>
              <a:buFont typeface="Wingdings 2"/>
              <a:buChar char="•"/>
              <a:defRPr/>
            </a:pPr>
            <a:r>
              <a:rPr lang="en-US" dirty="0"/>
              <a:t>Feedback from diverse culture</a:t>
            </a:r>
          </a:p>
          <a:p>
            <a:pPr>
              <a:buClr>
                <a:schemeClr val="accent3"/>
              </a:buClr>
              <a:buFont typeface="Wingdings 2"/>
              <a:buChar char="•"/>
              <a:defRPr/>
            </a:pPr>
            <a:endParaRPr lang="en-US" dirty="0"/>
          </a:p>
          <a:p>
            <a:pPr>
              <a:buClr>
                <a:schemeClr val="accent3"/>
              </a:buClr>
              <a:buFont typeface="Wingdings 2"/>
              <a:buChar char="•"/>
              <a:defRPr/>
            </a:pPr>
            <a:endParaRPr lang="en-US" dirty="0"/>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ChangeArrowheads="1"/>
          </p:cNvSpPr>
          <p:nvPr>
            <p:ph type="title"/>
          </p:nvPr>
        </p:nvSpPr>
        <p:spPr>
          <a:xfrm>
            <a:off x="533400" y="685800"/>
            <a:ext cx="8229600" cy="1143000"/>
          </a:xfrm>
          <a:solidFill>
            <a:srgbClr val="003399"/>
          </a:solidFill>
          <a:scene3d>
            <a:camera prst="legacyObliqueTopRight"/>
            <a:lightRig rig="legacyFlat3" dir="b"/>
          </a:scene3d>
          <a:sp3d extrusionH="430200" prstMaterial="legacyMatte">
            <a:bevelT w="13500" h="13500" prst="angle"/>
            <a:bevelB w="13500" h="13500" prst="angle"/>
            <a:extrusionClr>
              <a:srgbClr val="003399"/>
            </a:extrusionClr>
          </a:sp3d>
        </p:spPr>
        <p:txBody>
          <a:bodyPr lIns="92075" tIns="46038" rIns="92075" bIns="46038" anchor="ctr">
            <a:normAutofit/>
            <a:flatTx/>
          </a:bodyPr>
          <a:lstStyle>
            <a:lvl1pPr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9pPr>
          </a:lstStyle>
          <a:p>
            <a:pPr>
              <a:defRPr/>
            </a:pPr>
            <a:r>
              <a:rPr lang="en-US" sz="4800" dirty="0"/>
              <a:t>E-learning Tools: Web</a:t>
            </a:r>
          </a:p>
        </p:txBody>
      </p:sp>
      <p:sp>
        <p:nvSpPr>
          <p:cNvPr id="5" name="Content Placeholder 4"/>
          <p:cNvSpPr>
            <a:spLocks noGrp="1" noChangeArrowheads="1"/>
          </p:cNvSpPr>
          <p:nvPr>
            <p:ph idx="1"/>
          </p:nvPr>
        </p:nvSpPr>
        <p:spPr>
          <a:xfrm>
            <a:off x="457200" y="2057400"/>
            <a:ext cx="8229600" cy="4525963"/>
          </a:xfrm>
          <a:gradFill rotWithShape="0">
            <a:gsLst>
              <a:gs pos="0">
                <a:srgbClr val="000066"/>
              </a:gs>
              <a:gs pos="50000">
                <a:srgbClr val="003399"/>
              </a:gs>
              <a:gs pos="100000">
                <a:srgbClr val="000066"/>
              </a:gs>
            </a:gsLst>
            <a:lin ang="2700000" scaled="1"/>
          </a:gradFill>
          <a:scene3d>
            <a:camera prst="legacyObliqueTopRight"/>
            <a:lightRig rig="legacyFlat3" dir="b"/>
          </a:scene3d>
          <a:sp3d extrusionH="430200" prstMaterial="legacyMatte">
            <a:bevelT w="13500" h="13500" prst="angle"/>
            <a:bevelB w="13500" h="13500" prst="angle"/>
            <a:extrusionClr>
              <a:srgbClr val="000066"/>
            </a:extrusionClr>
          </a:sp3d>
        </p:spPr>
        <p:txBody>
          <a:bodyPr lIns="92075" tIns="46038" rIns="92075" bIns="46038">
            <a:normAutofit/>
            <a:flatTx/>
          </a:bodyPr>
          <a:lstStyle>
            <a:lvl1pPr marL="342900" indent="-342900" algn="l" rtl="0" eaLnBrk="0" fontAlgn="base" hangingPunct="0">
              <a:spcBef>
                <a:spcPct val="20000"/>
              </a:spcBef>
              <a:spcAft>
                <a:spcPct val="0"/>
              </a:spcAft>
              <a:buChar char="•"/>
              <a:defRPr sz="3200">
                <a:solidFill>
                  <a:srgbClr val="FFFF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rgbClr val="FF9900"/>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a:solidFill>
                  <a:srgbClr val="FF9900"/>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rgbClr val="FF9900"/>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a:solidFill>
                  <a:srgbClr val="FF9900"/>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sz="2000">
                <a:solidFill>
                  <a:srgbClr val="FF9900"/>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sz="2000">
                <a:solidFill>
                  <a:srgbClr val="FF9900"/>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sz="2000">
                <a:solidFill>
                  <a:srgbClr val="FF9900"/>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sz="2000">
                <a:solidFill>
                  <a:srgbClr val="FF9900"/>
                </a:solidFill>
                <a:effectLst>
                  <a:outerShdw blurRad="38100" dist="38100" dir="2700000" algn="tl">
                    <a:srgbClr val="000000"/>
                  </a:outerShdw>
                </a:effectLst>
                <a:latin typeface="+mn-lt"/>
              </a:defRPr>
            </a:lvl9pPr>
          </a:lstStyle>
          <a:p>
            <a:pPr>
              <a:buClr>
                <a:schemeClr val="accent3"/>
              </a:buClr>
              <a:buFont typeface="Wingdings 2"/>
              <a:buChar char="•"/>
              <a:defRPr/>
            </a:pPr>
            <a:r>
              <a:rPr lang="en-US" sz="3600" dirty="0"/>
              <a:t>Wide range of materials available</a:t>
            </a:r>
          </a:p>
          <a:p>
            <a:pPr>
              <a:buClr>
                <a:schemeClr val="accent3"/>
              </a:buClr>
              <a:buFont typeface="Wingdings 2"/>
              <a:buChar char="•"/>
              <a:defRPr/>
            </a:pPr>
            <a:r>
              <a:rPr lang="en-US" sz="3600" dirty="0" smtClean="0"/>
              <a:t>Teacher  </a:t>
            </a:r>
            <a:r>
              <a:rPr lang="en-US" sz="3600" dirty="0"/>
              <a:t>will need to narrow down</a:t>
            </a:r>
          </a:p>
          <a:p>
            <a:pPr>
              <a:buClr>
                <a:schemeClr val="accent3"/>
              </a:buClr>
              <a:buFont typeface="Wingdings 2"/>
              <a:buChar char="•"/>
              <a:defRPr/>
            </a:pPr>
            <a:r>
              <a:rPr lang="en-US" sz="3600" dirty="0"/>
              <a:t>It is a resource centre</a:t>
            </a:r>
          </a:p>
          <a:p>
            <a:pPr>
              <a:buClr>
                <a:schemeClr val="accent3"/>
              </a:buClr>
              <a:buFont typeface="Wingdings 2"/>
              <a:buChar char="•"/>
              <a:defRPr/>
            </a:pPr>
            <a:r>
              <a:rPr lang="en-US" sz="3600" dirty="0"/>
              <a:t>Sharing of resources</a:t>
            </a:r>
          </a:p>
          <a:p>
            <a:pPr>
              <a:buClr>
                <a:schemeClr val="accent3"/>
              </a:buClr>
              <a:buFont typeface="Wingdings 2"/>
              <a:buChar char="•"/>
              <a:defRPr/>
            </a:pPr>
            <a:r>
              <a:rPr lang="en-US" sz="3600" dirty="0"/>
              <a:t>Supported by images, audio, simulation and multimedia</a:t>
            </a:r>
          </a:p>
          <a:p>
            <a:pPr>
              <a:buClr>
                <a:schemeClr val="accent3"/>
              </a:buClr>
              <a:buFont typeface="Wingdings 2"/>
              <a:buChar char="•"/>
              <a:defRPr/>
            </a:pPr>
            <a:endParaRPr lang="en-US" sz="3600" dirty="0"/>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ChangeArrowheads="1"/>
          </p:cNvSpPr>
          <p:nvPr>
            <p:ph type="title"/>
          </p:nvPr>
        </p:nvSpPr>
        <p:spPr>
          <a:solidFill>
            <a:srgbClr val="003399"/>
          </a:solidFill>
          <a:scene3d>
            <a:camera prst="legacyObliqueTopRight"/>
            <a:lightRig rig="legacyFlat3" dir="b"/>
          </a:scene3d>
          <a:sp3d extrusionH="430200" prstMaterial="legacyMatte">
            <a:bevelT w="13500" h="13500" prst="angle"/>
            <a:bevelB w="13500" h="13500" prst="angle"/>
            <a:extrusionClr>
              <a:srgbClr val="003399"/>
            </a:extrusionClr>
          </a:sp3d>
        </p:spPr>
        <p:txBody>
          <a:bodyPr lIns="92075" tIns="46038" rIns="92075" bIns="46038" anchor="ctr">
            <a:normAutofit/>
            <a:flatTx/>
          </a:bodyPr>
          <a:lstStyle>
            <a:lvl1pPr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9pPr>
          </a:lstStyle>
          <a:p>
            <a:pPr>
              <a:defRPr/>
            </a:pPr>
            <a:r>
              <a:rPr lang="en-US" sz="4400" dirty="0"/>
              <a:t>E-learning tools: Video Conference</a:t>
            </a:r>
          </a:p>
        </p:txBody>
      </p:sp>
      <p:sp>
        <p:nvSpPr>
          <p:cNvPr id="5" name="Content Placeholder 4"/>
          <p:cNvSpPr>
            <a:spLocks noGrp="1" noChangeArrowheads="1"/>
          </p:cNvSpPr>
          <p:nvPr>
            <p:ph idx="1"/>
          </p:nvPr>
        </p:nvSpPr>
        <p:spPr>
          <a:xfrm>
            <a:off x="533400" y="2057400"/>
            <a:ext cx="8229600" cy="4541838"/>
          </a:xfrm>
          <a:gradFill rotWithShape="0">
            <a:gsLst>
              <a:gs pos="0">
                <a:srgbClr val="000066"/>
              </a:gs>
              <a:gs pos="50000">
                <a:srgbClr val="003399"/>
              </a:gs>
              <a:gs pos="100000">
                <a:srgbClr val="000066"/>
              </a:gs>
            </a:gsLst>
            <a:lin ang="2700000" scaled="1"/>
          </a:gradFill>
          <a:scene3d>
            <a:camera prst="legacyObliqueTopRight"/>
            <a:lightRig rig="legacyFlat3" dir="b"/>
          </a:scene3d>
          <a:sp3d extrusionH="430200" prstMaterial="legacyMatte">
            <a:bevelT w="13500" h="13500" prst="angle"/>
            <a:bevelB w="13500" h="13500" prst="angle"/>
            <a:extrusionClr>
              <a:srgbClr val="000066"/>
            </a:extrusionClr>
          </a:sp3d>
        </p:spPr>
        <p:txBody>
          <a:bodyPr lIns="92075" tIns="46038" rIns="92075" bIns="46038">
            <a:noAutofit/>
            <a:flatTx/>
          </a:bodyPr>
          <a:lstStyle>
            <a:lvl1pPr marL="342900" indent="-342900" algn="l" rtl="0" eaLnBrk="0" fontAlgn="base" hangingPunct="0">
              <a:spcBef>
                <a:spcPct val="20000"/>
              </a:spcBef>
              <a:spcAft>
                <a:spcPct val="0"/>
              </a:spcAft>
              <a:buChar char="•"/>
              <a:defRPr sz="3200">
                <a:solidFill>
                  <a:srgbClr val="FFFF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rgbClr val="FF9900"/>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a:solidFill>
                  <a:srgbClr val="FF9900"/>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rgbClr val="FF9900"/>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a:solidFill>
                  <a:srgbClr val="FF9900"/>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sz="2000">
                <a:solidFill>
                  <a:srgbClr val="FF9900"/>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sz="2000">
                <a:solidFill>
                  <a:srgbClr val="FF9900"/>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sz="2000">
                <a:solidFill>
                  <a:srgbClr val="FF9900"/>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sz="2000">
                <a:solidFill>
                  <a:srgbClr val="FF9900"/>
                </a:solidFill>
                <a:effectLst>
                  <a:outerShdw blurRad="38100" dist="38100" dir="2700000" algn="tl">
                    <a:srgbClr val="000000"/>
                  </a:outerShdw>
                </a:effectLst>
                <a:latin typeface="+mn-lt"/>
              </a:defRPr>
            </a:lvl9pPr>
          </a:lstStyle>
          <a:p>
            <a:pPr>
              <a:buClr>
                <a:schemeClr val="accent3"/>
              </a:buClr>
              <a:buFont typeface="Wingdings 2"/>
              <a:buChar char="•"/>
              <a:defRPr/>
            </a:pPr>
            <a:r>
              <a:rPr lang="en-US" dirty="0"/>
              <a:t>Can conduct a live lecture</a:t>
            </a:r>
          </a:p>
          <a:p>
            <a:pPr>
              <a:buClr>
                <a:schemeClr val="accent3"/>
              </a:buClr>
              <a:buFont typeface="Wingdings 2"/>
              <a:buChar char="•"/>
              <a:defRPr/>
            </a:pPr>
            <a:r>
              <a:rPr lang="en-US" dirty="0"/>
              <a:t>Communication with students</a:t>
            </a:r>
          </a:p>
          <a:p>
            <a:pPr>
              <a:buClr>
                <a:schemeClr val="accent3"/>
              </a:buClr>
              <a:buFont typeface="Wingdings 2"/>
              <a:buChar char="•"/>
              <a:defRPr/>
            </a:pPr>
            <a:r>
              <a:rPr lang="en-US" dirty="0"/>
              <a:t>Communication with parents</a:t>
            </a:r>
          </a:p>
          <a:p>
            <a:pPr>
              <a:buClr>
                <a:schemeClr val="accent3"/>
              </a:buClr>
              <a:buFont typeface="Wingdings 2"/>
              <a:buChar char="•"/>
              <a:defRPr/>
            </a:pPr>
            <a:r>
              <a:rPr lang="en-US" dirty="0"/>
              <a:t>Support by audio, chat and whiteboard</a:t>
            </a:r>
          </a:p>
          <a:p>
            <a:pPr>
              <a:buClr>
                <a:schemeClr val="accent3"/>
              </a:buClr>
              <a:buFont typeface="Wingdings 2"/>
              <a:buChar char="•"/>
              <a:defRPr/>
            </a:pPr>
            <a:r>
              <a:rPr lang="en-US" dirty="0"/>
              <a:t>Support sharing of applications</a:t>
            </a:r>
          </a:p>
          <a:p>
            <a:pPr>
              <a:buClr>
                <a:schemeClr val="accent3"/>
              </a:buClr>
              <a:buFont typeface="Wingdings 2"/>
              <a:buChar char="•"/>
              <a:defRPr/>
            </a:pPr>
            <a:r>
              <a:rPr lang="en-US" dirty="0"/>
              <a:t>Can be recorded and later be used for on demand lectures</a:t>
            </a:r>
          </a:p>
          <a:p>
            <a:pPr>
              <a:buClr>
                <a:schemeClr val="accent3"/>
              </a:buClr>
              <a:buFont typeface="Wingdings 2"/>
              <a:buChar char="•"/>
              <a:defRPr/>
            </a:pPr>
            <a:r>
              <a:rPr lang="en-US" dirty="0"/>
              <a:t>Demo…</a:t>
            </a:r>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noChangeArrowheads="1"/>
          </p:cNvSpPr>
          <p:nvPr>
            <p:ph type="title"/>
          </p:nvPr>
        </p:nvSpPr>
        <p:spPr>
          <a:solidFill>
            <a:srgbClr val="003399"/>
          </a:solidFill>
          <a:scene3d>
            <a:camera prst="legacyObliqueTopRight"/>
            <a:lightRig rig="legacyFlat3" dir="b"/>
          </a:scene3d>
          <a:sp3d extrusionH="430200" prstMaterial="legacyMatte">
            <a:bevelT w="13500" h="13500" prst="angle"/>
            <a:bevelB w="13500" h="13500" prst="angle"/>
            <a:extrusionClr>
              <a:srgbClr val="003399"/>
            </a:extrusionClr>
          </a:sp3d>
        </p:spPr>
        <p:txBody>
          <a:bodyPr lIns="92075" tIns="46038" rIns="92075" bIns="46038" anchor="ctr">
            <a:noAutofit/>
            <a:flatTx/>
          </a:bodyPr>
          <a:lstStyle>
            <a:lvl1pPr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2800">
                <a:solidFill>
                  <a:srgbClr val="FF0066"/>
                </a:solidFill>
                <a:effectLst>
                  <a:outerShdw blurRad="38100" dist="38100" dir="2700000" algn="tl">
                    <a:srgbClr val="000000"/>
                  </a:outerShdw>
                </a:effectLst>
                <a:latin typeface="Times New Roman" pitchFamily="18" charset="0"/>
              </a:defRPr>
            </a:lvl9pPr>
          </a:lstStyle>
          <a:p>
            <a:pPr>
              <a:defRPr/>
            </a:pPr>
            <a:r>
              <a:rPr lang="en-US" sz="4000" dirty="0"/>
              <a:t>Tools: Learning Management System (LMS)</a:t>
            </a:r>
          </a:p>
        </p:txBody>
      </p:sp>
      <p:sp>
        <p:nvSpPr>
          <p:cNvPr id="6" name="Content Placeholder 5"/>
          <p:cNvSpPr>
            <a:spLocks noGrp="1" noChangeArrowheads="1"/>
          </p:cNvSpPr>
          <p:nvPr>
            <p:ph idx="1"/>
          </p:nvPr>
        </p:nvSpPr>
        <p:spPr>
          <a:gradFill rotWithShape="0">
            <a:gsLst>
              <a:gs pos="0">
                <a:srgbClr val="000066"/>
              </a:gs>
              <a:gs pos="50000">
                <a:srgbClr val="003399"/>
              </a:gs>
              <a:gs pos="100000">
                <a:srgbClr val="000066"/>
              </a:gs>
            </a:gsLst>
            <a:lin ang="2700000" scaled="1"/>
          </a:gradFill>
          <a:scene3d>
            <a:camera prst="legacyObliqueTopRight"/>
            <a:lightRig rig="legacyFlat3" dir="b"/>
          </a:scene3d>
          <a:sp3d extrusionH="430200" prstMaterial="legacyMatte">
            <a:bevelT w="13500" h="13500" prst="angle"/>
            <a:bevelB w="13500" h="13500" prst="angle"/>
            <a:extrusionClr>
              <a:srgbClr val="000066"/>
            </a:extrusionClr>
          </a:sp3d>
        </p:spPr>
        <p:txBody>
          <a:bodyPr lIns="92075" tIns="46038" rIns="92075" bIns="46038">
            <a:noAutofit/>
            <a:flatTx/>
          </a:bodyPr>
          <a:lstStyle>
            <a:lvl1pPr marL="342900" indent="-342900" algn="l" rtl="0" eaLnBrk="0" fontAlgn="base" hangingPunct="0">
              <a:spcBef>
                <a:spcPct val="20000"/>
              </a:spcBef>
              <a:spcAft>
                <a:spcPct val="0"/>
              </a:spcAft>
              <a:buChar char="•"/>
              <a:defRPr sz="3200">
                <a:solidFill>
                  <a:srgbClr val="FFFF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rgbClr val="FF9900"/>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a:solidFill>
                  <a:srgbClr val="FF9900"/>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rgbClr val="FF9900"/>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a:solidFill>
                  <a:srgbClr val="FF9900"/>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sz="2000">
                <a:solidFill>
                  <a:srgbClr val="FF9900"/>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sz="2000">
                <a:solidFill>
                  <a:srgbClr val="FF9900"/>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sz="2000">
                <a:solidFill>
                  <a:srgbClr val="FF9900"/>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sz="2000">
                <a:solidFill>
                  <a:srgbClr val="FF9900"/>
                </a:solidFill>
                <a:effectLst>
                  <a:outerShdw blurRad="38100" dist="38100" dir="2700000" algn="tl">
                    <a:srgbClr val="000000"/>
                  </a:outerShdw>
                </a:effectLst>
                <a:latin typeface="+mn-lt"/>
              </a:defRPr>
            </a:lvl9pPr>
          </a:lstStyle>
          <a:p>
            <a:pPr>
              <a:buClr>
                <a:schemeClr val="accent3"/>
              </a:buClr>
              <a:buFont typeface="Wingdings 2"/>
              <a:buChar char="•"/>
              <a:defRPr/>
            </a:pPr>
            <a:r>
              <a:rPr lang="en-US" dirty="0"/>
              <a:t>Management of content</a:t>
            </a:r>
          </a:p>
          <a:p>
            <a:pPr>
              <a:buClr>
                <a:schemeClr val="accent3"/>
              </a:buClr>
              <a:buFont typeface="Wingdings 2"/>
              <a:buChar char="•"/>
              <a:defRPr/>
            </a:pPr>
            <a:r>
              <a:rPr lang="en-US" dirty="0"/>
              <a:t>Tracking students</a:t>
            </a:r>
          </a:p>
          <a:p>
            <a:pPr>
              <a:buClr>
                <a:schemeClr val="accent3"/>
              </a:buClr>
              <a:buFont typeface="Wingdings 2"/>
              <a:buChar char="•"/>
              <a:defRPr/>
            </a:pPr>
            <a:r>
              <a:rPr lang="en-US" dirty="0"/>
              <a:t>Administrative features</a:t>
            </a:r>
          </a:p>
          <a:p>
            <a:pPr>
              <a:buClr>
                <a:schemeClr val="accent3"/>
              </a:buClr>
              <a:buFont typeface="Wingdings 2"/>
              <a:buChar char="•"/>
              <a:defRPr/>
            </a:pPr>
            <a:r>
              <a:rPr lang="en-US" dirty="0"/>
              <a:t>Integration with various tools such as chat, forum, e-mail, etc.</a:t>
            </a:r>
          </a:p>
          <a:p>
            <a:pPr>
              <a:buClr>
                <a:schemeClr val="accent3"/>
              </a:buClr>
              <a:buFont typeface="Wingdings 2"/>
              <a:buChar char="•"/>
              <a:defRPr/>
            </a:pPr>
            <a:r>
              <a:rPr lang="en-US" dirty="0"/>
              <a:t>Reporting</a:t>
            </a:r>
          </a:p>
          <a:p>
            <a:pPr>
              <a:buClr>
                <a:schemeClr val="accent3"/>
              </a:buClr>
              <a:buFont typeface="Wingdings 2"/>
              <a:buChar char="•"/>
              <a:defRPr/>
            </a:pPr>
            <a:r>
              <a:rPr lang="en-US" dirty="0"/>
              <a:t>Demo... of  Multimedia Learning System (MMLS</a:t>
            </a:r>
            <a:r>
              <a:rPr lang="en-US" dirty="0" smtClean="0"/>
              <a:t>)</a:t>
            </a:r>
          </a:p>
          <a:p>
            <a:pPr>
              <a:buClr>
                <a:schemeClr val="accent3"/>
              </a:buClr>
              <a:buFont typeface="Wingdings 2"/>
              <a:buChar char="•"/>
              <a:defRPr/>
            </a:pPr>
            <a:endParaRPr lang="en-US" dirty="0"/>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0020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fontAlgn="auto">
              <a:spcAft>
                <a:spcPts val="0"/>
              </a:spcAft>
              <a:defRPr/>
            </a:pPr>
            <a:r>
              <a:rPr lang="en-US" dirty="0" smtClean="0">
                <a:solidFill>
                  <a:schemeClr val="tx1"/>
                </a:solidFill>
              </a:rPr>
              <a:t>Open source e-learning applications</a:t>
            </a:r>
            <a:endParaRPr lang="en-US" dirty="0">
              <a:solidFill>
                <a:schemeClr val="tx1"/>
              </a:solidFill>
            </a:endParaRPr>
          </a:p>
        </p:txBody>
      </p:sp>
      <p:sp>
        <p:nvSpPr>
          <p:cNvPr id="3" name="Content Placeholder 2"/>
          <p:cNvSpPr>
            <a:spLocks noGrp="1"/>
          </p:cNvSpPr>
          <p:nvPr>
            <p:ph idx="1"/>
          </p:nvPr>
        </p:nvSpPr>
        <p:spPr>
          <a:xfrm>
            <a:off x="381000" y="2057400"/>
            <a:ext cx="8229600" cy="4525963"/>
          </a:xfrm>
          <a:ln/>
        </p:spPr>
        <p:style>
          <a:lnRef idx="1">
            <a:schemeClr val="accent4"/>
          </a:lnRef>
          <a:fillRef idx="2">
            <a:schemeClr val="accent4"/>
          </a:fillRef>
          <a:effectRef idx="1">
            <a:schemeClr val="accent4"/>
          </a:effectRef>
          <a:fontRef idx="minor">
            <a:schemeClr val="dk1"/>
          </a:fontRef>
        </p:style>
        <p:txBody>
          <a:bodyPr>
            <a:normAutofit/>
          </a:bodyPr>
          <a:lstStyle/>
          <a:p>
            <a:pPr marL="274320" indent="-274320" fontAlgn="auto">
              <a:spcAft>
                <a:spcPts val="0"/>
              </a:spcAft>
              <a:buClr>
                <a:schemeClr val="accent3"/>
              </a:buClr>
              <a:buFont typeface="Wingdings 2"/>
              <a:buNone/>
              <a:defRPr/>
            </a:pPr>
            <a:r>
              <a:rPr lang="en-US" sz="3600" dirty="0" smtClean="0"/>
              <a:t>	</a:t>
            </a:r>
          </a:p>
          <a:p>
            <a:pPr marL="274320" indent="-274320" fontAlgn="auto">
              <a:spcAft>
                <a:spcPts val="0"/>
              </a:spcAft>
              <a:buClr>
                <a:schemeClr val="accent3"/>
              </a:buClr>
              <a:buFont typeface="Wingdings 2"/>
              <a:buNone/>
              <a:defRPr/>
            </a:pPr>
            <a:r>
              <a:rPr lang="en-US" sz="3600" dirty="0" smtClean="0"/>
              <a:t>	Open source refers to a program in which the source code (programming language) is available to the general public for use and /or modification from its original and redistribution.</a:t>
            </a:r>
            <a:endParaRPr lang="en-US" sz="3600" dirty="0"/>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fontAlgn="auto">
              <a:spcAft>
                <a:spcPts val="0"/>
              </a:spcAft>
              <a:defRPr/>
            </a:pPr>
            <a:r>
              <a:rPr lang="en-US" dirty="0" smtClean="0"/>
              <a:t>Open source software: </a:t>
            </a:r>
            <a:r>
              <a:rPr lang="en-US" dirty="0" err="1" smtClean="0"/>
              <a:t>eFront</a:t>
            </a:r>
            <a:endParaRPr lang="en-US" dirty="0"/>
          </a:p>
        </p:txBody>
      </p:sp>
      <p:sp>
        <p:nvSpPr>
          <p:cNvPr id="3" name="Content Placeholder 2"/>
          <p:cNvSpPr>
            <a:spLocks noGrp="1"/>
          </p:cNvSpPr>
          <p:nvPr>
            <p:ph idx="1"/>
          </p:nvPr>
        </p:nvSpPr>
        <p:spPr>
          <a:xfrm>
            <a:off x="457200" y="1981200"/>
            <a:ext cx="8229600" cy="4525963"/>
          </a:xfrm>
          <a:ln/>
        </p:spPr>
        <p:style>
          <a:lnRef idx="1">
            <a:schemeClr val="accent1"/>
          </a:lnRef>
          <a:fillRef idx="2">
            <a:schemeClr val="accent1"/>
          </a:fillRef>
          <a:effectRef idx="1">
            <a:schemeClr val="accent1"/>
          </a:effectRef>
          <a:fontRef idx="minor">
            <a:schemeClr val="dk1"/>
          </a:fontRef>
        </p:style>
        <p:txBody>
          <a:bodyPr>
            <a:normAutofit/>
          </a:bodyPr>
          <a:lstStyle/>
          <a:p>
            <a:pPr marL="514350" indent="-514350" fontAlgn="auto">
              <a:spcAft>
                <a:spcPts val="0"/>
              </a:spcAft>
              <a:buClr>
                <a:schemeClr val="accent3"/>
              </a:buClr>
              <a:buFont typeface="Wingdings 2"/>
              <a:buAutoNum type="alphaUcPeriod"/>
              <a:defRPr/>
            </a:pPr>
            <a:r>
              <a:rPr lang="en-US" u="sng" dirty="0" err="1" smtClean="0"/>
              <a:t>eFront</a:t>
            </a:r>
            <a:r>
              <a:rPr lang="en-US" u="sng" dirty="0" smtClean="0"/>
              <a:t>:</a:t>
            </a:r>
          </a:p>
          <a:p>
            <a:pPr marL="514350" indent="-514350" fontAlgn="auto">
              <a:spcAft>
                <a:spcPts val="0"/>
              </a:spcAft>
              <a:buClr>
                <a:schemeClr val="accent3"/>
              </a:buClr>
              <a:buFont typeface="Wingdings 2"/>
              <a:buNone/>
              <a:defRPr/>
            </a:pPr>
            <a:r>
              <a:rPr lang="en-US" dirty="0" smtClean="0"/>
              <a:t>			It is an open source eLearning platform to assist with the creation of online learning communities while offering various opportunities for collaboration and interaction through an icon-based user interface. The platform offers tools for content creation, tests building, assignments management, reporting, internal messaging, forum, chat, surveys etc</a:t>
            </a:r>
            <a:endParaRPr lang="en-US" dirty="0"/>
          </a:p>
        </p:txBody>
      </p:sp>
    </p:spTree>
  </p:cSld>
  <p:clrMapOvr>
    <a:masterClrMapping/>
  </p:clrMapOvr>
  <p:transition>
    <p:wheel spokes="8"/>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style>
          <a:lnRef idx="3">
            <a:schemeClr val="lt1"/>
          </a:lnRef>
          <a:fillRef idx="1">
            <a:schemeClr val="accent5"/>
          </a:fillRef>
          <a:effectRef idx="1">
            <a:schemeClr val="accent5"/>
          </a:effectRef>
          <a:fontRef idx="minor">
            <a:schemeClr val="lt1"/>
          </a:fontRef>
        </p:style>
        <p:txBody>
          <a:bodyPr>
            <a:normAutofit/>
          </a:bodyPr>
          <a:lstStyle/>
          <a:p>
            <a:pPr fontAlgn="auto">
              <a:spcAft>
                <a:spcPts val="0"/>
              </a:spcAft>
              <a:defRPr/>
            </a:pPr>
            <a:r>
              <a:rPr lang="en-US" dirty="0" smtClean="0"/>
              <a:t> </a:t>
            </a:r>
            <a:r>
              <a:rPr lang="en-US" dirty="0" err="1" smtClean="0"/>
              <a:t>Moodle</a:t>
            </a:r>
            <a:endParaRPr lang="en-US" dirty="0"/>
          </a:p>
        </p:txBody>
      </p:sp>
      <p:sp>
        <p:nvSpPr>
          <p:cNvPr id="3" name="Content Placeholder 2"/>
          <p:cNvSpPr>
            <a:spLocks noGrp="1"/>
          </p:cNvSpPr>
          <p:nvPr>
            <p:ph idx="1"/>
          </p:nvPr>
        </p:nvSpPr>
        <p:spPr>
          <a:xfrm>
            <a:off x="457200" y="1981200"/>
            <a:ext cx="8229600" cy="4525963"/>
          </a:xfrm>
          <a:ln/>
        </p:spPr>
        <p:style>
          <a:lnRef idx="1">
            <a:schemeClr val="accent5"/>
          </a:lnRef>
          <a:fillRef idx="2">
            <a:schemeClr val="accent5"/>
          </a:fillRef>
          <a:effectRef idx="1">
            <a:schemeClr val="accent5"/>
          </a:effectRef>
          <a:fontRef idx="minor">
            <a:schemeClr val="dk1"/>
          </a:fontRef>
        </p:style>
        <p:txBody>
          <a:bodyPr>
            <a:normAutofit/>
          </a:bodyPr>
          <a:lstStyle/>
          <a:p>
            <a:pPr marL="274320" indent="-274320" fontAlgn="auto">
              <a:spcAft>
                <a:spcPts val="0"/>
              </a:spcAft>
              <a:buClr>
                <a:schemeClr val="accent3"/>
              </a:buClr>
              <a:buFont typeface="Wingdings 2"/>
              <a:buNone/>
              <a:defRPr/>
            </a:pPr>
            <a:r>
              <a:rPr lang="en-US" dirty="0" err="1" smtClean="0">
                <a:solidFill>
                  <a:schemeClr val="tx1"/>
                </a:solidFill>
              </a:rPr>
              <a:t>Moodle</a:t>
            </a:r>
            <a:r>
              <a:rPr lang="en-US" dirty="0" smtClean="0">
                <a:solidFill>
                  <a:schemeClr val="tx1"/>
                </a:solidFill>
              </a:rPr>
              <a:t>:</a:t>
            </a:r>
            <a:endParaRPr lang="en-US" b="1" dirty="0" smtClean="0">
              <a:solidFill>
                <a:schemeClr val="tx1"/>
              </a:solidFill>
            </a:endParaRPr>
          </a:p>
          <a:p>
            <a:pPr marL="274320" indent="-274320" fontAlgn="auto">
              <a:spcAft>
                <a:spcPts val="0"/>
              </a:spcAft>
              <a:buClr>
                <a:schemeClr val="accent3"/>
              </a:buClr>
              <a:buFont typeface="Wingdings 2"/>
              <a:buNone/>
              <a:defRPr/>
            </a:pPr>
            <a:r>
              <a:rPr lang="en-US" dirty="0" smtClean="0">
                <a:solidFill>
                  <a:schemeClr val="tx1"/>
                </a:solidFill>
              </a:rPr>
              <a:t>			Modular Object-Oriented Dynamic Learning Environment is a free source e-learning software platform and modular design allowing any developer to create additional modules and features. Many universities and colleges use it in their daily teaching and learning. It is a free source software (</a:t>
            </a:r>
            <a:r>
              <a:rPr lang="en-US" dirty="0" err="1" smtClean="0">
                <a:solidFill>
                  <a:schemeClr val="tx1"/>
                </a:solidFill>
              </a:rPr>
              <a:t>ie</a:t>
            </a:r>
            <a:r>
              <a:rPr lang="en-US" dirty="0" smtClean="0">
                <a:solidFill>
                  <a:schemeClr val="tx1"/>
                </a:solidFill>
              </a:rPr>
              <a:t>) the developer can make modification based on their needs.  </a:t>
            </a:r>
            <a:endParaRPr lang="en-US" dirty="0">
              <a:solidFill>
                <a:schemeClr val="tx1"/>
              </a:solidFill>
            </a:endParaRPr>
          </a:p>
        </p:txBody>
      </p:sp>
    </p:spTree>
  </p:cSld>
  <p:clrMapOvr>
    <a:masterClrMapping/>
  </p:clrMapOvr>
  <p:transition>
    <p:wheel spokes="8"/>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style>
          <a:lnRef idx="3">
            <a:schemeClr val="lt1"/>
          </a:lnRef>
          <a:fillRef idx="1">
            <a:schemeClr val="dk1"/>
          </a:fillRef>
          <a:effectRef idx="1">
            <a:schemeClr val="dk1"/>
          </a:effectRef>
          <a:fontRef idx="minor">
            <a:schemeClr val="lt1"/>
          </a:fontRef>
        </p:style>
        <p:txBody>
          <a:bodyPr>
            <a:normAutofit/>
          </a:bodyPr>
          <a:lstStyle/>
          <a:p>
            <a:pPr fontAlgn="auto">
              <a:spcAft>
                <a:spcPts val="0"/>
              </a:spcAft>
              <a:defRPr/>
            </a:pPr>
            <a:r>
              <a:rPr lang="en-US" dirty="0" smtClean="0"/>
              <a:t>                   </a:t>
            </a:r>
            <a:r>
              <a:rPr lang="en-US" dirty="0" err="1" smtClean="0"/>
              <a:t>Dokeos</a:t>
            </a:r>
            <a:endParaRPr lang="en-US" dirty="0"/>
          </a:p>
        </p:txBody>
      </p:sp>
      <p:sp>
        <p:nvSpPr>
          <p:cNvPr id="3" name="Content Placeholder 2"/>
          <p:cNvSpPr>
            <a:spLocks noGrp="1"/>
          </p:cNvSpPr>
          <p:nvPr>
            <p:ph idx="1"/>
          </p:nvPr>
        </p:nvSpPr>
        <p:spPr>
          <a:xfrm>
            <a:off x="533400" y="1905000"/>
            <a:ext cx="8229600" cy="4525963"/>
          </a:xfrm>
          <a:ln/>
        </p:spPr>
        <p:style>
          <a:lnRef idx="1">
            <a:schemeClr val="dk1"/>
          </a:lnRef>
          <a:fillRef idx="2">
            <a:schemeClr val="dk1"/>
          </a:fillRef>
          <a:effectRef idx="1">
            <a:schemeClr val="dk1"/>
          </a:effectRef>
          <a:fontRef idx="minor">
            <a:schemeClr val="dk1"/>
          </a:fontRef>
        </p:style>
        <p:txBody>
          <a:bodyPr>
            <a:noAutofit/>
          </a:bodyPr>
          <a:lstStyle/>
          <a:p>
            <a:pPr marL="274320" indent="-274320" fontAlgn="auto">
              <a:spcAft>
                <a:spcPts val="0"/>
              </a:spcAft>
              <a:buClr>
                <a:schemeClr val="accent3"/>
              </a:buClr>
              <a:buFont typeface="Wingdings 2"/>
              <a:buNone/>
              <a:defRPr/>
            </a:pPr>
            <a:r>
              <a:rPr lang="en-US" sz="4000" dirty="0" err="1" smtClean="0"/>
              <a:t>Dokeos</a:t>
            </a:r>
            <a:r>
              <a:rPr lang="en-US" sz="4000" dirty="0" smtClean="0"/>
              <a:t>:</a:t>
            </a:r>
          </a:p>
          <a:p>
            <a:pPr marL="274320" indent="-274320" fontAlgn="auto">
              <a:spcAft>
                <a:spcPts val="0"/>
              </a:spcAft>
              <a:buClr>
                <a:schemeClr val="accent3"/>
              </a:buClr>
              <a:buFont typeface="Wingdings 2"/>
              <a:buNone/>
              <a:defRPr/>
            </a:pPr>
            <a:r>
              <a:rPr lang="en-US" sz="4000" dirty="0" smtClean="0"/>
              <a:t>			</a:t>
            </a:r>
            <a:r>
              <a:rPr lang="en-US" sz="4000" dirty="0" err="1" smtClean="0"/>
              <a:t>Dokeos</a:t>
            </a:r>
            <a:r>
              <a:rPr lang="en-US" sz="4000" dirty="0" smtClean="0"/>
              <a:t> is an open source online learning software. It provides all the features needed for e-learning and blended learning management : From Authoring to Reporting.</a:t>
            </a:r>
          </a:p>
          <a:p>
            <a:pPr marL="274320" indent="-274320" fontAlgn="auto">
              <a:spcAft>
                <a:spcPts val="0"/>
              </a:spcAft>
              <a:buClr>
                <a:schemeClr val="accent3"/>
              </a:buClr>
              <a:buFont typeface="Wingdings 2"/>
              <a:buNone/>
              <a:defRPr/>
            </a:pPr>
            <a:r>
              <a:rPr lang="en-US" sz="4000" dirty="0" smtClean="0"/>
              <a:t>			</a:t>
            </a:r>
            <a:endParaRPr lang="en-US" sz="4000" dirty="0"/>
          </a:p>
        </p:txBody>
      </p:sp>
    </p:spTree>
  </p:cSld>
  <p:clrMapOvr>
    <a:masterClrMapping/>
  </p:clrMapOvr>
  <p:transition>
    <p:wheel spokes="8"/>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style>
          <a:lnRef idx="3">
            <a:schemeClr val="lt1"/>
          </a:lnRef>
          <a:fillRef idx="1">
            <a:schemeClr val="accent5"/>
          </a:fillRef>
          <a:effectRef idx="1">
            <a:schemeClr val="accent5"/>
          </a:effectRef>
          <a:fontRef idx="minor">
            <a:schemeClr val="lt1"/>
          </a:fontRef>
        </p:style>
        <p:txBody>
          <a:bodyPr>
            <a:normAutofit/>
          </a:bodyPr>
          <a:lstStyle/>
          <a:p>
            <a:pPr fontAlgn="auto">
              <a:spcAft>
                <a:spcPts val="0"/>
              </a:spcAft>
              <a:defRPr/>
            </a:pPr>
            <a:r>
              <a:rPr lang="en-US" dirty="0" smtClean="0"/>
              <a:t>              </a:t>
            </a:r>
            <a:r>
              <a:rPr lang="en-US" dirty="0" err="1" smtClean="0"/>
              <a:t>Claroline</a:t>
            </a:r>
            <a:endParaRPr lang="en-US" dirty="0"/>
          </a:p>
        </p:txBody>
      </p:sp>
      <p:sp>
        <p:nvSpPr>
          <p:cNvPr id="3" name="Content Placeholder 2"/>
          <p:cNvSpPr>
            <a:spLocks noGrp="1"/>
          </p:cNvSpPr>
          <p:nvPr>
            <p:ph idx="1"/>
          </p:nvPr>
        </p:nvSpPr>
        <p:spPr>
          <a:xfrm>
            <a:off x="457200" y="2057400"/>
            <a:ext cx="8229600" cy="4525963"/>
          </a:xfrm>
          <a:ln/>
        </p:spPr>
        <p:style>
          <a:lnRef idx="1">
            <a:schemeClr val="accent5"/>
          </a:lnRef>
          <a:fillRef idx="2">
            <a:schemeClr val="accent5"/>
          </a:fillRef>
          <a:effectRef idx="1">
            <a:schemeClr val="accent5"/>
          </a:effectRef>
          <a:fontRef idx="minor">
            <a:schemeClr val="dk1"/>
          </a:fontRef>
        </p:style>
        <p:txBody>
          <a:bodyPr>
            <a:normAutofit/>
          </a:bodyPr>
          <a:lstStyle/>
          <a:p>
            <a:pPr marL="274320" indent="-274320" fontAlgn="auto">
              <a:spcAft>
                <a:spcPts val="0"/>
              </a:spcAft>
              <a:buClr>
                <a:schemeClr val="accent3"/>
              </a:buClr>
              <a:buFont typeface="Wingdings 2"/>
              <a:buNone/>
              <a:defRPr/>
            </a:pPr>
            <a:r>
              <a:rPr lang="en-US" sz="3600" dirty="0" err="1" smtClean="0"/>
              <a:t>Claroline</a:t>
            </a:r>
            <a:r>
              <a:rPr lang="en-US" sz="3600" dirty="0" smtClean="0"/>
              <a:t>:</a:t>
            </a:r>
          </a:p>
          <a:p>
            <a:pPr marL="274320" indent="-274320" fontAlgn="auto">
              <a:spcAft>
                <a:spcPts val="0"/>
              </a:spcAft>
              <a:buClr>
                <a:schemeClr val="accent3"/>
              </a:buClr>
              <a:buFont typeface="Wingdings 2"/>
              <a:buNone/>
              <a:defRPr/>
            </a:pPr>
            <a:r>
              <a:rPr lang="en-US" sz="3600" dirty="0" smtClean="0"/>
              <a:t>			</a:t>
            </a:r>
            <a:r>
              <a:rPr lang="en-US" sz="3600" dirty="0" err="1" smtClean="0"/>
              <a:t>Claroline</a:t>
            </a:r>
            <a:r>
              <a:rPr lang="en-US" sz="3600" dirty="0" smtClean="0"/>
              <a:t> is an open source of </a:t>
            </a:r>
            <a:r>
              <a:rPr lang="en-US" sz="3600" dirty="0" err="1" smtClean="0"/>
              <a:t>elearning</a:t>
            </a:r>
            <a:r>
              <a:rPr lang="en-US" sz="3600" dirty="0" smtClean="0"/>
              <a:t> and </a:t>
            </a:r>
            <a:r>
              <a:rPr lang="en-US" sz="3600" dirty="0" err="1" smtClean="0"/>
              <a:t>eWorking</a:t>
            </a:r>
            <a:r>
              <a:rPr lang="en-US" sz="3600" dirty="0" smtClean="0"/>
              <a:t> platform allowing teachers to build effective online courses and to manage learning and collaborative activities on the web. </a:t>
            </a:r>
            <a:endParaRPr lang="en-US" sz="3600" dirty="0"/>
          </a:p>
        </p:txBody>
      </p:sp>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84213" y="446088"/>
            <a:ext cx="7797800" cy="1016000"/>
            <a:chOff x="431" y="281"/>
            <a:chExt cx="4912" cy="640"/>
          </a:xfrm>
        </p:grpSpPr>
        <p:pic>
          <p:nvPicPr>
            <p:cNvPr id="13318" name="Picture 3"/>
            <p:cNvPicPr>
              <a:picLocks noChangeArrowheads="1"/>
            </p:cNvPicPr>
            <p:nvPr/>
          </p:nvPicPr>
          <p:blipFill>
            <a:blip r:embed="rId2"/>
            <a:srcRect/>
            <a:stretch>
              <a:fillRect/>
            </a:stretch>
          </p:blipFill>
          <p:spPr bwMode="auto">
            <a:xfrm>
              <a:off x="431" y="281"/>
              <a:ext cx="4912" cy="640"/>
            </a:xfrm>
            <a:prstGeom prst="rect">
              <a:avLst/>
            </a:prstGeom>
            <a:noFill/>
            <a:ln w="9525">
              <a:noFill/>
              <a:miter lim="800000"/>
              <a:headEnd/>
              <a:tailEnd/>
            </a:ln>
          </p:spPr>
        </p:pic>
        <p:sp>
          <p:nvSpPr>
            <p:cNvPr id="6" name="Rectangle 4"/>
            <p:cNvSpPr>
              <a:spLocks noChangeArrowheads="1"/>
            </p:cNvSpPr>
            <p:nvPr/>
          </p:nvSpPr>
          <p:spPr bwMode="auto">
            <a:xfrm>
              <a:off x="490" y="413"/>
              <a:ext cx="4684" cy="470"/>
            </a:xfrm>
            <a:prstGeom prst="rect">
              <a:avLst/>
            </a:prstGeom>
            <a:noFill/>
            <a:ln w="9525">
              <a:noFill/>
              <a:miter lim="800000"/>
              <a:headEnd/>
              <a:tailEnd/>
            </a:ln>
            <a:effectLst/>
          </p:spPr>
          <p:txBody>
            <a:bodyPr lIns="0" tIns="0" rIns="0" bIns="0" anchor="ctr"/>
            <a:lstStyle/>
            <a:p>
              <a:pPr algn="ctr" eaLnBrk="0" fontAlgn="auto" hangingPunct="0">
                <a:spcBef>
                  <a:spcPts val="0"/>
                </a:spcBef>
                <a:spcAft>
                  <a:spcPts val="0"/>
                </a:spcAft>
                <a:defRPr/>
              </a:pPr>
              <a:r>
                <a:rPr lang="en-US" sz="3600">
                  <a:solidFill>
                    <a:srgbClr val="FF0066"/>
                  </a:solidFill>
                  <a:effectLst>
                    <a:outerShdw blurRad="38100" dist="38100" dir="2700000" algn="tl">
                      <a:srgbClr val="000000"/>
                    </a:outerShdw>
                  </a:effectLst>
                  <a:latin typeface="+mn-lt"/>
                  <a:cs typeface="+mn-cs"/>
                </a:rPr>
                <a:t>E-learning</a:t>
              </a:r>
            </a:p>
          </p:txBody>
        </p:sp>
      </p:grpSp>
      <p:grpSp>
        <p:nvGrpSpPr>
          <p:cNvPr id="3" name="Group 5"/>
          <p:cNvGrpSpPr>
            <a:grpSpLocks/>
          </p:cNvGrpSpPr>
          <p:nvPr/>
        </p:nvGrpSpPr>
        <p:grpSpPr bwMode="auto">
          <a:xfrm>
            <a:off x="684213" y="1589088"/>
            <a:ext cx="7797800" cy="4292600"/>
            <a:chOff x="431" y="1001"/>
            <a:chExt cx="4912" cy="2704"/>
          </a:xfrm>
        </p:grpSpPr>
        <p:pic>
          <p:nvPicPr>
            <p:cNvPr id="13316" name="Picture 6"/>
            <p:cNvPicPr>
              <a:picLocks noChangeArrowheads="1"/>
            </p:cNvPicPr>
            <p:nvPr/>
          </p:nvPicPr>
          <p:blipFill>
            <a:blip r:embed="rId3"/>
            <a:srcRect/>
            <a:stretch>
              <a:fillRect/>
            </a:stretch>
          </p:blipFill>
          <p:spPr bwMode="auto">
            <a:xfrm>
              <a:off x="431" y="1001"/>
              <a:ext cx="4912" cy="2704"/>
            </a:xfrm>
            <a:prstGeom prst="rect">
              <a:avLst/>
            </a:prstGeom>
            <a:noFill/>
            <a:ln w="9525">
              <a:noFill/>
              <a:miter lim="800000"/>
              <a:headEnd/>
              <a:tailEnd/>
            </a:ln>
          </p:spPr>
        </p:pic>
        <p:sp>
          <p:nvSpPr>
            <p:cNvPr id="9" name="Rectangle 7"/>
            <p:cNvSpPr>
              <a:spLocks noChangeArrowheads="1"/>
            </p:cNvSpPr>
            <p:nvPr/>
          </p:nvSpPr>
          <p:spPr bwMode="auto">
            <a:xfrm>
              <a:off x="490" y="1133"/>
              <a:ext cx="4684" cy="2534"/>
            </a:xfrm>
            <a:prstGeom prst="rect">
              <a:avLst/>
            </a:prstGeom>
            <a:noFill/>
            <a:ln w="9525">
              <a:noFill/>
              <a:miter lim="800000"/>
              <a:headEnd/>
              <a:tailEnd/>
            </a:ln>
            <a:effectLst/>
          </p:spPr>
          <p:txBody>
            <a:bodyPr lIns="0" tIns="0" rIns="0" bIns="0"/>
            <a:lstStyle/>
            <a:p>
              <a:pPr marL="342900" indent="-342900" eaLnBrk="0" fontAlgn="auto" hangingPunct="0">
                <a:spcBef>
                  <a:spcPct val="20000"/>
                </a:spcBef>
                <a:spcAft>
                  <a:spcPts val="0"/>
                </a:spcAft>
                <a:buFontTx/>
                <a:buChar char="•"/>
                <a:defRPr/>
              </a:pPr>
              <a:r>
                <a:rPr lang="en-US" sz="3200" dirty="0">
                  <a:solidFill>
                    <a:srgbClr val="FFFF00"/>
                  </a:solidFill>
                  <a:effectLst>
                    <a:outerShdw blurRad="38100" dist="38100" dir="2700000" algn="tl">
                      <a:srgbClr val="000000"/>
                    </a:outerShdw>
                  </a:effectLst>
                  <a:latin typeface="+mn-lt"/>
                  <a:cs typeface="+mn-cs"/>
                </a:rPr>
                <a:t>In an on-line multimedia learning environment:</a:t>
              </a:r>
            </a:p>
            <a:p>
              <a:pPr marL="742950" lvl="1" indent="-285750" eaLnBrk="0" fontAlgn="auto" hangingPunct="0">
                <a:spcBef>
                  <a:spcPct val="20000"/>
                </a:spcBef>
                <a:spcAft>
                  <a:spcPts val="0"/>
                </a:spcAft>
                <a:buFontTx/>
                <a:buChar char="–"/>
                <a:defRPr/>
              </a:pPr>
              <a:r>
                <a:rPr lang="en-US" sz="2800" dirty="0">
                  <a:solidFill>
                    <a:srgbClr val="FF9900"/>
                  </a:solidFill>
                  <a:effectLst>
                    <a:outerShdw blurRad="38100" dist="38100" dir="2700000" algn="tl">
                      <a:srgbClr val="000000"/>
                    </a:outerShdw>
                  </a:effectLst>
                  <a:latin typeface="+mn-lt"/>
                  <a:cs typeface="+mn-cs"/>
                </a:rPr>
                <a:t>teaching &amp; learning is ‘one-to-one’ </a:t>
              </a:r>
              <a:r>
                <a:rPr lang="en-US" sz="2000" dirty="0">
                  <a:solidFill>
                    <a:schemeClr val="hlink"/>
                  </a:solidFill>
                  <a:effectLst>
                    <a:outerShdw blurRad="38100" dist="38100" dir="2700000" algn="tl">
                      <a:srgbClr val="000000"/>
                    </a:outerShdw>
                  </a:effectLst>
                  <a:latin typeface="+mn-lt"/>
                  <a:cs typeface="+mn-cs"/>
                </a:rPr>
                <a:t>(individual)</a:t>
              </a:r>
            </a:p>
            <a:p>
              <a:pPr marL="742950" lvl="1" indent="-285750" eaLnBrk="0" fontAlgn="auto" hangingPunct="0">
                <a:spcBef>
                  <a:spcPct val="20000"/>
                </a:spcBef>
                <a:spcAft>
                  <a:spcPts val="0"/>
                </a:spcAft>
                <a:buFontTx/>
                <a:buChar char="–"/>
                <a:defRPr/>
              </a:pPr>
              <a:r>
                <a:rPr lang="en-US" sz="2800" dirty="0">
                  <a:solidFill>
                    <a:srgbClr val="FF9900"/>
                  </a:solidFill>
                  <a:effectLst>
                    <a:outerShdw blurRad="38100" dist="38100" dir="2700000" algn="tl">
                      <a:srgbClr val="000000"/>
                    </a:outerShdw>
                  </a:effectLst>
                  <a:latin typeface="+mn-lt"/>
                  <a:cs typeface="+mn-cs"/>
                </a:rPr>
                <a:t>more interactivity </a:t>
              </a:r>
              <a:r>
                <a:rPr lang="en-US" sz="2000" dirty="0">
                  <a:solidFill>
                    <a:schemeClr val="hlink"/>
                  </a:solidFill>
                  <a:effectLst>
                    <a:outerShdw blurRad="38100" dist="38100" dir="2700000" algn="tl">
                      <a:srgbClr val="000000"/>
                    </a:outerShdw>
                  </a:effectLst>
                  <a:latin typeface="+mn-lt"/>
                  <a:cs typeface="+mn-cs"/>
                </a:rPr>
                <a:t>(in normal classroom, it varies with the class size)</a:t>
              </a:r>
            </a:p>
            <a:p>
              <a:pPr marL="742950" lvl="1" indent="-285750" eaLnBrk="0" fontAlgn="auto" hangingPunct="0">
                <a:spcBef>
                  <a:spcPct val="20000"/>
                </a:spcBef>
                <a:spcAft>
                  <a:spcPts val="0"/>
                </a:spcAft>
                <a:buFontTx/>
                <a:buChar char="–"/>
                <a:defRPr/>
              </a:pPr>
              <a:r>
                <a:rPr lang="en-US" sz="2800" dirty="0">
                  <a:solidFill>
                    <a:srgbClr val="FF9900"/>
                  </a:solidFill>
                  <a:effectLst>
                    <a:outerShdw blurRad="38100" dist="38100" dir="2700000" algn="tl">
                      <a:srgbClr val="000000"/>
                    </a:outerShdw>
                  </a:effectLst>
                  <a:latin typeface="+mn-lt"/>
                  <a:cs typeface="+mn-cs"/>
                </a:rPr>
                <a:t>learner-</a:t>
              </a:r>
              <a:r>
                <a:rPr lang="en-US" sz="2800" dirty="0" err="1">
                  <a:solidFill>
                    <a:srgbClr val="FF9900"/>
                  </a:solidFill>
                  <a:effectLst>
                    <a:outerShdw blurRad="38100" dist="38100" dir="2700000" algn="tl">
                      <a:srgbClr val="000000"/>
                    </a:outerShdw>
                  </a:effectLst>
                  <a:latin typeface="+mn-lt"/>
                  <a:cs typeface="+mn-cs"/>
                </a:rPr>
                <a:t>centred</a:t>
              </a:r>
              <a:endParaRPr lang="en-US" sz="2800" dirty="0">
                <a:solidFill>
                  <a:srgbClr val="FF9900"/>
                </a:solidFill>
                <a:effectLst>
                  <a:outerShdw blurRad="38100" dist="38100" dir="2700000" algn="tl">
                    <a:srgbClr val="000000"/>
                  </a:outerShdw>
                </a:effectLst>
                <a:latin typeface="+mn-lt"/>
                <a:cs typeface="+mn-cs"/>
              </a:endParaRPr>
            </a:p>
            <a:p>
              <a:pPr marL="742950" lvl="1" indent="-285750" eaLnBrk="0" fontAlgn="auto" hangingPunct="0">
                <a:spcBef>
                  <a:spcPct val="20000"/>
                </a:spcBef>
                <a:spcAft>
                  <a:spcPts val="0"/>
                </a:spcAft>
                <a:buFontTx/>
                <a:buChar char="–"/>
                <a:defRPr/>
              </a:pPr>
              <a:r>
                <a:rPr lang="en-US" sz="2800" dirty="0">
                  <a:solidFill>
                    <a:srgbClr val="FF9900"/>
                  </a:solidFill>
                  <a:effectLst>
                    <a:outerShdw blurRad="38100" dist="38100" dir="2700000" algn="tl">
                      <a:srgbClr val="000000"/>
                    </a:outerShdw>
                  </a:effectLst>
                  <a:latin typeface="+mn-lt"/>
                  <a:cs typeface="+mn-cs"/>
                </a:rPr>
                <a:t>Learner monitoring &amp; grading system</a:t>
              </a:r>
            </a:p>
            <a:p>
              <a:pPr marL="342900" indent="-342900" eaLnBrk="0" fontAlgn="auto" hangingPunct="0">
                <a:spcBef>
                  <a:spcPct val="20000"/>
                </a:spcBef>
                <a:spcAft>
                  <a:spcPts val="0"/>
                </a:spcAft>
                <a:buFontTx/>
                <a:buChar char="–"/>
                <a:defRPr/>
              </a:pPr>
              <a:endParaRPr lang="en-US" sz="2800" dirty="0">
                <a:solidFill>
                  <a:srgbClr val="FF9900"/>
                </a:solidFill>
                <a:effectLst>
                  <a:outerShdw blurRad="38100" dist="38100" dir="2700000" algn="tl">
                    <a:srgbClr val="000000"/>
                  </a:outerShdw>
                </a:effectLst>
                <a:latin typeface="+mn-lt"/>
                <a:cs typeface="+mn-cs"/>
              </a:endParaRPr>
            </a:p>
          </p:txBody>
        </p:sp>
      </p:grpSp>
    </p:spTree>
  </p:cSld>
  <p:clrMapOvr>
    <a:masterClrMapping/>
  </p:clrMapOvr>
  <p:transition>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fontAlgn="auto">
              <a:spcAft>
                <a:spcPts val="0"/>
              </a:spcAft>
              <a:defRPr/>
            </a:pPr>
            <a:r>
              <a:rPr lang="en-US" dirty="0" smtClean="0"/>
              <a:t>ILIAS learning management</a:t>
            </a:r>
            <a:endParaRPr lang="en-US" dirty="0"/>
          </a:p>
        </p:txBody>
      </p:sp>
      <p:sp>
        <p:nvSpPr>
          <p:cNvPr id="3" name="Content Placeholder 2"/>
          <p:cNvSpPr>
            <a:spLocks noGrp="1"/>
          </p:cNvSpPr>
          <p:nvPr>
            <p:ph idx="1"/>
          </p:nvPr>
        </p:nvSpPr>
        <p:spPr>
          <a:ln/>
        </p:spPr>
        <p:style>
          <a:lnRef idx="1">
            <a:schemeClr val="accent4"/>
          </a:lnRef>
          <a:fillRef idx="2">
            <a:schemeClr val="accent4"/>
          </a:fillRef>
          <a:effectRef idx="1">
            <a:schemeClr val="accent4"/>
          </a:effectRef>
          <a:fontRef idx="minor">
            <a:schemeClr val="dk1"/>
          </a:fontRef>
        </p:style>
        <p:txBody>
          <a:bodyPr>
            <a:normAutofit/>
          </a:bodyPr>
          <a:lstStyle/>
          <a:p>
            <a:pPr marL="274320" indent="-274320" fontAlgn="auto">
              <a:spcAft>
                <a:spcPts val="0"/>
              </a:spcAft>
              <a:buClr>
                <a:schemeClr val="accent3"/>
              </a:buClr>
              <a:buFont typeface="Wingdings 2"/>
              <a:buNone/>
              <a:defRPr/>
            </a:pPr>
            <a:r>
              <a:rPr lang="en-US" dirty="0" smtClean="0"/>
              <a:t>ILIAS:</a:t>
            </a:r>
          </a:p>
          <a:p>
            <a:pPr marL="274320" indent="-274320" fontAlgn="auto">
              <a:spcAft>
                <a:spcPts val="0"/>
              </a:spcAft>
              <a:buClr>
                <a:schemeClr val="accent3"/>
              </a:buClr>
              <a:buFont typeface="Wingdings 2"/>
              <a:buNone/>
              <a:defRPr/>
            </a:pPr>
            <a:r>
              <a:rPr lang="en-US" dirty="0" smtClean="0"/>
              <a:t>		ILIAS is a powerful Open Source Learning Management System for developing and realizing web-based e-learning. The software was developed to reduce the cost of new media in education and further training and to ensure the maximum level of customer influence in the implementation of the software. </a:t>
            </a:r>
            <a:endParaRPr lang="en-US" dirty="0"/>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a:bodyPr>
          <a:lstStyle/>
          <a:p>
            <a:pPr fontAlgn="auto">
              <a:spcAft>
                <a:spcPts val="0"/>
              </a:spcAft>
              <a:defRPr/>
            </a:pPr>
            <a:r>
              <a:rPr lang="en-US" dirty="0" smtClean="0"/>
              <a:t>SAKAI project</a:t>
            </a:r>
            <a:endParaRPr lang="en-US" dirty="0"/>
          </a:p>
        </p:txBody>
      </p:sp>
      <p:sp>
        <p:nvSpPr>
          <p:cNvPr id="3" name="Content Placeholder 2"/>
          <p:cNvSpPr>
            <a:spLocks noGrp="1"/>
          </p:cNvSpPr>
          <p:nvPr>
            <p:ph idx="1"/>
          </p:nvPr>
        </p:nvSpPr>
        <p:spPr>
          <a:ln/>
        </p:spPr>
        <p:style>
          <a:lnRef idx="1">
            <a:schemeClr val="accent5"/>
          </a:lnRef>
          <a:fillRef idx="2">
            <a:schemeClr val="accent5"/>
          </a:fillRef>
          <a:effectRef idx="1">
            <a:schemeClr val="accent5"/>
          </a:effectRef>
          <a:fontRef idx="minor">
            <a:schemeClr val="dk1"/>
          </a:fontRef>
        </p:style>
        <p:txBody>
          <a:bodyPr>
            <a:normAutofit/>
          </a:bodyPr>
          <a:lstStyle/>
          <a:p>
            <a:pPr marL="274320" indent="-274320" fontAlgn="auto">
              <a:spcAft>
                <a:spcPts val="0"/>
              </a:spcAft>
              <a:buClr>
                <a:schemeClr val="accent3"/>
              </a:buClr>
              <a:buFont typeface="Wingdings 2"/>
              <a:buNone/>
              <a:defRPr/>
            </a:pPr>
            <a:r>
              <a:rPr lang="en-US" dirty="0" smtClean="0"/>
              <a:t>SAKAI project:</a:t>
            </a:r>
          </a:p>
          <a:p>
            <a:pPr marL="274320" indent="-274320" fontAlgn="auto">
              <a:spcAft>
                <a:spcPts val="0"/>
              </a:spcAft>
              <a:buClr>
                <a:schemeClr val="accent3"/>
              </a:buClr>
              <a:buFont typeface="Wingdings 2"/>
              <a:buNone/>
              <a:defRPr/>
            </a:pPr>
            <a:r>
              <a:rPr lang="en-US" dirty="0" smtClean="0"/>
              <a:t>				The Sakai CLE is a free, community source, educational software platform distributed under the Educational Community License (a type of open source license). The Sakai CLE is used for teaching, research and collaboration.</a:t>
            </a:r>
            <a:endParaRPr lang="en-US" dirty="0"/>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fontAlgn="auto">
              <a:spcAft>
                <a:spcPts val="0"/>
              </a:spcAft>
              <a:defRPr/>
            </a:pPr>
            <a:r>
              <a:rPr lang="en-US" dirty="0" smtClean="0"/>
              <a:t>                   OLAT</a:t>
            </a:r>
            <a:endParaRPr lang="en-US" dirty="0"/>
          </a:p>
        </p:txBody>
      </p:sp>
      <p:sp>
        <p:nvSpPr>
          <p:cNvPr id="3" name="Content Placeholder 2"/>
          <p:cNvSpPr>
            <a:spLocks noGrp="1"/>
          </p:cNvSpPr>
          <p:nvPr>
            <p:ph idx="1"/>
          </p:nvPr>
        </p:nvSpPr>
        <p:spPr>
          <a:ln/>
        </p:spPr>
        <p:style>
          <a:lnRef idx="1">
            <a:schemeClr val="accent6"/>
          </a:lnRef>
          <a:fillRef idx="2">
            <a:schemeClr val="accent6"/>
          </a:fillRef>
          <a:effectRef idx="1">
            <a:schemeClr val="accent6"/>
          </a:effectRef>
          <a:fontRef idx="minor">
            <a:schemeClr val="dk1"/>
          </a:fontRef>
        </p:style>
        <p:txBody>
          <a:bodyPr>
            <a:normAutofit/>
          </a:bodyPr>
          <a:lstStyle/>
          <a:p>
            <a:pPr marL="274320" indent="-274320" fontAlgn="auto">
              <a:spcAft>
                <a:spcPts val="0"/>
              </a:spcAft>
              <a:buClr>
                <a:schemeClr val="accent3"/>
              </a:buClr>
              <a:buFont typeface="Wingdings 2"/>
              <a:buNone/>
              <a:defRPr/>
            </a:pPr>
            <a:r>
              <a:rPr lang="en-US" sz="3600" dirty="0" smtClean="0"/>
              <a:t>OLAT:</a:t>
            </a:r>
          </a:p>
          <a:p>
            <a:pPr marL="274320" indent="-274320" fontAlgn="auto">
              <a:spcAft>
                <a:spcPts val="0"/>
              </a:spcAft>
              <a:buClr>
                <a:schemeClr val="accent3"/>
              </a:buClr>
              <a:buFont typeface="Wingdings 2"/>
              <a:buNone/>
              <a:defRPr/>
            </a:pPr>
            <a:r>
              <a:rPr lang="en-US" sz="3600" dirty="0" smtClean="0"/>
              <a:t>		OLAT is free software and is open source Learning Management System that supports any kind of online learning, teaching, and tutoring with few educational restrictions.</a:t>
            </a:r>
            <a:endParaRPr lang="en-US" sz="3600" dirty="0"/>
          </a:p>
        </p:txBody>
      </p:sp>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t>Teaching aids will change</a:t>
            </a:r>
          </a:p>
        </p:txBody>
      </p:sp>
      <p:sp>
        <p:nvSpPr>
          <p:cNvPr id="5" name="AutoShape 4"/>
          <p:cNvSpPr>
            <a:spLocks noChangeArrowheads="1"/>
          </p:cNvSpPr>
          <p:nvPr/>
        </p:nvSpPr>
        <p:spPr bwMode="auto">
          <a:xfrm>
            <a:off x="457200" y="2895600"/>
            <a:ext cx="1219200" cy="914400"/>
          </a:xfrm>
          <a:prstGeom prst="roundRect">
            <a:avLst>
              <a:gd name="adj" fmla="val 16667"/>
            </a:avLst>
          </a:prstGeom>
          <a:solidFill>
            <a:srgbClr val="FF9933"/>
          </a:solidFill>
          <a:ln w="12700">
            <a:round/>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9933"/>
            </a:extrusionClr>
          </a:sp3d>
        </p:spPr>
        <p:txBody>
          <a:bodyPr wrap="none" anchor="ctr">
            <a:flatTx/>
          </a:bodyPr>
          <a:lstStyle/>
          <a:p>
            <a:pPr algn="ctr" fontAlgn="auto">
              <a:spcBef>
                <a:spcPts val="0"/>
              </a:spcBef>
              <a:spcAft>
                <a:spcPts val="0"/>
              </a:spcAft>
              <a:defRPr/>
            </a:pPr>
            <a:r>
              <a:rPr lang="en-US" b="1">
                <a:solidFill>
                  <a:schemeClr val="bg1"/>
                </a:solidFill>
                <a:effectLst>
                  <a:outerShdw blurRad="38100" dist="38100" dir="2700000" algn="tl">
                    <a:srgbClr val="000000"/>
                  </a:outerShdw>
                </a:effectLst>
                <a:latin typeface="+mn-lt"/>
                <a:cs typeface="+mn-cs"/>
              </a:rPr>
              <a:t>Blackboard</a:t>
            </a:r>
          </a:p>
        </p:txBody>
      </p:sp>
      <p:sp>
        <p:nvSpPr>
          <p:cNvPr id="6" name="AutoShape 6"/>
          <p:cNvSpPr>
            <a:spLocks noChangeArrowheads="1"/>
          </p:cNvSpPr>
          <p:nvPr/>
        </p:nvSpPr>
        <p:spPr bwMode="auto">
          <a:xfrm>
            <a:off x="2514600" y="2895600"/>
            <a:ext cx="1219200" cy="914400"/>
          </a:xfrm>
          <a:prstGeom prst="roundRect">
            <a:avLst>
              <a:gd name="adj" fmla="val 16667"/>
            </a:avLst>
          </a:prstGeom>
          <a:solidFill>
            <a:srgbClr val="FF9933"/>
          </a:solidFill>
          <a:ln w="12700">
            <a:round/>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9933"/>
            </a:extrusionClr>
          </a:sp3d>
        </p:spPr>
        <p:txBody>
          <a:bodyPr wrap="none" anchor="ctr">
            <a:flatTx/>
          </a:bodyPr>
          <a:lstStyle/>
          <a:p>
            <a:pPr algn="ctr" fontAlgn="auto">
              <a:spcBef>
                <a:spcPts val="0"/>
              </a:spcBef>
              <a:spcAft>
                <a:spcPts val="0"/>
              </a:spcAft>
              <a:defRPr/>
            </a:pPr>
            <a:r>
              <a:rPr lang="en-US" b="1">
                <a:solidFill>
                  <a:schemeClr val="bg1"/>
                </a:solidFill>
                <a:effectLst>
                  <a:outerShdw blurRad="38100" dist="38100" dir="2700000" algn="tl">
                    <a:srgbClr val="000000"/>
                  </a:outerShdw>
                </a:effectLst>
                <a:latin typeface="+mn-lt"/>
                <a:cs typeface="+mn-cs"/>
              </a:rPr>
              <a:t>OHP</a:t>
            </a:r>
          </a:p>
        </p:txBody>
      </p:sp>
      <p:sp>
        <p:nvSpPr>
          <p:cNvPr id="7" name="AutoShape 7"/>
          <p:cNvSpPr>
            <a:spLocks noChangeArrowheads="1"/>
          </p:cNvSpPr>
          <p:nvPr/>
        </p:nvSpPr>
        <p:spPr bwMode="auto">
          <a:xfrm>
            <a:off x="4572000" y="2895600"/>
            <a:ext cx="1219200" cy="914400"/>
          </a:xfrm>
          <a:prstGeom prst="roundRect">
            <a:avLst>
              <a:gd name="adj" fmla="val 16667"/>
            </a:avLst>
          </a:prstGeom>
          <a:solidFill>
            <a:srgbClr val="FF9933"/>
          </a:solidFill>
          <a:ln w="12700">
            <a:round/>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9933"/>
            </a:extrusionClr>
          </a:sp3d>
        </p:spPr>
        <p:txBody>
          <a:bodyPr wrap="none" anchor="ctr">
            <a:flatTx/>
          </a:bodyPr>
          <a:lstStyle/>
          <a:p>
            <a:pPr algn="ctr" fontAlgn="auto">
              <a:spcBef>
                <a:spcPts val="0"/>
              </a:spcBef>
              <a:spcAft>
                <a:spcPts val="0"/>
              </a:spcAft>
              <a:defRPr/>
            </a:pPr>
            <a:r>
              <a:rPr lang="en-US" b="1" dirty="0">
                <a:solidFill>
                  <a:schemeClr val="bg1"/>
                </a:solidFill>
                <a:effectLst>
                  <a:outerShdw blurRad="38100" dist="38100" dir="2700000" algn="tl">
                    <a:srgbClr val="000000"/>
                  </a:outerShdw>
                </a:effectLst>
                <a:latin typeface="+mn-lt"/>
                <a:cs typeface="+mn-cs"/>
              </a:rPr>
              <a:t>TV</a:t>
            </a:r>
          </a:p>
        </p:txBody>
      </p:sp>
      <p:sp>
        <p:nvSpPr>
          <p:cNvPr id="8" name="AutoShape 8"/>
          <p:cNvSpPr>
            <a:spLocks noChangeArrowheads="1"/>
          </p:cNvSpPr>
          <p:nvPr/>
        </p:nvSpPr>
        <p:spPr bwMode="auto">
          <a:xfrm>
            <a:off x="6629400" y="2895600"/>
            <a:ext cx="1219200" cy="914400"/>
          </a:xfrm>
          <a:prstGeom prst="roundRect">
            <a:avLst>
              <a:gd name="adj" fmla="val 16667"/>
            </a:avLst>
          </a:prstGeom>
          <a:solidFill>
            <a:srgbClr val="FF9933"/>
          </a:solidFill>
          <a:ln w="12700">
            <a:round/>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9933"/>
            </a:extrusionClr>
          </a:sp3d>
        </p:spPr>
        <p:txBody>
          <a:bodyPr wrap="none" anchor="ctr">
            <a:flatTx/>
          </a:bodyPr>
          <a:lstStyle/>
          <a:p>
            <a:pPr algn="ctr" fontAlgn="auto">
              <a:spcBef>
                <a:spcPts val="0"/>
              </a:spcBef>
              <a:spcAft>
                <a:spcPts val="0"/>
              </a:spcAft>
              <a:defRPr/>
            </a:pPr>
            <a:r>
              <a:rPr lang="en-US" sz="2400" b="1" dirty="0">
                <a:solidFill>
                  <a:schemeClr val="bg1"/>
                </a:solidFill>
                <a:effectLst>
                  <a:outerShdw blurRad="38100" dist="38100" dir="2700000" algn="tl">
                    <a:srgbClr val="000000"/>
                  </a:outerShdw>
                </a:effectLst>
                <a:latin typeface="+mn-lt"/>
                <a:cs typeface="+mn-cs"/>
              </a:rPr>
              <a:t>video</a:t>
            </a:r>
          </a:p>
          <a:p>
            <a:pPr algn="ctr" fontAlgn="auto">
              <a:spcBef>
                <a:spcPts val="0"/>
              </a:spcBef>
              <a:spcAft>
                <a:spcPts val="0"/>
              </a:spcAft>
              <a:defRPr/>
            </a:pPr>
            <a:endParaRPr lang="en-US" b="1" dirty="0">
              <a:solidFill>
                <a:schemeClr val="bg1"/>
              </a:solidFill>
              <a:effectLst>
                <a:outerShdw blurRad="38100" dist="38100" dir="2700000" algn="tl">
                  <a:srgbClr val="000000"/>
                </a:outerShdw>
              </a:effectLst>
              <a:latin typeface="+mn-lt"/>
              <a:cs typeface="+mn-cs"/>
            </a:endParaRPr>
          </a:p>
        </p:txBody>
      </p:sp>
      <p:sp>
        <p:nvSpPr>
          <p:cNvPr id="48135" name="AutoShape 9"/>
          <p:cNvSpPr>
            <a:spLocks noChangeArrowheads="1"/>
          </p:cNvSpPr>
          <p:nvPr/>
        </p:nvSpPr>
        <p:spPr bwMode="auto">
          <a:xfrm>
            <a:off x="1828800" y="3200400"/>
            <a:ext cx="685800" cy="228600"/>
          </a:xfrm>
          <a:custGeom>
            <a:avLst/>
            <a:gdLst>
              <a:gd name="T0" fmla="*/ 514350 w 21600"/>
              <a:gd name="T1" fmla="*/ 0 h 21600"/>
              <a:gd name="T2" fmla="*/ 0 w 21600"/>
              <a:gd name="T3" fmla="*/ 114300 h 21600"/>
              <a:gd name="T4" fmla="*/ 514350 w 21600"/>
              <a:gd name="T5" fmla="*/ 228600 h 21600"/>
              <a:gd name="T6" fmla="*/ 685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solidFill>
          <a:ln w="12700">
            <a:solidFill>
              <a:schemeClr val="tx1"/>
            </a:solidFill>
            <a:miter lim="800000"/>
            <a:headEnd type="none" w="sm" len="sm"/>
            <a:tailEnd type="none" w="sm" len="sm"/>
          </a:ln>
        </p:spPr>
        <p:txBody>
          <a:bodyPr wrap="none" anchor="ctr"/>
          <a:lstStyle/>
          <a:p>
            <a:endParaRPr lang="en-US">
              <a:latin typeface="Constantia" pitchFamily="18" charset="0"/>
            </a:endParaRPr>
          </a:p>
        </p:txBody>
      </p:sp>
      <p:sp>
        <p:nvSpPr>
          <p:cNvPr id="48136" name="AutoShape 10"/>
          <p:cNvSpPr>
            <a:spLocks noChangeArrowheads="1"/>
          </p:cNvSpPr>
          <p:nvPr/>
        </p:nvSpPr>
        <p:spPr bwMode="auto">
          <a:xfrm>
            <a:off x="3886200" y="3200400"/>
            <a:ext cx="685800" cy="228600"/>
          </a:xfrm>
          <a:custGeom>
            <a:avLst/>
            <a:gdLst>
              <a:gd name="T0" fmla="*/ 514350 w 21600"/>
              <a:gd name="T1" fmla="*/ 0 h 21600"/>
              <a:gd name="T2" fmla="*/ 0 w 21600"/>
              <a:gd name="T3" fmla="*/ 114300 h 21600"/>
              <a:gd name="T4" fmla="*/ 514350 w 21600"/>
              <a:gd name="T5" fmla="*/ 228600 h 21600"/>
              <a:gd name="T6" fmla="*/ 685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solidFill>
          <a:ln w="12700">
            <a:solidFill>
              <a:schemeClr val="tx1"/>
            </a:solidFill>
            <a:miter lim="800000"/>
            <a:headEnd type="none" w="sm" len="sm"/>
            <a:tailEnd type="none" w="sm" len="sm"/>
          </a:ln>
        </p:spPr>
        <p:txBody>
          <a:bodyPr wrap="none" anchor="ctr"/>
          <a:lstStyle/>
          <a:p>
            <a:endParaRPr lang="en-US">
              <a:latin typeface="Constantia" pitchFamily="18" charset="0"/>
            </a:endParaRPr>
          </a:p>
        </p:txBody>
      </p:sp>
      <p:sp>
        <p:nvSpPr>
          <p:cNvPr id="48137" name="AutoShape 11"/>
          <p:cNvSpPr>
            <a:spLocks noChangeArrowheads="1"/>
          </p:cNvSpPr>
          <p:nvPr/>
        </p:nvSpPr>
        <p:spPr bwMode="auto">
          <a:xfrm>
            <a:off x="5943600" y="3200400"/>
            <a:ext cx="685800" cy="228600"/>
          </a:xfrm>
          <a:custGeom>
            <a:avLst/>
            <a:gdLst>
              <a:gd name="T0" fmla="*/ 514350 w 21600"/>
              <a:gd name="T1" fmla="*/ 0 h 21600"/>
              <a:gd name="T2" fmla="*/ 0 w 21600"/>
              <a:gd name="T3" fmla="*/ 114300 h 21600"/>
              <a:gd name="T4" fmla="*/ 514350 w 21600"/>
              <a:gd name="T5" fmla="*/ 228600 h 21600"/>
              <a:gd name="T6" fmla="*/ 685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solidFill>
          <a:ln w="12700">
            <a:solidFill>
              <a:schemeClr val="tx1"/>
            </a:solidFill>
            <a:miter lim="800000"/>
            <a:headEnd type="none" w="sm" len="sm"/>
            <a:tailEnd type="none" w="sm" len="sm"/>
          </a:ln>
        </p:spPr>
        <p:txBody>
          <a:bodyPr wrap="none" anchor="ctr"/>
          <a:lstStyle/>
          <a:p>
            <a:endParaRPr lang="en-US">
              <a:latin typeface="Constantia" pitchFamily="18" charset="0"/>
            </a:endParaRPr>
          </a:p>
        </p:txBody>
      </p:sp>
      <p:sp>
        <p:nvSpPr>
          <p:cNvPr id="12" name="AutoShape 7"/>
          <p:cNvSpPr>
            <a:spLocks noChangeArrowheads="1"/>
          </p:cNvSpPr>
          <p:nvPr/>
        </p:nvSpPr>
        <p:spPr bwMode="auto">
          <a:xfrm>
            <a:off x="609600" y="4572000"/>
            <a:ext cx="1219200" cy="914400"/>
          </a:xfrm>
          <a:prstGeom prst="roundRect">
            <a:avLst>
              <a:gd name="adj" fmla="val 16667"/>
            </a:avLst>
          </a:prstGeom>
          <a:solidFill>
            <a:srgbClr val="FF9933"/>
          </a:solidFill>
          <a:ln w="12700">
            <a:round/>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9933"/>
            </a:extrusionClr>
          </a:sp3d>
        </p:spPr>
        <p:txBody>
          <a:bodyPr wrap="none" anchor="ctr">
            <a:flatTx/>
          </a:bodyPr>
          <a:lstStyle/>
          <a:p>
            <a:pPr algn="ctr" fontAlgn="auto">
              <a:spcBef>
                <a:spcPts val="0"/>
              </a:spcBef>
              <a:spcAft>
                <a:spcPts val="0"/>
              </a:spcAft>
              <a:defRPr/>
            </a:pPr>
            <a:r>
              <a:rPr lang="en-US" sz="2000" b="1" dirty="0">
                <a:solidFill>
                  <a:schemeClr val="bg1"/>
                </a:solidFill>
                <a:effectLst>
                  <a:outerShdw blurRad="38100" dist="38100" dir="2700000" algn="tl">
                    <a:srgbClr val="000000"/>
                  </a:outerShdw>
                </a:effectLst>
                <a:latin typeface="+mn-lt"/>
                <a:cs typeface="+mn-cs"/>
              </a:rPr>
              <a:t>Computer</a:t>
            </a:r>
          </a:p>
        </p:txBody>
      </p:sp>
      <p:sp>
        <p:nvSpPr>
          <p:cNvPr id="13" name="AutoShape 7"/>
          <p:cNvSpPr>
            <a:spLocks noChangeArrowheads="1"/>
          </p:cNvSpPr>
          <p:nvPr/>
        </p:nvSpPr>
        <p:spPr bwMode="auto">
          <a:xfrm>
            <a:off x="2743200" y="4572000"/>
            <a:ext cx="1219200" cy="990600"/>
          </a:xfrm>
          <a:prstGeom prst="roundRect">
            <a:avLst>
              <a:gd name="adj" fmla="val 16667"/>
            </a:avLst>
          </a:prstGeom>
          <a:solidFill>
            <a:srgbClr val="FF9933"/>
          </a:solidFill>
          <a:ln w="12700">
            <a:round/>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9933"/>
            </a:extrusionClr>
          </a:sp3d>
        </p:spPr>
        <p:txBody>
          <a:bodyPr wrap="none" anchor="ctr">
            <a:flatTx/>
          </a:bodyPr>
          <a:lstStyle/>
          <a:p>
            <a:pPr algn="ctr" fontAlgn="auto">
              <a:spcBef>
                <a:spcPts val="0"/>
              </a:spcBef>
              <a:spcAft>
                <a:spcPts val="0"/>
              </a:spcAft>
              <a:defRPr/>
            </a:pPr>
            <a:r>
              <a:rPr lang="en-US" b="1" dirty="0">
                <a:solidFill>
                  <a:schemeClr val="bg1"/>
                </a:solidFill>
                <a:effectLst>
                  <a:outerShdw blurRad="38100" dist="38100" dir="2700000" algn="tl">
                    <a:srgbClr val="000000"/>
                  </a:outerShdw>
                </a:effectLst>
                <a:latin typeface="+mn-lt"/>
                <a:cs typeface="+mn-cs"/>
              </a:rPr>
              <a:t>LCD</a:t>
            </a:r>
          </a:p>
          <a:p>
            <a:pPr algn="ctr" fontAlgn="auto">
              <a:spcBef>
                <a:spcPts val="0"/>
              </a:spcBef>
              <a:spcAft>
                <a:spcPts val="0"/>
              </a:spcAft>
              <a:defRPr/>
            </a:pPr>
            <a:r>
              <a:rPr lang="en-US" b="1" dirty="0">
                <a:solidFill>
                  <a:schemeClr val="bg1"/>
                </a:solidFill>
                <a:effectLst>
                  <a:outerShdw blurRad="38100" dist="38100" dir="2700000" algn="tl">
                    <a:srgbClr val="000000"/>
                  </a:outerShdw>
                </a:effectLst>
                <a:latin typeface="+mn-lt"/>
                <a:cs typeface="+mn-cs"/>
              </a:rPr>
              <a:t>LED</a:t>
            </a:r>
          </a:p>
          <a:p>
            <a:pPr algn="ctr" fontAlgn="auto">
              <a:spcBef>
                <a:spcPts val="0"/>
              </a:spcBef>
              <a:spcAft>
                <a:spcPts val="0"/>
              </a:spcAft>
              <a:defRPr/>
            </a:pPr>
            <a:r>
              <a:rPr lang="en-US" b="1" dirty="0">
                <a:solidFill>
                  <a:schemeClr val="bg1"/>
                </a:solidFill>
                <a:effectLst>
                  <a:outerShdw blurRad="38100" dist="38100" dir="2700000" algn="tl">
                    <a:srgbClr val="000000"/>
                  </a:outerShdw>
                </a:effectLst>
                <a:latin typeface="+mn-lt"/>
                <a:cs typeface="+mn-cs"/>
              </a:rPr>
              <a:t>projector</a:t>
            </a:r>
          </a:p>
          <a:p>
            <a:pPr algn="ctr" fontAlgn="auto">
              <a:spcBef>
                <a:spcPts val="0"/>
              </a:spcBef>
              <a:spcAft>
                <a:spcPts val="0"/>
              </a:spcAft>
              <a:defRPr/>
            </a:pPr>
            <a:endParaRPr lang="en-US" b="1" dirty="0">
              <a:solidFill>
                <a:schemeClr val="bg1"/>
              </a:solidFill>
              <a:effectLst>
                <a:outerShdw blurRad="38100" dist="38100" dir="2700000" algn="tl">
                  <a:srgbClr val="000000"/>
                </a:outerShdw>
              </a:effectLst>
              <a:latin typeface="+mn-lt"/>
              <a:cs typeface="+mn-cs"/>
            </a:endParaRPr>
          </a:p>
        </p:txBody>
      </p:sp>
      <p:sp>
        <p:nvSpPr>
          <p:cNvPr id="14" name="AutoShape 7"/>
          <p:cNvSpPr>
            <a:spLocks noChangeArrowheads="1"/>
          </p:cNvSpPr>
          <p:nvPr/>
        </p:nvSpPr>
        <p:spPr bwMode="auto">
          <a:xfrm>
            <a:off x="4800600" y="4572000"/>
            <a:ext cx="1524000" cy="914400"/>
          </a:xfrm>
          <a:prstGeom prst="roundRect">
            <a:avLst>
              <a:gd name="adj" fmla="val 16667"/>
            </a:avLst>
          </a:prstGeom>
          <a:solidFill>
            <a:srgbClr val="FF9933"/>
          </a:solidFill>
          <a:ln w="12700">
            <a:round/>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9933"/>
            </a:extrusionClr>
          </a:sp3d>
        </p:spPr>
        <p:txBody>
          <a:bodyPr wrap="none" anchor="ct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1600" b="1" dirty="0" smtClean="0">
                <a:solidFill>
                  <a:schemeClr val="bg1"/>
                </a:solidFill>
                <a:effectLst>
                  <a:outerShdw blurRad="38100" dist="38100" dir="2700000" algn="tl">
                    <a:srgbClr val="000000"/>
                  </a:outerShdw>
                </a:effectLst>
              </a:rPr>
              <a:t>WHITEBOARD</a:t>
            </a:r>
            <a:endParaRPr lang="en-US" sz="1600" b="1" dirty="0">
              <a:solidFill>
                <a:schemeClr val="bg1"/>
              </a:solidFill>
              <a:effectLst>
                <a:outerShdw blurRad="38100" dist="38100" dir="2700000" algn="tl">
                  <a:srgbClr val="000000"/>
                </a:outerShdw>
              </a:effectLst>
            </a:endParaRPr>
          </a:p>
        </p:txBody>
      </p:sp>
      <p:sp>
        <p:nvSpPr>
          <p:cNvPr id="48141" name="AutoShape 10"/>
          <p:cNvSpPr>
            <a:spLocks noChangeArrowheads="1"/>
          </p:cNvSpPr>
          <p:nvPr/>
        </p:nvSpPr>
        <p:spPr bwMode="auto">
          <a:xfrm>
            <a:off x="8077200" y="3124200"/>
            <a:ext cx="685800" cy="228600"/>
          </a:xfrm>
          <a:custGeom>
            <a:avLst/>
            <a:gdLst>
              <a:gd name="T0" fmla="*/ 514350 w 21600"/>
              <a:gd name="T1" fmla="*/ 0 h 21600"/>
              <a:gd name="T2" fmla="*/ 0 w 21600"/>
              <a:gd name="T3" fmla="*/ 114300 h 21600"/>
              <a:gd name="T4" fmla="*/ 514350 w 21600"/>
              <a:gd name="T5" fmla="*/ 228600 h 21600"/>
              <a:gd name="T6" fmla="*/ 685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solidFill>
          <a:ln w="12700">
            <a:solidFill>
              <a:schemeClr val="tx1"/>
            </a:solidFill>
            <a:miter lim="800000"/>
            <a:headEnd type="none" w="sm" len="sm"/>
            <a:tailEnd type="none" w="sm" len="sm"/>
          </a:ln>
        </p:spPr>
        <p:txBody>
          <a:bodyPr wrap="none" anchor="ctr"/>
          <a:lstStyle/>
          <a:p>
            <a:endParaRPr lang="en-US">
              <a:latin typeface="Constantia" pitchFamily="18" charset="0"/>
            </a:endParaRPr>
          </a:p>
        </p:txBody>
      </p:sp>
      <p:sp>
        <p:nvSpPr>
          <p:cNvPr id="48142" name="AutoShape 10"/>
          <p:cNvSpPr>
            <a:spLocks noChangeArrowheads="1"/>
          </p:cNvSpPr>
          <p:nvPr/>
        </p:nvSpPr>
        <p:spPr bwMode="auto">
          <a:xfrm>
            <a:off x="1981200" y="4800600"/>
            <a:ext cx="685800" cy="228600"/>
          </a:xfrm>
          <a:custGeom>
            <a:avLst/>
            <a:gdLst>
              <a:gd name="T0" fmla="*/ 514350 w 21600"/>
              <a:gd name="T1" fmla="*/ 0 h 21600"/>
              <a:gd name="T2" fmla="*/ 0 w 21600"/>
              <a:gd name="T3" fmla="*/ 114300 h 21600"/>
              <a:gd name="T4" fmla="*/ 514350 w 21600"/>
              <a:gd name="T5" fmla="*/ 228600 h 21600"/>
              <a:gd name="T6" fmla="*/ 685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solidFill>
          <a:ln w="12700">
            <a:solidFill>
              <a:schemeClr val="tx1"/>
            </a:solidFill>
            <a:miter lim="800000"/>
            <a:headEnd type="none" w="sm" len="sm"/>
            <a:tailEnd type="none" w="sm" len="sm"/>
          </a:ln>
        </p:spPr>
        <p:txBody>
          <a:bodyPr wrap="none" anchor="ctr"/>
          <a:lstStyle/>
          <a:p>
            <a:endParaRPr lang="en-US">
              <a:latin typeface="Constantia" pitchFamily="18" charset="0"/>
            </a:endParaRPr>
          </a:p>
        </p:txBody>
      </p:sp>
      <p:sp>
        <p:nvSpPr>
          <p:cNvPr id="48143" name="AutoShape 10"/>
          <p:cNvSpPr>
            <a:spLocks noChangeArrowheads="1"/>
          </p:cNvSpPr>
          <p:nvPr/>
        </p:nvSpPr>
        <p:spPr bwMode="auto">
          <a:xfrm>
            <a:off x="4114800" y="4800600"/>
            <a:ext cx="685800" cy="228600"/>
          </a:xfrm>
          <a:custGeom>
            <a:avLst/>
            <a:gdLst>
              <a:gd name="T0" fmla="*/ 514350 w 21600"/>
              <a:gd name="T1" fmla="*/ 0 h 21600"/>
              <a:gd name="T2" fmla="*/ 0 w 21600"/>
              <a:gd name="T3" fmla="*/ 114300 h 21600"/>
              <a:gd name="T4" fmla="*/ 514350 w 21600"/>
              <a:gd name="T5" fmla="*/ 228600 h 21600"/>
              <a:gd name="T6" fmla="*/ 685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solidFill>
          <a:ln w="12700">
            <a:solidFill>
              <a:schemeClr val="tx1"/>
            </a:solidFill>
            <a:miter lim="800000"/>
            <a:headEnd type="none" w="sm" len="sm"/>
            <a:tailEnd type="none" w="sm" len="sm"/>
          </a:ln>
        </p:spPr>
        <p:txBody>
          <a:bodyPr wrap="none" anchor="ctr"/>
          <a:lstStyle/>
          <a:p>
            <a:endParaRPr lang="en-US">
              <a:latin typeface="Constantia" pitchFamily="18" charset="0"/>
            </a:endParaRPr>
          </a:p>
        </p:txBody>
      </p:sp>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857256"/>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fontAlgn="auto">
              <a:spcAft>
                <a:spcPts val="0"/>
              </a:spcAft>
              <a:defRPr/>
            </a:pPr>
            <a:r>
              <a:rPr lang="en-US" dirty="0" smtClean="0">
                <a:solidFill>
                  <a:srgbClr val="FF0000"/>
                </a:solidFill>
              </a:rPr>
              <a:t>ADVANTAGES OF e-learning</a:t>
            </a:r>
            <a:endParaRPr lang="en-US" dirty="0">
              <a:solidFill>
                <a:srgbClr val="FF0000"/>
              </a:solidFill>
            </a:endParaRPr>
          </a:p>
        </p:txBody>
      </p:sp>
      <p:sp>
        <p:nvSpPr>
          <p:cNvPr id="3" name="Content Placeholder 2"/>
          <p:cNvSpPr>
            <a:spLocks noGrp="1"/>
          </p:cNvSpPr>
          <p:nvPr>
            <p:ph idx="1"/>
          </p:nvPr>
        </p:nvSpPr>
        <p:spPr>
          <a:xfrm>
            <a:off x="428596" y="1428736"/>
            <a:ext cx="8229600" cy="5143536"/>
          </a:xfrm>
          <a:ln/>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pPr marL="274320" indent="-274320" fontAlgn="auto">
              <a:spcAft>
                <a:spcPts val="0"/>
              </a:spcAft>
              <a:buClr>
                <a:schemeClr val="accent3"/>
              </a:buClr>
              <a:buFont typeface="Wingdings 2"/>
              <a:buNone/>
              <a:defRPr/>
            </a:pPr>
            <a:endParaRPr lang="en-US" b="1" dirty="0" smtClean="0"/>
          </a:p>
          <a:p>
            <a:pPr marL="274320" indent="-274320" fontAlgn="auto">
              <a:spcAft>
                <a:spcPts val="0"/>
              </a:spcAft>
              <a:buClr>
                <a:schemeClr val="accent3"/>
              </a:buClr>
              <a:buFont typeface="Wingdings 2"/>
              <a:buChar char=""/>
              <a:defRPr/>
            </a:pPr>
            <a:r>
              <a:rPr lang="en-US" dirty="0" smtClean="0"/>
              <a:t>Class work can be scheduled around personal and professional work</a:t>
            </a:r>
          </a:p>
          <a:p>
            <a:pPr marL="274320" indent="-274320" fontAlgn="auto">
              <a:spcAft>
                <a:spcPts val="0"/>
              </a:spcAft>
              <a:buClr>
                <a:schemeClr val="accent3"/>
              </a:buClr>
              <a:buFont typeface="Wingdings 2"/>
              <a:buChar char=""/>
              <a:defRPr/>
            </a:pPr>
            <a:r>
              <a:rPr lang="en-US" dirty="0" smtClean="0"/>
              <a:t>Reduces travel cost and time to and from school</a:t>
            </a:r>
          </a:p>
          <a:p>
            <a:pPr marL="274320" indent="-274320" fontAlgn="auto">
              <a:spcAft>
                <a:spcPts val="0"/>
              </a:spcAft>
              <a:buClr>
                <a:schemeClr val="accent3"/>
              </a:buClr>
              <a:buFont typeface="Wingdings 2"/>
              <a:buChar char=""/>
              <a:defRPr/>
            </a:pPr>
            <a:r>
              <a:rPr lang="en-US" dirty="0" smtClean="0"/>
              <a:t>Learners may have the option to select learning materials that meets their level of knowledge and interest</a:t>
            </a:r>
          </a:p>
          <a:p>
            <a:pPr marL="274320" indent="-274320" fontAlgn="auto">
              <a:spcAft>
                <a:spcPts val="0"/>
              </a:spcAft>
              <a:buClr>
                <a:schemeClr val="accent3"/>
              </a:buClr>
              <a:buFont typeface="Wingdings 2"/>
              <a:buChar char=""/>
              <a:defRPr/>
            </a:pPr>
            <a:r>
              <a:rPr lang="en-US" dirty="0" smtClean="0"/>
              <a:t>Learners can study wherever they have access to a computer and Internet</a:t>
            </a:r>
          </a:p>
          <a:p>
            <a:pPr marL="274320" indent="-274320" fontAlgn="auto">
              <a:spcAft>
                <a:spcPts val="0"/>
              </a:spcAft>
              <a:buClr>
                <a:schemeClr val="accent3"/>
              </a:buClr>
              <a:buFont typeface="Wingdings 2"/>
              <a:buChar char=""/>
              <a:defRPr/>
            </a:pPr>
            <a:r>
              <a:rPr lang="en-US" dirty="0" smtClean="0"/>
              <a:t>Self-paced learning modules allow learners to work at their own pace</a:t>
            </a:r>
          </a:p>
          <a:p>
            <a:pPr marL="274320" indent="-274320" fontAlgn="auto">
              <a:spcAft>
                <a:spcPts val="0"/>
              </a:spcAft>
              <a:buClr>
                <a:schemeClr val="accent3"/>
              </a:buClr>
              <a:buFont typeface="Wingdings 2"/>
              <a:buChar char=""/>
              <a:defRPr/>
            </a:pPr>
            <a:r>
              <a:rPr lang="en-US" dirty="0" smtClean="0"/>
              <a:t>Flexibility to join discussions in the bulletin board threaded discussion areas at any hour, or visit with classmates and instructors remotely in chat rooms</a:t>
            </a:r>
          </a:p>
          <a:p>
            <a:pPr marL="274320" indent="-274320" fontAlgn="auto">
              <a:spcAft>
                <a:spcPts val="0"/>
              </a:spcAft>
              <a:buClr>
                <a:schemeClr val="accent3"/>
              </a:buClr>
              <a:buFont typeface="Wingdings 2"/>
              <a:buChar char=""/>
              <a:defRPr/>
            </a:pPr>
            <a:r>
              <a:rPr lang="en-US" dirty="0" smtClean="0"/>
              <a:t>Different learning styles are addressed and facilitation of learning occurs through varied activities</a:t>
            </a:r>
          </a:p>
          <a:p>
            <a:pPr marL="274320" indent="-274320" fontAlgn="auto">
              <a:spcAft>
                <a:spcPts val="0"/>
              </a:spcAft>
              <a:buClr>
                <a:schemeClr val="accent3"/>
              </a:buClr>
              <a:buFont typeface="Wingdings 2"/>
              <a:buChar char=""/>
              <a:defRPr/>
            </a:pPr>
            <a:r>
              <a:rPr lang="en-US" dirty="0" smtClean="0"/>
              <a:t>Development of computer and Internet skills that are transferable to other facets of learner's lives</a:t>
            </a:r>
          </a:p>
          <a:p>
            <a:pPr marL="274320" indent="-274320" fontAlgn="auto">
              <a:spcAft>
                <a:spcPts val="0"/>
              </a:spcAft>
              <a:buClr>
                <a:schemeClr val="accent3"/>
              </a:buClr>
              <a:buFont typeface="Wingdings 2"/>
              <a:buChar char=""/>
              <a:defRPr/>
            </a:pPr>
            <a:r>
              <a:rPr lang="en-US" dirty="0" smtClean="0"/>
              <a:t>Successfully completing online or computer-based courses builds self-knowledge and self-confidence and encourages students to take responsibility for their learning</a:t>
            </a:r>
          </a:p>
          <a:p>
            <a:pPr marL="274320" indent="-274320" fontAlgn="auto">
              <a:spcAft>
                <a:spcPts val="0"/>
              </a:spcAft>
              <a:buClr>
                <a:schemeClr val="accent3"/>
              </a:buClr>
              <a:buFont typeface="Wingdings 2"/>
              <a:buNone/>
              <a:defRPr/>
            </a:pPr>
            <a:endParaRPr lang="en-US" dirty="0"/>
          </a:p>
        </p:txBody>
      </p:sp>
    </p:spTree>
  </p:cSld>
  <p:clrMapOvr>
    <a:masterClrMapping/>
  </p:clrMapOvr>
  <p:transition>
    <p:comb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fontAlgn="auto">
              <a:spcAft>
                <a:spcPts val="0"/>
              </a:spcAft>
              <a:defRPr/>
            </a:pPr>
            <a:r>
              <a:rPr lang="en-US" dirty="0" smtClean="0"/>
              <a:t>Disadvantages of e-learning</a:t>
            </a:r>
            <a:endParaRPr lang="en-US" dirty="0"/>
          </a:p>
        </p:txBody>
      </p:sp>
      <p:sp>
        <p:nvSpPr>
          <p:cNvPr id="3" name="Content Placeholder 2"/>
          <p:cNvSpPr>
            <a:spLocks noGrp="1"/>
          </p:cNvSpPr>
          <p:nvPr>
            <p:ph idx="1"/>
          </p:nvPr>
        </p:nvSpPr>
        <p:spPr>
          <a:ln/>
        </p:spPr>
        <p:style>
          <a:lnRef idx="1">
            <a:schemeClr val="accent4"/>
          </a:lnRef>
          <a:fillRef idx="2">
            <a:schemeClr val="accent4"/>
          </a:fillRef>
          <a:effectRef idx="1">
            <a:schemeClr val="accent4"/>
          </a:effectRef>
          <a:fontRef idx="minor">
            <a:schemeClr val="dk1"/>
          </a:fontRef>
        </p:style>
        <p:txBody>
          <a:bodyPr>
            <a:normAutofit fontScale="92500"/>
          </a:bodyPr>
          <a:lstStyle/>
          <a:p>
            <a:pPr marL="274320" indent="-274320" fontAlgn="auto">
              <a:spcAft>
                <a:spcPts val="0"/>
              </a:spcAft>
              <a:buClr>
                <a:schemeClr val="accent3"/>
              </a:buClr>
              <a:buFont typeface="Wingdings 2"/>
              <a:buChar char=""/>
              <a:defRPr/>
            </a:pPr>
            <a:r>
              <a:rPr lang="en-US" dirty="0" smtClean="0"/>
              <a:t>Unmotivated learners or those with poor study habits may fall behind</a:t>
            </a:r>
          </a:p>
          <a:p>
            <a:pPr marL="274320" indent="-274320" fontAlgn="auto">
              <a:spcAft>
                <a:spcPts val="0"/>
              </a:spcAft>
              <a:buClr>
                <a:schemeClr val="accent3"/>
              </a:buClr>
              <a:buFont typeface="Wingdings 2"/>
              <a:buChar char=""/>
              <a:defRPr/>
            </a:pPr>
            <a:r>
              <a:rPr lang="en-US" dirty="0" smtClean="0"/>
              <a:t>Lack of familiar structure and routine may take getting used to</a:t>
            </a:r>
          </a:p>
          <a:p>
            <a:pPr marL="274320" indent="-274320" fontAlgn="auto">
              <a:spcAft>
                <a:spcPts val="0"/>
              </a:spcAft>
              <a:buClr>
                <a:schemeClr val="accent3"/>
              </a:buClr>
              <a:buFont typeface="Wingdings 2"/>
              <a:buChar char=""/>
              <a:defRPr/>
            </a:pPr>
            <a:r>
              <a:rPr lang="en-US" dirty="0" smtClean="0"/>
              <a:t>Students may feel isolated or miss social interaction</a:t>
            </a:r>
          </a:p>
          <a:p>
            <a:pPr marL="274320" indent="-274320" fontAlgn="auto">
              <a:spcAft>
                <a:spcPts val="0"/>
              </a:spcAft>
              <a:buClr>
                <a:schemeClr val="accent3"/>
              </a:buClr>
              <a:buFont typeface="Wingdings 2"/>
              <a:buChar char=""/>
              <a:defRPr/>
            </a:pPr>
            <a:r>
              <a:rPr lang="en-US" dirty="0" smtClean="0"/>
              <a:t>Instructor may not always be available on demand</a:t>
            </a:r>
          </a:p>
          <a:p>
            <a:pPr marL="274320" indent="-274320" fontAlgn="auto">
              <a:spcAft>
                <a:spcPts val="0"/>
              </a:spcAft>
              <a:buClr>
                <a:schemeClr val="accent3"/>
              </a:buClr>
              <a:buFont typeface="Wingdings 2"/>
              <a:buChar char=""/>
              <a:defRPr/>
            </a:pPr>
            <a:r>
              <a:rPr lang="en-US" dirty="0" smtClean="0"/>
              <a:t>Slow or unreliable Internet connections can be frustrating</a:t>
            </a:r>
          </a:p>
          <a:p>
            <a:pPr marL="274320" indent="-274320" fontAlgn="auto">
              <a:spcAft>
                <a:spcPts val="0"/>
              </a:spcAft>
              <a:buClr>
                <a:schemeClr val="accent3"/>
              </a:buClr>
              <a:buFont typeface="Wingdings 2"/>
              <a:buChar char=""/>
              <a:defRPr/>
            </a:pPr>
            <a:r>
              <a:rPr lang="en-US" dirty="0" smtClean="0"/>
              <a:t>Managing learning software can involve a learning curve</a:t>
            </a:r>
          </a:p>
          <a:p>
            <a:pPr marL="274320" indent="-274320" fontAlgn="auto">
              <a:spcAft>
                <a:spcPts val="0"/>
              </a:spcAft>
              <a:buClr>
                <a:schemeClr val="accent3"/>
              </a:buClr>
              <a:buFont typeface="Wingdings 2"/>
              <a:buChar char=""/>
              <a:defRPr/>
            </a:pPr>
            <a:r>
              <a:rPr lang="en-US" dirty="0" smtClean="0"/>
              <a:t>Some courses such as traditional hands-on courses can be difficult to simulate</a:t>
            </a:r>
          </a:p>
          <a:p>
            <a:pPr marL="274320" indent="-274320" fontAlgn="auto">
              <a:spcAft>
                <a:spcPts val="0"/>
              </a:spcAft>
              <a:buClr>
                <a:schemeClr val="accent3"/>
              </a:buClr>
              <a:buFont typeface="Wingdings 2"/>
              <a:buNone/>
              <a:defRPr/>
            </a:pPr>
            <a:endParaRPr lang="en-US" dirty="0"/>
          </a:p>
        </p:txBody>
      </p:sp>
    </p:spTree>
  </p:cSld>
  <p:clrMapOvr>
    <a:masterClrMapping/>
  </p:clrMapOvr>
  <p:transition>
    <p:comb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ChangeArrowheads="1"/>
          </p:cNvSpPr>
          <p:nvPr/>
        </p:nvSpPr>
        <p:spPr bwMode="auto">
          <a:xfrm>
            <a:off x="457200" y="4953000"/>
            <a:ext cx="3505200" cy="1143000"/>
          </a:xfrm>
          <a:prstGeom prst="rect">
            <a:avLst/>
          </a:prstGeom>
          <a:noFill/>
          <a:ln w="9525">
            <a:noFill/>
            <a:miter lim="800000"/>
            <a:headEnd/>
            <a:tailEnd/>
          </a:ln>
        </p:spPr>
        <p:txBody>
          <a:bodyPr/>
          <a:lstStyle/>
          <a:p>
            <a:pPr marL="342900" indent="-342900">
              <a:lnSpc>
                <a:spcPct val="90000"/>
              </a:lnSpc>
            </a:pPr>
            <a:r>
              <a:rPr lang="en-US" sz="2000">
                <a:latin typeface="Constantia" pitchFamily="18" charset="0"/>
              </a:rPr>
              <a:t>Chalk-and-board has long</a:t>
            </a:r>
          </a:p>
          <a:p>
            <a:pPr marL="342900" indent="-342900">
              <a:lnSpc>
                <a:spcPct val="90000"/>
              </a:lnSpc>
            </a:pPr>
            <a:r>
              <a:rPr lang="en-US" sz="2000">
                <a:latin typeface="Constantia" pitchFamily="18" charset="0"/>
              </a:rPr>
              <a:t>ruled the classrooms</a:t>
            </a:r>
          </a:p>
          <a:p>
            <a:pPr marL="342900" indent="-342900">
              <a:lnSpc>
                <a:spcPct val="90000"/>
              </a:lnSpc>
              <a:buFont typeface="Arial" charset="0"/>
              <a:buChar char="•"/>
            </a:pPr>
            <a:r>
              <a:rPr lang="en-US">
                <a:solidFill>
                  <a:srgbClr val="FF0000"/>
                </a:solidFill>
                <a:latin typeface="Constantia" pitchFamily="18" charset="0"/>
              </a:rPr>
              <a:t>will not be eliminated</a:t>
            </a:r>
          </a:p>
          <a:p>
            <a:pPr marL="342900" indent="-342900">
              <a:lnSpc>
                <a:spcPct val="90000"/>
              </a:lnSpc>
              <a:buFont typeface="Arial" charset="0"/>
              <a:buChar char="•"/>
            </a:pPr>
            <a:r>
              <a:rPr lang="en-US">
                <a:solidFill>
                  <a:srgbClr val="FF0000"/>
                </a:solidFill>
                <a:latin typeface="Constantia" pitchFamily="18" charset="0"/>
              </a:rPr>
              <a:t>Less emphasis</a:t>
            </a:r>
          </a:p>
        </p:txBody>
      </p:sp>
      <p:sp>
        <p:nvSpPr>
          <p:cNvPr id="51203" name="Rectangle 8"/>
          <p:cNvSpPr>
            <a:spLocks noChangeArrowheads="1"/>
          </p:cNvSpPr>
          <p:nvPr/>
        </p:nvSpPr>
        <p:spPr bwMode="auto">
          <a:xfrm>
            <a:off x="4800600" y="4876800"/>
            <a:ext cx="3886200" cy="1219200"/>
          </a:xfrm>
          <a:prstGeom prst="rect">
            <a:avLst/>
          </a:prstGeom>
          <a:noFill/>
          <a:ln w="9525">
            <a:noFill/>
            <a:miter lim="800000"/>
            <a:headEnd/>
            <a:tailEnd/>
          </a:ln>
        </p:spPr>
        <p:txBody>
          <a:bodyPr lIns="92075" tIns="46038" rIns="92075" bIns="46038"/>
          <a:lstStyle/>
          <a:p>
            <a:pPr marL="342900" indent="-342900" algn="ctr" eaLnBrk="0" hangingPunct="0"/>
            <a:r>
              <a:rPr lang="en-US" sz="2400">
                <a:solidFill>
                  <a:srgbClr val="FFFF00"/>
                </a:solidFill>
                <a:latin typeface="Constantia" pitchFamily="18" charset="0"/>
              </a:rPr>
              <a:t>	</a:t>
            </a:r>
            <a:r>
              <a:rPr lang="en-US" sz="2400">
                <a:solidFill>
                  <a:srgbClr val="6600CC"/>
                </a:solidFill>
                <a:latin typeface="Constantia" pitchFamily="18" charset="0"/>
              </a:rPr>
              <a:t>Interactive Digital Content:</a:t>
            </a:r>
          </a:p>
          <a:p>
            <a:pPr marL="742950" lvl="1" indent="-285750" eaLnBrk="0" hangingPunct="0">
              <a:buFontTx/>
              <a:buChar char="•"/>
            </a:pPr>
            <a:r>
              <a:rPr lang="en-US">
                <a:solidFill>
                  <a:srgbClr val="002060"/>
                </a:solidFill>
                <a:latin typeface="Constantia" pitchFamily="18" charset="0"/>
              </a:rPr>
              <a:t>more emphasis</a:t>
            </a:r>
          </a:p>
          <a:p>
            <a:pPr marL="742950" lvl="1" indent="-285750" eaLnBrk="0" hangingPunct="0">
              <a:buFontTx/>
              <a:buChar char="•"/>
            </a:pPr>
            <a:r>
              <a:rPr lang="en-US">
                <a:solidFill>
                  <a:srgbClr val="002060"/>
                </a:solidFill>
                <a:latin typeface="Constantia" pitchFamily="18" charset="0"/>
              </a:rPr>
              <a:t>on demand learning</a:t>
            </a:r>
          </a:p>
          <a:p>
            <a:pPr marL="742950" lvl="1" indent="-285750" eaLnBrk="0" hangingPunct="0">
              <a:buFontTx/>
              <a:buChar char="•"/>
            </a:pPr>
            <a:r>
              <a:rPr lang="en-US">
                <a:solidFill>
                  <a:srgbClr val="002060"/>
                </a:solidFill>
                <a:latin typeface="Constantia" pitchFamily="18" charset="0"/>
              </a:rPr>
              <a:t>interactive</a:t>
            </a:r>
          </a:p>
        </p:txBody>
      </p:sp>
      <p:grpSp>
        <p:nvGrpSpPr>
          <p:cNvPr id="2" name="Group 2"/>
          <p:cNvGrpSpPr>
            <a:grpSpLocks noGrp="1"/>
          </p:cNvGrpSpPr>
          <p:nvPr/>
        </p:nvGrpSpPr>
        <p:grpSpPr bwMode="auto">
          <a:xfrm>
            <a:off x="457200" y="704850"/>
            <a:ext cx="8229600" cy="1143000"/>
            <a:chOff x="431" y="281"/>
            <a:chExt cx="4912" cy="640"/>
          </a:xfrm>
        </p:grpSpPr>
        <p:pic>
          <p:nvPicPr>
            <p:cNvPr id="51207" name="Picture 3"/>
            <p:cNvPicPr>
              <a:picLocks noChangeArrowheads="1"/>
            </p:cNvPicPr>
            <p:nvPr/>
          </p:nvPicPr>
          <p:blipFill>
            <a:blip r:embed="rId2"/>
            <a:srcRect/>
            <a:stretch>
              <a:fillRect/>
            </a:stretch>
          </p:blipFill>
          <p:spPr bwMode="auto">
            <a:xfrm>
              <a:off x="431" y="281"/>
              <a:ext cx="4912" cy="640"/>
            </a:xfrm>
            <a:prstGeom prst="rect">
              <a:avLst/>
            </a:prstGeom>
            <a:noFill/>
            <a:ln w="9525">
              <a:noFill/>
              <a:miter lim="800000"/>
              <a:headEnd/>
              <a:tailEnd/>
            </a:ln>
          </p:spPr>
        </p:pic>
        <p:sp>
          <p:nvSpPr>
            <p:cNvPr id="14" name="Rectangle 4"/>
            <p:cNvSpPr>
              <a:spLocks noChangeArrowheads="1"/>
            </p:cNvSpPr>
            <p:nvPr/>
          </p:nvSpPr>
          <p:spPr bwMode="auto">
            <a:xfrm>
              <a:off x="490" y="413"/>
              <a:ext cx="4685" cy="469"/>
            </a:xfrm>
            <a:prstGeom prst="rect">
              <a:avLst/>
            </a:prstGeom>
            <a:noFill/>
            <a:ln w="9525">
              <a:noFill/>
              <a:miter lim="800000"/>
              <a:headEnd/>
              <a:tailEnd/>
            </a:ln>
            <a:effectLst/>
          </p:spPr>
          <p:txBody>
            <a:bodyPr lIns="0" tIns="0" rIns="0" bIns="0" anchor="ctr"/>
            <a:lstStyle/>
            <a:p>
              <a:pPr algn="ctr" eaLnBrk="0" fontAlgn="auto" hangingPunct="0">
                <a:spcBef>
                  <a:spcPts val="0"/>
                </a:spcBef>
                <a:spcAft>
                  <a:spcPts val="0"/>
                </a:spcAft>
                <a:defRPr/>
              </a:pPr>
              <a:r>
                <a:rPr lang="en-US" sz="3600">
                  <a:solidFill>
                    <a:srgbClr val="FF0066"/>
                  </a:solidFill>
                  <a:effectLst>
                    <a:outerShdw blurRad="38100" dist="38100" dir="2700000" algn="tl">
                      <a:srgbClr val="000000"/>
                    </a:outerShdw>
                  </a:effectLst>
                  <a:latin typeface="+mn-lt"/>
                  <a:cs typeface="+mn-cs"/>
                </a:rPr>
                <a:t>E-learning: Blended mode</a:t>
              </a:r>
            </a:p>
          </p:txBody>
        </p:sp>
      </p:grpSp>
      <p:pic>
        <p:nvPicPr>
          <p:cNvPr id="51205" name="Content Placeholder 5"/>
          <p:cNvPicPr>
            <a:picLocks noGrp="1" noChangeArrowheads="1"/>
          </p:cNvPicPr>
          <p:nvPr>
            <p:ph idx="1"/>
          </p:nvPr>
        </p:nvPicPr>
        <p:blipFill>
          <a:blip r:embed="rId3"/>
          <a:stretch>
            <a:fillRect/>
          </a:stretch>
        </p:blipFill>
        <p:spPr>
          <a:xfrm>
            <a:off x="3346450" y="2909887"/>
            <a:ext cx="2451100" cy="2439988"/>
          </a:xfrm>
        </p:spPr>
      </p:pic>
      <p:pic>
        <p:nvPicPr>
          <p:cNvPr id="51206" name="Picture 6"/>
          <p:cNvPicPr>
            <a:picLocks noChangeArrowheads="1"/>
          </p:cNvPicPr>
          <p:nvPr/>
        </p:nvPicPr>
        <p:blipFill>
          <a:blip r:embed="rId4"/>
          <a:srcRect/>
          <a:stretch>
            <a:fillRect/>
          </a:stretch>
        </p:blipFill>
        <p:spPr bwMode="auto">
          <a:xfrm>
            <a:off x="5105400" y="1889125"/>
            <a:ext cx="2911475" cy="2454275"/>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p:spPr>
        <p:style>
          <a:lnRef idx="1">
            <a:schemeClr val="dk1"/>
          </a:lnRef>
          <a:fillRef idx="2">
            <a:schemeClr val="dk1"/>
          </a:fillRef>
          <a:effectRef idx="1">
            <a:schemeClr val="dk1"/>
          </a:effectRef>
          <a:fontRef idx="minor">
            <a:schemeClr val="dk1"/>
          </a:fontRef>
        </p:style>
        <p:txBody>
          <a:bodyPr>
            <a:normAutofit/>
          </a:bodyPr>
          <a:lstStyle/>
          <a:p>
            <a:pPr fontAlgn="auto">
              <a:spcAft>
                <a:spcPts val="0"/>
              </a:spcAft>
              <a:defRPr/>
            </a:pPr>
            <a:r>
              <a:rPr lang="en-US" dirty="0" smtClean="0"/>
              <a:t>             Blended learning</a:t>
            </a:r>
            <a:endParaRPr lang="en-US" dirty="0"/>
          </a:p>
        </p:txBody>
      </p:sp>
      <p:sp>
        <p:nvSpPr>
          <p:cNvPr id="3" name="Content Placeholder 2"/>
          <p:cNvSpPr>
            <a:spLocks noGrp="1"/>
          </p:cNvSpPr>
          <p:nvPr>
            <p:ph idx="1"/>
          </p:nvPr>
        </p:nvSpPr>
        <p:spPr>
          <a:ln/>
        </p:spPr>
        <p:style>
          <a:lnRef idx="1">
            <a:schemeClr val="dk1"/>
          </a:lnRef>
          <a:fillRef idx="2">
            <a:schemeClr val="dk1"/>
          </a:fillRef>
          <a:effectRef idx="1">
            <a:schemeClr val="dk1"/>
          </a:effectRef>
          <a:fontRef idx="minor">
            <a:schemeClr val="dk1"/>
          </a:fontRef>
        </p:style>
        <p:txBody>
          <a:bodyPr>
            <a:normAutofit lnSpcReduction="10000"/>
          </a:bodyPr>
          <a:lstStyle/>
          <a:p>
            <a:pPr marL="274320" indent="-274320" fontAlgn="auto">
              <a:spcAft>
                <a:spcPts val="0"/>
              </a:spcAft>
              <a:buClr>
                <a:schemeClr val="accent3"/>
              </a:buClr>
              <a:buFont typeface="Wingdings 2"/>
              <a:buChar char=""/>
              <a:defRPr/>
            </a:pPr>
            <a:r>
              <a:rPr lang="en-US" sz="2400" dirty="0" smtClean="0"/>
              <a:t>Blended learning combines e-learning tools with traditional classroom learning to ensure maximum effectiveness.</a:t>
            </a:r>
          </a:p>
          <a:p>
            <a:pPr marL="274320" indent="-274320" fontAlgn="auto">
              <a:spcAft>
                <a:spcPts val="0"/>
              </a:spcAft>
              <a:buClr>
                <a:schemeClr val="accent3"/>
              </a:buClr>
              <a:buFont typeface="Wingdings 2"/>
              <a:buChar char=""/>
              <a:defRPr/>
            </a:pPr>
            <a:r>
              <a:rPr lang="en-US" sz="2400" dirty="0" smtClean="0"/>
              <a:t>It offers</a:t>
            </a:r>
          </a:p>
          <a:p>
            <a:pPr marL="274320" indent="-274320" fontAlgn="auto">
              <a:spcAft>
                <a:spcPts val="0"/>
              </a:spcAft>
              <a:buClr>
                <a:schemeClr val="accent3"/>
              </a:buClr>
              <a:buFont typeface="Wingdings 2"/>
              <a:buNone/>
              <a:defRPr/>
            </a:pPr>
            <a:r>
              <a:rPr lang="en-US" sz="2400" dirty="0" smtClean="0"/>
              <a:t>	1.Face to face interaction thereby leading to social benefits.</a:t>
            </a:r>
          </a:p>
          <a:p>
            <a:pPr marL="274320" indent="-274320" fontAlgn="auto">
              <a:spcAft>
                <a:spcPts val="0"/>
              </a:spcAft>
              <a:buClr>
                <a:schemeClr val="accent3"/>
              </a:buClr>
              <a:buFont typeface="Wingdings 2"/>
              <a:buNone/>
              <a:defRPr/>
            </a:pPr>
            <a:r>
              <a:rPr lang="en-US" sz="2400" dirty="0" smtClean="0"/>
              <a:t>	2. Personalized system of instruction which requires minimum interaction.</a:t>
            </a:r>
          </a:p>
          <a:p>
            <a:pPr marL="274320" indent="-274320" fontAlgn="auto">
              <a:spcAft>
                <a:spcPts val="0"/>
              </a:spcAft>
              <a:buClr>
                <a:schemeClr val="accent3"/>
              </a:buClr>
              <a:buFont typeface="Wingdings 2"/>
              <a:buNone/>
              <a:defRPr/>
            </a:pPr>
            <a:r>
              <a:rPr lang="en-US" sz="2400" dirty="0" smtClean="0"/>
              <a:t>	3. Improved retention and reinforcement through follow-up mechanism on the web.</a:t>
            </a:r>
          </a:p>
          <a:p>
            <a:pPr marL="274320" indent="-274320" fontAlgn="auto">
              <a:spcAft>
                <a:spcPts val="0"/>
              </a:spcAft>
              <a:buClr>
                <a:schemeClr val="accent3"/>
              </a:buClr>
              <a:buFont typeface="Wingdings 2"/>
              <a:buNone/>
              <a:defRPr/>
            </a:pPr>
            <a:r>
              <a:rPr lang="en-US" sz="2400" dirty="0" smtClean="0"/>
              <a:t>	4. Highly flexible based on the learning style and the level of audience.</a:t>
            </a:r>
          </a:p>
          <a:p>
            <a:pPr marL="457200" indent="-457200" fontAlgn="auto">
              <a:spcAft>
                <a:spcPts val="0"/>
              </a:spcAft>
              <a:buClr>
                <a:schemeClr val="accent3"/>
              </a:buClr>
              <a:buFont typeface="Wingdings 2"/>
              <a:buNone/>
              <a:defRPr/>
            </a:pPr>
            <a:endParaRPr lang="en-US" sz="2400" dirty="0" smtClean="0"/>
          </a:p>
        </p:txBody>
      </p:sp>
    </p:spTree>
  </p:cSld>
  <p:clrMapOvr>
    <a:masterClrMapping/>
  </p:clrMapOvr>
  <p:transition>
    <p:newsflash/>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ChangeArrowheads="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lIns="91440" rIns="91440" bIns="45720" anchor="ctr">
            <a:normAutofit/>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defRPr>
            </a:lvl2pPr>
            <a:lvl3pPr algn="l" rtl="0" eaLnBrk="0" fontAlgn="base" hangingPunct="0">
              <a:spcBef>
                <a:spcPct val="0"/>
              </a:spcBef>
              <a:spcAft>
                <a:spcPct val="0"/>
              </a:spcAft>
              <a:defRPr kumimoji="1" sz="4400">
                <a:solidFill>
                  <a:schemeClr val="tx2"/>
                </a:solidFill>
                <a:latin typeface="Tahoma" pitchFamily="34" charset="0"/>
              </a:defRPr>
            </a:lvl3pPr>
            <a:lvl4pPr algn="l" rtl="0" eaLnBrk="0" fontAlgn="base" hangingPunct="0">
              <a:spcBef>
                <a:spcPct val="0"/>
              </a:spcBef>
              <a:spcAft>
                <a:spcPct val="0"/>
              </a:spcAft>
              <a:defRPr kumimoji="1" sz="4400">
                <a:solidFill>
                  <a:schemeClr val="tx2"/>
                </a:solidFill>
                <a:latin typeface="Tahoma" pitchFamily="34" charset="0"/>
              </a:defRPr>
            </a:lvl4pPr>
            <a:lvl5pPr algn="l" rtl="0" eaLnBrk="0" fontAlgn="base" hangingPunct="0">
              <a:spcBef>
                <a:spcPct val="0"/>
              </a:spcBef>
              <a:spcAft>
                <a:spcPct val="0"/>
              </a:spcAft>
              <a:defRPr kumimoji="1" sz="4400">
                <a:solidFill>
                  <a:schemeClr val="tx2"/>
                </a:solidFill>
                <a:latin typeface="Tahoma" pitchFamily="34" charset="0"/>
              </a:defRPr>
            </a:lvl5pPr>
            <a:lvl6pPr marL="457200" algn="l" rtl="0" eaLnBrk="0" fontAlgn="base" hangingPunct="0">
              <a:spcBef>
                <a:spcPct val="0"/>
              </a:spcBef>
              <a:spcAft>
                <a:spcPct val="0"/>
              </a:spcAft>
              <a:defRPr kumimoji="1" sz="4400">
                <a:solidFill>
                  <a:schemeClr val="tx2"/>
                </a:solidFill>
                <a:latin typeface="Tahoma" pitchFamily="34" charset="0"/>
              </a:defRPr>
            </a:lvl6pPr>
            <a:lvl7pPr marL="914400" algn="l" rtl="0" eaLnBrk="0" fontAlgn="base" hangingPunct="0">
              <a:spcBef>
                <a:spcPct val="0"/>
              </a:spcBef>
              <a:spcAft>
                <a:spcPct val="0"/>
              </a:spcAft>
              <a:defRPr kumimoji="1" sz="4400">
                <a:solidFill>
                  <a:schemeClr val="tx2"/>
                </a:solidFill>
                <a:latin typeface="Tahoma" pitchFamily="34" charset="0"/>
              </a:defRPr>
            </a:lvl7pPr>
            <a:lvl8pPr marL="1371600" algn="l" rtl="0" eaLnBrk="0" fontAlgn="base" hangingPunct="0">
              <a:spcBef>
                <a:spcPct val="0"/>
              </a:spcBef>
              <a:spcAft>
                <a:spcPct val="0"/>
              </a:spcAft>
              <a:defRPr kumimoji="1" sz="4400">
                <a:solidFill>
                  <a:schemeClr val="tx2"/>
                </a:solidFill>
                <a:latin typeface="Tahoma" pitchFamily="34" charset="0"/>
              </a:defRPr>
            </a:lvl8pPr>
            <a:lvl9pPr marL="1828800" algn="l" rtl="0" eaLnBrk="0" fontAlgn="base" hangingPunct="0">
              <a:spcBef>
                <a:spcPct val="0"/>
              </a:spcBef>
              <a:spcAft>
                <a:spcPct val="0"/>
              </a:spcAft>
              <a:defRPr kumimoji="1" sz="4400">
                <a:solidFill>
                  <a:schemeClr val="tx2"/>
                </a:solidFill>
                <a:latin typeface="Tahoma" pitchFamily="34" charset="0"/>
              </a:defRPr>
            </a:lvl9pPr>
          </a:lstStyle>
          <a:p>
            <a:pPr>
              <a:defRPr/>
            </a:pPr>
            <a:r>
              <a:rPr lang="en-US" dirty="0" smtClean="0"/>
              <a:t>                  </a:t>
            </a:r>
            <a:r>
              <a:rPr lang="en-US" sz="5400" b="1" dirty="0" smtClean="0">
                <a:latin typeface="Bodoni MT Black" pitchFamily="18" charset="0"/>
              </a:rPr>
              <a:t> </a:t>
            </a:r>
            <a:r>
              <a:rPr lang="en-US" b="1" dirty="0" smtClean="0">
                <a:solidFill>
                  <a:schemeClr val="tx1"/>
                </a:solidFill>
                <a:latin typeface="Broadway" pitchFamily="82" charset="0"/>
              </a:rPr>
              <a:t>Resume</a:t>
            </a:r>
            <a:endParaRPr lang="cs-CZ" b="1" dirty="0">
              <a:solidFill>
                <a:schemeClr val="tx1"/>
              </a:solidFill>
              <a:latin typeface="Broadway" pitchFamily="82" charset="0"/>
            </a:endParaRPr>
          </a:p>
        </p:txBody>
      </p:sp>
      <p:sp>
        <p:nvSpPr>
          <p:cNvPr id="5" name="Content Placeholder 4"/>
          <p:cNvSpPr>
            <a:spLocks noGrp="1" noChangeArrowheads="1"/>
          </p:cNvSpPr>
          <p:nvPr>
            <p:ph idx="1"/>
          </p:nvPr>
        </p:nvSpPr>
        <p:spPr bwMode="white">
          <a:ln/>
        </p:spPr>
        <p:style>
          <a:lnRef idx="1">
            <a:schemeClr val="accent3"/>
          </a:lnRef>
          <a:fillRef idx="2">
            <a:schemeClr val="accent3"/>
          </a:fillRef>
          <a:effectRef idx="1">
            <a:schemeClr val="accent3"/>
          </a:effectRef>
          <a:fontRef idx="minor">
            <a:schemeClr val="dk1"/>
          </a:fontRef>
        </p:style>
        <p:txBody>
          <a:bodyPr>
            <a:normAutofit fontScale="92500"/>
          </a:bodyPr>
          <a:lstStyle>
            <a:lvl1pPr marL="342900" indent="-342900" algn="l" rtl="0" eaLnBrk="0" fontAlgn="base" hangingPunct="0">
              <a:spcBef>
                <a:spcPct val="20000"/>
              </a:spcBef>
              <a:spcAft>
                <a:spcPct val="0"/>
              </a:spcAft>
              <a:buClr>
                <a:srgbClr val="000066"/>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66"/>
              </a:buClr>
              <a:buSzPct val="75000"/>
              <a:buFont typeface="Wingdings" pitchFamily="2" charset="2"/>
              <a:buChar char="n"/>
              <a:defRPr kumimoji="1" sz="2800">
                <a:solidFill>
                  <a:schemeClr val="tx1"/>
                </a:solidFill>
                <a:latin typeface="+mn-lt"/>
              </a:defRPr>
            </a:lvl2pPr>
            <a:lvl3pPr marL="1143000" indent="-228600" algn="l" rtl="0" eaLnBrk="0" fontAlgn="base" hangingPunct="0">
              <a:spcBef>
                <a:spcPct val="20000"/>
              </a:spcBef>
              <a:spcAft>
                <a:spcPct val="0"/>
              </a:spcAft>
              <a:buClr>
                <a:srgbClr val="000066"/>
              </a:buClr>
              <a:buSzPct val="75000"/>
              <a:buFont typeface="Wingdings" pitchFamily="2" charset="2"/>
              <a:buChar char="n"/>
              <a:defRPr kumimoji="1" sz="2400">
                <a:solidFill>
                  <a:schemeClr val="tx1"/>
                </a:solidFill>
                <a:latin typeface="+mn-lt"/>
              </a:defRPr>
            </a:lvl3pPr>
            <a:lvl4pPr marL="1600200" indent="-228600" algn="l" rtl="0" eaLnBrk="0" fontAlgn="base" hangingPunct="0">
              <a:spcBef>
                <a:spcPct val="20000"/>
              </a:spcBef>
              <a:spcAft>
                <a:spcPct val="0"/>
              </a:spcAft>
              <a:buClr>
                <a:srgbClr val="000066"/>
              </a:buClr>
              <a:buSzPct val="75000"/>
              <a:buFont typeface="Wingdings" pitchFamily="2" charset="2"/>
              <a:buChar char="n"/>
              <a:defRPr kumimoji="1" sz="2000">
                <a:solidFill>
                  <a:schemeClr val="tx1"/>
                </a:solidFill>
                <a:latin typeface="+mn-lt"/>
              </a:defRPr>
            </a:lvl4pPr>
            <a:lvl5pPr marL="2057400" indent="-228600" algn="l" rtl="0" eaLnBrk="0" fontAlgn="base" hangingPunct="0">
              <a:spcBef>
                <a:spcPct val="20000"/>
              </a:spcBef>
              <a:spcAft>
                <a:spcPct val="0"/>
              </a:spcAft>
              <a:buClr>
                <a:srgbClr val="000066"/>
              </a:buClr>
              <a:buSzPct val="75000"/>
              <a:buFont typeface="Wingdings" pitchFamily="2" charset="2"/>
              <a:buChar char="n"/>
              <a:defRPr kumimoji="1" sz="2000">
                <a:solidFill>
                  <a:schemeClr val="tx1"/>
                </a:solidFill>
                <a:latin typeface="+mn-lt"/>
              </a:defRPr>
            </a:lvl5pPr>
            <a:lvl6pPr marL="2514600" indent="-228600" algn="l" rtl="0" eaLnBrk="0" fontAlgn="base" hangingPunct="0">
              <a:spcBef>
                <a:spcPct val="20000"/>
              </a:spcBef>
              <a:spcAft>
                <a:spcPct val="0"/>
              </a:spcAft>
              <a:buClr>
                <a:srgbClr val="000066"/>
              </a:buClr>
              <a:buSzPct val="75000"/>
              <a:buFont typeface="Wingdings" pitchFamily="2" charset="2"/>
              <a:buChar char="n"/>
              <a:defRPr kumimoji="1" sz="2000">
                <a:solidFill>
                  <a:schemeClr val="tx1"/>
                </a:solidFill>
                <a:latin typeface="+mn-lt"/>
              </a:defRPr>
            </a:lvl6pPr>
            <a:lvl7pPr marL="2971800" indent="-228600" algn="l" rtl="0" eaLnBrk="0" fontAlgn="base" hangingPunct="0">
              <a:spcBef>
                <a:spcPct val="20000"/>
              </a:spcBef>
              <a:spcAft>
                <a:spcPct val="0"/>
              </a:spcAft>
              <a:buClr>
                <a:srgbClr val="000066"/>
              </a:buClr>
              <a:buSzPct val="75000"/>
              <a:buFont typeface="Wingdings" pitchFamily="2" charset="2"/>
              <a:buChar char="n"/>
              <a:defRPr kumimoji="1" sz="2000">
                <a:solidFill>
                  <a:schemeClr val="tx1"/>
                </a:solidFill>
                <a:latin typeface="+mn-lt"/>
              </a:defRPr>
            </a:lvl7pPr>
            <a:lvl8pPr marL="3429000" indent="-228600" algn="l" rtl="0" eaLnBrk="0" fontAlgn="base" hangingPunct="0">
              <a:spcBef>
                <a:spcPct val="20000"/>
              </a:spcBef>
              <a:spcAft>
                <a:spcPct val="0"/>
              </a:spcAft>
              <a:buClr>
                <a:srgbClr val="000066"/>
              </a:buClr>
              <a:buSzPct val="75000"/>
              <a:buFont typeface="Wingdings" pitchFamily="2" charset="2"/>
              <a:buChar char="n"/>
              <a:defRPr kumimoji="1" sz="2000">
                <a:solidFill>
                  <a:schemeClr val="tx1"/>
                </a:solidFill>
                <a:latin typeface="+mn-lt"/>
              </a:defRPr>
            </a:lvl8pPr>
            <a:lvl9pPr marL="3886200" indent="-228600" algn="l" rtl="0" eaLnBrk="0" fontAlgn="base" hangingPunct="0">
              <a:spcBef>
                <a:spcPct val="20000"/>
              </a:spcBef>
              <a:spcAft>
                <a:spcPct val="0"/>
              </a:spcAft>
              <a:buClr>
                <a:srgbClr val="000066"/>
              </a:buClr>
              <a:buSzPct val="75000"/>
              <a:buFont typeface="Wingdings" pitchFamily="2" charset="2"/>
              <a:buChar char="n"/>
              <a:defRPr kumimoji="1" sz="2000">
                <a:solidFill>
                  <a:schemeClr val="tx1"/>
                </a:solidFill>
                <a:latin typeface="+mn-lt"/>
              </a:defRPr>
            </a:lvl9pPr>
          </a:lstStyle>
          <a:p>
            <a:pPr>
              <a:defRPr/>
            </a:pPr>
            <a:r>
              <a:rPr lang="en-US" dirty="0"/>
              <a:t>E-Learning</a:t>
            </a:r>
          </a:p>
          <a:p>
            <a:pPr lvl="1">
              <a:defRPr/>
            </a:pPr>
            <a:r>
              <a:rPr lang="en-US" dirty="0"/>
              <a:t>It is not a cup of web pages! It is a complex learning environment!</a:t>
            </a:r>
          </a:p>
          <a:p>
            <a:pPr lvl="1">
              <a:defRPr/>
            </a:pPr>
            <a:r>
              <a:rPr lang="en-US" dirty="0"/>
              <a:t>We need a possibility professionally to create our learning materials.</a:t>
            </a:r>
          </a:p>
          <a:p>
            <a:pPr lvl="1">
              <a:defRPr/>
            </a:pPr>
            <a:r>
              <a:rPr lang="en-US" dirty="0"/>
              <a:t>We need a professional LMS system, which is compliment with all e-learning relevant standards.</a:t>
            </a:r>
          </a:p>
          <a:p>
            <a:pPr lvl="1">
              <a:defRPr/>
            </a:pPr>
            <a:r>
              <a:rPr lang="en-US"/>
              <a:t>We </a:t>
            </a:r>
            <a:r>
              <a:rPr lang="en-US" smtClean="0"/>
              <a:t>need </a:t>
            </a:r>
            <a:r>
              <a:rPr lang="en-US" dirty="0"/>
              <a:t>money and peoples!</a:t>
            </a:r>
          </a:p>
          <a:p>
            <a:pPr lvl="1">
              <a:defRPr/>
            </a:pPr>
            <a:r>
              <a:rPr lang="en-US" dirty="0"/>
              <a:t>And lot of optimism </a:t>
            </a:r>
            <a:r>
              <a:rPr lang="en-US" dirty="0">
                <a:sym typeface="Wingdings" pitchFamily="2" charset="2"/>
              </a:rPr>
              <a:t></a:t>
            </a:r>
            <a:endParaRPr lang="en-US" dirty="0"/>
          </a:p>
        </p:txBody>
      </p:sp>
    </p:spTree>
  </p:cSld>
  <p:clrMapOvr>
    <a:masterClrMapping/>
  </p:clrMapOvr>
  <p:transition>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357298"/>
            <a:ext cx="8229600" cy="4986342"/>
          </a:xfrm>
          <a:solidFill>
            <a:schemeClr val="bg1"/>
          </a:solidFill>
        </p:spPr>
        <p:txBody>
          <a:bodyPr>
            <a:normAutofit/>
          </a:bodyPr>
          <a:lstStyle/>
          <a:p>
            <a:pPr marL="274320" indent="-274320" fontAlgn="auto">
              <a:spcAft>
                <a:spcPts val="0"/>
              </a:spcAft>
              <a:buClr>
                <a:schemeClr val="accent3"/>
              </a:buClr>
              <a:buFont typeface="Wingdings 2"/>
              <a:buChar char=""/>
              <a:defRPr/>
            </a:pPr>
            <a:r>
              <a:rPr lang="en-IN" dirty="0" smtClean="0"/>
              <a:t>In a true learner-</a:t>
            </a:r>
            <a:r>
              <a:rPr lang="en-IN" dirty="0" err="1" smtClean="0"/>
              <a:t>centered</a:t>
            </a:r>
            <a:r>
              <a:rPr lang="en-IN" dirty="0" smtClean="0"/>
              <a:t> environment, the learner is the beginning and end point of the learning process, and the learner’s needs are the focus of the program.</a:t>
            </a:r>
          </a:p>
          <a:p>
            <a:pPr marL="274320" indent="-274320" fontAlgn="auto">
              <a:spcAft>
                <a:spcPts val="0"/>
              </a:spcAft>
              <a:buClr>
                <a:schemeClr val="accent3"/>
              </a:buClr>
              <a:buFont typeface="Wingdings 2"/>
              <a:buChar char=""/>
              <a:defRPr/>
            </a:pPr>
            <a:r>
              <a:rPr lang="en-US" dirty="0" smtClean="0"/>
              <a:t>Tools are  available as the learners needs.</a:t>
            </a:r>
          </a:p>
          <a:p>
            <a:pPr marL="274320" indent="-274320" fontAlgn="auto">
              <a:spcAft>
                <a:spcPts val="0"/>
              </a:spcAft>
              <a:buClr>
                <a:schemeClr val="accent3"/>
              </a:buClr>
              <a:buFont typeface="Wingdings 2"/>
              <a:buChar char=""/>
              <a:defRPr/>
            </a:pPr>
            <a:r>
              <a:rPr lang="en-IN" dirty="0" smtClean="0"/>
              <a:t>The instructor adjusts to the student</a:t>
            </a:r>
          </a:p>
          <a:p>
            <a:pPr marL="274320" indent="-274320" fontAlgn="auto">
              <a:spcAft>
                <a:spcPts val="0"/>
              </a:spcAft>
              <a:buClr>
                <a:schemeClr val="accent3"/>
              </a:buClr>
              <a:buFont typeface="Wingdings 2"/>
              <a:buChar char=""/>
              <a:defRPr/>
            </a:pPr>
            <a:r>
              <a:rPr lang="en-IN" dirty="0" smtClean="0"/>
              <a:t>The quality of instruction is measured against standards </a:t>
            </a:r>
          </a:p>
          <a:p>
            <a:pPr marL="274320" indent="-274320" fontAlgn="auto">
              <a:spcAft>
                <a:spcPts val="0"/>
              </a:spcAft>
              <a:buClr>
                <a:schemeClr val="accent3"/>
              </a:buClr>
              <a:buFont typeface="Wingdings 2"/>
              <a:buChar char=""/>
              <a:defRPr/>
            </a:pPr>
            <a:r>
              <a:rPr lang="en-IN" dirty="0" smtClean="0"/>
              <a:t>The student is an active partner in the learning process</a:t>
            </a:r>
          </a:p>
          <a:p>
            <a:pPr marL="274320" indent="-274320" fontAlgn="auto">
              <a:spcAft>
                <a:spcPts val="0"/>
              </a:spcAft>
              <a:buClr>
                <a:schemeClr val="accent3"/>
              </a:buClr>
              <a:buFont typeface="Wingdings 2"/>
              <a:buChar char=""/>
              <a:defRPr/>
            </a:pPr>
            <a:r>
              <a:rPr lang="en-IN" dirty="0" smtClean="0"/>
              <a:t>The course is continually renewed through feedback from learners</a:t>
            </a:r>
            <a:endParaRPr lang="en-US" dirty="0" smtClean="0"/>
          </a:p>
          <a:p>
            <a:pPr marL="274320" indent="-274320" fontAlgn="auto">
              <a:spcAft>
                <a:spcPts val="0"/>
              </a:spcAft>
              <a:buClr>
                <a:schemeClr val="accent3"/>
              </a:buClr>
              <a:buFont typeface="Wingdings 2"/>
              <a:buChar char=""/>
              <a:defRPr/>
            </a:pPr>
            <a:endParaRPr lang="en-IN" dirty="0"/>
          </a:p>
        </p:txBody>
      </p:sp>
      <p:sp>
        <p:nvSpPr>
          <p:cNvPr id="8" name="TextBox 7"/>
          <p:cNvSpPr txBox="1"/>
          <p:nvPr/>
        </p:nvSpPr>
        <p:spPr>
          <a:xfrm>
            <a:off x="714348" y="785794"/>
            <a:ext cx="5572164" cy="584775"/>
          </a:xfrm>
          <a:prstGeom prst="rect">
            <a:avLst/>
          </a:prstGeom>
          <a:noFill/>
        </p:spPr>
        <p:txBody>
          <a:bodyPr wrap="square" rtlCol="0">
            <a:spAutoFit/>
          </a:bodyPr>
          <a:lstStyle/>
          <a:p>
            <a:r>
              <a:rPr lang="en-US" sz="3200" dirty="0" smtClean="0"/>
              <a:t>LEARNER CENTERED</a:t>
            </a:r>
            <a:endParaRPr lang="en-IN" sz="3200" dirty="0"/>
          </a:p>
        </p:txBody>
      </p:sp>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857232"/>
            <a:ext cx="8229600" cy="5715040"/>
          </a:xfrm>
        </p:spPr>
        <p:txBody>
          <a:bodyPr>
            <a:normAutofit lnSpcReduction="10000"/>
          </a:bodyPr>
          <a:lstStyle/>
          <a:p>
            <a:pPr>
              <a:buNone/>
            </a:pPr>
            <a:r>
              <a:rPr lang="en-US" dirty="0" smtClean="0"/>
              <a:t>LEARNER MONITORING:</a:t>
            </a:r>
          </a:p>
          <a:p>
            <a:r>
              <a:rPr lang="en-US" dirty="0" smtClean="0"/>
              <a:t>Learners learn to </a:t>
            </a:r>
            <a:r>
              <a:rPr lang="en-US" smtClean="0"/>
              <a:t>assess their </a:t>
            </a:r>
            <a:r>
              <a:rPr lang="en-US" dirty="0" smtClean="0"/>
              <a:t>own progress.</a:t>
            </a:r>
          </a:p>
          <a:p>
            <a:r>
              <a:rPr lang="en-US" dirty="0" smtClean="0"/>
              <a:t>Helping learners to identify the progress they have made, to understand what they have achieved and what they need to do next, to make progress towards their goals and qualifications.</a:t>
            </a:r>
          </a:p>
          <a:p>
            <a:pPr>
              <a:buNone/>
            </a:pPr>
            <a:r>
              <a:rPr lang="en-US" dirty="0" smtClean="0"/>
              <a:t>GRADING SYSTEM:</a:t>
            </a:r>
          </a:p>
          <a:p>
            <a:r>
              <a:rPr lang="en-US" dirty="0" smtClean="0"/>
              <a:t>In a grading system learners are placed in ability bands that represents a range of scores.</a:t>
            </a:r>
          </a:p>
          <a:p>
            <a:r>
              <a:rPr lang="en-US" dirty="0" smtClean="0"/>
              <a:t>It reflects on individual learners performance in the form of certain level of achievement in relation to the whole group of learners.</a:t>
            </a:r>
          </a:p>
          <a:p>
            <a:pPr>
              <a:buNone/>
            </a:pPr>
            <a:r>
              <a:rPr lang="en-US" dirty="0" smtClean="0"/>
              <a:t>    </a:t>
            </a:r>
          </a:p>
          <a:p>
            <a:endParaRPr lang="en-IN" dirty="0"/>
          </a:p>
        </p:txBody>
      </p:sp>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fontAlgn="auto">
              <a:spcAft>
                <a:spcPts val="0"/>
              </a:spcAft>
              <a:defRPr/>
            </a:pPr>
            <a:r>
              <a:rPr lang="en-US" dirty="0" smtClean="0">
                <a:solidFill>
                  <a:srgbClr val="002060"/>
                </a:solidFill>
              </a:rPr>
              <a:t>E-learning, Web-based learning</a:t>
            </a:r>
            <a:endParaRPr lang="en-US" dirty="0">
              <a:solidFill>
                <a:srgbClr val="002060"/>
              </a:solidFill>
            </a:endParaRPr>
          </a:p>
        </p:txBody>
      </p:sp>
      <p:sp>
        <p:nvSpPr>
          <p:cNvPr id="15363" name="Content Placeholder 3"/>
          <p:cNvSpPr>
            <a:spLocks noGrp="1" noChangeArrowheads="1"/>
          </p:cNvSpPr>
          <p:nvPr>
            <p:ph idx="1"/>
          </p:nvPr>
        </p:nvSpPr>
        <p:spPr bwMode="white">
          <a:solidFill>
            <a:schemeClr val="accent1">
              <a:alpha val="50195"/>
            </a:schemeClr>
          </a:solidFill>
        </p:spPr>
        <p:txBody>
          <a:bodyPr/>
          <a:lstStyle/>
          <a:p>
            <a:pPr marL="342900" indent="-342900" eaLnBrk="0" hangingPunct="0">
              <a:buClr>
                <a:srgbClr val="000066"/>
              </a:buClr>
              <a:buSzPct val="75000"/>
              <a:buFont typeface="Wingdings" pitchFamily="2" charset="2"/>
              <a:buChar char="n"/>
            </a:pPr>
            <a:r>
              <a:rPr kumimoji="1" lang="en-US" sz="2400" b="1" i="1" smtClean="0"/>
              <a:t>E-learning</a:t>
            </a:r>
            <a:r>
              <a:rPr kumimoji="1" lang="en-US" sz="2400" smtClean="0"/>
              <a:t> is mostly associated with activities involving computers and interactive networks simultaneously. The computer does not need to be the central element of the activity or provide learning content. However, the computer and the network must hold a significant involvement in the learning activity.</a:t>
            </a:r>
            <a:br>
              <a:rPr kumimoji="1" lang="en-US" sz="2400" smtClean="0"/>
            </a:br>
            <a:endParaRPr kumimoji="1" lang="en-US" sz="2400" smtClean="0"/>
          </a:p>
          <a:p>
            <a:pPr marL="342900" indent="-342900" eaLnBrk="0" hangingPunct="0">
              <a:buClr>
                <a:srgbClr val="000066"/>
              </a:buClr>
              <a:buSzPct val="75000"/>
              <a:buFont typeface="Wingdings" pitchFamily="2" charset="2"/>
              <a:buChar char="n"/>
            </a:pPr>
            <a:r>
              <a:rPr kumimoji="1" lang="en-US" sz="2400" b="1" i="1" smtClean="0"/>
              <a:t>Web-based learning</a:t>
            </a:r>
            <a:r>
              <a:rPr kumimoji="1" lang="en-US" sz="2400" smtClean="0"/>
              <a:t> is associated with learning materials delivered in a Web browser, including when the materials are packaged on CD-ROM or other media. disk.</a:t>
            </a:r>
            <a:endParaRPr kumimoji="1" lang="cs-CZ" sz="2400" smtClean="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1618488"/>
          </a:xfrm>
          <a:solidFill>
            <a:schemeClr val="tx2">
              <a:lumMod val="20000"/>
              <a:lumOff val="80000"/>
            </a:schemeClr>
          </a:solidFill>
          <a:ln/>
        </p:spPr>
        <p:style>
          <a:lnRef idx="1">
            <a:schemeClr val="accent4"/>
          </a:lnRef>
          <a:fillRef idx="3">
            <a:schemeClr val="accent4"/>
          </a:fillRef>
          <a:effectRef idx="2">
            <a:schemeClr val="accent4"/>
          </a:effectRef>
          <a:fontRef idx="minor">
            <a:schemeClr val="lt1"/>
          </a:fontRef>
        </p:style>
        <p:txBody>
          <a:bodyPr>
            <a:normAutofit/>
          </a:bodyPr>
          <a:lstStyle/>
          <a:p>
            <a:pPr fontAlgn="auto">
              <a:spcAft>
                <a:spcPts val="0"/>
              </a:spcAft>
              <a:defRPr/>
            </a:pPr>
            <a:r>
              <a:rPr lang="en-US" dirty="0" smtClean="0">
                <a:solidFill>
                  <a:srgbClr val="002060"/>
                </a:solidFill>
              </a:rPr>
              <a:t>         </a:t>
            </a:r>
            <a:r>
              <a:rPr lang="en-US" sz="6000" dirty="0" smtClean="0">
                <a:solidFill>
                  <a:srgbClr val="002060"/>
                </a:solidFill>
              </a:rPr>
              <a:t>Online learning</a:t>
            </a:r>
            <a:endParaRPr lang="en-US" sz="6000" dirty="0">
              <a:solidFill>
                <a:srgbClr val="002060"/>
              </a:solidFill>
            </a:endParaRPr>
          </a:p>
        </p:txBody>
      </p:sp>
      <p:sp>
        <p:nvSpPr>
          <p:cNvPr id="16389" name="Content Placeholder 3"/>
          <p:cNvSpPr>
            <a:spLocks noGrp="1" noChangeArrowheads="1"/>
          </p:cNvSpPr>
          <p:nvPr>
            <p:ph idx="1"/>
          </p:nvPr>
        </p:nvSpPr>
        <p:spPr bwMode="white">
          <a:solidFill>
            <a:schemeClr val="accent1">
              <a:alpha val="50195"/>
            </a:schemeClr>
          </a:solidFill>
        </p:spPr>
        <p:txBody>
          <a:bodyPr lIns="90000" tIns="46800" rIns="90000" bIns="46800"/>
          <a:lstStyle/>
          <a:p>
            <a:pPr marL="342900" indent="-342900" eaLnBrk="0" hangingPunct="0">
              <a:buClr>
                <a:srgbClr val="000066"/>
              </a:buClr>
              <a:buSzPct val="75000"/>
              <a:buFont typeface="Wingdings" pitchFamily="2" charset="2"/>
              <a:buChar char="n"/>
            </a:pPr>
            <a:r>
              <a:rPr kumimoji="1" lang="en-US" sz="3600" b="1" i="1" smtClean="0"/>
              <a:t>Online learning</a:t>
            </a:r>
            <a:r>
              <a:rPr kumimoji="1" lang="en-US" sz="3600" smtClean="0"/>
              <a:t> </a:t>
            </a:r>
            <a:r>
              <a:rPr kumimoji="1" lang="en-US" sz="3600" b="1" smtClean="0"/>
              <a:t>:</a:t>
            </a:r>
            <a:r>
              <a:rPr kumimoji="1" lang="en-US" sz="3600" smtClean="0"/>
              <a:t>is associated with content readily accessible on a computer. The content may be on the Web or the Internet, or simply installed on a CD-ROM or the computer hard disk.</a:t>
            </a:r>
            <a:br>
              <a:rPr kumimoji="1" lang="en-US" sz="3600" smtClean="0"/>
            </a:br>
            <a:endParaRPr kumimoji="1" lang="en-US" sz="3600" smtClean="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style>
          <a:lnRef idx="3">
            <a:schemeClr val="lt1"/>
          </a:lnRef>
          <a:fillRef idx="1">
            <a:schemeClr val="accent6"/>
          </a:fillRef>
          <a:effectRef idx="1">
            <a:schemeClr val="accent6"/>
          </a:effectRef>
          <a:fontRef idx="minor">
            <a:schemeClr val="lt1"/>
          </a:fontRef>
        </p:style>
        <p:txBody>
          <a:bodyPr>
            <a:normAutofit/>
          </a:bodyPr>
          <a:lstStyle/>
          <a:p>
            <a:pPr fontAlgn="auto">
              <a:spcAft>
                <a:spcPts val="0"/>
              </a:spcAft>
              <a:defRPr/>
            </a:pPr>
            <a:r>
              <a:rPr lang="en-US" dirty="0" smtClean="0"/>
              <a:t>          What </a:t>
            </a:r>
            <a:r>
              <a:rPr lang="en-US" dirty="0"/>
              <a:t>is E-learning?</a:t>
            </a:r>
          </a:p>
        </p:txBody>
      </p:sp>
      <p:sp>
        <p:nvSpPr>
          <p:cNvPr id="3" name="Content Placeholder 2"/>
          <p:cNvSpPr>
            <a:spLocks noGrp="1"/>
          </p:cNvSpPr>
          <p:nvPr>
            <p:ph idx="1"/>
          </p:nvPr>
        </p:nvSpPr>
        <p:spPr>
          <a:xfrm>
            <a:off x="533400" y="1905000"/>
            <a:ext cx="8305800" cy="4754563"/>
          </a:xfrm>
          <a:ln/>
        </p:spPr>
        <p:style>
          <a:lnRef idx="1">
            <a:schemeClr val="accent6"/>
          </a:lnRef>
          <a:fillRef idx="2">
            <a:schemeClr val="accent6"/>
          </a:fillRef>
          <a:effectRef idx="1">
            <a:schemeClr val="accent6"/>
          </a:effectRef>
          <a:fontRef idx="minor">
            <a:schemeClr val="dk1"/>
          </a:fontRef>
        </p:style>
        <p:txBody>
          <a:bodyPr>
            <a:normAutofit/>
          </a:bodyPr>
          <a:lstStyle/>
          <a:p>
            <a:pPr marL="274320" indent="-274320" fontAlgn="auto">
              <a:spcAft>
                <a:spcPts val="0"/>
              </a:spcAft>
              <a:buClr>
                <a:schemeClr val="accent3"/>
              </a:buClr>
              <a:buFont typeface="Wingdings 2"/>
              <a:buChar char=""/>
              <a:defRPr/>
            </a:pPr>
            <a:r>
              <a:rPr lang="en-US" dirty="0" smtClean="0"/>
              <a:t>The letter `e’ in e-learning stands for the word `electronic’.</a:t>
            </a:r>
          </a:p>
          <a:p>
            <a:pPr marL="274320" indent="-274320" fontAlgn="auto">
              <a:spcAft>
                <a:spcPts val="0"/>
              </a:spcAft>
              <a:buClr>
                <a:schemeClr val="accent3"/>
              </a:buClr>
              <a:buFont typeface="Wingdings 2"/>
              <a:buChar char=""/>
              <a:defRPr/>
            </a:pPr>
            <a:r>
              <a:rPr lang="en-US" dirty="0" smtClean="0"/>
              <a:t>E-learning pioneer BERNARD LUSKIN(2001) explains `e’ as exciting, energetic, enthusiastic, emotional, extended and educational.</a:t>
            </a:r>
          </a:p>
          <a:p>
            <a:pPr marL="274320" indent="-274320" fontAlgn="auto">
              <a:spcAft>
                <a:spcPts val="0"/>
              </a:spcAft>
              <a:buClr>
                <a:schemeClr val="accent3"/>
              </a:buClr>
              <a:buFont typeface="Wingdings 2"/>
              <a:buChar char=""/>
              <a:defRPr/>
            </a:pPr>
            <a:r>
              <a:rPr lang="en-US" dirty="0" smtClean="0"/>
              <a:t>E-learning is internet-enabled learning.</a:t>
            </a:r>
          </a:p>
          <a:p>
            <a:pPr marL="274320" indent="-274320" fontAlgn="auto">
              <a:spcAft>
                <a:spcPts val="0"/>
              </a:spcAft>
              <a:buClr>
                <a:schemeClr val="accent3"/>
              </a:buClr>
              <a:buFont typeface="Wingdings 2"/>
              <a:buChar char=""/>
              <a:defRPr/>
            </a:pPr>
            <a:r>
              <a:rPr lang="en-US" dirty="0" smtClean="0"/>
              <a:t>It is a store house of education, information, communication, training, knowledge and performance management.</a:t>
            </a:r>
          </a:p>
          <a:p>
            <a:pPr marL="274320" indent="-274320" fontAlgn="auto">
              <a:spcAft>
                <a:spcPts val="0"/>
              </a:spcAft>
              <a:buClr>
                <a:schemeClr val="accent3"/>
              </a:buClr>
              <a:buFont typeface="Wingdings 2"/>
              <a:buNone/>
              <a:defRPr/>
            </a:pPr>
            <a:endParaRPr lang="en-US" dirty="0"/>
          </a:p>
        </p:txBody>
      </p:sp>
    </p:spTree>
  </p:cSld>
  <p:clrMapOvr>
    <a:masterClrMapping/>
  </p:clrMapOvr>
  <p:transition>
    <p:blinds dir="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01dbc983cd82b2859ba9f40413cc0df6a2703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229</TotalTime>
  <Words>1673</Words>
  <Application>Microsoft Office PowerPoint</Application>
  <PresentationFormat>On-screen Show (4:3)</PresentationFormat>
  <Paragraphs>321</Paragraphs>
  <Slides>48</Slides>
  <Notes>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1" baseType="lpstr">
      <vt:lpstr>Flow</vt:lpstr>
      <vt:lpstr>Slide</vt:lpstr>
      <vt:lpstr>Presentation</vt:lpstr>
      <vt:lpstr>   Evolution of Education                             Technology</vt:lpstr>
      <vt:lpstr>PowerPoint Presentation</vt:lpstr>
      <vt:lpstr>                 E-learning</vt:lpstr>
      <vt:lpstr>PowerPoint Presentation</vt:lpstr>
      <vt:lpstr>PowerPoint Presentation</vt:lpstr>
      <vt:lpstr>PowerPoint Presentation</vt:lpstr>
      <vt:lpstr>E-learning, Web-based learning</vt:lpstr>
      <vt:lpstr>         Online learning</vt:lpstr>
      <vt:lpstr>          What is E-learning?</vt:lpstr>
      <vt:lpstr>PowerPoint Presentation</vt:lpstr>
      <vt:lpstr>PowerPoint Presentation</vt:lpstr>
      <vt:lpstr>PowerPoint Presentation</vt:lpstr>
      <vt:lpstr>Delivery methods of e-learning</vt:lpstr>
      <vt:lpstr>        Synchronous learning</vt:lpstr>
      <vt:lpstr>     Asynchronous learning</vt:lpstr>
      <vt:lpstr>       Examples of synchronous learning</vt:lpstr>
      <vt:lpstr> Examples of Asynchronous learning</vt:lpstr>
      <vt:lpstr>Truth of e-learning</vt:lpstr>
      <vt:lpstr>Teacher’s Obligation</vt:lpstr>
      <vt:lpstr>Building an e-learning culture</vt:lpstr>
      <vt:lpstr>Traditional &amp; E-learning Approach</vt:lpstr>
      <vt:lpstr>      Instructor led training</vt:lpstr>
      <vt:lpstr>      Concept of e-learning</vt:lpstr>
      <vt:lpstr>               E-teaching</vt:lpstr>
      <vt:lpstr>               E-teachers</vt:lpstr>
      <vt:lpstr>Impact of e-learning on teaching learning process</vt:lpstr>
      <vt:lpstr>  Impacts on teaching learning    process </vt:lpstr>
      <vt:lpstr>Impacts on teaching learning process </vt:lpstr>
      <vt:lpstr>E-learning tools: scope of  E-mail</vt:lpstr>
      <vt:lpstr>E-learning tools: Audio Chat</vt:lpstr>
      <vt:lpstr>E-learning tools: Online Forum</vt:lpstr>
      <vt:lpstr>E-learning Tools: Web</vt:lpstr>
      <vt:lpstr>E-learning tools: Video Conference</vt:lpstr>
      <vt:lpstr>Tools: Learning Management System (LMS)</vt:lpstr>
      <vt:lpstr>Open source e-learning applications</vt:lpstr>
      <vt:lpstr>Open source software: eFront</vt:lpstr>
      <vt:lpstr> Moodle</vt:lpstr>
      <vt:lpstr>                   Dokeos</vt:lpstr>
      <vt:lpstr>              Claroline</vt:lpstr>
      <vt:lpstr>ILIAS learning management</vt:lpstr>
      <vt:lpstr>SAKAI project</vt:lpstr>
      <vt:lpstr>                   OLAT</vt:lpstr>
      <vt:lpstr>Teaching aids will change</vt:lpstr>
      <vt:lpstr>ADVANTAGES OF e-learning</vt:lpstr>
      <vt:lpstr>Disadvantages of e-learning</vt:lpstr>
      <vt:lpstr>PowerPoint Presentation</vt:lpstr>
      <vt:lpstr>             Blended learning</vt:lpstr>
      <vt:lpstr>                   Resume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of Education                             Technology</dc:title>
  <dc:creator>Sumathi</dc:creator>
  <cp:lastModifiedBy>USER</cp:lastModifiedBy>
  <cp:revision>31</cp:revision>
  <dcterms:created xsi:type="dcterms:W3CDTF">2011-08-21T05:48:11Z</dcterms:created>
  <dcterms:modified xsi:type="dcterms:W3CDTF">2013-06-20T12:34:47Z</dcterms:modified>
</cp:coreProperties>
</file>