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9"/>
  </p:notesMasterIdLst>
  <p:handoutMasterIdLst>
    <p:handoutMasterId r:id="rId30"/>
  </p:handoutMasterIdLst>
  <p:sldIdLst>
    <p:sldId id="285" r:id="rId2"/>
    <p:sldId id="284" r:id="rId3"/>
    <p:sldId id="288" r:id="rId4"/>
    <p:sldId id="289" r:id="rId5"/>
    <p:sldId id="290" r:id="rId6"/>
    <p:sldId id="287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321" r:id="rId15"/>
    <p:sldId id="299" r:id="rId16"/>
    <p:sldId id="302" r:id="rId17"/>
    <p:sldId id="319" r:id="rId18"/>
    <p:sldId id="303" r:id="rId19"/>
    <p:sldId id="304" r:id="rId20"/>
    <p:sldId id="305" r:id="rId21"/>
    <p:sldId id="322" r:id="rId22"/>
    <p:sldId id="306" r:id="rId23"/>
    <p:sldId id="307" r:id="rId24"/>
    <p:sldId id="309" r:id="rId25"/>
    <p:sldId id="310" r:id="rId26"/>
    <p:sldId id="311" r:id="rId27"/>
    <p:sldId id="320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7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79" autoAdjust="0"/>
    <p:restoredTop sz="90231" autoAdjust="0"/>
  </p:normalViewPr>
  <p:slideViewPr>
    <p:cSldViewPr snapToGrid="0">
      <p:cViewPr>
        <p:scale>
          <a:sx n="60" d="100"/>
          <a:sy n="60" d="100"/>
        </p:scale>
        <p:origin x="-140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20A817-4556-4CEA-A5A0-31877A7C0C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15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005F0F-EEF5-4360-9314-69434A5B6667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11440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3CA253-CD51-4DDD-8A1B-E3801F32124A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sz="1400" b="1" noProof="1" smtClean="0"/>
              <a:t>مرحبا بكن في الدورة التدريبة بعنوان «نظام التعليم الالكتروني وادواته في جامعة المجمعة»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sz="1400" b="1" noProof="1" smtClean="0"/>
              <a:t>بداية سوف نتكلم عن التعلم الالكتروني واهميته وطريقة التعلم الالكتروني في جامعة المجمعة</a:t>
            </a:r>
            <a:endParaRPr lang="en-US" sz="1400" b="1" noProof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97F2B-4FC1-4F5A-97DC-17D736AA2589}" type="slidenum">
              <a:rPr lang="de-DE"/>
              <a:pPr/>
              <a:t>10</a:t>
            </a:fld>
            <a:endParaRPr lang="de-DE"/>
          </a:p>
        </p:txBody>
      </p:sp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A4AE2AFF-2E89-4965-B675-7DB890FD49CD}" type="slidenum">
              <a:rPr lang="en-GB" sz="1300"/>
              <a:pPr algn="r"/>
              <a:t>10</a:t>
            </a:fld>
            <a:endParaRPr lang="en-GB" sz="13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4824" tIns="47416" rIns="94824" bIns="47416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97F2B-4FC1-4F5A-97DC-17D736AA2589}" type="slidenum">
              <a:rPr lang="de-DE"/>
              <a:pPr/>
              <a:t>11</a:t>
            </a:fld>
            <a:endParaRPr lang="de-DE"/>
          </a:p>
        </p:txBody>
      </p:sp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A4AE2AFF-2E89-4965-B675-7DB890FD49CD}" type="slidenum">
              <a:rPr lang="en-GB" sz="1300"/>
              <a:pPr algn="r"/>
              <a:t>11</a:t>
            </a:fld>
            <a:endParaRPr lang="en-GB" sz="13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4824" tIns="47416" rIns="94824" bIns="47416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97F2B-4FC1-4F5A-97DC-17D736AA2589}" type="slidenum">
              <a:rPr lang="de-DE"/>
              <a:pPr/>
              <a:t>12</a:t>
            </a:fld>
            <a:endParaRPr lang="de-DE"/>
          </a:p>
        </p:txBody>
      </p:sp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A4AE2AFF-2E89-4965-B675-7DB890FD49CD}" type="slidenum">
              <a:rPr lang="en-GB" sz="1300"/>
              <a:pPr algn="r"/>
              <a:t>12</a:t>
            </a:fld>
            <a:endParaRPr lang="en-GB" sz="13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4824" tIns="47416" rIns="94824" bIns="47416"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97F2B-4FC1-4F5A-97DC-17D736AA2589}" type="slidenum">
              <a:rPr lang="de-DE"/>
              <a:pPr/>
              <a:t>13</a:t>
            </a:fld>
            <a:endParaRPr lang="de-DE"/>
          </a:p>
        </p:txBody>
      </p:sp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A4AE2AFF-2E89-4965-B675-7DB890FD49CD}" type="slidenum">
              <a:rPr lang="en-GB" sz="1300"/>
              <a:pPr algn="r"/>
              <a:t>13</a:t>
            </a:fld>
            <a:endParaRPr lang="en-GB" sz="13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4824" tIns="47416" rIns="94824" bIns="47416"/>
          <a:lstStyle/>
          <a:p>
            <a:pPr algn="r" rtl="1"/>
            <a:r>
              <a:rPr lang="ar-SA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تتألف صفحة المقرر من إطارين رئيسيين :</a:t>
            </a:r>
          </a:p>
          <a:p>
            <a:pPr algn="r" rtl="1"/>
            <a:r>
              <a:rPr lang="ar-SA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1. إطار أدوات المقرر : يقوم إطار أدوات المقرر من سرد الأدوات المرتبطة بمقررك و تعني مرونة</a:t>
            </a:r>
          </a:p>
          <a:p>
            <a:pPr algn="r" rtl="1"/>
            <a:r>
              <a:rPr lang="ar-SA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نظام التعليم الالكتروني أنه ليس بالضرورة توفر جميع أدوات المقرر الموجودة في هذا</a:t>
            </a:r>
          </a:p>
          <a:p>
            <a:pPr algn="r" rtl="1"/>
            <a:r>
              <a:rPr lang="ar-SA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الدليل لجميع المقررات فهي تختلف بين المقررات تبعا لبنية وتصميم المقرر الذي اختاره</a:t>
            </a:r>
          </a:p>
          <a:p>
            <a:pPr algn="r" rtl="1"/>
            <a:r>
              <a:rPr lang="ar-SA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المحاضر.</a:t>
            </a:r>
          </a:p>
          <a:p>
            <a:pPr algn="r" rtl="1"/>
            <a:endParaRPr lang="ar-SA" sz="1200" b="1" i="0" u="none" strike="noStrike" kern="1200" baseline="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  <a:p>
            <a:pPr algn="r" rtl="1"/>
            <a:r>
              <a:rPr lang="ar-SA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2. إطار المحتوى : هو المنطقة التي يعرض فيها جميع المعلومات أو المحتوى المحدد للأداة.</a:t>
            </a:r>
            <a:endParaRPr lang="de-D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97F2B-4FC1-4F5A-97DC-17D736AA2589}" type="slidenum">
              <a:rPr lang="de-DE"/>
              <a:pPr/>
              <a:t>14</a:t>
            </a:fld>
            <a:endParaRPr lang="de-DE"/>
          </a:p>
        </p:txBody>
      </p:sp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A4AE2AFF-2E89-4965-B675-7DB890FD49CD}" type="slidenum">
              <a:rPr lang="en-GB" sz="1300"/>
              <a:pPr algn="r"/>
              <a:t>14</a:t>
            </a:fld>
            <a:endParaRPr lang="en-GB" sz="13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4824" tIns="47416" rIns="94824" bIns="47416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97F2B-4FC1-4F5A-97DC-17D736AA2589}" type="slidenum">
              <a:rPr lang="de-DE"/>
              <a:pPr/>
              <a:t>15</a:t>
            </a:fld>
            <a:endParaRPr lang="de-DE"/>
          </a:p>
        </p:txBody>
      </p:sp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A4AE2AFF-2E89-4965-B675-7DB890FD49CD}" type="slidenum">
              <a:rPr lang="en-GB" sz="1300"/>
              <a:pPr algn="r"/>
              <a:t>15</a:t>
            </a:fld>
            <a:endParaRPr lang="en-GB" sz="13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4824" tIns="47416" rIns="94824" bIns="47416"/>
          <a:lstStyle/>
          <a:p>
            <a:pPr algn="ctr" rtl="1"/>
            <a:r>
              <a:rPr lang="ar-SA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من خلال وصف المقرر يتم عرض نبذة حول المقرر مثل المحاضر جدول الدراسة الأهداف ملخص المقرر</a:t>
            </a:r>
          </a:p>
          <a:p>
            <a:pPr algn="ctr" rtl="1"/>
            <a:r>
              <a:rPr lang="ar-SA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المعرفة المسبقة و التقييم.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97F2B-4FC1-4F5A-97DC-17D736AA2589}" type="slidenum">
              <a:rPr lang="de-DE"/>
              <a:pPr/>
              <a:t>16</a:t>
            </a:fld>
            <a:endParaRPr lang="de-DE"/>
          </a:p>
        </p:txBody>
      </p:sp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A4AE2AFF-2E89-4965-B675-7DB890FD49CD}" type="slidenum">
              <a:rPr lang="en-GB" sz="1300"/>
              <a:pPr algn="r"/>
              <a:t>16</a:t>
            </a:fld>
            <a:endParaRPr lang="en-GB" sz="13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4824" tIns="47416" rIns="94824" bIns="47416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97F2B-4FC1-4F5A-97DC-17D736AA2589}" type="slidenum">
              <a:rPr lang="de-DE"/>
              <a:pPr/>
              <a:t>17</a:t>
            </a:fld>
            <a:endParaRPr lang="de-DE"/>
          </a:p>
        </p:txBody>
      </p:sp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A4AE2AFF-2E89-4965-B675-7DB890FD49CD}" type="slidenum">
              <a:rPr lang="en-GB" sz="1300"/>
              <a:pPr algn="r"/>
              <a:t>17</a:t>
            </a:fld>
            <a:endParaRPr lang="en-GB" sz="13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4824" tIns="47416" rIns="94824" bIns="47416"/>
          <a:lstStyle/>
          <a:p>
            <a:pPr algn="r" rtl="1"/>
            <a:r>
              <a:rPr lang="ar-SA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)3 سوف تظهر لك الشاشة التالية حيث يمكنك عمل الآتي:</a:t>
            </a:r>
          </a:p>
          <a:p>
            <a:pPr algn="r" rtl="1"/>
            <a:r>
              <a:rPr lang="ar-SA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 </a:t>
            </a:r>
            <a:r>
              <a:rPr lang="ar-SA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البحث عن مصطلح.</a:t>
            </a:r>
          </a:p>
          <a:p>
            <a:pPr algn="r" rtl="1"/>
            <a:r>
              <a:rPr lang="ar-SA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 </a:t>
            </a:r>
            <a:r>
              <a:rPr lang="ar-SA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عرض مصطلح اليوم.</a:t>
            </a:r>
          </a:p>
          <a:p>
            <a:pPr algn="r" rtl="1"/>
            <a:r>
              <a:rPr lang="ar-SA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 </a:t>
            </a:r>
            <a:r>
              <a:rPr lang="ar-SA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عرض آخر مصطلح تمت إضافته.</a:t>
            </a:r>
          </a:p>
          <a:p>
            <a:pPr algn="r" rtl="1"/>
            <a:r>
              <a:rPr lang="ar-SA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 </a:t>
            </a:r>
            <a:r>
              <a:rPr lang="ar-SA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عرض أحد ملاحظة أرسلت من قبل الطال .</a:t>
            </a:r>
            <a:endParaRPr lang="de-D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97F2B-4FC1-4F5A-97DC-17D736AA2589}" type="slidenum">
              <a:rPr lang="de-DE"/>
              <a:pPr/>
              <a:t>18</a:t>
            </a:fld>
            <a:endParaRPr lang="de-DE"/>
          </a:p>
        </p:txBody>
      </p:sp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A4AE2AFF-2E89-4965-B675-7DB890FD49CD}" type="slidenum">
              <a:rPr lang="en-GB" sz="1300"/>
              <a:pPr algn="r"/>
              <a:t>18</a:t>
            </a:fld>
            <a:endParaRPr lang="en-GB" sz="13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4824" tIns="47416" rIns="94824" bIns="47416"/>
          <a:lstStyle/>
          <a:p>
            <a:pPr algn="r" rtl="1"/>
            <a:r>
              <a:rPr lang="ar-SA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يمكنك عمل التالي في منتدى المقرر :</a:t>
            </a:r>
          </a:p>
          <a:p>
            <a:pPr algn="r" rtl="1"/>
            <a:r>
              <a:rPr lang="ar-SA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 </a:t>
            </a:r>
            <a:r>
              <a:rPr lang="ar-SA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البحث عن مشاركات  مواضيع و ردود في المنتدى.</a:t>
            </a:r>
          </a:p>
          <a:p>
            <a:pPr algn="r" rtl="1"/>
            <a:r>
              <a:rPr lang="ar-SA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 </a:t>
            </a:r>
            <a:r>
              <a:rPr lang="ar-SA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عرض أحد المشاركات أو المشاركات الأكثر شعبية أو المشاركات الخاصة أو التي ر يتم الرد</a:t>
            </a:r>
          </a:p>
          <a:p>
            <a:pPr algn="r" rtl="1"/>
            <a:r>
              <a:rPr lang="ar-SA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عليها</a:t>
            </a:r>
          </a:p>
          <a:p>
            <a:pPr algn="r" rtl="1"/>
            <a:r>
              <a:rPr lang="ar-SA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 </a:t>
            </a:r>
            <a:r>
              <a:rPr lang="ar-SA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إرسال مشاركة عبر المنتدى.</a:t>
            </a:r>
          </a:p>
          <a:p>
            <a:pPr algn="r" rtl="1"/>
            <a:r>
              <a:rPr lang="ar-SA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 </a:t>
            </a:r>
            <a:r>
              <a:rPr lang="ar-SA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الرد على المشاركات.</a:t>
            </a:r>
          </a:p>
          <a:p>
            <a:pPr algn="r" rtl="1"/>
            <a:r>
              <a:rPr lang="ar-SA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 </a:t>
            </a:r>
            <a:r>
              <a:rPr lang="ar-SA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تحرير المشاركات.</a:t>
            </a:r>
          </a:p>
          <a:p>
            <a:pPr algn="r" rtl="1"/>
            <a:r>
              <a:rPr lang="ar-SA" sz="12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 </a:t>
            </a:r>
            <a:r>
              <a:rPr lang="ar-SA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حذف المشاركات.</a:t>
            </a:r>
            <a:endParaRPr lang="de-D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97F2B-4FC1-4F5A-97DC-17D736AA2589}" type="slidenum">
              <a:rPr lang="de-DE"/>
              <a:pPr/>
              <a:t>19</a:t>
            </a:fld>
            <a:endParaRPr lang="de-DE"/>
          </a:p>
        </p:txBody>
      </p:sp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A4AE2AFF-2E89-4965-B675-7DB890FD49CD}" type="slidenum">
              <a:rPr lang="en-GB" sz="1300"/>
              <a:pPr algn="r"/>
              <a:t>19</a:t>
            </a:fld>
            <a:endParaRPr lang="en-GB" sz="13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4824" tIns="47416" rIns="94824" bIns="47416"/>
          <a:lstStyle/>
          <a:p>
            <a:pPr algn="ctr" rtl="1"/>
            <a:r>
              <a:rPr lang="ar-SA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في الصفحة الرئيسية للمنتدى ستجد مجموعة من المنتديات الفرعية التي تحتوي على مجموعة من الأقسام وذلك يعتمد على</a:t>
            </a:r>
          </a:p>
          <a:p>
            <a:pPr algn="ctr" rtl="1"/>
            <a:r>
              <a:rPr lang="ar-SA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محاضر المادة وطريقة بناءه لمنتدى مقرره اختر القسم الذي تود كتابة الموضوع به:</a:t>
            </a:r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2ABBDA-F854-4ADF-BCD6-E6193D355C19}" type="slidenum">
              <a:rPr lang="de-DE"/>
              <a:pPr/>
              <a:t>2</a:t>
            </a:fld>
            <a:endParaRPr lang="de-DE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ar-SA" noProof="1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97F2B-4FC1-4F5A-97DC-17D736AA2589}" type="slidenum">
              <a:rPr lang="de-DE"/>
              <a:pPr/>
              <a:t>20</a:t>
            </a:fld>
            <a:endParaRPr lang="de-DE"/>
          </a:p>
        </p:txBody>
      </p:sp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A4AE2AFF-2E89-4965-B675-7DB890FD49CD}" type="slidenum">
              <a:rPr lang="en-GB" sz="1300"/>
              <a:pPr algn="r"/>
              <a:t>20</a:t>
            </a:fld>
            <a:endParaRPr lang="en-GB" sz="13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4824" tIns="47416" rIns="94824" bIns="47416"/>
          <a:lstStyle/>
          <a:p>
            <a:pPr algn="r" rtl="1"/>
            <a:r>
              <a:rPr lang="ar-SA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اضغط على المحادثة ضمن قائمة الأدوات التفاعلية</a:t>
            </a:r>
          </a:p>
          <a:p>
            <a:pPr algn="r" rtl="1"/>
            <a:endParaRPr lang="de-DE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97F2B-4FC1-4F5A-97DC-17D736AA2589}" type="slidenum">
              <a:rPr lang="de-DE"/>
              <a:pPr/>
              <a:t>22</a:t>
            </a:fld>
            <a:endParaRPr lang="de-DE"/>
          </a:p>
        </p:txBody>
      </p:sp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A4AE2AFF-2E89-4965-B675-7DB890FD49CD}" type="slidenum">
              <a:rPr lang="en-GB" sz="1300"/>
              <a:pPr algn="r"/>
              <a:t>22</a:t>
            </a:fld>
            <a:endParaRPr lang="en-GB" sz="13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4824" tIns="47416" rIns="94824" bIns="47416"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97F2B-4FC1-4F5A-97DC-17D736AA2589}" type="slidenum">
              <a:rPr lang="de-DE"/>
              <a:pPr/>
              <a:t>23</a:t>
            </a:fld>
            <a:endParaRPr lang="de-DE"/>
          </a:p>
        </p:txBody>
      </p:sp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A4AE2AFF-2E89-4965-B675-7DB890FD49CD}" type="slidenum">
              <a:rPr lang="en-GB" sz="1300"/>
              <a:pPr algn="r"/>
              <a:t>23</a:t>
            </a:fld>
            <a:endParaRPr lang="en-GB" sz="13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4824" tIns="47416" rIns="94824" bIns="47416"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97F2B-4FC1-4F5A-97DC-17D736AA2589}" type="slidenum">
              <a:rPr lang="de-DE"/>
              <a:pPr/>
              <a:t>24</a:t>
            </a:fld>
            <a:endParaRPr lang="de-DE"/>
          </a:p>
        </p:txBody>
      </p:sp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A4AE2AFF-2E89-4965-B675-7DB890FD49CD}" type="slidenum">
              <a:rPr lang="en-GB" sz="1300"/>
              <a:pPr algn="r"/>
              <a:t>24</a:t>
            </a:fld>
            <a:endParaRPr lang="en-GB" sz="13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4824" tIns="47416" rIns="94824" bIns="47416"/>
          <a:lstStyle/>
          <a:p>
            <a:pPr algn="r" rtl="1"/>
            <a:r>
              <a:rPr lang="ar-SA" sz="1200" b="1" i="0" u="none" strike="noStrike" baseline="0" dirty="0" smtClean="0">
                <a:latin typeface="AL-Mohanad Bold"/>
              </a:rPr>
              <a:t>في هذه الشاشة يمكنك عمل:</a:t>
            </a:r>
          </a:p>
          <a:p>
            <a:pPr algn="r" rtl="1"/>
            <a:r>
              <a:rPr lang="ar-SA" sz="1200" b="0" i="0" u="none" strike="noStrike" baseline="0" dirty="0" smtClean="0">
                <a:latin typeface="Symbol"/>
              </a:rPr>
              <a:t> </a:t>
            </a:r>
            <a:r>
              <a:rPr lang="ar-SA" sz="1200" b="1" i="0" u="none" strike="noStrike" baseline="0" dirty="0" smtClean="0">
                <a:latin typeface="AL-Mohanad Bold"/>
              </a:rPr>
              <a:t>عرض أسئلة الواج وتةليمه.</a:t>
            </a:r>
          </a:p>
          <a:p>
            <a:pPr algn="r" rtl="1"/>
            <a:r>
              <a:rPr lang="ar-SA" sz="1200" b="0" i="0" u="none" strike="noStrike" baseline="0" dirty="0" smtClean="0">
                <a:latin typeface="Symbol"/>
              </a:rPr>
              <a:t> </a:t>
            </a:r>
            <a:r>
              <a:rPr lang="ar-SA" sz="1200" b="1" i="0" u="none" strike="noStrike" baseline="0" dirty="0" smtClean="0">
                <a:latin typeface="AL-Mohanad Bold"/>
              </a:rPr>
              <a:t>عرض حالة الواجب .</a:t>
            </a:r>
          </a:p>
          <a:p>
            <a:pPr algn="r" rtl="1"/>
            <a:r>
              <a:rPr lang="ar-SA" sz="1200" b="0" i="0" u="none" strike="noStrike" baseline="0" dirty="0" smtClean="0">
                <a:latin typeface="Symbol"/>
              </a:rPr>
              <a:t> </a:t>
            </a:r>
            <a:r>
              <a:rPr lang="ar-SA" sz="1200" b="1" i="0" u="none" strike="noStrike" baseline="0" dirty="0" smtClean="0">
                <a:latin typeface="AL-Mohanad Bold"/>
              </a:rPr>
              <a:t>عرض حالة التسليم.</a:t>
            </a:r>
          </a:p>
          <a:p>
            <a:pPr algn="r" rtl="1"/>
            <a:r>
              <a:rPr lang="ar-SA" sz="1200" b="0" i="0" u="none" strike="noStrike" baseline="0" dirty="0" smtClean="0">
                <a:latin typeface="Symbol"/>
              </a:rPr>
              <a:t> </a:t>
            </a:r>
            <a:r>
              <a:rPr lang="ar-SA" sz="1200" b="1" i="0" u="none" strike="noStrike" baseline="0" dirty="0" smtClean="0">
                <a:latin typeface="AL-Mohanad Bold"/>
              </a:rPr>
              <a:t>عرض درجة الواجب .</a:t>
            </a:r>
            <a:endParaRPr lang="de-DE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97F2B-4FC1-4F5A-97DC-17D736AA2589}" type="slidenum">
              <a:rPr lang="de-DE"/>
              <a:pPr/>
              <a:t>25</a:t>
            </a:fld>
            <a:endParaRPr lang="de-DE"/>
          </a:p>
        </p:txBody>
      </p:sp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A4AE2AFF-2E89-4965-B675-7DB890FD49CD}" type="slidenum">
              <a:rPr lang="en-GB" sz="1300"/>
              <a:pPr algn="r"/>
              <a:t>25</a:t>
            </a:fld>
            <a:endParaRPr lang="en-GB" sz="13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4824" tIns="47416" rIns="94824" bIns="47416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97F2B-4FC1-4F5A-97DC-17D736AA2589}" type="slidenum">
              <a:rPr lang="de-DE"/>
              <a:pPr/>
              <a:t>26</a:t>
            </a:fld>
            <a:endParaRPr lang="de-DE"/>
          </a:p>
        </p:txBody>
      </p:sp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A4AE2AFF-2E89-4965-B675-7DB890FD49CD}" type="slidenum">
              <a:rPr lang="en-GB" sz="1300"/>
              <a:pPr algn="r"/>
              <a:t>26</a:t>
            </a:fld>
            <a:endParaRPr lang="en-GB" sz="13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4824" tIns="47416" rIns="94824" bIns="47416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97F2B-4FC1-4F5A-97DC-17D736AA2589}" type="slidenum">
              <a:rPr lang="de-DE"/>
              <a:pPr/>
              <a:t>27</a:t>
            </a:fld>
            <a:endParaRPr lang="de-DE"/>
          </a:p>
        </p:txBody>
      </p:sp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A4AE2AFF-2E89-4965-B675-7DB890FD49CD}" type="slidenum">
              <a:rPr lang="en-GB" sz="1300"/>
              <a:pPr algn="r"/>
              <a:t>27</a:t>
            </a:fld>
            <a:endParaRPr lang="en-GB" sz="13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4824" tIns="47416" rIns="94824" bIns="47416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AF0B28-7AC2-4066-81C4-9B1E6B98A530}" type="slidenum">
              <a:rPr lang="de-DE"/>
              <a:pPr/>
              <a:t>3</a:t>
            </a:fld>
            <a:endParaRPr lang="de-DE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ar-SA" noProof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AF0B28-7AC2-4066-81C4-9B1E6B98A530}" type="slidenum">
              <a:rPr lang="de-DE"/>
              <a:pPr/>
              <a:t>4</a:t>
            </a:fld>
            <a:endParaRPr lang="de-DE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algn="r" rtl="1"/>
            <a:r>
              <a:rPr lang="ar-SA" noProof="1" smtClean="0"/>
              <a:t>لكن هناك متطلبات للنظام الالكتروني ماهي؟</a:t>
            </a:r>
            <a:r>
              <a:rPr lang="ar-SA" baseline="0" noProof="1" smtClean="0"/>
              <a:t> </a:t>
            </a:r>
          </a:p>
          <a:p>
            <a:pPr algn="r" rtl="1"/>
            <a:endParaRPr lang="ar-SA" baseline="0" noProof="1" smtClean="0"/>
          </a:p>
          <a:p>
            <a:pPr marL="228600" indent="-228600" algn="r" rtl="1">
              <a:buAutoNum type="arabicPeriod"/>
            </a:pPr>
            <a:r>
              <a:rPr lang="ar-SA" sz="1200" b="1" i="0" u="none" strike="noStrike" kern="1200" baseline="0" noProof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جهاز حاسب مزود بنظام تشغيل ويندوز </a:t>
            </a:r>
          </a:p>
          <a:p>
            <a:pPr marL="228600" indent="-228600" algn="r" rtl="1">
              <a:buAutoNum type="arabicPeriod"/>
            </a:pPr>
            <a:r>
              <a:rPr lang="ar-SA" sz="1200" b="1" i="0" u="none" strike="noStrike" kern="1200" baseline="0" noProof="1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ذو ذاكرة لاتقل عن 32 ميغابيت</a:t>
            </a:r>
          </a:p>
          <a:p>
            <a:pPr marL="228600" indent="-228600" algn="r" rtl="1">
              <a:buAutoNum type="arabicPeriod"/>
            </a:pPr>
            <a:r>
              <a:rPr lang="ar-SA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متصفح انترنت</a:t>
            </a:r>
          </a:p>
          <a:p>
            <a:pPr marL="228600" indent="-228600" algn="r" rtl="1">
              <a:buAutoNum type="arabicPeriod"/>
            </a:pPr>
            <a:r>
              <a:rPr lang="ar-SA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مايكروسااوفت أوفيس</a:t>
            </a:r>
          </a:p>
          <a:p>
            <a:pPr marL="228600" indent="-228600" algn="r" rtl="1">
              <a:buAutoNum type="arabicPeriod"/>
            </a:pPr>
            <a:endParaRPr lang="ar-SA" noProof="1" smtClean="0"/>
          </a:p>
          <a:p>
            <a:pPr algn="r" rtl="1"/>
            <a:endParaRPr lang="ar-SA" noProof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AF0B28-7AC2-4066-81C4-9B1E6B98A530}" type="slidenum">
              <a:rPr lang="de-DE"/>
              <a:pPr/>
              <a:t>5</a:t>
            </a:fld>
            <a:endParaRPr lang="de-DE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algn="r" rtl="1"/>
            <a:r>
              <a:rPr lang="ar-SA" noProof="1" smtClean="0"/>
              <a:t>يتم</a:t>
            </a:r>
            <a:r>
              <a:rPr lang="ar-SA" baseline="0" noProof="1" smtClean="0"/>
              <a:t> الدخول للنظام عن طريق صفحة الجامعة الرئيسية من خلال رابط نظام التعلم الالكتروني الموضح في الشريط كما في الصورة</a:t>
            </a:r>
            <a:endParaRPr lang="ar-SA" noProof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97F2B-4FC1-4F5A-97DC-17D736AA2589}" type="slidenum">
              <a:rPr lang="de-DE"/>
              <a:pPr/>
              <a:t>6</a:t>
            </a:fld>
            <a:endParaRPr lang="de-DE"/>
          </a:p>
        </p:txBody>
      </p:sp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A4AE2AFF-2E89-4965-B675-7DB890FD49CD}" type="slidenum">
              <a:rPr lang="en-GB" sz="1300"/>
              <a:pPr algn="r"/>
              <a:t>6</a:t>
            </a:fld>
            <a:endParaRPr lang="en-GB" sz="13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4824" tIns="47416" rIns="94824" bIns="47416"/>
          <a:lstStyle/>
          <a:p>
            <a:pPr algn="r" rtl="1"/>
            <a:r>
              <a:rPr lang="ar-SA" dirty="0" smtClean="0"/>
              <a:t>سوف</a:t>
            </a:r>
            <a:r>
              <a:rPr lang="ar-SA" baseline="0" dirty="0" smtClean="0"/>
              <a:t> تظهر لك صفحة في يسارها يوجد دليل الطالب الذي يمكنك تحميله عن شرح مفصل للتعلم على النظام </a:t>
            </a:r>
          </a:p>
          <a:p>
            <a:pPr algn="r" rtl="1"/>
            <a:r>
              <a:rPr lang="ar-SA" baseline="0" dirty="0" smtClean="0"/>
              <a:t>على اليمين يوجد ايقونة الدحول التي تخولك الدخول للنظام وممارسة انشطة التعلم الالكتروني .</a:t>
            </a:r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97F2B-4FC1-4F5A-97DC-17D736AA2589}" type="slidenum">
              <a:rPr lang="de-DE"/>
              <a:pPr/>
              <a:t>7</a:t>
            </a:fld>
            <a:endParaRPr lang="de-DE"/>
          </a:p>
        </p:txBody>
      </p:sp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A4AE2AFF-2E89-4965-B675-7DB890FD49CD}" type="slidenum">
              <a:rPr lang="en-GB" sz="1300"/>
              <a:pPr algn="r"/>
              <a:t>7</a:t>
            </a:fld>
            <a:endParaRPr lang="en-GB" sz="13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4824" tIns="47416" rIns="94824" bIns="47416"/>
          <a:lstStyle/>
          <a:p>
            <a:pPr algn="ctr" rtl="1"/>
            <a:r>
              <a:rPr lang="ar-SA" b="1" dirty="0" smtClean="0"/>
              <a:t>ستظهر لك صفحة من</a:t>
            </a:r>
            <a:r>
              <a:rPr lang="ar-SA" b="1" baseline="0" dirty="0" smtClean="0"/>
              <a:t> خلالها قومي بادخال بريدك الالكتروني وكلمة المرور الخاصة بك, في حال وجود اي خلل في حسابك الخاص </a:t>
            </a:r>
            <a:r>
              <a:rPr kumimoji="0" lang="ar-S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يمكنك التواصل مع ارقام </a:t>
            </a:r>
          </a:p>
          <a:p>
            <a:pPr algn="ctr" rtl="1"/>
            <a:r>
              <a:rPr lang="ar-SA" sz="1200" b="1" dirty="0" smtClean="0">
                <a:solidFill>
                  <a:schemeClr val="tx1"/>
                </a:solidFill>
                <a:latin typeface="Arial" pitchFamily="34" charset="0"/>
              </a:rPr>
              <a:t>المبينه او الايميل</a:t>
            </a:r>
            <a:endParaRPr lang="de-DE" b="1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97F2B-4FC1-4F5A-97DC-17D736AA2589}" type="slidenum">
              <a:rPr lang="de-DE"/>
              <a:pPr/>
              <a:t>8</a:t>
            </a:fld>
            <a:endParaRPr lang="de-DE"/>
          </a:p>
        </p:txBody>
      </p:sp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A4AE2AFF-2E89-4965-B675-7DB890FD49CD}" type="slidenum">
              <a:rPr lang="en-GB" sz="1300"/>
              <a:pPr algn="r"/>
              <a:t>8</a:t>
            </a:fld>
            <a:endParaRPr lang="en-GB" sz="13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4824" tIns="47416" rIns="94824" bIns="47416"/>
          <a:lstStyle/>
          <a:p>
            <a:pPr algn="ctr" rtl="1"/>
            <a:r>
              <a:rPr lang="ar-SA" sz="1200" b="1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بعد الدخول إلى النظام بشكل صحيح تظهر لك الصفحة الظاهرة امامك</a:t>
            </a:r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97F2B-4FC1-4F5A-97DC-17D736AA2589}" type="slidenum">
              <a:rPr lang="de-DE"/>
              <a:pPr/>
              <a:t>9</a:t>
            </a:fld>
            <a:endParaRPr lang="de-DE"/>
          </a:p>
        </p:txBody>
      </p:sp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defTabSz="947738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A4AE2AFF-2E89-4965-B675-7DB890FD49CD}" type="slidenum">
              <a:rPr lang="en-GB" sz="1300"/>
              <a:pPr algn="r"/>
              <a:t>9</a:t>
            </a:fld>
            <a:endParaRPr lang="en-GB" sz="13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4824" tIns="47416" rIns="94824" bIns="47416"/>
          <a:lstStyle/>
          <a:p>
            <a:pPr algn="ctr" rtl="1"/>
            <a:endParaRPr lang="ar-SA" sz="1200" b="1" i="0" u="none" strike="noStrike" kern="1200" baseline="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التعليم الالكتروني والتعلم عن بعد</a:t>
            </a:r>
            <a:endParaRPr lang="ar-SA"/>
          </a:p>
        </p:txBody>
      </p:sp>
      <p:sp>
        <p:nvSpPr>
          <p:cNvPr id="11162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573213" y="3524250"/>
            <a:ext cx="7086600" cy="1081088"/>
          </a:xfrm>
        </p:spPr>
        <p:txBody>
          <a:bodyPr anchor="b"/>
          <a:lstStyle>
            <a:lvl1pPr>
              <a:lnSpc>
                <a:spcPct val="110000"/>
              </a:lnSpc>
              <a:defRPr sz="32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111630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571625" y="4654550"/>
            <a:ext cx="4781550" cy="1127125"/>
          </a:xfrm>
        </p:spPr>
        <p:txBody>
          <a:bodyPr tIns="45720" bIns="45720"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التعليم الالكتروني والتعلم عن بعد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963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725" y="990600"/>
            <a:ext cx="2130425" cy="5073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5275" y="990600"/>
            <a:ext cx="6242050" cy="5073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التعليم الالكتروني والتعلم عن بعد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0912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التعليم الالكتروني والتعلم عن بعد</a:t>
            </a:r>
            <a:endParaRPr lang="ar-S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-1438275" y="3724275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2756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التعليم الالكتروني والتعلم عن بعد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351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275" y="1751013"/>
            <a:ext cx="4186238" cy="4313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751013"/>
            <a:ext cx="4186237" cy="4313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التعليم الالكتروني والتعلم عن بعد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8859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التعليم الالكتروني والتعلم عن بعد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760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التعليم الالكتروني والتعلم عن بعد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5763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التعليم الالكتروني والتعلم عن بعد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7936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التعليم الالكتروني والتعلم عن بعد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27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التعليم الالكتروني والتعلم عن بعد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2205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100000" r="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751013"/>
            <a:ext cx="8524875" cy="43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cs typeface="+mn-cs"/>
              </a:defRPr>
            </a:lvl1pPr>
          </a:lstStyle>
          <a:p>
            <a:r>
              <a:rPr lang="ar-SA" smtClean="0"/>
              <a:t>التعليم الالكتروني والتعلم عن بعد</a:t>
            </a:r>
            <a:endParaRPr lang="ar-SA"/>
          </a:p>
        </p:txBody>
      </p:sp>
      <p:sp>
        <p:nvSpPr>
          <p:cNvPr id="110596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469900" y="990600"/>
            <a:ext cx="754856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z="1000">
                <a:cs typeface="Arial" pitchFamily="34" charset="0"/>
              </a:rPr>
              <a:t>Page </a:t>
            </a:r>
            <a:r>
              <a:rPr lang="de-DE" sz="1000"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cs typeface="Arial" pitchFamily="34" charset="0"/>
              </a:rPr>
              <a:t> </a:t>
            </a:r>
            <a:fld id="{3136E179-1756-4A07-B17F-0DDF23D069BB}" type="slidenum">
              <a:rPr lang="de-DE" sz="1000">
                <a:cs typeface="Arial" pitchFamily="34" charset="0"/>
              </a:rPr>
              <a:pPr/>
              <a:t>‹#›</a:t>
            </a:fld>
            <a:endParaRPr lang="de-DE" sz="1000"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fontAlgn="base">
        <a:spcBef>
          <a:spcPct val="0"/>
        </a:spcBef>
        <a:spcAft>
          <a:spcPct val="4000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fontAlgn="base">
        <a:spcBef>
          <a:spcPct val="0"/>
        </a:spcBef>
        <a:spcAft>
          <a:spcPct val="4000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fontAlgn="base">
        <a:spcBef>
          <a:spcPct val="0"/>
        </a:spcBef>
        <a:spcAft>
          <a:spcPct val="4000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fontAlgn="base">
        <a:spcBef>
          <a:spcPct val="0"/>
        </a:spcBef>
        <a:spcAft>
          <a:spcPct val="4000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l="100000" r="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 txBox="1">
            <a:spLocks noChangeArrowheads="1"/>
          </p:cNvSpPr>
          <p:nvPr/>
        </p:nvSpPr>
        <p:spPr bwMode="gray">
          <a:xfrm rot="171158">
            <a:off x="1127184" y="3134022"/>
            <a:ext cx="7056437" cy="48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ar-SA" noProof="1" smtClean="0">
                <a:latin typeface="AL-Mohanad Bold"/>
              </a:rPr>
              <a:t>نظام التعليم الالكتروني وأدواته في جامعة المجمعة</a:t>
            </a:r>
            <a:endParaRPr lang="en-US" noProof="1">
              <a:latin typeface="AL-Mohanad Bold"/>
            </a:endParaRPr>
          </a:p>
        </p:txBody>
      </p:sp>
      <p:sp>
        <p:nvSpPr>
          <p:cNvPr id="11" name="Rectangle 10"/>
          <p:cNvSpPr txBox="1">
            <a:spLocks noChangeArrowheads="1"/>
          </p:cNvSpPr>
          <p:nvPr/>
        </p:nvSpPr>
        <p:spPr bwMode="auto">
          <a:xfrm rot="219627">
            <a:off x="6515099" y="4917396"/>
            <a:ext cx="2092357" cy="77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fontAlgn="base">
              <a:spcBef>
                <a:spcPct val="0"/>
              </a:spcBef>
              <a:spcAft>
                <a:spcPct val="4000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fontAlgn="base">
              <a:spcBef>
                <a:spcPct val="0"/>
              </a:spcBef>
              <a:spcAft>
                <a:spcPct val="4000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fontAlgn="base">
              <a:spcBef>
                <a:spcPct val="0"/>
              </a:spcBef>
              <a:spcAft>
                <a:spcPct val="4000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fontAlgn="base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fontAlgn="base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fontAlgn="base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fontAlgn="base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fontAlgn="base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SA" b="1" noProof="1" smtClean="0">
                <a:latin typeface="Adobe Arabic" pitchFamily="18" charset="-78"/>
                <a:cs typeface="Adobe Arabic" pitchFamily="18" charset="-78"/>
              </a:rPr>
              <a:t>دورة تدريبية للطالبات تلقيها:</a:t>
            </a:r>
          </a:p>
          <a:p>
            <a:pPr marL="0" indent="0" algn="r" rtl="1">
              <a:buNone/>
            </a:pPr>
            <a:r>
              <a:rPr lang="ar-SA" b="1" noProof="1" smtClean="0">
                <a:latin typeface="Adobe Arabic" pitchFamily="18" charset="-78"/>
                <a:cs typeface="Adobe Arabic" pitchFamily="18" charset="-78"/>
              </a:rPr>
              <a:t>مريم فلاح العتيبي</a:t>
            </a:r>
            <a:endParaRPr lang="en-US" b="1" noProof="1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68" y="919901"/>
            <a:ext cx="1750654" cy="9596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03">
            <a:off x="3847758" y="1854190"/>
            <a:ext cx="1647825" cy="71437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SA" smtClean="0"/>
              <a:t>التعليم الالكتروني والتعلم عن بعد</a:t>
            </a:r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72" y="1562018"/>
            <a:ext cx="7182987" cy="3810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78" y="1588780"/>
            <a:ext cx="6993270" cy="3705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581400" y="6245225"/>
            <a:ext cx="2228850" cy="174625"/>
          </a:xfrm>
        </p:spPr>
        <p:txBody>
          <a:bodyPr/>
          <a:lstStyle/>
          <a:p>
            <a:r>
              <a:rPr lang="ar-SA" dirty="0" smtClean="0">
                <a:solidFill>
                  <a:schemeClr val="bg1"/>
                </a:solidFill>
              </a:rPr>
              <a:t>التعليم الالكتروني والتعلم عن بعد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3700" y="1052996"/>
            <a:ext cx="2005919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600" b="1" dirty="0" smtClean="0">
                <a:latin typeface="Tekton Pro" pitchFamily="34" charset="0"/>
              </a:rPr>
              <a:t>دخول الاعضاء</a:t>
            </a:r>
            <a:endParaRPr lang="ar-SA" sz="2600" dirty="0">
              <a:latin typeface="Tekton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73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2080287"/>
            <a:ext cx="2752725" cy="2533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 bwMode="auto">
          <a:xfrm>
            <a:off x="6272618" y="3615306"/>
            <a:ext cx="2543830" cy="1689438"/>
          </a:xfrm>
          <a:prstGeom prst="wedgeRoundRectCallout">
            <a:avLst>
              <a:gd name="adj1" fmla="val -68649"/>
              <a:gd name="adj2" fmla="val -50218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ar-SA" sz="1400" b="1" dirty="0"/>
              <a:t>بالضغط </a:t>
            </a:r>
            <a:r>
              <a:rPr lang="ar-SA" sz="1400" b="1" dirty="0" smtClean="0"/>
              <a:t>على </a:t>
            </a:r>
          </a:p>
          <a:p>
            <a:pPr algn="ctr" rtl="1"/>
            <a:r>
              <a:rPr lang="ar-SA" sz="1400" b="1" dirty="0" smtClean="0"/>
              <a:t>«تغيير </a:t>
            </a:r>
            <a:r>
              <a:rPr lang="ar-SA" sz="1400" b="1" dirty="0"/>
              <a:t>كلمة </a:t>
            </a:r>
            <a:r>
              <a:rPr lang="ar-SA" sz="1400" b="1" dirty="0" smtClean="0"/>
              <a:t>المرور»</a:t>
            </a:r>
          </a:p>
          <a:p>
            <a:pPr algn="ctr" rtl="1"/>
            <a:r>
              <a:rPr lang="ar-SA" sz="1400" b="1" dirty="0"/>
              <a:t>ينتقل بك المتصفح إلى </a:t>
            </a:r>
            <a:r>
              <a:rPr lang="ar-SA" sz="1400" b="1" dirty="0" smtClean="0"/>
              <a:t>صفحة </a:t>
            </a:r>
          </a:p>
          <a:p>
            <a:pPr algn="r" rtl="1"/>
            <a:r>
              <a:rPr lang="ar-SA" sz="1400" b="1" dirty="0" smtClean="0"/>
              <a:t>تقومي من خلالها </a:t>
            </a:r>
            <a:r>
              <a:rPr lang="ar-SA" sz="1400" b="1" dirty="0"/>
              <a:t>بإدخال </a:t>
            </a:r>
            <a:r>
              <a:rPr lang="ar-SA" sz="1400" b="1" dirty="0" smtClean="0"/>
              <a:t>كلمة </a:t>
            </a:r>
          </a:p>
          <a:p>
            <a:pPr algn="r" rtl="1"/>
            <a:r>
              <a:rPr lang="ar-SA" sz="1400" b="1" dirty="0" smtClean="0"/>
              <a:t>المرور الحالية و كلمة المرور الجديدة</a:t>
            </a:r>
          </a:p>
          <a:p>
            <a:pPr algn="r" rtl="1"/>
            <a:r>
              <a:rPr lang="ar-SA" sz="1400" b="1" dirty="0" smtClean="0"/>
              <a:t>والتأكيد عليها ثم </a:t>
            </a:r>
            <a:r>
              <a:rPr lang="ar-SA" sz="1400" b="1" dirty="0"/>
              <a:t>اضغط </a:t>
            </a:r>
            <a:r>
              <a:rPr lang="ar-SA" sz="1400" b="1" dirty="0" smtClean="0"/>
              <a:t>على</a:t>
            </a:r>
          </a:p>
          <a:p>
            <a:pPr algn="r" rtl="1"/>
            <a:r>
              <a:rPr lang="ar-SA" sz="1400" b="1" dirty="0" smtClean="0"/>
              <a:t> </a:t>
            </a:r>
            <a:r>
              <a:rPr lang="ar-SA" sz="1400" b="1" dirty="0"/>
              <a:t>زر </a:t>
            </a:r>
            <a:r>
              <a:rPr lang="ar-SA" sz="1400" b="1" dirty="0" smtClean="0"/>
              <a:t>«تغيير </a:t>
            </a:r>
            <a:r>
              <a:rPr lang="ar-SA" sz="1400" b="1" dirty="0"/>
              <a:t>كلمة </a:t>
            </a:r>
            <a:r>
              <a:rPr lang="ar-SA" sz="1400" b="1" dirty="0" smtClean="0"/>
              <a:t>المرور»</a:t>
            </a:r>
            <a:endParaRPr kumimoji="0" lang="ar-S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Left Bracket 6"/>
          <p:cNvSpPr/>
          <p:nvPr/>
        </p:nvSpPr>
        <p:spPr bwMode="auto">
          <a:xfrm flipH="1">
            <a:off x="5719840" y="2863331"/>
            <a:ext cx="77464" cy="1585838"/>
          </a:xfrm>
          <a:prstGeom prst="leftBracke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380931" y="3384649"/>
            <a:ext cx="1336697" cy="221775"/>
          </a:xfrm>
          <a:prstGeom prst="roundRect">
            <a:avLst/>
          </a:prstGeom>
          <a:solidFill>
            <a:srgbClr val="FF0000">
              <a:alpha val="29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1657350"/>
            <a:ext cx="6467475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bg1"/>
                </a:solidFill>
              </a:rPr>
              <a:t>التعليم الالكتروني والتعلم عن بعد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3700" y="1052996"/>
            <a:ext cx="2005919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600" b="1" dirty="0" smtClean="0">
                <a:latin typeface="Tekton Pro" pitchFamily="34" charset="0"/>
              </a:rPr>
              <a:t>دخول الاعضاء</a:t>
            </a:r>
            <a:endParaRPr lang="ar-SA" sz="2600" dirty="0">
              <a:latin typeface="Tekton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218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510" y="2080287"/>
            <a:ext cx="2752725" cy="2533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6450042" y="3615306"/>
            <a:ext cx="2025216" cy="998631"/>
          </a:xfrm>
          <a:prstGeom prst="wedgeRoundRectCallout">
            <a:avLst>
              <a:gd name="adj1" fmla="val -89573"/>
              <a:gd name="adj2" fmla="val -55873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ar-SA" sz="1400" b="1" dirty="0"/>
              <a:t>بالضغط </a:t>
            </a:r>
            <a:r>
              <a:rPr lang="ar-SA" sz="1400" b="1" dirty="0" smtClean="0"/>
              <a:t>على مقرراتي الدراسية</a:t>
            </a:r>
          </a:p>
          <a:p>
            <a:pPr algn="ctr" rtl="1"/>
            <a:r>
              <a:rPr lang="ar-SA" sz="1400" b="1" dirty="0"/>
              <a:t>يتم الانتقال إلى صفحة </a:t>
            </a:r>
            <a:r>
              <a:rPr lang="ar-SA" sz="1400" b="1" dirty="0" smtClean="0"/>
              <a:t>المقررات</a:t>
            </a:r>
          </a:p>
          <a:p>
            <a:pPr algn="ctr" rtl="1"/>
            <a:r>
              <a:rPr lang="ar-SA" sz="1400" b="1" dirty="0" smtClean="0"/>
              <a:t>بها قائمة </a:t>
            </a:r>
            <a:r>
              <a:rPr lang="ar-SA" sz="1400" b="1" dirty="0"/>
              <a:t>المقررات التي </a:t>
            </a:r>
            <a:endParaRPr lang="ar-SA" sz="1400" b="1" dirty="0" smtClean="0"/>
          </a:p>
          <a:p>
            <a:pPr algn="ctr" rtl="1"/>
            <a:r>
              <a:rPr lang="ar-SA" sz="1400" b="1" dirty="0" smtClean="0"/>
              <a:t>تم </a:t>
            </a:r>
            <a:r>
              <a:rPr lang="ar-SA" sz="1400" b="1" dirty="0"/>
              <a:t>قبول </a:t>
            </a:r>
            <a:r>
              <a:rPr lang="ar-SA" sz="1400" b="1" dirty="0" smtClean="0"/>
              <a:t>تسجيلك بها</a:t>
            </a:r>
            <a:endParaRPr kumimoji="0" lang="ar-S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Left Bracket 3"/>
          <p:cNvSpPr/>
          <p:nvPr/>
        </p:nvSpPr>
        <p:spPr bwMode="auto">
          <a:xfrm flipH="1">
            <a:off x="5569712" y="2863331"/>
            <a:ext cx="77464" cy="1585838"/>
          </a:xfrm>
          <a:prstGeom prst="leftBracke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189863" y="3671257"/>
            <a:ext cx="1377637" cy="221775"/>
          </a:xfrm>
          <a:prstGeom prst="roundRect">
            <a:avLst/>
          </a:prstGeom>
          <a:solidFill>
            <a:srgbClr val="FF0000">
              <a:alpha val="29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77" y="1646364"/>
            <a:ext cx="5855904" cy="3682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4726361" y="2809513"/>
            <a:ext cx="1460311" cy="221775"/>
          </a:xfrm>
          <a:prstGeom prst="roundRect">
            <a:avLst/>
          </a:prstGeom>
          <a:solidFill>
            <a:srgbClr val="FF0000">
              <a:alpha val="29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bg1"/>
                </a:solidFill>
              </a:rPr>
              <a:t>التعليم الالكتروني والتعلم عن بعد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3700" y="1052996"/>
            <a:ext cx="2005919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600" b="1" dirty="0" smtClean="0">
                <a:latin typeface="Tekton Pro" pitchFamily="34" charset="0"/>
              </a:rPr>
              <a:t>دخول الاعضاء</a:t>
            </a:r>
            <a:endParaRPr lang="ar-SA" sz="2600" dirty="0">
              <a:latin typeface="Tekton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218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25" y="2190750"/>
            <a:ext cx="5367827" cy="1930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6695690" y="3440678"/>
            <a:ext cx="2120763" cy="844719"/>
          </a:xfrm>
          <a:prstGeom prst="wedgeRoundRectCallout">
            <a:avLst>
              <a:gd name="adj1" fmla="val -68160"/>
              <a:gd name="adj2" fmla="val -45678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ar-SA" sz="1400" b="1" dirty="0"/>
              <a:t>بالضغط على اسم المقرر </a:t>
            </a:r>
            <a:r>
              <a:rPr lang="ar-SA" sz="1400" b="1" dirty="0" smtClean="0"/>
              <a:t>المراد</a:t>
            </a:r>
          </a:p>
          <a:p>
            <a:pPr algn="ctr" rtl="1"/>
            <a:r>
              <a:rPr lang="ar-SA" sz="1400" b="1" dirty="0" smtClean="0"/>
              <a:t> </a:t>
            </a:r>
            <a:r>
              <a:rPr lang="ar-SA" sz="1400" b="1" dirty="0"/>
              <a:t>الوصول إليه سيتم نقلك </a:t>
            </a:r>
            <a:endParaRPr lang="ar-SA" sz="1400" b="1" dirty="0" smtClean="0"/>
          </a:p>
          <a:p>
            <a:pPr algn="ctr" rtl="1"/>
            <a:r>
              <a:rPr lang="ar-SA" sz="1400" b="1" dirty="0" smtClean="0"/>
              <a:t>إلى </a:t>
            </a:r>
            <a:r>
              <a:rPr lang="ar-SA" sz="1400" b="1" dirty="0"/>
              <a:t>صفحة المقرر</a:t>
            </a:r>
            <a:endParaRPr kumimoji="0" lang="ar-S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Left Bracket 3"/>
          <p:cNvSpPr/>
          <p:nvPr/>
        </p:nvSpPr>
        <p:spPr bwMode="auto">
          <a:xfrm flipH="1">
            <a:off x="6263792" y="2922064"/>
            <a:ext cx="45719" cy="1037229"/>
          </a:xfrm>
          <a:prstGeom prst="leftBracke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bg1"/>
                </a:solidFill>
              </a:rPr>
              <a:t>التعليم الالكتروني والتعلم عن بعد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3700" y="1052996"/>
            <a:ext cx="2005919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600" b="1" dirty="0" smtClean="0">
                <a:latin typeface="Tekton Pro" pitchFamily="34" charset="0"/>
              </a:rPr>
              <a:t>دخول الاعضاء</a:t>
            </a:r>
            <a:endParaRPr lang="ar-SA" sz="2600" dirty="0">
              <a:latin typeface="Tekton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218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92" y="1556822"/>
            <a:ext cx="6873778" cy="3744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6790577" y="4039767"/>
            <a:ext cx="2042868" cy="844719"/>
          </a:xfrm>
          <a:prstGeom prst="wedgeRoundRectCallout">
            <a:avLst>
              <a:gd name="adj1" fmla="val -54065"/>
              <a:gd name="adj2" fmla="val -232666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ar-SA" sz="1400" b="1" dirty="0" smtClean="0"/>
              <a:t>تعرض </a:t>
            </a:r>
            <a:r>
              <a:rPr lang="ar-SA" sz="1400" b="1" dirty="0"/>
              <a:t>الإعلانات </a:t>
            </a:r>
            <a:r>
              <a:rPr lang="ar-SA" sz="1400" b="1" dirty="0" smtClean="0"/>
              <a:t>أحدث </a:t>
            </a:r>
            <a:r>
              <a:rPr lang="ar-SA" sz="1400" b="1" dirty="0"/>
              <a:t>المعلومات </a:t>
            </a:r>
            <a:endParaRPr lang="ar-SA" sz="1400" b="1" dirty="0" smtClean="0"/>
          </a:p>
          <a:p>
            <a:pPr algn="ctr" rtl="1"/>
            <a:r>
              <a:rPr lang="ar-SA" sz="1400" b="1" dirty="0" smtClean="0"/>
              <a:t>و </a:t>
            </a:r>
            <a:r>
              <a:rPr lang="ar-SA" sz="1400" b="1" dirty="0"/>
              <a:t>التحديثات عن المقرر </a:t>
            </a:r>
            <a:r>
              <a:rPr lang="ar-SA" sz="1400" b="1" dirty="0" smtClean="0"/>
              <a:t>والتي </a:t>
            </a:r>
          </a:p>
          <a:p>
            <a:pPr algn="ctr" rtl="1"/>
            <a:r>
              <a:rPr lang="ar-SA" sz="1400" b="1" dirty="0"/>
              <a:t>ي</a:t>
            </a:r>
            <a:r>
              <a:rPr lang="ar-SA" sz="1400" b="1" dirty="0" smtClean="0"/>
              <a:t>رسلها </a:t>
            </a:r>
            <a:r>
              <a:rPr lang="ar-SA" sz="1400" b="1" dirty="0"/>
              <a:t>المحاضر</a:t>
            </a:r>
            <a:endParaRPr kumimoji="0" lang="ar-S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bg1"/>
                </a:solidFill>
              </a:rPr>
              <a:t>التعليم الالكتروني والتعلم عن بعد</a:t>
            </a:r>
            <a:endParaRPr lang="ar-SA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360" y="1637643"/>
            <a:ext cx="5803375" cy="36424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 bwMode="auto">
          <a:xfrm>
            <a:off x="378372" y="2871148"/>
            <a:ext cx="2458988" cy="1982661"/>
          </a:xfrm>
          <a:prstGeom prst="wedgeRoundRectCallout">
            <a:avLst>
              <a:gd name="adj1" fmla="val 57600"/>
              <a:gd name="adj2" fmla="val -86193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1" anchor="t" anchorCtr="0" compatLnSpc="1">
            <a:prstTxWarp prst="textNoShape">
              <a:avLst/>
            </a:prstTxWarp>
          </a:bodyPr>
          <a:lstStyle/>
          <a:p>
            <a:pPr algn="r" rtl="1"/>
            <a:r>
              <a:rPr lang="ar-SA" sz="1400" b="1" dirty="0"/>
              <a:t>في شاشة الإعلانات </a:t>
            </a:r>
            <a:r>
              <a:rPr lang="ar-SA" sz="1400" b="1" dirty="0" smtClean="0"/>
              <a:t>ستظر لك ثلاثة</a:t>
            </a:r>
          </a:p>
          <a:p>
            <a:pPr algn="r" rtl="1"/>
            <a:r>
              <a:rPr lang="ar-SA" sz="1400" b="1" dirty="0" smtClean="0"/>
              <a:t> تبويبات:</a:t>
            </a:r>
          </a:p>
          <a:p>
            <a:pPr algn="r" rtl="1"/>
            <a:r>
              <a:rPr lang="ar-SA" sz="1400" b="1" u="sng" dirty="0"/>
              <a:t>الحالي : </a:t>
            </a:r>
            <a:r>
              <a:rPr lang="ar-SA" sz="1400" b="1" dirty="0" smtClean="0"/>
              <a:t>تعرض </a:t>
            </a:r>
            <a:r>
              <a:rPr lang="ar-SA" sz="1400" b="1" dirty="0"/>
              <a:t>لك </a:t>
            </a:r>
            <a:r>
              <a:rPr lang="ar-SA" sz="1400" b="1" dirty="0" smtClean="0"/>
              <a:t>أحدث الإعلانات</a:t>
            </a:r>
          </a:p>
          <a:p>
            <a:pPr algn="r" rtl="1"/>
            <a:r>
              <a:rPr lang="ar-SA" sz="1400" b="1" dirty="0" smtClean="0"/>
              <a:t> المرسلة من </a:t>
            </a:r>
            <a:r>
              <a:rPr lang="ar-SA" sz="1400" b="1" dirty="0"/>
              <a:t>المحاضر</a:t>
            </a:r>
            <a:r>
              <a:rPr lang="ar-SA" sz="1400" b="1" dirty="0" smtClean="0"/>
              <a:t>.</a:t>
            </a:r>
          </a:p>
          <a:p>
            <a:pPr algn="r" rtl="1"/>
            <a:r>
              <a:rPr lang="ar-SA" sz="1400" b="1" u="sng" dirty="0"/>
              <a:t>الأرشيف : </a:t>
            </a:r>
            <a:r>
              <a:rPr lang="ar-SA" sz="1400" b="1" dirty="0" smtClean="0"/>
              <a:t>تعرض </a:t>
            </a:r>
            <a:r>
              <a:rPr lang="ar-SA" sz="1400" b="1" dirty="0"/>
              <a:t>لك جميع </a:t>
            </a:r>
            <a:r>
              <a:rPr lang="ar-SA" sz="1400" b="1" dirty="0" smtClean="0"/>
              <a:t>الإعلانات</a:t>
            </a:r>
          </a:p>
          <a:p>
            <a:pPr algn="r" rtl="1"/>
            <a:r>
              <a:rPr lang="ar-SA" sz="1400" b="1" dirty="0" smtClean="0"/>
              <a:t> </a:t>
            </a:r>
            <a:r>
              <a:rPr lang="ar-SA" sz="1400" b="1" dirty="0"/>
              <a:t>المخزنة في الأرشيف.</a:t>
            </a:r>
            <a:endParaRPr lang="ar-SA" sz="1400" b="1" dirty="0" smtClean="0"/>
          </a:p>
          <a:p>
            <a:pPr algn="r" rtl="1"/>
            <a:r>
              <a:rPr lang="ar-SA" sz="1400" b="1" u="sng" dirty="0"/>
              <a:t>الجميع : </a:t>
            </a:r>
            <a:r>
              <a:rPr lang="ar-SA" sz="1400" b="1" dirty="0" smtClean="0"/>
              <a:t>تسرد </a:t>
            </a:r>
            <a:r>
              <a:rPr lang="ar-SA" sz="1400" b="1" dirty="0"/>
              <a:t>لك جميع </a:t>
            </a:r>
            <a:r>
              <a:rPr lang="ar-SA" sz="1400" b="1" dirty="0" smtClean="0"/>
              <a:t>إعلانات</a:t>
            </a:r>
          </a:p>
          <a:p>
            <a:pPr algn="r" rtl="1"/>
            <a:r>
              <a:rPr lang="ar-SA" sz="1400" b="1" dirty="0" smtClean="0"/>
              <a:t> </a:t>
            </a:r>
            <a:r>
              <a:rPr lang="ar-SA" sz="1400" b="1" dirty="0"/>
              <a:t>المقرر.</a:t>
            </a:r>
            <a:endParaRPr kumimoji="0" lang="ar-S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967447" y="2004422"/>
            <a:ext cx="1573021" cy="138222"/>
          </a:xfrm>
          <a:prstGeom prst="roundRect">
            <a:avLst/>
          </a:prstGeom>
          <a:solidFill>
            <a:srgbClr val="FF0000">
              <a:alpha val="29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3350" y="1095405"/>
            <a:ext cx="15518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الإعلانات</a:t>
            </a:r>
            <a:endParaRPr lang="ar-SA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2746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06" y="1603484"/>
            <a:ext cx="7517660" cy="4067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39" y="1872856"/>
            <a:ext cx="5839682" cy="3342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6113983" y="2947726"/>
            <a:ext cx="500489" cy="138222"/>
          </a:xfrm>
          <a:prstGeom prst="roundRect">
            <a:avLst/>
          </a:prstGeom>
          <a:solidFill>
            <a:srgbClr val="FF0000">
              <a:alpha val="29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6752477" y="3688328"/>
            <a:ext cx="2042868" cy="844719"/>
          </a:xfrm>
          <a:prstGeom prst="wedgeRoundRectCallout">
            <a:avLst>
              <a:gd name="adj1" fmla="val -56380"/>
              <a:gd name="adj2" fmla="val -130016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ar-SA" sz="1400" b="1" dirty="0"/>
              <a:t>بالضغط على </a:t>
            </a:r>
            <a:r>
              <a:rPr lang="ar-SA" sz="1400" b="1" dirty="0" smtClean="0"/>
              <a:t>وصف المقرر</a:t>
            </a:r>
          </a:p>
          <a:p>
            <a:pPr algn="ctr" rtl="1"/>
            <a:r>
              <a:rPr lang="ar-SA" sz="1400" b="1" dirty="0" smtClean="0"/>
              <a:t>سيتم نقلك إلى </a:t>
            </a:r>
            <a:r>
              <a:rPr lang="ar-SA" sz="1400" b="1" dirty="0"/>
              <a:t>صفحة </a:t>
            </a:r>
            <a:r>
              <a:rPr lang="ar-SA" sz="1400" b="1" dirty="0" smtClean="0"/>
              <a:t>تحتوي </a:t>
            </a:r>
          </a:p>
          <a:p>
            <a:pPr algn="ctr" rtl="1"/>
            <a:r>
              <a:rPr lang="ar-SA" sz="1400" b="1" dirty="0" smtClean="0"/>
              <a:t>معلومات عن المقرر ومتطلباته</a:t>
            </a:r>
            <a:endParaRPr kumimoji="0" lang="ar-S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5458376" y="3016837"/>
            <a:ext cx="655607" cy="3548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bg1"/>
                </a:solidFill>
              </a:rPr>
              <a:t>التعليم الالكتروني والتعلم عن بعد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3350" y="1095405"/>
            <a:ext cx="15518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محتوى المقرر</a:t>
            </a:r>
            <a:endParaRPr lang="ar-SA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9218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33" y="1962807"/>
            <a:ext cx="6222453" cy="2561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3058511" y="4524703"/>
            <a:ext cx="2437966" cy="772511"/>
          </a:xfrm>
          <a:prstGeom prst="wedgeRoundRectCallout">
            <a:avLst>
              <a:gd name="adj1" fmla="val 67723"/>
              <a:gd name="adj2" fmla="val -254783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ar-SA" sz="1400" b="1" dirty="0"/>
              <a:t>بالضغط على </a:t>
            </a:r>
            <a:r>
              <a:rPr lang="ar-SA" sz="1400" b="1" dirty="0" smtClean="0"/>
              <a:t>«المحتوى التعليمي» </a:t>
            </a:r>
          </a:p>
          <a:p>
            <a:pPr algn="ctr" rtl="1"/>
            <a:r>
              <a:rPr lang="ar-SA" sz="1400" b="1" dirty="0" smtClean="0"/>
              <a:t> </a:t>
            </a:r>
            <a:r>
              <a:rPr lang="ar-SA" sz="1400" b="1" dirty="0"/>
              <a:t>في </a:t>
            </a:r>
            <a:r>
              <a:rPr lang="ar-SA" sz="1400" b="1" dirty="0" smtClean="0"/>
              <a:t>قائمة «محتوى المقرر». و اختيار </a:t>
            </a:r>
          </a:p>
          <a:p>
            <a:pPr algn="ctr" rtl="1"/>
            <a:r>
              <a:rPr lang="ar-SA" sz="1400" b="1" dirty="0" smtClean="0"/>
              <a:t>المحتوى الذي ترغبين </a:t>
            </a:r>
            <a:r>
              <a:rPr lang="ar-SA" sz="1400" b="1" dirty="0"/>
              <a:t>بمعاينته</a:t>
            </a:r>
            <a:endParaRPr kumimoji="0" lang="ar-S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5496477" y="1962807"/>
            <a:ext cx="655606" cy="56441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6" y="1876096"/>
            <a:ext cx="6222453" cy="303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ular Callout 7"/>
          <p:cNvSpPr/>
          <p:nvPr/>
        </p:nvSpPr>
        <p:spPr bwMode="auto">
          <a:xfrm>
            <a:off x="5824280" y="4910958"/>
            <a:ext cx="2437966" cy="772511"/>
          </a:xfrm>
          <a:prstGeom prst="wedgeRoundRectCallout">
            <a:avLst>
              <a:gd name="adj1" fmla="val -35744"/>
              <a:gd name="adj2" fmla="val -356824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ar-SA" sz="1400" b="1" dirty="0"/>
              <a:t>سوف </a:t>
            </a:r>
            <a:r>
              <a:rPr lang="ar-SA" sz="1400" b="1" dirty="0" smtClean="0"/>
              <a:t>تظهر لك قائمة </a:t>
            </a:r>
            <a:r>
              <a:rPr lang="ar-SA" sz="1400" b="1" dirty="0"/>
              <a:t>المحتوى كما </a:t>
            </a:r>
            <a:r>
              <a:rPr lang="ar-SA" sz="1400" b="1" dirty="0" smtClean="0"/>
              <a:t>هو</a:t>
            </a:r>
          </a:p>
          <a:p>
            <a:pPr algn="ctr" rtl="1"/>
            <a:r>
              <a:rPr lang="ar-SA" sz="1400" b="1" dirty="0" smtClean="0"/>
              <a:t> </a:t>
            </a:r>
            <a:r>
              <a:rPr lang="ar-SA" sz="1400" b="1" dirty="0"/>
              <a:t>واضح في اللوحة اليمنى </a:t>
            </a:r>
            <a:r>
              <a:rPr lang="ar-SA" sz="1400" b="1" dirty="0" smtClean="0"/>
              <a:t>اضغطي على</a:t>
            </a:r>
          </a:p>
          <a:p>
            <a:pPr algn="ctr" rtl="1"/>
            <a:r>
              <a:rPr lang="ar-SA" sz="1400" b="1" dirty="0" smtClean="0"/>
              <a:t> القائمة لاستعراض</a:t>
            </a:r>
            <a:r>
              <a:rPr lang="ar-SA" sz="1400" b="1" dirty="0"/>
              <a:t> </a:t>
            </a:r>
            <a:r>
              <a:rPr lang="ar-SA" sz="1400" b="1" dirty="0" smtClean="0"/>
              <a:t>المحتوى</a:t>
            </a:r>
            <a:r>
              <a:rPr lang="ar-SA" sz="1400" b="1" dirty="0"/>
              <a:t>.</a:t>
            </a:r>
            <a:endParaRPr kumimoji="0" lang="ar-S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1105136" y="5018688"/>
            <a:ext cx="2437966" cy="772511"/>
          </a:xfrm>
          <a:prstGeom prst="wedgeRoundRectCallout">
            <a:avLst>
              <a:gd name="adj1" fmla="val 52849"/>
              <a:gd name="adj2" fmla="val -440497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ar-SA" sz="1400" b="1" dirty="0" smtClean="0"/>
              <a:t>و </a:t>
            </a:r>
            <a:r>
              <a:rPr lang="ar-SA" sz="1400" b="1" dirty="0"/>
              <a:t>عند </a:t>
            </a:r>
            <a:r>
              <a:rPr lang="ar-SA" sz="1400" b="1" dirty="0" smtClean="0"/>
              <a:t>الانتهاء </a:t>
            </a:r>
            <a:r>
              <a:rPr lang="ar-SA" sz="1400" b="1" dirty="0"/>
              <a:t>من </a:t>
            </a:r>
            <a:r>
              <a:rPr lang="ar-SA" sz="1400" b="1" dirty="0" smtClean="0"/>
              <a:t>استعراض المحتوى</a:t>
            </a:r>
          </a:p>
          <a:p>
            <a:pPr algn="ctr" rtl="1"/>
            <a:r>
              <a:rPr lang="ar-SA" sz="1400" b="1" dirty="0" smtClean="0"/>
              <a:t> </a:t>
            </a:r>
            <a:r>
              <a:rPr lang="ar-SA" sz="1400" b="1" dirty="0"/>
              <a:t>يمكنك الضغط على رابط </a:t>
            </a:r>
            <a:r>
              <a:rPr lang="ar-SA" sz="1400" b="1" dirty="0" smtClean="0"/>
              <a:t>ا</a:t>
            </a:r>
          </a:p>
          <a:p>
            <a:pPr algn="ctr" rtl="1"/>
            <a:r>
              <a:rPr lang="ar-SA" sz="1400" b="1" dirty="0" smtClean="0"/>
              <a:t>«لرجوع </a:t>
            </a:r>
            <a:r>
              <a:rPr lang="ar-SA" sz="1400" b="1" dirty="0"/>
              <a:t>إلى </a:t>
            </a:r>
            <a:r>
              <a:rPr lang="ar-SA" sz="1400" b="1" dirty="0" smtClean="0"/>
              <a:t>المقرر».</a:t>
            </a:r>
            <a:endParaRPr kumimoji="0" lang="ar-S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bg1"/>
                </a:solidFill>
              </a:rPr>
              <a:t>التعليم الالكتروني والتعلم عن بعد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43350" y="1095405"/>
            <a:ext cx="15518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محتوى المقرر</a:t>
            </a:r>
            <a:endParaRPr lang="ar-SA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9218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17" y="1793425"/>
            <a:ext cx="7160820" cy="3578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4389086" y="2618595"/>
            <a:ext cx="486888" cy="427512"/>
          </a:xfrm>
          <a:prstGeom prst="rect">
            <a:avLst/>
          </a:prstGeom>
          <a:solidFill>
            <a:srgbClr val="FF0000">
              <a:alpha val="49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40" y="1853737"/>
            <a:ext cx="7240241" cy="3518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bg1"/>
                </a:solidFill>
              </a:rPr>
              <a:t>التعليم الالكتروني والتعلم عن بعد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3350" y="1095405"/>
            <a:ext cx="15518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محتوى المقرر</a:t>
            </a:r>
            <a:endParaRPr lang="ar-SA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83" y="1853737"/>
            <a:ext cx="7075153" cy="3396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959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bg1"/>
                </a:solidFill>
              </a:rPr>
              <a:t>التعليم الالكتروني والتعلم عن بعد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10000" y="1095405"/>
            <a:ext cx="168515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الأدوات التفاعلية</a:t>
            </a:r>
            <a:endParaRPr lang="ar-SA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057" y="1839949"/>
            <a:ext cx="6753553" cy="3518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Left Arrow 28"/>
          <p:cNvSpPr/>
          <p:nvPr/>
        </p:nvSpPr>
        <p:spPr bwMode="auto">
          <a:xfrm>
            <a:off x="3411989" y="2448615"/>
            <a:ext cx="191386" cy="159489"/>
          </a:xfrm>
          <a:prstGeom prst="lef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Left Arrow 29"/>
          <p:cNvSpPr/>
          <p:nvPr/>
        </p:nvSpPr>
        <p:spPr bwMode="auto">
          <a:xfrm>
            <a:off x="2722692" y="2406794"/>
            <a:ext cx="191386" cy="159489"/>
          </a:xfrm>
          <a:prstGeom prst="lef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Left Arrow 30"/>
          <p:cNvSpPr/>
          <p:nvPr/>
        </p:nvSpPr>
        <p:spPr bwMode="auto">
          <a:xfrm>
            <a:off x="4078152" y="2408146"/>
            <a:ext cx="191386" cy="159489"/>
          </a:xfrm>
          <a:prstGeom prst="lef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Left Arrow 31"/>
          <p:cNvSpPr/>
          <p:nvPr/>
        </p:nvSpPr>
        <p:spPr bwMode="auto">
          <a:xfrm>
            <a:off x="1786897" y="2414712"/>
            <a:ext cx="191386" cy="159489"/>
          </a:xfrm>
          <a:prstGeom prst="lef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Rounded Rectangular Callout 32"/>
          <p:cNvSpPr/>
          <p:nvPr/>
        </p:nvSpPr>
        <p:spPr bwMode="auto">
          <a:xfrm>
            <a:off x="4965948" y="4827593"/>
            <a:ext cx="2157142" cy="772511"/>
          </a:xfrm>
          <a:prstGeom prst="wedgeRoundRectCallout">
            <a:avLst>
              <a:gd name="adj1" fmla="val 53795"/>
              <a:gd name="adj2" fmla="val -319545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ar-SA" sz="1400" b="1" dirty="0" smtClean="0"/>
              <a:t>الأدوات التفاعلية وتتضمن المنتدى, </a:t>
            </a:r>
          </a:p>
          <a:p>
            <a:pPr algn="ctr" rtl="1"/>
            <a:r>
              <a:rPr lang="ar-SA" sz="1400" b="1" dirty="0" smtClean="0"/>
              <a:t>المحادثة, ادارة الملفات </a:t>
            </a:r>
          </a:p>
          <a:p>
            <a:pPr algn="ctr" rtl="1"/>
            <a:r>
              <a:rPr lang="ar-SA" sz="1400" b="1" dirty="0" smtClean="0"/>
              <a:t>و الفصول الافتراضية</a:t>
            </a:r>
            <a:endParaRPr kumimoji="0" lang="ar-S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Rounded Rectangular Callout 33"/>
          <p:cNvSpPr/>
          <p:nvPr/>
        </p:nvSpPr>
        <p:spPr bwMode="auto">
          <a:xfrm>
            <a:off x="2010215" y="4744194"/>
            <a:ext cx="2298664" cy="772511"/>
          </a:xfrm>
          <a:prstGeom prst="wedgeRoundRectCallout">
            <a:avLst>
              <a:gd name="adj1" fmla="val 30047"/>
              <a:gd name="adj2" fmla="val -311926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ar-SA" sz="1400" b="1" dirty="0" smtClean="0"/>
              <a:t>بالضغط على ايقونة المنتدى ستظهر لك</a:t>
            </a:r>
          </a:p>
          <a:p>
            <a:pPr algn="ctr" rtl="1"/>
            <a:r>
              <a:rPr lang="ar-SA" sz="1400" b="1" dirty="0" smtClean="0"/>
              <a:t>  صفحة المنتدى </a:t>
            </a:r>
            <a:r>
              <a:rPr lang="ar-SA" sz="1400" b="1" dirty="0"/>
              <a:t>الخاص بالمقرر </a:t>
            </a:r>
            <a:endParaRPr lang="ar-SA" sz="1400" b="1" dirty="0" smtClean="0"/>
          </a:p>
          <a:p>
            <a:pPr algn="ctr" rtl="1"/>
            <a:r>
              <a:rPr lang="ar-SA" sz="1400" b="1" dirty="0" smtClean="0"/>
              <a:t>الذي قمتي </a:t>
            </a:r>
            <a:r>
              <a:rPr lang="ar-SA" sz="1400" b="1" dirty="0"/>
              <a:t>باختياره</a:t>
            </a:r>
            <a:endParaRPr kumimoji="0" lang="ar-S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302" y="1601968"/>
            <a:ext cx="6921062" cy="42306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softEdge rad="112500"/>
          </a:effectLst>
          <a:extLst/>
        </p:spPr>
      </p:pic>
      <p:sp>
        <p:nvSpPr>
          <p:cNvPr id="36" name="Up Arrow 35"/>
          <p:cNvSpPr/>
          <p:nvPr/>
        </p:nvSpPr>
        <p:spPr bwMode="auto">
          <a:xfrm>
            <a:off x="3910466" y="2923730"/>
            <a:ext cx="191386" cy="209903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" name="Up Arrow 36"/>
          <p:cNvSpPr/>
          <p:nvPr/>
        </p:nvSpPr>
        <p:spPr bwMode="auto">
          <a:xfrm>
            <a:off x="3171026" y="2918470"/>
            <a:ext cx="191386" cy="209903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Up Arrow 37"/>
          <p:cNvSpPr/>
          <p:nvPr/>
        </p:nvSpPr>
        <p:spPr bwMode="auto">
          <a:xfrm>
            <a:off x="2477322" y="2934236"/>
            <a:ext cx="191386" cy="209903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Up Arrow 38"/>
          <p:cNvSpPr/>
          <p:nvPr/>
        </p:nvSpPr>
        <p:spPr bwMode="auto">
          <a:xfrm>
            <a:off x="1653580" y="2918470"/>
            <a:ext cx="191386" cy="209903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Left Arrow 39"/>
          <p:cNvSpPr/>
          <p:nvPr/>
        </p:nvSpPr>
        <p:spPr bwMode="auto">
          <a:xfrm>
            <a:off x="4918578" y="3278510"/>
            <a:ext cx="191386" cy="159489"/>
          </a:xfrm>
          <a:prstGeom prst="lef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Left Arrow 40"/>
          <p:cNvSpPr/>
          <p:nvPr/>
        </p:nvSpPr>
        <p:spPr bwMode="auto">
          <a:xfrm>
            <a:off x="5902052" y="2882014"/>
            <a:ext cx="191386" cy="159489"/>
          </a:xfrm>
          <a:prstGeom prst="lef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" name="Left Arrow 41"/>
          <p:cNvSpPr/>
          <p:nvPr/>
        </p:nvSpPr>
        <p:spPr bwMode="auto">
          <a:xfrm>
            <a:off x="7941978" y="2630438"/>
            <a:ext cx="191386" cy="159489"/>
          </a:xfrm>
          <a:prstGeom prst="lef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657" y="1800553"/>
            <a:ext cx="6921062" cy="3941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218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41" y="1734207"/>
            <a:ext cx="6794939" cy="347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 bwMode="auto">
          <a:xfrm>
            <a:off x="7893268" y="4323717"/>
            <a:ext cx="207150" cy="280053"/>
          </a:xfrm>
          <a:prstGeom prst="lef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Left Arrow 4"/>
          <p:cNvSpPr/>
          <p:nvPr/>
        </p:nvSpPr>
        <p:spPr bwMode="auto">
          <a:xfrm>
            <a:off x="7981077" y="4067825"/>
            <a:ext cx="207150" cy="280053"/>
          </a:xfrm>
          <a:prstGeom prst="lef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81" y="1694491"/>
            <a:ext cx="6883499" cy="3650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H="1" flipV="1">
            <a:off x="7863935" y="3394478"/>
            <a:ext cx="472966" cy="29898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bg1"/>
                </a:solidFill>
              </a:rPr>
              <a:t>التعليم الالكتروني والتعلم عن بعد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1095405"/>
            <a:ext cx="168515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الأدوات التفاعلية</a:t>
            </a:r>
            <a:endParaRPr lang="ar-SA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342" y="1694491"/>
            <a:ext cx="6809838" cy="3794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218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2" name="Rectangle 10"/>
          <p:cNvSpPr>
            <a:spLocks noGrp="1" noChangeArrowheads="1"/>
          </p:cNvSpPr>
          <p:nvPr>
            <p:ph type="title"/>
          </p:nvPr>
        </p:nvSpPr>
        <p:spPr>
          <a:xfrm rot="189181">
            <a:off x="4049486" y="990601"/>
            <a:ext cx="1190171" cy="431800"/>
          </a:xfrm>
        </p:spPr>
        <p:txBody>
          <a:bodyPr/>
          <a:lstStyle/>
          <a:p>
            <a:pPr algn="ctr"/>
            <a:r>
              <a:rPr lang="ar-SA" noProof="1" smtClean="0"/>
              <a:t>مقدمة</a:t>
            </a:r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8232"/>
            <a:ext cx="3294703" cy="25459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55" y="3378232"/>
            <a:ext cx="2224991" cy="23282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19" y="3514610"/>
            <a:ext cx="2818862" cy="21141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1398">
            <a:off x="1916793" y="3775552"/>
            <a:ext cx="651690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buFont typeface="Arial" pitchFamily="34" charset="0"/>
              <a:buChar char="•"/>
            </a:pPr>
            <a:r>
              <a:rPr lang="ar-SA" dirty="0"/>
              <a:t>لذا اصبح لزاما توفر البيئة التي تتيح لنا سهولة التعلم وهي </a:t>
            </a:r>
            <a:r>
              <a:rPr lang="ar-SA" dirty="0" smtClean="0"/>
              <a:t>البيئة</a:t>
            </a:r>
          </a:p>
          <a:p>
            <a:pPr algn="r" rtl="1"/>
            <a:r>
              <a:rPr lang="ar-SA" dirty="0" smtClean="0"/>
              <a:t>     الالكترونية</a:t>
            </a:r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 rot="161398">
            <a:off x="2365829" y="2285738"/>
            <a:ext cx="61250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buFont typeface="Arial" pitchFamily="34" charset="0"/>
              <a:buChar char="•"/>
            </a:pPr>
            <a:r>
              <a:rPr lang="ar-SA" dirty="0"/>
              <a:t>لم </a:t>
            </a:r>
            <a:r>
              <a:rPr lang="ar-SA" dirty="0" smtClean="0"/>
              <a:t>يعد التعليم </a:t>
            </a:r>
            <a:r>
              <a:rPr lang="ar-SA" dirty="0"/>
              <a:t>الان </a:t>
            </a:r>
            <a:r>
              <a:rPr lang="ar-SA" dirty="0" smtClean="0"/>
              <a:t>مقتصرا </a:t>
            </a:r>
            <a:r>
              <a:rPr lang="ar-SA" dirty="0"/>
              <a:t>على جدران الجامعة بل اصبح </a:t>
            </a:r>
            <a:r>
              <a:rPr lang="ar-SA" dirty="0" smtClean="0"/>
              <a:t>يمتد لكل </a:t>
            </a:r>
            <a:r>
              <a:rPr lang="ar-SA" dirty="0"/>
              <a:t>مكان في المنزل في </a:t>
            </a:r>
            <a:r>
              <a:rPr lang="ar-SA" dirty="0" smtClean="0"/>
              <a:t>السيارة في الطريق في العمل  </a:t>
            </a:r>
            <a:r>
              <a:rPr lang="ar-SA" dirty="0"/>
              <a:t>وفي اي مكان</a:t>
            </a:r>
            <a:r>
              <a:rPr lang="ar-SA" dirty="0" smtClean="0"/>
              <a:t>.</a:t>
            </a:r>
            <a:endParaRPr lang="ar-SA" dirty="0"/>
          </a:p>
        </p:txBody>
      </p:sp>
      <p:sp>
        <p:nvSpPr>
          <p:cNvPr id="11" name="TextBox 10"/>
          <p:cNvSpPr txBox="1"/>
          <p:nvPr/>
        </p:nvSpPr>
        <p:spPr>
          <a:xfrm rot="161398">
            <a:off x="515805" y="3066071"/>
            <a:ext cx="795599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buFont typeface="Arial" pitchFamily="34" charset="0"/>
              <a:buChar char="•"/>
            </a:pPr>
            <a:r>
              <a:rPr lang="ar-SA" dirty="0" smtClean="0"/>
              <a:t>اصبح </a:t>
            </a:r>
            <a:r>
              <a:rPr lang="ar-SA" dirty="0"/>
              <a:t>هناك ما يسهل العملية التعليمية من اجهزة حاسب, وهواتف ذكية وغيرها</a:t>
            </a:r>
            <a:r>
              <a:rPr lang="ar-SA" dirty="0" smtClean="0"/>
              <a:t>.</a:t>
            </a:r>
            <a:endParaRPr lang="ar-S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SA" smtClean="0"/>
              <a:t>التعليم الالكتروني والتعلم عن بعد</a:t>
            </a:r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2" grpId="0"/>
      <p:bldP spid="4" grpId="0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07" y="1703593"/>
            <a:ext cx="6051251" cy="3152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6706034" y="3523594"/>
            <a:ext cx="2122656" cy="874986"/>
          </a:xfrm>
          <a:prstGeom prst="wedgeRoundRectCallout">
            <a:avLst>
              <a:gd name="adj1" fmla="val -48031"/>
              <a:gd name="adj2" fmla="val -132459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ar-SA" sz="1400" b="1" dirty="0" smtClean="0"/>
              <a:t>المحادثة </a:t>
            </a:r>
            <a:r>
              <a:rPr lang="ar-SA" sz="1400" b="1" dirty="0"/>
              <a:t>هي تفاعل </a:t>
            </a:r>
            <a:r>
              <a:rPr lang="ar-SA" sz="1400" b="1" dirty="0" smtClean="0"/>
              <a:t>تزامني يتيح </a:t>
            </a:r>
            <a:r>
              <a:rPr lang="ar-SA" sz="1400" b="1" dirty="0"/>
              <a:t>لك </a:t>
            </a:r>
            <a:endParaRPr lang="ar-SA" sz="1400" b="1" dirty="0" smtClean="0"/>
          </a:p>
          <a:p>
            <a:pPr algn="ctr" rtl="1"/>
            <a:r>
              <a:rPr lang="ar-SA" sz="1400" b="1" dirty="0" smtClean="0"/>
              <a:t>التفاعل </a:t>
            </a:r>
            <a:r>
              <a:rPr lang="ar-SA" sz="1400" b="1" dirty="0"/>
              <a:t>والتواصل مع </a:t>
            </a:r>
            <a:r>
              <a:rPr lang="ar-SA" sz="1400" b="1" dirty="0" smtClean="0"/>
              <a:t>معلمك</a:t>
            </a:r>
          </a:p>
          <a:p>
            <a:pPr algn="ctr" rtl="1"/>
            <a:r>
              <a:rPr lang="ar-SA" sz="1400" b="1" dirty="0" smtClean="0"/>
              <a:t> </a:t>
            </a:r>
            <a:r>
              <a:rPr lang="ar-SA" sz="1400" b="1" dirty="0"/>
              <a:t>أو زميلك في المقرر.</a:t>
            </a:r>
            <a:endParaRPr kumimoji="0" lang="ar-S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2888821" y="2488030"/>
            <a:ext cx="472966" cy="29898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945" y="1702350"/>
            <a:ext cx="5905519" cy="3244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517" y="1669289"/>
            <a:ext cx="6509845" cy="3424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bg1"/>
                </a:solidFill>
              </a:rPr>
              <a:t>التعليم الالكتروني والتعلم عن بعد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1095405"/>
            <a:ext cx="168515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الأدوات التفاعلية</a:t>
            </a:r>
            <a:endParaRPr lang="ar-SA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9218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SA" smtClean="0"/>
              <a:t>التعليم الالكتروني والتعلم عن بعد</a:t>
            </a:r>
            <a:endParaRPr lang="ar-SA"/>
          </a:p>
        </p:txBody>
      </p:sp>
      <p:sp>
        <p:nvSpPr>
          <p:cNvPr id="6" name="TextBox 5"/>
          <p:cNvSpPr txBox="1"/>
          <p:nvPr/>
        </p:nvSpPr>
        <p:spPr>
          <a:xfrm>
            <a:off x="3810000" y="1095405"/>
            <a:ext cx="168515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الأدوات التفاعلية</a:t>
            </a:r>
            <a:endParaRPr lang="ar-SA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500" y="1636312"/>
            <a:ext cx="6870153" cy="350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753" y="1636311"/>
            <a:ext cx="6819900" cy="350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7252136" y="4272455"/>
            <a:ext cx="788219" cy="173421"/>
          </a:xfrm>
          <a:prstGeom prst="rect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080234" y="3214514"/>
            <a:ext cx="788219" cy="364258"/>
          </a:xfrm>
          <a:prstGeom prst="rect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45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25" y="1882175"/>
            <a:ext cx="6329216" cy="36290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6617777" y="4597787"/>
            <a:ext cx="2122656" cy="874986"/>
          </a:xfrm>
          <a:prstGeom prst="wedgeRoundRectCallout">
            <a:avLst>
              <a:gd name="adj1" fmla="val -39861"/>
              <a:gd name="adj2" fmla="val -175702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lang="ar-SA" sz="1400" b="1" dirty="0"/>
              <a:t>تمكن </a:t>
            </a:r>
            <a:r>
              <a:rPr lang="ar-SA" sz="1400" b="1" dirty="0" smtClean="0"/>
              <a:t>المستخدم </a:t>
            </a:r>
            <a:r>
              <a:rPr lang="ar-SA" sz="1400" b="1" dirty="0"/>
              <a:t>من </a:t>
            </a:r>
            <a:r>
              <a:rPr lang="ar-SA" sz="1400" b="1" dirty="0" smtClean="0"/>
              <a:t>تحميل </a:t>
            </a:r>
            <a:r>
              <a:rPr lang="ar-SA" sz="1400" b="1" dirty="0"/>
              <a:t>ملفاته </a:t>
            </a:r>
            <a:endParaRPr lang="ar-SA" sz="1400" b="1" dirty="0" smtClean="0"/>
          </a:p>
          <a:p>
            <a:pPr algn="ctr" rtl="1"/>
            <a:r>
              <a:rPr lang="ar-SA" sz="1400" b="1" dirty="0" smtClean="0"/>
              <a:t>لاستخدامها كمراجع </a:t>
            </a:r>
            <a:r>
              <a:rPr lang="ar-SA" sz="1400" b="1" dirty="0"/>
              <a:t>أو </a:t>
            </a:r>
            <a:r>
              <a:rPr lang="ar-SA" sz="1400" b="1" dirty="0" smtClean="0"/>
              <a:t>مشاركتها</a:t>
            </a:r>
          </a:p>
          <a:p>
            <a:pPr algn="ctr" rtl="1"/>
            <a:r>
              <a:rPr lang="ar-SA" sz="1400" b="1" dirty="0" smtClean="0"/>
              <a:t>مع زميلاتك</a:t>
            </a:r>
            <a:endParaRPr kumimoji="0" lang="ar-S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1552483" y="2682459"/>
            <a:ext cx="472966" cy="29898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39" y="1985982"/>
            <a:ext cx="6247602" cy="3464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/>
          <p:cNvSpPr/>
          <p:nvPr/>
        </p:nvSpPr>
        <p:spPr bwMode="auto">
          <a:xfrm>
            <a:off x="5981473" y="3294518"/>
            <a:ext cx="236483" cy="204952"/>
          </a:xfrm>
          <a:prstGeom prst="lef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25" y="1931793"/>
            <a:ext cx="7248525" cy="3464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eft Arrow 8"/>
          <p:cNvSpPr/>
          <p:nvPr/>
        </p:nvSpPr>
        <p:spPr bwMode="auto">
          <a:xfrm>
            <a:off x="6822735" y="2619912"/>
            <a:ext cx="236483" cy="204952"/>
          </a:xfrm>
          <a:prstGeom prst="lef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Left Arrow 9"/>
          <p:cNvSpPr/>
          <p:nvPr/>
        </p:nvSpPr>
        <p:spPr bwMode="auto">
          <a:xfrm>
            <a:off x="6817475" y="2929972"/>
            <a:ext cx="236483" cy="204952"/>
          </a:xfrm>
          <a:prstGeom prst="lef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Left Arrow 10"/>
          <p:cNvSpPr/>
          <p:nvPr/>
        </p:nvSpPr>
        <p:spPr bwMode="auto">
          <a:xfrm>
            <a:off x="6817474" y="3791819"/>
            <a:ext cx="236483" cy="204952"/>
          </a:xfrm>
          <a:prstGeom prst="lef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Left Arrow 11"/>
          <p:cNvSpPr/>
          <p:nvPr/>
        </p:nvSpPr>
        <p:spPr bwMode="auto">
          <a:xfrm>
            <a:off x="4699637" y="4645781"/>
            <a:ext cx="236483" cy="204952"/>
          </a:xfrm>
          <a:prstGeom prst="lef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bg1"/>
                </a:solidFill>
              </a:rPr>
              <a:t>التعليم الالكتروني والتعلم عن بعد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0" y="1095405"/>
            <a:ext cx="168515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الأدوات التفاعلية</a:t>
            </a:r>
            <a:endParaRPr lang="ar-SA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9218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895475"/>
            <a:ext cx="7210425" cy="3067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Arrow 4"/>
          <p:cNvSpPr/>
          <p:nvPr/>
        </p:nvSpPr>
        <p:spPr bwMode="auto">
          <a:xfrm>
            <a:off x="6900466" y="2729755"/>
            <a:ext cx="236483" cy="204952"/>
          </a:xfrm>
          <a:prstGeom prst="lef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Left Arrow 5"/>
          <p:cNvSpPr/>
          <p:nvPr/>
        </p:nvSpPr>
        <p:spPr bwMode="auto">
          <a:xfrm>
            <a:off x="2748880" y="3686196"/>
            <a:ext cx="236483" cy="204952"/>
          </a:xfrm>
          <a:prstGeom prst="lef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21" y="2067713"/>
            <a:ext cx="7073627" cy="2894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Left Arrow 12"/>
          <p:cNvSpPr/>
          <p:nvPr/>
        </p:nvSpPr>
        <p:spPr bwMode="auto">
          <a:xfrm>
            <a:off x="6041295" y="2389359"/>
            <a:ext cx="236483" cy="204952"/>
          </a:xfrm>
          <a:prstGeom prst="lef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Left Arrow 13"/>
          <p:cNvSpPr/>
          <p:nvPr/>
        </p:nvSpPr>
        <p:spPr bwMode="auto">
          <a:xfrm>
            <a:off x="6039945" y="2674017"/>
            <a:ext cx="236483" cy="204952"/>
          </a:xfrm>
          <a:prstGeom prst="lef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Left Arrow 14"/>
          <p:cNvSpPr/>
          <p:nvPr/>
        </p:nvSpPr>
        <p:spPr bwMode="auto">
          <a:xfrm>
            <a:off x="6038347" y="3145608"/>
            <a:ext cx="236483" cy="204952"/>
          </a:xfrm>
          <a:prstGeom prst="lef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Left Arrow 15"/>
          <p:cNvSpPr/>
          <p:nvPr/>
        </p:nvSpPr>
        <p:spPr bwMode="auto">
          <a:xfrm>
            <a:off x="6038346" y="4284295"/>
            <a:ext cx="236483" cy="204952"/>
          </a:xfrm>
          <a:prstGeom prst="lef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bg1"/>
                </a:solidFill>
              </a:rPr>
              <a:t>التعليم الالكتروني والتعلم عن بعد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1095405"/>
            <a:ext cx="168515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الأدوات التفاعلية</a:t>
            </a:r>
            <a:endParaRPr lang="ar-SA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9218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3" grpId="0" animBg="1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88" y="1781503"/>
            <a:ext cx="7050220" cy="370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6366294" y="3338423"/>
            <a:ext cx="422695" cy="448573"/>
          </a:xfrm>
          <a:prstGeom prst="rect">
            <a:avLst/>
          </a:prstGeom>
          <a:solidFill>
            <a:srgbClr val="FF0000">
              <a:alpha val="49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065035" y="3683480"/>
            <a:ext cx="1069974" cy="215660"/>
          </a:xfrm>
          <a:prstGeom prst="rect">
            <a:avLst/>
          </a:prstGeom>
          <a:solidFill>
            <a:srgbClr val="FF0000">
              <a:alpha val="49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12" y="1781502"/>
            <a:ext cx="7160172" cy="370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12" y="1781503"/>
            <a:ext cx="7160172" cy="370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bg1"/>
                </a:solidFill>
              </a:rPr>
              <a:t>التعليم الالكتروني والتعلم عن بعد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10" y="1095405"/>
            <a:ext cx="21686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الاختبارات والواجبات</a:t>
            </a:r>
            <a:endParaRPr lang="ar-SA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97421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36" y="1695286"/>
            <a:ext cx="7141396" cy="385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36" y="1695286"/>
            <a:ext cx="7141396" cy="385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bg1"/>
                </a:solidFill>
              </a:rPr>
              <a:t>التعليم الالكتروني والتعلم عن بعد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10" y="1095405"/>
            <a:ext cx="21686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الاختبارات والواجبات</a:t>
            </a:r>
            <a:endParaRPr lang="ar-SA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54" y="1705164"/>
            <a:ext cx="7327352" cy="380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59" y="1712548"/>
            <a:ext cx="7305510" cy="380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566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86" y="1665954"/>
            <a:ext cx="6812673" cy="3525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86" y="1665954"/>
            <a:ext cx="6812673" cy="3525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103" y="1687895"/>
            <a:ext cx="4950855" cy="393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bg1"/>
                </a:solidFill>
              </a:rPr>
              <a:t>التعليم الالكتروني والتعلم عن بعد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10" y="1095405"/>
            <a:ext cx="21686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أدوات اضافية</a:t>
            </a:r>
            <a:endParaRPr lang="ar-SA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86" y="2473836"/>
            <a:ext cx="6819890" cy="190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102" y="1804585"/>
            <a:ext cx="4950855" cy="38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566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bg1"/>
                </a:solidFill>
              </a:rPr>
              <a:t>التعليم الالكتروني والتعلم عن بعد</a:t>
            </a:r>
            <a:endParaRPr lang="ar-SA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075" y="1164026"/>
            <a:ext cx="6262910" cy="476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03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08" y="4041526"/>
            <a:ext cx="1856616" cy="1789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54645">
            <a:off x="568492" y="1852862"/>
            <a:ext cx="7940842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lnSpc>
                <a:spcPct val="200000"/>
              </a:lnSpc>
              <a:buFont typeface="Arial" pitchFamily="34" charset="0"/>
              <a:buChar char="•"/>
            </a:pPr>
            <a:r>
              <a:rPr lang="ar-SA" dirty="0" smtClean="0"/>
              <a:t>تقوم جامعة المجمعة بتوفير نظام البيئة الالكترونية عن طريق اعطاء حساب الكتروني خاص للطالبة.</a:t>
            </a:r>
          </a:p>
          <a:p>
            <a:pPr marL="342900" indent="-342900" algn="r" rtl="1">
              <a:lnSpc>
                <a:spcPct val="200000"/>
              </a:lnSpc>
              <a:buFont typeface="Arial" pitchFamily="34" charset="0"/>
              <a:buChar char="•"/>
            </a:pPr>
            <a:r>
              <a:rPr lang="ar-SA" dirty="0" smtClean="0"/>
              <a:t>بواسطته تدخل الطالبة للنظام عن طريق اسم مستخدم وكلمة مرور خاصين بها.</a:t>
            </a:r>
          </a:p>
          <a:p>
            <a:pPr marL="342900" indent="-342900" algn="r" rtl="1">
              <a:lnSpc>
                <a:spcPct val="200000"/>
              </a:lnSpc>
              <a:buFont typeface="Arial" pitchFamily="34" charset="0"/>
              <a:buChar char="•"/>
            </a:pPr>
            <a:r>
              <a:rPr lang="ar-SA" dirty="0" smtClean="0"/>
              <a:t>بعد ذلك يمكن للطالبة ان تقوم بمجموعة من الانشطة كحل وتسليم واجب او القيام باختبار او المشاركة مع زملاتها واساتذاتها في نقاش جماعي او تبادل ملفات تعليمية.</a:t>
            </a:r>
            <a:endParaRPr lang="ar-S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3104">
            <a:off x="3279904" y="-3311434"/>
            <a:ext cx="3012725" cy="29175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5674">
            <a:off x="4245421" y="-3210133"/>
            <a:ext cx="1037636" cy="252203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SA" smtClean="0"/>
              <a:t>التعليم الالكتروني والتعلم عن بعد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85301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00538 0.75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375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-0.00261 0.7694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3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40"/>
          <p:cNvSpPr>
            <a:spLocks noChangeArrowheads="1"/>
          </p:cNvSpPr>
          <p:nvPr/>
        </p:nvSpPr>
        <p:spPr bwMode="gray">
          <a:xfrm rot="1054823">
            <a:off x="1794486" y="3131473"/>
            <a:ext cx="5907233" cy="2514976"/>
          </a:xfrm>
          <a:prstGeom prst="ellipse">
            <a:avLst/>
          </a:prstGeom>
          <a:solidFill>
            <a:schemeClr val="bg1"/>
          </a:solidFill>
          <a:ln w="34925">
            <a:solidFill>
              <a:srgbClr val="FFFFFF"/>
            </a:solidFill>
            <a:round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none" anchor="ctr">
            <a:flatTx/>
          </a:bodyPr>
          <a:lstStyle/>
          <a:p>
            <a:endParaRPr lang="ar-SA"/>
          </a:p>
        </p:txBody>
      </p:sp>
      <p:pic>
        <p:nvPicPr>
          <p:cNvPr id="122" name="Picture 9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739024" y="4203126"/>
            <a:ext cx="3113285" cy="562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7960">
            <a:off x="3149203" y="2187802"/>
            <a:ext cx="2806715" cy="2806715"/>
          </a:xfrm>
          <a:prstGeom prst="rect">
            <a:avLst/>
          </a:prstGeom>
        </p:spPr>
      </p:pic>
      <p:pic>
        <p:nvPicPr>
          <p:cNvPr id="123" name="Picture 9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438442" y="4777734"/>
            <a:ext cx="1430288" cy="28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" name="Picture 9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206305" y="4353998"/>
            <a:ext cx="1430288" cy="28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" name="Picture 9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276625" y="4136769"/>
            <a:ext cx="1430288" cy="28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074" y="2356526"/>
            <a:ext cx="5104972" cy="23054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5" name="Picture 9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171935" y="4878920"/>
            <a:ext cx="1430288" cy="28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" name="Picture 9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672609" y="4489681"/>
            <a:ext cx="1430288" cy="28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" name="Picture 9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898750" y="4458495"/>
            <a:ext cx="1430288" cy="28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41"/>
          <p:cNvGrpSpPr>
            <a:grpSpLocks/>
          </p:cNvGrpSpPr>
          <p:nvPr/>
        </p:nvGrpSpPr>
        <p:grpSpPr bwMode="auto">
          <a:xfrm>
            <a:off x="4954885" y="3810561"/>
            <a:ext cx="898920" cy="876131"/>
            <a:chOff x="520" y="1481"/>
            <a:chExt cx="783" cy="687"/>
          </a:xfrm>
        </p:grpSpPr>
        <p:pic>
          <p:nvPicPr>
            <p:cNvPr id="19" name="Picture 4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20" y="1481"/>
              <a:ext cx="687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Freeform 43"/>
            <p:cNvSpPr>
              <a:spLocks/>
            </p:cNvSpPr>
            <p:nvPr/>
          </p:nvSpPr>
          <p:spPr bwMode="gray">
            <a:xfrm>
              <a:off x="544" y="1504"/>
              <a:ext cx="610" cy="610"/>
            </a:xfrm>
            <a:custGeom>
              <a:avLst/>
              <a:gdLst>
                <a:gd name="T0" fmla="*/ 0 w 415"/>
                <a:gd name="T1" fmla="*/ 415 h 415"/>
                <a:gd name="T2" fmla="*/ 0 w 415"/>
                <a:gd name="T3" fmla="*/ 200 h 415"/>
                <a:gd name="T4" fmla="*/ 186 w 415"/>
                <a:gd name="T5" fmla="*/ 0 h 415"/>
                <a:gd name="T6" fmla="*/ 415 w 415"/>
                <a:gd name="T7" fmla="*/ 0 h 415"/>
                <a:gd name="T8" fmla="*/ 415 w 415"/>
                <a:gd name="T9" fmla="*/ 415 h 415"/>
                <a:gd name="T10" fmla="*/ 0 w 415"/>
                <a:gd name="T11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415">
                  <a:moveTo>
                    <a:pt x="0" y="415"/>
                  </a:moveTo>
                  <a:cubicBezTo>
                    <a:pt x="0" y="415"/>
                    <a:pt x="0" y="250"/>
                    <a:pt x="0" y="200"/>
                  </a:cubicBezTo>
                  <a:cubicBezTo>
                    <a:pt x="0" y="59"/>
                    <a:pt x="48" y="0"/>
                    <a:pt x="186" y="0"/>
                  </a:cubicBezTo>
                  <a:cubicBezTo>
                    <a:pt x="237" y="0"/>
                    <a:pt x="415" y="0"/>
                    <a:pt x="415" y="0"/>
                  </a:cubicBezTo>
                  <a:cubicBezTo>
                    <a:pt x="415" y="415"/>
                    <a:pt x="415" y="415"/>
                    <a:pt x="415" y="415"/>
                  </a:cubicBezTo>
                  <a:lnTo>
                    <a:pt x="0" y="415"/>
                  </a:lnTo>
                  <a:close/>
                </a:path>
              </a:pathLst>
            </a:custGeom>
            <a:solidFill>
              <a:srgbClr val="F9AA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44"/>
            <p:cNvSpPr>
              <a:spLocks noEditPoints="1"/>
            </p:cNvSpPr>
            <p:nvPr/>
          </p:nvSpPr>
          <p:spPr bwMode="gray">
            <a:xfrm>
              <a:off x="560" y="1520"/>
              <a:ext cx="579" cy="579"/>
            </a:xfrm>
            <a:custGeom>
              <a:avLst/>
              <a:gdLst>
                <a:gd name="T0" fmla="*/ 178 w 394"/>
                <a:gd name="T1" fmla="*/ 0 h 394"/>
                <a:gd name="T2" fmla="*/ 0 w 394"/>
                <a:gd name="T3" fmla="*/ 190 h 394"/>
                <a:gd name="T4" fmla="*/ 0 w 394"/>
                <a:gd name="T5" fmla="*/ 394 h 394"/>
                <a:gd name="T6" fmla="*/ 394 w 394"/>
                <a:gd name="T7" fmla="*/ 394 h 394"/>
                <a:gd name="T8" fmla="*/ 394 w 394"/>
                <a:gd name="T9" fmla="*/ 0 h 394"/>
                <a:gd name="T10" fmla="*/ 178 w 394"/>
                <a:gd name="T11" fmla="*/ 0 h 394"/>
                <a:gd name="T12" fmla="*/ 28 w 394"/>
                <a:gd name="T13" fmla="*/ 190 h 394"/>
                <a:gd name="T14" fmla="*/ 178 w 394"/>
                <a:gd name="T15" fmla="*/ 28 h 394"/>
                <a:gd name="T16" fmla="*/ 365 w 394"/>
                <a:gd name="T17" fmla="*/ 28 h 394"/>
                <a:gd name="T18" fmla="*/ 365 w 394"/>
                <a:gd name="T19" fmla="*/ 366 h 394"/>
                <a:gd name="T20" fmla="*/ 28 w 394"/>
                <a:gd name="T21" fmla="*/ 365 h 394"/>
                <a:gd name="T22" fmla="*/ 28 w 394"/>
                <a:gd name="T23" fmla="*/ 19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4" h="394">
                  <a:moveTo>
                    <a:pt x="178" y="0"/>
                  </a:moveTo>
                  <a:cubicBezTo>
                    <a:pt x="51" y="0"/>
                    <a:pt x="0" y="55"/>
                    <a:pt x="0" y="190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394" y="394"/>
                    <a:pt x="394" y="394"/>
                    <a:pt x="394" y="394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178" y="0"/>
                  </a:lnTo>
                  <a:close/>
                  <a:moveTo>
                    <a:pt x="28" y="190"/>
                  </a:moveTo>
                  <a:cubicBezTo>
                    <a:pt x="28" y="71"/>
                    <a:pt x="67" y="28"/>
                    <a:pt x="178" y="28"/>
                  </a:cubicBezTo>
                  <a:cubicBezTo>
                    <a:pt x="178" y="28"/>
                    <a:pt x="341" y="28"/>
                    <a:pt x="365" y="28"/>
                  </a:cubicBezTo>
                  <a:cubicBezTo>
                    <a:pt x="365" y="53"/>
                    <a:pt x="365" y="341"/>
                    <a:pt x="365" y="366"/>
                  </a:cubicBezTo>
                  <a:cubicBezTo>
                    <a:pt x="340" y="366"/>
                    <a:pt x="53" y="365"/>
                    <a:pt x="28" y="365"/>
                  </a:cubicBezTo>
                  <a:cubicBezTo>
                    <a:pt x="28" y="341"/>
                    <a:pt x="28" y="190"/>
                    <a:pt x="28" y="1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Freeform 45"/>
            <p:cNvSpPr>
              <a:spLocks/>
            </p:cNvSpPr>
            <p:nvPr/>
          </p:nvSpPr>
          <p:spPr bwMode="gray">
            <a:xfrm>
              <a:off x="580" y="1541"/>
              <a:ext cx="537" cy="361"/>
            </a:xfrm>
            <a:custGeom>
              <a:avLst/>
              <a:gdLst>
                <a:gd name="T0" fmla="*/ 164 w 365"/>
                <a:gd name="T1" fmla="*/ 0 h 246"/>
                <a:gd name="T2" fmla="*/ 0 w 365"/>
                <a:gd name="T3" fmla="*/ 176 h 246"/>
                <a:gd name="T4" fmla="*/ 0 w 365"/>
                <a:gd name="T5" fmla="*/ 246 h 246"/>
                <a:gd name="T6" fmla="*/ 365 w 365"/>
                <a:gd name="T7" fmla="*/ 151 h 246"/>
                <a:gd name="T8" fmla="*/ 365 w 365"/>
                <a:gd name="T9" fmla="*/ 0 h 246"/>
                <a:gd name="T10" fmla="*/ 164 w 365"/>
                <a:gd name="T1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5" h="246">
                  <a:moveTo>
                    <a:pt x="164" y="0"/>
                  </a:moveTo>
                  <a:cubicBezTo>
                    <a:pt x="43" y="0"/>
                    <a:pt x="0" y="52"/>
                    <a:pt x="0" y="176"/>
                  </a:cubicBezTo>
                  <a:cubicBezTo>
                    <a:pt x="0" y="191"/>
                    <a:pt x="0" y="217"/>
                    <a:pt x="0" y="246"/>
                  </a:cubicBezTo>
                  <a:cubicBezTo>
                    <a:pt x="84" y="212"/>
                    <a:pt x="244" y="151"/>
                    <a:pt x="365" y="151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209" y="0"/>
                    <a:pt x="16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DEDCE"/>
                </a:gs>
                <a:gs pos="100000">
                  <a:srgbClr val="FCCD5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Freeform 46"/>
            <p:cNvSpPr>
              <a:spLocks/>
            </p:cNvSpPr>
            <p:nvPr/>
          </p:nvSpPr>
          <p:spPr bwMode="gray">
            <a:xfrm>
              <a:off x="580" y="1763"/>
              <a:ext cx="537" cy="316"/>
            </a:xfrm>
            <a:custGeom>
              <a:avLst/>
              <a:gdLst>
                <a:gd name="T0" fmla="*/ 0 w 365"/>
                <a:gd name="T1" fmla="*/ 214 h 215"/>
                <a:gd name="T2" fmla="*/ 365 w 365"/>
                <a:gd name="T3" fmla="*/ 215 h 215"/>
                <a:gd name="T4" fmla="*/ 365 w 365"/>
                <a:gd name="T5" fmla="*/ 0 h 215"/>
                <a:gd name="T6" fmla="*/ 0 w 365"/>
                <a:gd name="T7" fmla="*/ 95 h 215"/>
                <a:gd name="T8" fmla="*/ 0 w 365"/>
                <a:gd name="T9" fmla="*/ 2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215">
                  <a:moveTo>
                    <a:pt x="0" y="214"/>
                  </a:moveTo>
                  <a:cubicBezTo>
                    <a:pt x="365" y="215"/>
                    <a:pt x="365" y="215"/>
                    <a:pt x="365" y="215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244" y="0"/>
                    <a:pt x="84" y="61"/>
                    <a:pt x="0" y="95"/>
                  </a:cubicBezTo>
                  <a:cubicBezTo>
                    <a:pt x="0" y="151"/>
                    <a:pt x="0" y="214"/>
                    <a:pt x="0" y="214"/>
                  </a:cubicBezTo>
                  <a:close/>
                </a:path>
              </a:pathLst>
            </a:custGeom>
            <a:gradFill rotWithShape="1">
              <a:gsLst>
                <a:gs pos="0">
                  <a:srgbClr val="F7A827"/>
                </a:gs>
                <a:gs pos="100000">
                  <a:srgbClr val="FAB70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24" name="Picture 4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1" y="1617"/>
              <a:ext cx="722" cy="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Freeform 48"/>
            <p:cNvSpPr>
              <a:spLocks/>
            </p:cNvSpPr>
            <p:nvPr/>
          </p:nvSpPr>
          <p:spPr bwMode="gray">
            <a:xfrm>
              <a:off x="607" y="1642"/>
              <a:ext cx="644" cy="460"/>
            </a:xfrm>
            <a:custGeom>
              <a:avLst/>
              <a:gdLst>
                <a:gd name="T0" fmla="*/ 106 w 1035"/>
                <a:gd name="T1" fmla="*/ 0 h 740"/>
                <a:gd name="T2" fmla="*/ 1035 w 1035"/>
                <a:gd name="T3" fmla="*/ 50 h 740"/>
                <a:gd name="T4" fmla="*/ 983 w 1035"/>
                <a:gd name="T5" fmla="*/ 740 h 740"/>
                <a:gd name="T6" fmla="*/ 0 w 1035"/>
                <a:gd name="T7" fmla="*/ 605 h 740"/>
                <a:gd name="T8" fmla="*/ 106 w 1035"/>
                <a:gd name="T9" fmla="*/ 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5" h="740">
                  <a:moveTo>
                    <a:pt x="106" y="0"/>
                  </a:moveTo>
                  <a:lnTo>
                    <a:pt x="1035" y="50"/>
                  </a:lnTo>
                  <a:lnTo>
                    <a:pt x="983" y="740"/>
                  </a:lnTo>
                  <a:lnTo>
                    <a:pt x="0" y="605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Freeform 49"/>
            <p:cNvSpPr>
              <a:spLocks/>
            </p:cNvSpPr>
            <p:nvPr/>
          </p:nvSpPr>
          <p:spPr bwMode="gray">
            <a:xfrm>
              <a:off x="1011" y="1747"/>
              <a:ext cx="234" cy="171"/>
            </a:xfrm>
            <a:custGeom>
              <a:avLst/>
              <a:gdLst>
                <a:gd name="T0" fmla="*/ 0 w 375"/>
                <a:gd name="T1" fmla="*/ 217 h 276"/>
                <a:gd name="T2" fmla="*/ 33 w 375"/>
                <a:gd name="T3" fmla="*/ 276 h 276"/>
                <a:gd name="T4" fmla="*/ 370 w 375"/>
                <a:gd name="T5" fmla="*/ 80 h 276"/>
                <a:gd name="T6" fmla="*/ 375 w 375"/>
                <a:gd name="T7" fmla="*/ 0 h 276"/>
                <a:gd name="T8" fmla="*/ 0 w 375"/>
                <a:gd name="T9" fmla="*/ 21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276">
                  <a:moveTo>
                    <a:pt x="0" y="217"/>
                  </a:moveTo>
                  <a:lnTo>
                    <a:pt x="33" y="276"/>
                  </a:lnTo>
                  <a:lnTo>
                    <a:pt x="370" y="80"/>
                  </a:lnTo>
                  <a:lnTo>
                    <a:pt x="375" y="0"/>
                  </a:lnTo>
                  <a:lnTo>
                    <a:pt x="0" y="217"/>
                  </a:lnTo>
                  <a:close/>
                </a:path>
              </a:pathLst>
            </a:custGeom>
            <a:gradFill rotWithShape="1">
              <a:gsLst>
                <a:gs pos="0">
                  <a:srgbClr val="FAB70C"/>
                </a:gs>
                <a:gs pos="100000">
                  <a:srgbClr val="FAB70C">
                    <a:gamma/>
                    <a:shade val="68627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Freeform 50"/>
            <p:cNvSpPr>
              <a:spLocks/>
            </p:cNvSpPr>
            <p:nvPr/>
          </p:nvSpPr>
          <p:spPr bwMode="gray">
            <a:xfrm>
              <a:off x="656" y="1695"/>
              <a:ext cx="146" cy="163"/>
            </a:xfrm>
            <a:custGeom>
              <a:avLst/>
              <a:gdLst>
                <a:gd name="T0" fmla="*/ 0 w 236"/>
                <a:gd name="T1" fmla="*/ 81 h 262"/>
                <a:gd name="T2" fmla="*/ 191 w 236"/>
                <a:gd name="T3" fmla="*/ 262 h 262"/>
                <a:gd name="T4" fmla="*/ 236 w 236"/>
                <a:gd name="T5" fmla="*/ 215 h 262"/>
                <a:gd name="T6" fmla="*/ 14 w 236"/>
                <a:gd name="T7" fmla="*/ 0 h 262"/>
                <a:gd name="T8" fmla="*/ 0 w 236"/>
                <a:gd name="T9" fmla="*/ 81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62">
                  <a:moveTo>
                    <a:pt x="0" y="81"/>
                  </a:moveTo>
                  <a:lnTo>
                    <a:pt x="191" y="262"/>
                  </a:lnTo>
                  <a:lnTo>
                    <a:pt x="236" y="215"/>
                  </a:lnTo>
                  <a:lnTo>
                    <a:pt x="14" y="0"/>
                  </a:lnTo>
                  <a:lnTo>
                    <a:pt x="0" y="81"/>
                  </a:lnTo>
                  <a:close/>
                </a:path>
              </a:pathLst>
            </a:custGeom>
            <a:gradFill rotWithShape="1">
              <a:gsLst>
                <a:gs pos="0">
                  <a:srgbClr val="FAB70C"/>
                </a:gs>
                <a:gs pos="100000">
                  <a:srgbClr val="FAB70C">
                    <a:gamma/>
                    <a:shade val="82745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Oval 51"/>
            <p:cNvSpPr>
              <a:spLocks noChangeArrowheads="1"/>
            </p:cNvSpPr>
            <p:nvPr/>
          </p:nvSpPr>
          <p:spPr bwMode="gray">
            <a:xfrm>
              <a:off x="718" y="1738"/>
              <a:ext cx="402" cy="401"/>
            </a:xfrm>
            <a:prstGeom prst="ellipse">
              <a:avLst/>
            </a:prstGeom>
            <a:gradFill rotWithShape="1">
              <a:gsLst>
                <a:gs pos="0">
                  <a:srgbClr val="FEF4B5"/>
                </a:gs>
                <a:gs pos="100000">
                  <a:srgbClr val="FFDF5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Freeform 52"/>
            <p:cNvSpPr>
              <a:spLocks noEditPoints="1"/>
            </p:cNvSpPr>
            <p:nvPr/>
          </p:nvSpPr>
          <p:spPr bwMode="gray">
            <a:xfrm>
              <a:off x="708" y="1727"/>
              <a:ext cx="422" cy="422"/>
            </a:xfrm>
            <a:custGeom>
              <a:avLst/>
              <a:gdLst>
                <a:gd name="T0" fmla="*/ 42 w 287"/>
                <a:gd name="T1" fmla="*/ 42 h 287"/>
                <a:gd name="T2" fmla="*/ 0 w 287"/>
                <a:gd name="T3" fmla="*/ 144 h 287"/>
                <a:gd name="T4" fmla="*/ 144 w 287"/>
                <a:gd name="T5" fmla="*/ 287 h 287"/>
                <a:gd name="T6" fmla="*/ 245 w 287"/>
                <a:gd name="T7" fmla="*/ 245 h 287"/>
                <a:gd name="T8" fmla="*/ 287 w 287"/>
                <a:gd name="T9" fmla="*/ 144 h 287"/>
                <a:gd name="T10" fmla="*/ 245 w 287"/>
                <a:gd name="T11" fmla="*/ 42 h 287"/>
                <a:gd name="T12" fmla="*/ 144 w 287"/>
                <a:gd name="T13" fmla="*/ 0 h 287"/>
                <a:gd name="T14" fmla="*/ 42 w 287"/>
                <a:gd name="T15" fmla="*/ 42 h 287"/>
                <a:gd name="T16" fmla="*/ 15 w 287"/>
                <a:gd name="T17" fmla="*/ 144 h 287"/>
                <a:gd name="T18" fmla="*/ 144 w 287"/>
                <a:gd name="T19" fmla="*/ 14 h 287"/>
                <a:gd name="T20" fmla="*/ 235 w 287"/>
                <a:gd name="T21" fmla="*/ 52 h 287"/>
                <a:gd name="T22" fmla="*/ 273 w 287"/>
                <a:gd name="T23" fmla="*/ 144 h 287"/>
                <a:gd name="T24" fmla="*/ 235 w 287"/>
                <a:gd name="T25" fmla="*/ 235 h 287"/>
                <a:gd name="T26" fmla="*/ 144 w 287"/>
                <a:gd name="T27" fmla="*/ 273 h 287"/>
                <a:gd name="T28" fmla="*/ 15 w 287"/>
                <a:gd name="T29" fmla="*/ 14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7" h="287">
                  <a:moveTo>
                    <a:pt x="42" y="42"/>
                  </a:moveTo>
                  <a:cubicBezTo>
                    <a:pt x="15" y="69"/>
                    <a:pt x="0" y="106"/>
                    <a:pt x="0" y="144"/>
                  </a:cubicBezTo>
                  <a:cubicBezTo>
                    <a:pt x="0" y="223"/>
                    <a:pt x="65" y="287"/>
                    <a:pt x="144" y="287"/>
                  </a:cubicBezTo>
                  <a:cubicBezTo>
                    <a:pt x="182" y="287"/>
                    <a:pt x="218" y="272"/>
                    <a:pt x="245" y="245"/>
                  </a:cubicBezTo>
                  <a:cubicBezTo>
                    <a:pt x="272" y="218"/>
                    <a:pt x="287" y="182"/>
                    <a:pt x="287" y="144"/>
                  </a:cubicBezTo>
                  <a:cubicBezTo>
                    <a:pt x="287" y="106"/>
                    <a:pt x="272" y="69"/>
                    <a:pt x="245" y="42"/>
                  </a:cubicBezTo>
                  <a:cubicBezTo>
                    <a:pt x="218" y="15"/>
                    <a:pt x="182" y="0"/>
                    <a:pt x="144" y="0"/>
                  </a:cubicBezTo>
                  <a:cubicBezTo>
                    <a:pt x="106" y="0"/>
                    <a:pt x="70" y="15"/>
                    <a:pt x="42" y="42"/>
                  </a:cubicBezTo>
                  <a:close/>
                  <a:moveTo>
                    <a:pt x="15" y="144"/>
                  </a:moveTo>
                  <a:cubicBezTo>
                    <a:pt x="15" y="73"/>
                    <a:pt x="73" y="14"/>
                    <a:pt x="144" y="14"/>
                  </a:cubicBezTo>
                  <a:cubicBezTo>
                    <a:pt x="178" y="14"/>
                    <a:pt x="211" y="28"/>
                    <a:pt x="235" y="52"/>
                  </a:cubicBezTo>
                  <a:cubicBezTo>
                    <a:pt x="260" y="77"/>
                    <a:pt x="273" y="109"/>
                    <a:pt x="273" y="144"/>
                  </a:cubicBezTo>
                  <a:cubicBezTo>
                    <a:pt x="273" y="178"/>
                    <a:pt x="260" y="211"/>
                    <a:pt x="235" y="235"/>
                  </a:cubicBezTo>
                  <a:cubicBezTo>
                    <a:pt x="211" y="260"/>
                    <a:pt x="178" y="273"/>
                    <a:pt x="144" y="273"/>
                  </a:cubicBezTo>
                  <a:cubicBezTo>
                    <a:pt x="73" y="273"/>
                    <a:pt x="15" y="215"/>
                    <a:pt x="15" y="1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AB70C"/>
                </a:gs>
                <a:gs pos="100000">
                  <a:srgbClr val="FAB70C">
                    <a:gamma/>
                    <a:shade val="68627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Freeform 53"/>
            <p:cNvSpPr>
              <a:spLocks/>
            </p:cNvSpPr>
            <p:nvPr/>
          </p:nvSpPr>
          <p:spPr bwMode="gray">
            <a:xfrm>
              <a:off x="774" y="1829"/>
              <a:ext cx="258" cy="160"/>
            </a:xfrm>
            <a:custGeom>
              <a:avLst/>
              <a:gdLst>
                <a:gd name="T0" fmla="*/ 0 w 175"/>
                <a:gd name="T1" fmla="*/ 20 h 109"/>
                <a:gd name="T2" fmla="*/ 92 w 175"/>
                <a:gd name="T3" fmla="*/ 109 h 109"/>
                <a:gd name="T4" fmla="*/ 175 w 175"/>
                <a:gd name="T5" fmla="*/ 61 h 109"/>
                <a:gd name="T6" fmla="*/ 161 w 175"/>
                <a:gd name="T7" fmla="*/ 36 h 109"/>
                <a:gd name="T8" fmla="*/ 96 w 175"/>
                <a:gd name="T9" fmla="*/ 73 h 109"/>
                <a:gd name="T10" fmla="*/ 19 w 175"/>
                <a:gd name="T11" fmla="*/ 0 h 109"/>
                <a:gd name="T12" fmla="*/ 0 w 175"/>
                <a:gd name="T13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09">
                  <a:moveTo>
                    <a:pt x="0" y="20"/>
                  </a:moveTo>
                  <a:cubicBezTo>
                    <a:pt x="92" y="109"/>
                    <a:pt x="92" y="109"/>
                    <a:pt x="92" y="109"/>
                  </a:cubicBezTo>
                  <a:cubicBezTo>
                    <a:pt x="175" y="61"/>
                    <a:pt x="175" y="61"/>
                    <a:pt x="175" y="61"/>
                  </a:cubicBezTo>
                  <a:cubicBezTo>
                    <a:pt x="161" y="36"/>
                    <a:pt x="161" y="36"/>
                    <a:pt x="161" y="36"/>
                  </a:cubicBezTo>
                  <a:cubicBezTo>
                    <a:pt x="161" y="36"/>
                    <a:pt x="110" y="65"/>
                    <a:pt x="96" y="73"/>
                  </a:cubicBezTo>
                  <a:cubicBezTo>
                    <a:pt x="83" y="61"/>
                    <a:pt x="19" y="0"/>
                    <a:pt x="19" y="0"/>
                  </a:cubicBezTo>
                  <a:lnTo>
                    <a:pt x="0" y="20"/>
                  </a:lnTo>
                  <a:close/>
                </a:path>
              </a:pathLst>
            </a:custGeom>
            <a:gradFill rotWithShape="1">
              <a:gsLst>
                <a:gs pos="0">
                  <a:srgbClr val="FAB70C"/>
                </a:gs>
                <a:gs pos="100000">
                  <a:srgbClr val="FAB70C">
                    <a:gamma/>
                    <a:shade val="68627"/>
                    <a:invGamma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09" name="Group 7"/>
          <p:cNvGrpSpPr>
            <a:grpSpLocks/>
          </p:cNvGrpSpPr>
          <p:nvPr/>
        </p:nvGrpSpPr>
        <p:grpSpPr bwMode="auto">
          <a:xfrm>
            <a:off x="3209075" y="3726732"/>
            <a:ext cx="856219" cy="806017"/>
            <a:chOff x="3512" y="1480"/>
            <a:chExt cx="772" cy="739"/>
          </a:xfrm>
        </p:grpSpPr>
        <p:pic>
          <p:nvPicPr>
            <p:cNvPr id="110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512" y="1480"/>
              <a:ext cx="687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1" name="Freeform 9"/>
            <p:cNvSpPr>
              <a:spLocks/>
            </p:cNvSpPr>
            <p:nvPr/>
          </p:nvSpPr>
          <p:spPr bwMode="gray">
            <a:xfrm>
              <a:off x="3534" y="1504"/>
              <a:ext cx="610" cy="610"/>
            </a:xfrm>
            <a:custGeom>
              <a:avLst/>
              <a:gdLst>
                <a:gd name="T0" fmla="*/ 0 w 415"/>
                <a:gd name="T1" fmla="*/ 415 h 415"/>
                <a:gd name="T2" fmla="*/ 0 w 415"/>
                <a:gd name="T3" fmla="*/ 200 h 415"/>
                <a:gd name="T4" fmla="*/ 186 w 415"/>
                <a:gd name="T5" fmla="*/ 0 h 415"/>
                <a:gd name="T6" fmla="*/ 415 w 415"/>
                <a:gd name="T7" fmla="*/ 0 h 415"/>
                <a:gd name="T8" fmla="*/ 415 w 415"/>
                <a:gd name="T9" fmla="*/ 415 h 415"/>
                <a:gd name="T10" fmla="*/ 0 w 415"/>
                <a:gd name="T11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415">
                  <a:moveTo>
                    <a:pt x="0" y="415"/>
                  </a:moveTo>
                  <a:cubicBezTo>
                    <a:pt x="0" y="415"/>
                    <a:pt x="0" y="249"/>
                    <a:pt x="0" y="200"/>
                  </a:cubicBezTo>
                  <a:cubicBezTo>
                    <a:pt x="0" y="59"/>
                    <a:pt x="49" y="0"/>
                    <a:pt x="186" y="0"/>
                  </a:cubicBezTo>
                  <a:cubicBezTo>
                    <a:pt x="237" y="0"/>
                    <a:pt x="415" y="0"/>
                    <a:pt x="415" y="0"/>
                  </a:cubicBezTo>
                  <a:cubicBezTo>
                    <a:pt x="415" y="415"/>
                    <a:pt x="415" y="415"/>
                    <a:pt x="415" y="415"/>
                  </a:cubicBezTo>
                  <a:lnTo>
                    <a:pt x="0" y="415"/>
                  </a:lnTo>
                  <a:close/>
                </a:path>
              </a:pathLst>
            </a:custGeom>
            <a:solidFill>
              <a:srgbClr val="FE88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" name="Freeform 10"/>
            <p:cNvSpPr>
              <a:spLocks noEditPoints="1"/>
            </p:cNvSpPr>
            <p:nvPr/>
          </p:nvSpPr>
          <p:spPr bwMode="gray">
            <a:xfrm>
              <a:off x="3550" y="1519"/>
              <a:ext cx="579" cy="581"/>
            </a:xfrm>
            <a:custGeom>
              <a:avLst/>
              <a:gdLst>
                <a:gd name="T0" fmla="*/ 178 w 394"/>
                <a:gd name="T1" fmla="*/ 0 h 395"/>
                <a:gd name="T2" fmla="*/ 0 w 394"/>
                <a:gd name="T3" fmla="*/ 191 h 395"/>
                <a:gd name="T4" fmla="*/ 0 w 394"/>
                <a:gd name="T5" fmla="*/ 394 h 395"/>
                <a:gd name="T6" fmla="*/ 394 w 394"/>
                <a:gd name="T7" fmla="*/ 395 h 395"/>
                <a:gd name="T8" fmla="*/ 394 w 394"/>
                <a:gd name="T9" fmla="*/ 0 h 395"/>
                <a:gd name="T10" fmla="*/ 178 w 394"/>
                <a:gd name="T11" fmla="*/ 0 h 395"/>
                <a:gd name="T12" fmla="*/ 28 w 394"/>
                <a:gd name="T13" fmla="*/ 191 h 395"/>
                <a:gd name="T14" fmla="*/ 178 w 394"/>
                <a:gd name="T15" fmla="*/ 29 h 395"/>
                <a:gd name="T16" fmla="*/ 365 w 394"/>
                <a:gd name="T17" fmla="*/ 29 h 395"/>
                <a:gd name="T18" fmla="*/ 365 w 394"/>
                <a:gd name="T19" fmla="*/ 367 h 395"/>
                <a:gd name="T20" fmla="*/ 28 w 394"/>
                <a:gd name="T21" fmla="*/ 366 h 395"/>
                <a:gd name="T22" fmla="*/ 28 w 394"/>
                <a:gd name="T23" fmla="*/ 19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4" h="395">
                  <a:moveTo>
                    <a:pt x="178" y="0"/>
                  </a:moveTo>
                  <a:cubicBezTo>
                    <a:pt x="51" y="0"/>
                    <a:pt x="0" y="56"/>
                    <a:pt x="0" y="191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394" y="395"/>
                    <a:pt x="394" y="395"/>
                    <a:pt x="394" y="395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178" y="0"/>
                  </a:lnTo>
                  <a:close/>
                  <a:moveTo>
                    <a:pt x="28" y="191"/>
                  </a:moveTo>
                  <a:cubicBezTo>
                    <a:pt x="28" y="71"/>
                    <a:pt x="67" y="29"/>
                    <a:pt x="178" y="29"/>
                  </a:cubicBezTo>
                  <a:cubicBezTo>
                    <a:pt x="178" y="29"/>
                    <a:pt x="341" y="29"/>
                    <a:pt x="365" y="29"/>
                  </a:cubicBezTo>
                  <a:cubicBezTo>
                    <a:pt x="365" y="54"/>
                    <a:pt x="365" y="341"/>
                    <a:pt x="365" y="367"/>
                  </a:cubicBezTo>
                  <a:cubicBezTo>
                    <a:pt x="340" y="367"/>
                    <a:pt x="53" y="366"/>
                    <a:pt x="28" y="366"/>
                  </a:cubicBezTo>
                  <a:cubicBezTo>
                    <a:pt x="28" y="342"/>
                    <a:pt x="28" y="191"/>
                    <a:pt x="28" y="1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" name="Freeform 11"/>
            <p:cNvSpPr>
              <a:spLocks/>
            </p:cNvSpPr>
            <p:nvPr/>
          </p:nvSpPr>
          <p:spPr bwMode="gray">
            <a:xfrm>
              <a:off x="3569" y="1541"/>
              <a:ext cx="538" cy="361"/>
            </a:xfrm>
            <a:custGeom>
              <a:avLst/>
              <a:gdLst>
                <a:gd name="T0" fmla="*/ 164 w 366"/>
                <a:gd name="T1" fmla="*/ 0 h 246"/>
                <a:gd name="T2" fmla="*/ 0 w 366"/>
                <a:gd name="T3" fmla="*/ 177 h 246"/>
                <a:gd name="T4" fmla="*/ 0 w 366"/>
                <a:gd name="T5" fmla="*/ 246 h 246"/>
                <a:gd name="T6" fmla="*/ 366 w 366"/>
                <a:gd name="T7" fmla="*/ 152 h 246"/>
                <a:gd name="T8" fmla="*/ 366 w 366"/>
                <a:gd name="T9" fmla="*/ 0 h 246"/>
                <a:gd name="T10" fmla="*/ 164 w 366"/>
                <a:gd name="T1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246">
                  <a:moveTo>
                    <a:pt x="164" y="0"/>
                  </a:moveTo>
                  <a:cubicBezTo>
                    <a:pt x="43" y="0"/>
                    <a:pt x="0" y="52"/>
                    <a:pt x="0" y="177"/>
                  </a:cubicBezTo>
                  <a:cubicBezTo>
                    <a:pt x="0" y="191"/>
                    <a:pt x="0" y="218"/>
                    <a:pt x="0" y="246"/>
                  </a:cubicBezTo>
                  <a:cubicBezTo>
                    <a:pt x="84" y="213"/>
                    <a:pt x="244" y="151"/>
                    <a:pt x="366" y="152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209" y="0"/>
                    <a:pt x="16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CE6DF"/>
                </a:gs>
                <a:gs pos="100000">
                  <a:srgbClr val="FE9E4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4" name="Freeform 12"/>
            <p:cNvSpPr>
              <a:spLocks/>
            </p:cNvSpPr>
            <p:nvPr/>
          </p:nvSpPr>
          <p:spPr bwMode="gray">
            <a:xfrm>
              <a:off x="3569" y="1761"/>
              <a:ext cx="538" cy="317"/>
            </a:xfrm>
            <a:custGeom>
              <a:avLst/>
              <a:gdLst>
                <a:gd name="T0" fmla="*/ 0 w 366"/>
                <a:gd name="T1" fmla="*/ 215 h 216"/>
                <a:gd name="T2" fmla="*/ 366 w 366"/>
                <a:gd name="T3" fmla="*/ 216 h 216"/>
                <a:gd name="T4" fmla="*/ 366 w 366"/>
                <a:gd name="T5" fmla="*/ 1 h 216"/>
                <a:gd name="T6" fmla="*/ 0 w 366"/>
                <a:gd name="T7" fmla="*/ 95 h 216"/>
                <a:gd name="T8" fmla="*/ 0 w 366"/>
                <a:gd name="T9" fmla="*/ 21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216">
                  <a:moveTo>
                    <a:pt x="0" y="215"/>
                  </a:moveTo>
                  <a:cubicBezTo>
                    <a:pt x="366" y="216"/>
                    <a:pt x="366" y="216"/>
                    <a:pt x="366" y="216"/>
                  </a:cubicBezTo>
                  <a:cubicBezTo>
                    <a:pt x="366" y="1"/>
                    <a:pt x="366" y="1"/>
                    <a:pt x="366" y="1"/>
                  </a:cubicBezTo>
                  <a:cubicBezTo>
                    <a:pt x="244" y="0"/>
                    <a:pt x="84" y="62"/>
                    <a:pt x="0" y="95"/>
                  </a:cubicBezTo>
                  <a:cubicBezTo>
                    <a:pt x="0" y="151"/>
                    <a:pt x="0" y="215"/>
                    <a:pt x="0" y="215"/>
                  </a:cubicBezTo>
                  <a:close/>
                </a:path>
              </a:pathLst>
            </a:custGeom>
            <a:gradFill rotWithShape="1">
              <a:gsLst>
                <a:gs pos="0">
                  <a:srgbClr val="D53C02"/>
                </a:gs>
                <a:gs pos="100000">
                  <a:srgbClr val="F55F1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115" name="Picture 1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574" y="1620"/>
              <a:ext cx="710" cy="5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6" name="Freeform 14"/>
            <p:cNvSpPr>
              <a:spLocks/>
            </p:cNvSpPr>
            <p:nvPr/>
          </p:nvSpPr>
          <p:spPr bwMode="gray">
            <a:xfrm>
              <a:off x="3594" y="1642"/>
              <a:ext cx="637" cy="522"/>
            </a:xfrm>
            <a:custGeom>
              <a:avLst/>
              <a:gdLst>
                <a:gd name="T0" fmla="*/ 406 w 433"/>
                <a:gd name="T1" fmla="*/ 344 h 355"/>
                <a:gd name="T2" fmla="*/ 393 w 433"/>
                <a:gd name="T3" fmla="*/ 354 h 355"/>
                <a:gd name="T4" fmla="*/ 12 w 433"/>
                <a:gd name="T5" fmla="*/ 304 h 355"/>
                <a:gd name="T6" fmla="*/ 1 w 433"/>
                <a:gd name="T7" fmla="*/ 291 h 355"/>
                <a:gd name="T8" fmla="*/ 46 w 433"/>
                <a:gd name="T9" fmla="*/ 11 h 355"/>
                <a:gd name="T10" fmla="*/ 60 w 433"/>
                <a:gd name="T11" fmla="*/ 0 h 355"/>
                <a:gd name="T12" fmla="*/ 420 w 433"/>
                <a:gd name="T13" fmla="*/ 31 h 355"/>
                <a:gd name="T14" fmla="*/ 432 w 433"/>
                <a:gd name="T15" fmla="*/ 44 h 355"/>
                <a:gd name="T16" fmla="*/ 406 w 433"/>
                <a:gd name="T17" fmla="*/ 344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" h="355">
                  <a:moveTo>
                    <a:pt x="406" y="344"/>
                  </a:moveTo>
                  <a:cubicBezTo>
                    <a:pt x="406" y="350"/>
                    <a:pt x="400" y="355"/>
                    <a:pt x="393" y="354"/>
                  </a:cubicBezTo>
                  <a:cubicBezTo>
                    <a:pt x="12" y="304"/>
                    <a:pt x="12" y="304"/>
                    <a:pt x="12" y="304"/>
                  </a:cubicBezTo>
                  <a:cubicBezTo>
                    <a:pt x="6" y="303"/>
                    <a:pt x="0" y="298"/>
                    <a:pt x="1" y="29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7" y="5"/>
                    <a:pt x="53" y="0"/>
                    <a:pt x="60" y="0"/>
                  </a:cubicBezTo>
                  <a:cubicBezTo>
                    <a:pt x="420" y="31"/>
                    <a:pt x="420" y="31"/>
                    <a:pt x="420" y="31"/>
                  </a:cubicBezTo>
                  <a:cubicBezTo>
                    <a:pt x="427" y="32"/>
                    <a:pt x="433" y="38"/>
                    <a:pt x="432" y="44"/>
                  </a:cubicBezTo>
                  <a:lnTo>
                    <a:pt x="406" y="3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7" name="Freeform 15"/>
            <p:cNvSpPr>
              <a:spLocks/>
            </p:cNvSpPr>
            <p:nvPr/>
          </p:nvSpPr>
          <p:spPr bwMode="gray">
            <a:xfrm>
              <a:off x="3681" y="1724"/>
              <a:ext cx="463" cy="357"/>
            </a:xfrm>
            <a:custGeom>
              <a:avLst/>
              <a:gdLst>
                <a:gd name="T0" fmla="*/ 49 w 463"/>
                <a:gd name="T1" fmla="*/ 0 h 357"/>
                <a:gd name="T2" fmla="*/ 463 w 463"/>
                <a:gd name="T3" fmla="*/ 32 h 357"/>
                <a:gd name="T4" fmla="*/ 438 w 463"/>
                <a:gd name="T5" fmla="*/ 357 h 357"/>
                <a:gd name="T6" fmla="*/ 0 w 463"/>
                <a:gd name="T7" fmla="*/ 304 h 357"/>
                <a:gd name="T8" fmla="*/ 49 w 463"/>
                <a:gd name="T9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" h="357">
                  <a:moveTo>
                    <a:pt x="49" y="0"/>
                  </a:moveTo>
                  <a:lnTo>
                    <a:pt x="463" y="32"/>
                  </a:lnTo>
                  <a:lnTo>
                    <a:pt x="438" y="357"/>
                  </a:lnTo>
                  <a:lnTo>
                    <a:pt x="0" y="304"/>
                  </a:lnTo>
                  <a:lnTo>
                    <a:pt x="49" y="0"/>
                  </a:lnTo>
                  <a:close/>
                </a:path>
              </a:pathLst>
            </a:custGeom>
            <a:gradFill rotWithShape="1">
              <a:gsLst>
                <a:gs pos="0">
                  <a:srgbClr val="FE9E4B"/>
                </a:gs>
                <a:gs pos="100000">
                  <a:srgbClr val="D53C0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8" name="Freeform 16"/>
            <p:cNvSpPr>
              <a:spLocks/>
            </p:cNvSpPr>
            <p:nvPr/>
          </p:nvSpPr>
          <p:spPr bwMode="gray">
            <a:xfrm>
              <a:off x="3753" y="1784"/>
              <a:ext cx="131" cy="61"/>
            </a:xfrm>
            <a:custGeom>
              <a:avLst/>
              <a:gdLst>
                <a:gd name="T0" fmla="*/ 204 w 211"/>
                <a:gd name="T1" fmla="*/ 99 h 99"/>
                <a:gd name="T2" fmla="*/ 0 w 211"/>
                <a:gd name="T3" fmla="*/ 80 h 99"/>
                <a:gd name="T4" fmla="*/ 8 w 211"/>
                <a:gd name="T5" fmla="*/ 0 h 99"/>
                <a:gd name="T6" fmla="*/ 211 w 211"/>
                <a:gd name="T7" fmla="*/ 19 h 99"/>
                <a:gd name="T8" fmla="*/ 204 w 211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99">
                  <a:moveTo>
                    <a:pt x="204" y="99"/>
                  </a:moveTo>
                  <a:lnTo>
                    <a:pt x="0" y="80"/>
                  </a:lnTo>
                  <a:lnTo>
                    <a:pt x="8" y="0"/>
                  </a:lnTo>
                  <a:lnTo>
                    <a:pt x="211" y="19"/>
                  </a:lnTo>
                  <a:lnTo>
                    <a:pt x="204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9" name="Freeform 17"/>
            <p:cNvSpPr>
              <a:spLocks/>
            </p:cNvSpPr>
            <p:nvPr/>
          </p:nvSpPr>
          <p:spPr bwMode="gray">
            <a:xfrm>
              <a:off x="3746" y="1853"/>
              <a:ext cx="131" cy="61"/>
            </a:xfrm>
            <a:custGeom>
              <a:avLst/>
              <a:gdLst>
                <a:gd name="T0" fmla="*/ 203 w 210"/>
                <a:gd name="T1" fmla="*/ 99 h 99"/>
                <a:gd name="T2" fmla="*/ 0 w 210"/>
                <a:gd name="T3" fmla="*/ 80 h 99"/>
                <a:gd name="T4" fmla="*/ 7 w 210"/>
                <a:gd name="T5" fmla="*/ 0 h 99"/>
                <a:gd name="T6" fmla="*/ 210 w 210"/>
                <a:gd name="T7" fmla="*/ 19 h 99"/>
                <a:gd name="T8" fmla="*/ 203 w 210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99">
                  <a:moveTo>
                    <a:pt x="203" y="99"/>
                  </a:moveTo>
                  <a:lnTo>
                    <a:pt x="0" y="80"/>
                  </a:lnTo>
                  <a:lnTo>
                    <a:pt x="7" y="0"/>
                  </a:lnTo>
                  <a:lnTo>
                    <a:pt x="210" y="19"/>
                  </a:lnTo>
                  <a:lnTo>
                    <a:pt x="203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0" name="Freeform 18"/>
            <p:cNvSpPr>
              <a:spLocks/>
            </p:cNvSpPr>
            <p:nvPr/>
          </p:nvSpPr>
          <p:spPr bwMode="gray">
            <a:xfrm>
              <a:off x="3740" y="1920"/>
              <a:ext cx="130" cy="62"/>
            </a:xfrm>
            <a:custGeom>
              <a:avLst/>
              <a:gdLst>
                <a:gd name="T0" fmla="*/ 203 w 210"/>
                <a:gd name="T1" fmla="*/ 99 h 99"/>
                <a:gd name="T2" fmla="*/ 0 w 210"/>
                <a:gd name="T3" fmla="*/ 80 h 99"/>
                <a:gd name="T4" fmla="*/ 7 w 210"/>
                <a:gd name="T5" fmla="*/ 0 h 99"/>
                <a:gd name="T6" fmla="*/ 210 w 210"/>
                <a:gd name="T7" fmla="*/ 18 h 99"/>
                <a:gd name="T8" fmla="*/ 203 w 210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99">
                  <a:moveTo>
                    <a:pt x="203" y="99"/>
                  </a:moveTo>
                  <a:lnTo>
                    <a:pt x="0" y="80"/>
                  </a:lnTo>
                  <a:lnTo>
                    <a:pt x="7" y="0"/>
                  </a:lnTo>
                  <a:lnTo>
                    <a:pt x="210" y="18"/>
                  </a:lnTo>
                  <a:lnTo>
                    <a:pt x="203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1" name="Freeform 19"/>
            <p:cNvSpPr>
              <a:spLocks noEditPoints="1"/>
            </p:cNvSpPr>
            <p:nvPr/>
          </p:nvSpPr>
          <p:spPr bwMode="gray">
            <a:xfrm>
              <a:off x="3887" y="1805"/>
              <a:ext cx="214" cy="215"/>
            </a:xfrm>
            <a:custGeom>
              <a:avLst/>
              <a:gdLst>
                <a:gd name="T0" fmla="*/ 146 w 146"/>
                <a:gd name="T1" fmla="*/ 73 h 146"/>
                <a:gd name="T2" fmla="*/ 114 w 146"/>
                <a:gd name="T3" fmla="*/ 12 h 146"/>
                <a:gd name="T4" fmla="*/ 114 w 146"/>
                <a:gd name="T5" fmla="*/ 12 h 146"/>
                <a:gd name="T6" fmla="*/ 111 w 146"/>
                <a:gd name="T7" fmla="*/ 10 h 146"/>
                <a:gd name="T8" fmla="*/ 108 w 146"/>
                <a:gd name="T9" fmla="*/ 9 h 146"/>
                <a:gd name="T10" fmla="*/ 108 w 146"/>
                <a:gd name="T11" fmla="*/ 9 h 146"/>
                <a:gd name="T12" fmla="*/ 73 w 146"/>
                <a:gd name="T13" fmla="*/ 0 h 146"/>
                <a:gd name="T14" fmla="*/ 11 w 146"/>
                <a:gd name="T15" fmla="*/ 35 h 146"/>
                <a:gd name="T16" fmla="*/ 0 w 146"/>
                <a:gd name="T17" fmla="*/ 73 h 146"/>
                <a:gd name="T18" fmla="*/ 35 w 146"/>
                <a:gd name="T19" fmla="*/ 135 h 146"/>
                <a:gd name="T20" fmla="*/ 73 w 146"/>
                <a:gd name="T21" fmla="*/ 146 h 146"/>
                <a:gd name="T22" fmla="*/ 133 w 146"/>
                <a:gd name="T23" fmla="*/ 113 h 146"/>
                <a:gd name="T24" fmla="*/ 134 w 146"/>
                <a:gd name="T25" fmla="*/ 114 h 146"/>
                <a:gd name="T26" fmla="*/ 136 w 146"/>
                <a:gd name="T27" fmla="*/ 110 h 146"/>
                <a:gd name="T28" fmla="*/ 137 w 146"/>
                <a:gd name="T29" fmla="*/ 107 h 146"/>
                <a:gd name="T30" fmla="*/ 137 w 146"/>
                <a:gd name="T31" fmla="*/ 107 h 146"/>
                <a:gd name="T32" fmla="*/ 146 w 146"/>
                <a:gd name="T33" fmla="*/ 73 h 146"/>
                <a:gd name="T34" fmla="*/ 110 w 146"/>
                <a:gd name="T35" fmla="*/ 19 h 146"/>
                <a:gd name="T36" fmla="*/ 139 w 146"/>
                <a:gd name="T37" fmla="*/ 73 h 146"/>
                <a:gd name="T38" fmla="*/ 131 w 146"/>
                <a:gd name="T39" fmla="*/ 104 h 146"/>
                <a:gd name="T40" fmla="*/ 82 w 146"/>
                <a:gd name="T41" fmla="*/ 74 h 146"/>
                <a:gd name="T42" fmla="*/ 81 w 146"/>
                <a:gd name="T43" fmla="*/ 73 h 146"/>
                <a:gd name="T44" fmla="*/ 78 w 146"/>
                <a:gd name="T45" fmla="*/ 71 h 146"/>
                <a:gd name="T46" fmla="*/ 110 w 146"/>
                <a:gd name="T47" fmla="*/ 1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6" h="146">
                  <a:moveTo>
                    <a:pt x="146" y="73"/>
                  </a:moveTo>
                  <a:cubicBezTo>
                    <a:pt x="146" y="48"/>
                    <a:pt x="134" y="26"/>
                    <a:pt x="114" y="12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08" y="9"/>
                    <a:pt x="108" y="9"/>
                    <a:pt x="108" y="9"/>
                  </a:cubicBezTo>
                  <a:cubicBezTo>
                    <a:pt x="108" y="9"/>
                    <a:pt x="108" y="9"/>
                    <a:pt x="108" y="9"/>
                  </a:cubicBezTo>
                  <a:cubicBezTo>
                    <a:pt x="97" y="3"/>
                    <a:pt x="85" y="0"/>
                    <a:pt x="73" y="0"/>
                  </a:cubicBezTo>
                  <a:cubicBezTo>
                    <a:pt x="48" y="0"/>
                    <a:pt x="24" y="13"/>
                    <a:pt x="11" y="35"/>
                  </a:cubicBezTo>
                  <a:cubicBezTo>
                    <a:pt x="4" y="46"/>
                    <a:pt x="0" y="59"/>
                    <a:pt x="0" y="73"/>
                  </a:cubicBezTo>
                  <a:cubicBezTo>
                    <a:pt x="0" y="98"/>
                    <a:pt x="13" y="122"/>
                    <a:pt x="35" y="135"/>
                  </a:cubicBezTo>
                  <a:cubicBezTo>
                    <a:pt x="47" y="142"/>
                    <a:pt x="60" y="146"/>
                    <a:pt x="73" y="146"/>
                  </a:cubicBezTo>
                  <a:cubicBezTo>
                    <a:pt x="98" y="146"/>
                    <a:pt x="120" y="134"/>
                    <a:pt x="133" y="113"/>
                  </a:cubicBezTo>
                  <a:cubicBezTo>
                    <a:pt x="134" y="114"/>
                    <a:pt x="134" y="114"/>
                    <a:pt x="134" y="114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43" y="97"/>
                    <a:pt x="146" y="85"/>
                    <a:pt x="146" y="73"/>
                  </a:cubicBezTo>
                  <a:close/>
                  <a:moveTo>
                    <a:pt x="110" y="19"/>
                  </a:moveTo>
                  <a:cubicBezTo>
                    <a:pt x="128" y="31"/>
                    <a:pt x="139" y="51"/>
                    <a:pt x="139" y="73"/>
                  </a:cubicBezTo>
                  <a:cubicBezTo>
                    <a:pt x="139" y="83"/>
                    <a:pt x="136" y="94"/>
                    <a:pt x="131" y="104"/>
                  </a:cubicBezTo>
                  <a:cubicBezTo>
                    <a:pt x="119" y="96"/>
                    <a:pt x="92" y="80"/>
                    <a:pt x="82" y="74"/>
                  </a:cubicBezTo>
                  <a:cubicBezTo>
                    <a:pt x="82" y="74"/>
                    <a:pt x="81" y="74"/>
                    <a:pt x="81" y="73"/>
                  </a:cubicBezTo>
                  <a:cubicBezTo>
                    <a:pt x="80" y="73"/>
                    <a:pt x="79" y="72"/>
                    <a:pt x="78" y="71"/>
                  </a:cubicBezTo>
                  <a:cubicBezTo>
                    <a:pt x="81" y="66"/>
                    <a:pt x="107" y="24"/>
                    <a:pt x="11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4599547" y="3405376"/>
            <a:ext cx="902665" cy="876485"/>
            <a:chOff x="522" y="2433"/>
            <a:chExt cx="733" cy="707"/>
          </a:xfrm>
        </p:grpSpPr>
        <p:pic>
          <p:nvPicPr>
            <p:cNvPr id="10" name="Picture 5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22" y="2433"/>
              <a:ext cx="687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Freeform 56"/>
            <p:cNvSpPr>
              <a:spLocks/>
            </p:cNvSpPr>
            <p:nvPr/>
          </p:nvSpPr>
          <p:spPr bwMode="gray">
            <a:xfrm>
              <a:off x="546" y="2457"/>
              <a:ext cx="609" cy="610"/>
            </a:xfrm>
            <a:custGeom>
              <a:avLst/>
              <a:gdLst>
                <a:gd name="T0" fmla="*/ 0 w 415"/>
                <a:gd name="T1" fmla="*/ 415 h 415"/>
                <a:gd name="T2" fmla="*/ 0 w 415"/>
                <a:gd name="T3" fmla="*/ 200 h 415"/>
                <a:gd name="T4" fmla="*/ 186 w 415"/>
                <a:gd name="T5" fmla="*/ 0 h 415"/>
                <a:gd name="T6" fmla="*/ 415 w 415"/>
                <a:gd name="T7" fmla="*/ 0 h 415"/>
                <a:gd name="T8" fmla="*/ 415 w 415"/>
                <a:gd name="T9" fmla="*/ 415 h 415"/>
                <a:gd name="T10" fmla="*/ 0 w 415"/>
                <a:gd name="T11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415">
                  <a:moveTo>
                    <a:pt x="0" y="415"/>
                  </a:moveTo>
                  <a:cubicBezTo>
                    <a:pt x="0" y="415"/>
                    <a:pt x="0" y="249"/>
                    <a:pt x="0" y="200"/>
                  </a:cubicBezTo>
                  <a:cubicBezTo>
                    <a:pt x="0" y="59"/>
                    <a:pt x="48" y="0"/>
                    <a:pt x="186" y="0"/>
                  </a:cubicBezTo>
                  <a:cubicBezTo>
                    <a:pt x="237" y="0"/>
                    <a:pt x="415" y="0"/>
                    <a:pt x="415" y="0"/>
                  </a:cubicBezTo>
                  <a:cubicBezTo>
                    <a:pt x="415" y="415"/>
                    <a:pt x="415" y="415"/>
                    <a:pt x="415" y="415"/>
                  </a:cubicBezTo>
                  <a:lnTo>
                    <a:pt x="0" y="415"/>
                  </a:lnTo>
                  <a:close/>
                </a:path>
              </a:pathLst>
            </a:custGeom>
            <a:solidFill>
              <a:srgbClr val="B96D8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57"/>
            <p:cNvSpPr>
              <a:spLocks noEditPoints="1"/>
            </p:cNvSpPr>
            <p:nvPr/>
          </p:nvSpPr>
          <p:spPr bwMode="gray">
            <a:xfrm>
              <a:off x="561" y="2473"/>
              <a:ext cx="578" cy="579"/>
            </a:xfrm>
            <a:custGeom>
              <a:avLst/>
              <a:gdLst>
                <a:gd name="T0" fmla="*/ 178 w 394"/>
                <a:gd name="T1" fmla="*/ 0 h 394"/>
                <a:gd name="T2" fmla="*/ 0 w 394"/>
                <a:gd name="T3" fmla="*/ 190 h 394"/>
                <a:gd name="T4" fmla="*/ 0 w 394"/>
                <a:gd name="T5" fmla="*/ 393 h 394"/>
                <a:gd name="T6" fmla="*/ 394 w 394"/>
                <a:gd name="T7" fmla="*/ 394 h 394"/>
                <a:gd name="T8" fmla="*/ 394 w 394"/>
                <a:gd name="T9" fmla="*/ 0 h 394"/>
                <a:gd name="T10" fmla="*/ 178 w 394"/>
                <a:gd name="T11" fmla="*/ 0 h 394"/>
                <a:gd name="T12" fmla="*/ 29 w 394"/>
                <a:gd name="T13" fmla="*/ 190 h 394"/>
                <a:gd name="T14" fmla="*/ 178 w 394"/>
                <a:gd name="T15" fmla="*/ 28 h 394"/>
                <a:gd name="T16" fmla="*/ 366 w 394"/>
                <a:gd name="T17" fmla="*/ 28 h 394"/>
                <a:gd name="T18" fmla="*/ 366 w 394"/>
                <a:gd name="T19" fmla="*/ 366 h 394"/>
                <a:gd name="T20" fmla="*/ 29 w 394"/>
                <a:gd name="T21" fmla="*/ 365 h 394"/>
                <a:gd name="T22" fmla="*/ 29 w 394"/>
                <a:gd name="T23" fmla="*/ 19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4" h="394">
                  <a:moveTo>
                    <a:pt x="178" y="0"/>
                  </a:moveTo>
                  <a:cubicBezTo>
                    <a:pt x="52" y="0"/>
                    <a:pt x="0" y="55"/>
                    <a:pt x="0" y="190"/>
                  </a:cubicBezTo>
                  <a:cubicBezTo>
                    <a:pt x="0" y="393"/>
                    <a:pt x="0" y="393"/>
                    <a:pt x="0" y="393"/>
                  </a:cubicBezTo>
                  <a:cubicBezTo>
                    <a:pt x="394" y="394"/>
                    <a:pt x="394" y="394"/>
                    <a:pt x="394" y="394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178" y="0"/>
                  </a:lnTo>
                  <a:close/>
                  <a:moveTo>
                    <a:pt x="29" y="190"/>
                  </a:moveTo>
                  <a:cubicBezTo>
                    <a:pt x="29" y="71"/>
                    <a:pt x="68" y="28"/>
                    <a:pt x="178" y="28"/>
                  </a:cubicBezTo>
                  <a:cubicBezTo>
                    <a:pt x="178" y="28"/>
                    <a:pt x="341" y="28"/>
                    <a:pt x="366" y="28"/>
                  </a:cubicBezTo>
                  <a:cubicBezTo>
                    <a:pt x="366" y="53"/>
                    <a:pt x="366" y="341"/>
                    <a:pt x="366" y="366"/>
                  </a:cubicBezTo>
                  <a:cubicBezTo>
                    <a:pt x="341" y="366"/>
                    <a:pt x="54" y="365"/>
                    <a:pt x="29" y="365"/>
                  </a:cubicBezTo>
                  <a:cubicBezTo>
                    <a:pt x="29" y="341"/>
                    <a:pt x="29" y="190"/>
                    <a:pt x="29" y="1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58"/>
            <p:cNvSpPr>
              <a:spLocks/>
            </p:cNvSpPr>
            <p:nvPr/>
          </p:nvSpPr>
          <p:spPr bwMode="gray">
            <a:xfrm>
              <a:off x="582" y="2494"/>
              <a:ext cx="537" cy="361"/>
            </a:xfrm>
            <a:custGeom>
              <a:avLst/>
              <a:gdLst>
                <a:gd name="T0" fmla="*/ 163 w 365"/>
                <a:gd name="T1" fmla="*/ 0 h 246"/>
                <a:gd name="T2" fmla="*/ 0 w 365"/>
                <a:gd name="T3" fmla="*/ 176 h 246"/>
                <a:gd name="T4" fmla="*/ 0 w 365"/>
                <a:gd name="T5" fmla="*/ 246 h 246"/>
                <a:gd name="T6" fmla="*/ 365 w 365"/>
                <a:gd name="T7" fmla="*/ 151 h 246"/>
                <a:gd name="T8" fmla="*/ 365 w 365"/>
                <a:gd name="T9" fmla="*/ 0 h 246"/>
                <a:gd name="T10" fmla="*/ 163 w 365"/>
                <a:gd name="T1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5" h="246">
                  <a:moveTo>
                    <a:pt x="163" y="0"/>
                  </a:moveTo>
                  <a:cubicBezTo>
                    <a:pt x="42" y="0"/>
                    <a:pt x="0" y="52"/>
                    <a:pt x="0" y="176"/>
                  </a:cubicBezTo>
                  <a:cubicBezTo>
                    <a:pt x="0" y="191"/>
                    <a:pt x="0" y="217"/>
                    <a:pt x="0" y="246"/>
                  </a:cubicBezTo>
                  <a:cubicBezTo>
                    <a:pt x="83" y="212"/>
                    <a:pt x="243" y="151"/>
                    <a:pt x="365" y="151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208" y="0"/>
                    <a:pt x="16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E4C9D7"/>
                </a:gs>
                <a:gs pos="100000">
                  <a:srgbClr val="BA6B9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Freeform 59"/>
            <p:cNvSpPr>
              <a:spLocks/>
            </p:cNvSpPr>
            <p:nvPr/>
          </p:nvSpPr>
          <p:spPr bwMode="gray">
            <a:xfrm>
              <a:off x="582" y="2714"/>
              <a:ext cx="537" cy="316"/>
            </a:xfrm>
            <a:custGeom>
              <a:avLst/>
              <a:gdLst>
                <a:gd name="T0" fmla="*/ 0 w 365"/>
                <a:gd name="T1" fmla="*/ 214 h 215"/>
                <a:gd name="T2" fmla="*/ 365 w 365"/>
                <a:gd name="T3" fmla="*/ 215 h 215"/>
                <a:gd name="T4" fmla="*/ 365 w 365"/>
                <a:gd name="T5" fmla="*/ 0 h 215"/>
                <a:gd name="T6" fmla="*/ 0 w 365"/>
                <a:gd name="T7" fmla="*/ 95 h 215"/>
                <a:gd name="T8" fmla="*/ 0 w 365"/>
                <a:gd name="T9" fmla="*/ 2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215">
                  <a:moveTo>
                    <a:pt x="0" y="214"/>
                  </a:moveTo>
                  <a:cubicBezTo>
                    <a:pt x="365" y="215"/>
                    <a:pt x="365" y="215"/>
                    <a:pt x="365" y="215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243" y="0"/>
                    <a:pt x="83" y="61"/>
                    <a:pt x="0" y="95"/>
                  </a:cubicBezTo>
                  <a:cubicBezTo>
                    <a:pt x="0" y="151"/>
                    <a:pt x="0" y="214"/>
                    <a:pt x="0" y="214"/>
                  </a:cubicBezTo>
                  <a:close/>
                </a:path>
              </a:pathLst>
            </a:custGeom>
            <a:gradFill rotWithShape="1">
              <a:gsLst>
                <a:gs pos="0">
                  <a:srgbClr val="AB4A78"/>
                </a:gs>
                <a:gs pos="100000">
                  <a:srgbClr val="BB658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15" name="Picture 6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10" y="2552"/>
              <a:ext cx="645" cy="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Freeform 61"/>
            <p:cNvSpPr>
              <a:spLocks noEditPoints="1"/>
            </p:cNvSpPr>
            <p:nvPr/>
          </p:nvSpPr>
          <p:spPr bwMode="gray">
            <a:xfrm>
              <a:off x="633" y="2555"/>
              <a:ext cx="588" cy="531"/>
            </a:xfrm>
            <a:custGeom>
              <a:avLst/>
              <a:gdLst>
                <a:gd name="T0" fmla="*/ 326 w 400"/>
                <a:gd name="T1" fmla="*/ 31 h 361"/>
                <a:gd name="T2" fmla="*/ 160 w 400"/>
                <a:gd name="T3" fmla="*/ 53 h 361"/>
                <a:gd name="T4" fmla="*/ 130 w 400"/>
                <a:gd name="T5" fmla="*/ 160 h 361"/>
                <a:gd name="T6" fmla="*/ 0 w 400"/>
                <a:gd name="T7" fmla="*/ 311 h 361"/>
                <a:gd name="T8" fmla="*/ 0 w 400"/>
                <a:gd name="T9" fmla="*/ 361 h 361"/>
                <a:gd name="T10" fmla="*/ 76 w 400"/>
                <a:gd name="T11" fmla="*/ 361 h 361"/>
                <a:gd name="T12" fmla="*/ 76 w 400"/>
                <a:gd name="T13" fmla="*/ 300 h 361"/>
                <a:gd name="T14" fmla="*/ 142 w 400"/>
                <a:gd name="T15" fmla="*/ 298 h 361"/>
                <a:gd name="T16" fmla="*/ 142 w 400"/>
                <a:gd name="T17" fmla="*/ 251 h 361"/>
                <a:gd name="T18" fmla="*/ 199 w 400"/>
                <a:gd name="T19" fmla="*/ 253 h 361"/>
                <a:gd name="T20" fmla="*/ 223 w 400"/>
                <a:gd name="T21" fmla="*/ 222 h 361"/>
                <a:gd name="T22" fmla="*/ 368 w 400"/>
                <a:gd name="T23" fmla="*/ 173 h 361"/>
                <a:gd name="T24" fmla="*/ 326 w 400"/>
                <a:gd name="T25" fmla="*/ 31 h 361"/>
                <a:gd name="T26" fmla="*/ 283 w 400"/>
                <a:gd name="T27" fmla="*/ 107 h 361"/>
                <a:gd name="T28" fmla="*/ 251 w 400"/>
                <a:gd name="T29" fmla="*/ 80 h 361"/>
                <a:gd name="T30" fmla="*/ 283 w 400"/>
                <a:gd name="T31" fmla="*/ 52 h 361"/>
                <a:gd name="T32" fmla="*/ 316 w 400"/>
                <a:gd name="T33" fmla="*/ 80 h 361"/>
                <a:gd name="T34" fmla="*/ 283 w 400"/>
                <a:gd name="T35" fmla="*/ 107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361">
                  <a:moveTo>
                    <a:pt x="326" y="31"/>
                  </a:moveTo>
                  <a:cubicBezTo>
                    <a:pt x="273" y="0"/>
                    <a:pt x="203" y="11"/>
                    <a:pt x="160" y="53"/>
                  </a:cubicBezTo>
                  <a:cubicBezTo>
                    <a:pt x="117" y="97"/>
                    <a:pt x="137" y="144"/>
                    <a:pt x="130" y="16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76" y="361"/>
                    <a:pt x="76" y="361"/>
                    <a:pt x="76" y="361"/>
                  </a:cubicBezTo>
                  <a:cubicBezTo>
                    <a:pt x="76" y="300"/>
                    <a:pt x="76" y="300"/>
                    <a:pt x="76" y="300"/>
                  </a:cubicBezTo>
                  <a:cubicBezTo>
                    <a:pt x="142" y="298"/>
                    <a:pt x="142" y="298"/>
                    <a:pt x="142" y="298"/>
                  </a:cubicBezTo>
                  <a:cubicBezTo>
                    <a:pt x="142" y="251"/>
                    <a:pt x="142" y="251"/>
                    <a:pt x="142" y="251"/>
                  </a:cubicBezTo>
                  <a:cubicBezTo>
                    <a:pt x="199" y="253"/>
                    <a:pt x="199" y="253"/>
                    <a:pt x="199" y="253"/>
                  </a:cubicBezTo>
                  <a:cubicBezTo>
                    <a:pt x="223" y="222"/>
                    <a:pt x="223" y="222"/>
                    <a:pt x="223" y="222"/>
                  </a:cubicBezTo>
                  <a:cubicBezTo>
                    <a:pt x="288" y="237"/>
                    <a:pt x="338" y="213"/>
                    <a:pt x="368" y="173"/>
                  </a:cubicBezTo>
                  <a:cubicBezTo>
                    <a:pt x="400" y="129"/>
                    <a:pt x="386" y="66"/>
                    <a:pt x="326" y="31"/>
                  </a:cubicBezTo>
                  <a:close/>
                  <a:moveTo>
                    <a:pt x="283" y="107"/>
                  </a:moveTo>
                  <a:cubicBezTo>
                    <a:pt x="265" y="107"/>
                    <a:pt x="251" y="95"/>
                    <a:pt x="251" y="80"/>
                  </a:cubicBezTo>
                  <a:cubicBezTo>
                    <a:pt x="251" y="64"/>
                    <a:pt x="265" y="52"/>
                    <a:pt x="283" y="52"/>
                  </a:cubicBezTo>
                  <a:cubicBezTo>
                    <a:pt x="301" y="52"/>
                    <a:pt x="316" y="64"/>
                    <a:pt x="316" y="80"/>
                  </a:cubicBezTo>
                  <a:cubicBezTo>
                    <a:pt x="316" y="95"/>
                    <a:pt x="301" y="107"/>
                    <a:pt x="283" y="107"/>
                  </a:cubicBezTo>
                  <a:close/>
                </a:path>
              </a:pathLst>
            </a:custGeom>
            <a:solidFill>
              <a:srgbClr val="5A0E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Freeform 62"/>
            <p:cNvSpPr>
              <a:spLocks noEditPoints="1"/>
            </p:cNvSpPr>
            <p:nvPr/>
          </p:nvSpPr>
          <p:spPr bwMode="gray">
            <a:xfrm>
              <a:off x="631" y="2538"/>
              <a:ext cx="588" cy="529"/>
            </a:xfrm>
            <a:custGeom>
              <a:avLst/>
              <a:gdLst>
                <a:gd name="T0" fmla="*/ 326 w 400"/>
                <a:gd name="T1" fmla="*/ 31 h 360"/>
                <a:gd name="T2" fmla="*/ 160 w 400"/>
                <a:gd name="T3" fmla="*/ 53 h 360"/>
                <a:gd name="T4" fmla="*/ 130 w 400"/>
                <a:gd name="T5" fmla="*/ 160 h 360"/>
                <a:gd name="T6" fmla="*/ 0 w 400"/>
                <a:gd name="T7" fmla="*/ 310 h 360"/>
                <a:gd name="T8" fmla="*/ 0 w 400"/>
                <a:gd name="T9" fmla="*/ 360 h 360"/>
                <a:gd name="T10" fmla="*/ 76 w 400"/>
                <a:gd name="T11" fmla="*/ 360 h 360"/>
                <a:gd name="T12" fmla="*/ 76 w 400"/>
                <a:gd name="T13" fmla="*/ 300 h 360"/>
                <a:gd name="T14" fmla="*/ 142 w 400"/>
                <a:gd name="T15" fmla="*/ 298 h 360"/>
                <a:gd name="T16" fmla="*/ 142 w 400"/>
                <a:gd name="T17" fmla="*/ 250 h 360"/>
                <a:gd name="T18" fmla="*/ 199 w 400"/>
                <a:gd name="T19" fmla="*/ 252 h 360"/>
                <a:gd name="T20" fmla="*/ 223 w 400"/>
                <a:gd name="T21" fmla="*/ 221 h 360"/>
                <a:gd name="T22" fmla="*/ 368 w 400"/>
                <a:gd name="T23" fmla="*/ 172 h 360"/>
                <a:gd name="T24" fmla="*/ 326 w 400"/>
                <a:gd name="T25" fmla="*/ 31 h 360"/>
                <a:gd name="T26" fmla="*/ 283 w 400"/>
                <a:gd name="T27" fmla="*/ 107 h 360"/>
                <a:gd name="T28" fmla="*/ 251 w 400"/>
                <a:gd name="T29" fmla="*/ 79 h 360"/>
                <a:gd name="T30" fmla="*/ 283 w 400"/>
                <a:gd name="T31" fmla="*/ 52 h 360"/>
                <a:gd name="T32" fmla="*/ 316 w 400"/>
                <a:gd name="T33" fmla="*/ 79 h 360"/>
                <a:gd name="T34" fmla="*/ 283 w 400"/>
                <a:gd name="T35" fmla="*/ 10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360">
                  <a:moveTo>
                    <a:pt x="326" y="31"/>
                  </a:moveTo>
                  <a:cubicBezTo>
                    <a:pt x="273" y="0"/>
                    <a:pt x="203" y="10"/>
                    <a:pt x="160" y="53"/>
                  </a:cubicBezTo>
                  <a:cubicBezTo>
                    <a:pt x="117" y="97"/>
                    <a:pt x="137" y="143"/>
                    <a:pt x="130" y="160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76" y="360"/>
                    <a:pt x="76" y="360"/>
                    <a:pt x="76" y="360"/>
                  </a:cubicBezTo>
                  <a:cubicBezTo>
                    <a:pt x="76" y="300"/>
                    <a:pt x="76" y="300"/>
                    <a:pt x="76" y="300"/>
                  </a:cubicBezTo>
                  <a:cubicBezTo>
                    <a:pt x="142" y="298"/>
                    <a:pt x="142" y="298"/>
                    <a:pt x="142" y="298"/>
                  </a:cubicBezTo>
                  <a:cubicBezTo>
                    <a:pt x="142" y="250"/>
                    <a:pt x="142" y="250"/>
                    <a:pt x="142" y="250"/>
                  </a:cubicBezTo>
                  <a:cubicBezTo>
                    <a:pt x="199" y="252"/>
                    <a:pt x="199" y="252"/>
                    <a:pt x="199" y="252"/>
                  </a:cubicBezTo>
                  <a:cubicBezTo>
                    <a:pt x="223" y="221"/>
                    <a:pt x="223" y="221"/>
                    <a:pt x="223" y="221"/>
                  </a:cubicBezTo>
                  <a:cubicBezTo>
                    <a:pt x="288" y="237"/>
                    <a:pt x="338" y="212"/>
                    <a:pt x="368" y="172"/>
                  </a:cubicBezTo>
                  <a:cubicBezTo>
                    <a:pt x="400" y="129"/>
                    <a:pt x="386" y="65"/>
                    <a:pt x="326" y="31"/>
                  </a:cubicBezTo>
                  <a:close/>
                  <a:moveTo>
                    <a:pt x="283" y="107"/>
                  </a:moveTo>
                  <a:cubicBezTo>
                    <a:pt x="265" y="107"/>
                    <a:pt x="251" y="94"/>
                    <a:pt x="251" y="79"/>
                  </a:cubicBezTo>
                  <a:cubicBezTo>
                    <a:pt x="251" y="64"/>
                    <a:pt x="265" y="52"/>
                    <a:pt x="283" y="52"/>
                  </a:cubicBezTo>
                  <a:cubicBezTo>
                    <a:pt x="301" y="52"/>
                    <a:pt x="316" y="64"/>
                    <a:pt x="316" y="79"/>
                  </a:cubicBezTo>
                  <a:cubicBezTo>
                    <a:pt x="316" y="94"/>
                    <a:pt x="301" y="107"/>
                    <a:pt x="28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4" name="Group 20"/>
          <p:cNvGrpSpPr>
            <a:grpSpLocks/>
          </p:cNvGrpSpPr>
          <p:nvPr/>
        </p:nvGrpSpPr>
        <p:grpSpPr bwMode="auto">
          <a:xfrm>
            <a:off x="4130666" y="2883882"/>
            <a:ext cx="885272" cy="886419"/>
            <a:chOff x="3490" y="2434"/>
            <a:chExt cx="783" cy="735"/>
          </a:xfrm>
        </p:grpSpPr>
        <p:pic>
          <p:nvPicPr>
            <p:cNvPr id="45" name="Picture 21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490" y="2434"/>
              <a:ext cx="687" cy="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Freeform 22"/>
            <p:cNvSpPr>
              <a:spLocks/>
            </p:cNvSpPr>
            <p:nvPr/>
          </p:nvSpPr>
          <p:spPr bwMode="gray">
            <a:xfrm>
              <a:off x="3514" y="2457"/>
              <a:ext cx="610" cy="609"/>
            </a:xfrm>
            <a:custGeom>
              <a:avLst/>
              <a:gdLst>
                <a:gd name="T0" fmla="*/ 0 w 415"/>
                <a:gd name="T1" fmla="*/ 415 h 415"/>
                <a:gd name="T2" fmla="*/ 0 w 415"/>
                <a:gd name="T3" fmla="*/ 200 h 415"/>
                <a:gd name="T4" fmla="*/ 186 w 415"/>
                <a:gd name="T5" fmla="*/ 0 h 415"/>
                <a:gd name="T6" fmla="*/ 415 w 415"/>
                <a:gd name="T7" fmla="*/ 0 h 415"/>
                <a:gd name="T8" fmla="*/ 415 w 415"/>
                <a:gd name="T9" fmla="*/ 415 h 415"/>
                <a:gd name="T10" fmla="*/ 0 w 415"/>
                <a:gd name="T11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415">
                  <a:moveTo>
                    <a:pt x="0" y="415"/>
                  </a:moveTo>
                  <a:cubicBezTo>
                    <a:pt x="0" y="415"/>
                    <a:pt x="0" y="249"/>
                    <a:pt x="0" y="200"/>
                  </a:cubicBezTo>
                  <a:cubicBezTo>
                    <a:pt x="0" y="59"/>
                    <a:pt x="48" y="0"/>
                    <a:pt x="186" y="0"/>
                  </a:cubicBezTo>
                  <a:cubicBezTo>
                    <a:pt x="237" y="0"/>
                    <a:pt x="415" y="0"/>
                    <a:pt x="415" y="0"/>
                  </a:cubicBezTo>
                  <a:cubicBezTo>
                    <a:pt x="415" y="415"/>
                    <a:pt x="415" y="415"/>
                    <a:pt x="415" y="415"/>
                  </a:cubicBezTo>
                  <a:lnTo>
                    <a:pt x="0" y="415"/>
                  </a:lnTo>
                  <a:close/>
                </a:path>
              </a:pathLst>
            </a:custGeom>
            <a:solidFill>
              <a:srgbClr val="6ABE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Freeform 23"/>
            <p:cNvSpPr>
              <a:spLocks noEditPoints="1"/>
            </p:cNvSpPr>
            <p:nvPr/>
          </p:nvSpPr>
          <p:spPr bwMode="gray">
            <a:xfrm>
              <a:off x="3530" y="2473"/>
              <a:ext cx="578" cy="579"/>
            </a:xfrm>
            <a:custGeom>
              <a:avLst/>
              <a:gdLst>
                <a:gd name="T0" fmla="*/ 178 w 393"/>
                <a:gd name="T1" fmla="*/ 0 h 394"/>
                <a:gd name="T2" fmla="*/ 0 w 393"/>
                <a:gd name="T3" fmla="*/ 190 h 394"/>
                <a:gd name="T4" fmla="*/ 0 w 393"/>
                <a:gd name="T5" fmla="*/ 393 h 394"/>
                <a:gd name="T6" fmla="*/ 393 w 393"/>
                <a:gd name="T7" fmla="*/ 394 h 394"/>
                <a:gd name="T8" fmla="*/ 393 w 393"/>
                <a:gd name="T9" fmla="*/ 0 h 394"/>
                <a:gd name="T10" fmla="*/ 178 w 393"/>
                <a:gd name="T11" fmla="*/ 0 h 394"/>
                <a:gd name="T12" fmla="*/ 28 w 393"/>
                <a:gd name="T13" fmla="*/ 190 h 394"/>
                <a:gd name="T14" fmla="*/ 178 w 393"/>
                <a:gd name="T15" fmla="*/ 28 h 394"/>
                <a:gd name="T16" fmla="*/ 365 w 393"/>
                <a:gd name="T17" fmla="*/ 28 h 394"/>
                <a:gd name="T18" fmla="*/ 365 w 393"/>
                <a:gd name="T19" fmla="*/ 366 h 394"/>
                <a:gd name="T20" fmla="*/ 28 w 393"/>
                <a:gd name="T21" fmla="*/ 365 h 394"/>
                <a:gd name="T22" fmla="*/ 28 w 393"/>
                <a:gd name="T23" fmla="*/ 19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3" h="394">
                  <a:moveTo>
                    <a:pt x="178" y="0"/>
                  </a:moveTo>
                  <a:cubicBezTo>
                    <a:pt x="51" y="0"/>
                    <a:pt x="0" y="55"/>
                    <a:pt x="0" y="190"/>
                  </a:cubicBezTo>
                  <a:cubicBezTo>
                    <a:pt x="0" y="393"/>
                    <a:pt x="0" y="393"/>
                    <a:pt x="0" y="393"/>
                  </a:cubicBezTo>
                  <a:cubicBezTo>
                    <a:pt x="393" y="394"/>
                    <a:pt x="393" y="394"/>
                    <a:pt x="393" y="394"/>
                  </a:cubicBezTo>
                  <a:cubicBezTo>
                    <a:pt x="393" y="0"/>
                    <a:pt x="393" y="0"/>
                    <a:pt x="393" y="0"/>
                  </a:cubicBezTo>
                  <a:lnTo>
                    <a:pt x="178" y="0"/>
                  </a:lnTo>
                  <a:close/>
                  <a:moveTo>
                    <a:pt x="28" y="190"/>
                  </a:moveTo>
                  <a:cubicBezTo>
                    <a:pt x="28" y="70"/>
                    <a:pt x="67" y="28"/>
                    <a:pt x="178" y="28"/>
                  </a:cubicBezTo>
                  <a:cubicBezTo>
                    <a:pt x="178" y="28"/>
                    <a:pt x="341" y="28"/>
                    <a:pt x="365" y="28"/>
                  </a:cubicBezTo>
                  <a:cubicBezTo>
                    <a:pt x="365" y="53"/>
                    <a:pt x="365" y="341"/>
                    <a:pt x="365" y="366"/>
                  </a:cubicBezTo>
                  <a:cubicBezTo>
                    <a:pt x="340" y="366"/>
                    <a:pt x="53" y="365"/>
                    <a:pt x="28" y="365"/>
                  </a:cubicBezTo>
                  <a:cubicBezTo>
                    <a:pt x="28" y="341"/>
                    <a:pt x="28" y="190"/>
                    <a:pt x="28" y="1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Freeform 24"/>
            <p:cNvSpPr>
              <a:spLocks/>
            </p:cNvSpPr>
            <p:nvPr/>
          </p:nvSpPr>
          <p:spPr bwMode="gray">
            <a:xfrm>
              <a:off x="3551" y="2493"/>
              <a:ext cx="536" cy="362"/>
            </a:xfrm>
            <a:custGeom>
              <a:avLst/>
              <a:gdLst>
                <a:gd name="T0" fmla="*/ 164 w 365"/>
                <a:gd name="T1" fmla="*/ 0 h 246"/>
                <a:gd name="T2" fmla="*/ 0 w 365"/>
                <a:gd name="T3" fmla="*/ 176 h 246"/>
                <a:gd name="T4" fmla="*/ 0 w 365"/>
                <a:gd name="T5" fmla="*/ 246 h 246"/>
                <a:gd name="T6" fmla="*/ 365 w 365"/>
                <a:gd name="T7" fmla="*/ 151 h 246"/>
                <a:gd name="T8" fmla="*/ 365 w 365"/>
                <a:gd name="T9" fmla="*/ 0 h 246"/>
                <a:gd name="T10" fmla="*/ 164 w 365"/>
                <a:gd name="T1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5" h="246">
                  <a:moveTo>
                    <a:pt x="164" y="0"/>
                  </a:moveTo>
                  <a:cubicBezTo>
                    <a:pt x="43" y="0"/>
                    <a:pt x="0" y="52"/>
                    <a:pt x="0" y="176"/>
                  </a:cubicBezTo>
                  <a:cubicBezTo>
                    <a:pt x="0" y="191"/>
                    <a:pt x="0" y="217"/>
                    <a:pt x="0" y="246"/>
                  </a:cubicBezTo>
                  <a:cubicBezTo>
                    <a:pt x="84" y="212"/>
                    <a:pt x="244" y="151"/>
                    <a:pt x="365" y="151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65" y="0"/>
                    <a:pt x="208" y="0"/>
                    <a:pt x="16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E4E9E2"/>
                </a:gs>
                <a:gs pos="100000">
                  <a:srgbClr val="6D955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Freeform 25"/>
            <p:cNvSpPr>
              <a:spLocks/>
            </p:cNvSpPr>
            <p:nvPr/>
          </p:nvSpPr>
          <p:spPr bwMode="gray">
            <a:xfrm>
              <a:off x="3551" y="2715"/>
              <a:ext cx="536" cy="316"/>
            </a:xfrm>
            <a:custGeom>
              <a:avLst/>
              <a:gdLst>
                <a:gd name="T0" fmla="*/ 0 w 365"/>
                <a:gd name="T1" fmla="*/ 214 h 215"/>
                <a:gd name="T2" fmla="*/ 365 w 365"/>
                <a:gd name="T3" fmla="*/ 215 h 215"/>
                <a:gd name="T4" fmla="*/ 365 w 365"/>
                <a:gd name="T5" fmla="*/ 0 h 215"/>
                <a:gd name="T6" fmla="*/ 0 w 365"/>
                <a:gd name="T7" fmla="*/ 95 h 215"/>
                <a:gd name="T8" fmla="*/ 0 w 365"/>
                <a:gd name="T9" fmla="*/ 2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215">
                  <a:moveTo>
                    <a:pt x="0" y="214"/>
                  </a:moveTo>
                  <a:cubicBezTo>
                    <a:pt x="365" y="215"/>
                    <a:pt x="365" y="215"/>
                    <a:pt x="365" y="215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244" y="0"/>
                    <a:pt x="84" y="61"/>
                    <a:pt x="0" y="95"/>
                  </a:cubicBezTo>
                  <a:cubicBezTo>
                    <a:pt x="0" y="150"/>
                    <a:pt x="0" y="214"/>
                    <a:pt x="0" y="214"/>
                  </a:cubicBezTo>
                  <a:close/>
                </a:path>
              </a:pathLst>
            </a:custGeom>
            <a:gradFill rotWithShape="1">
              <a:gsLst>
                <a:gs pos="0">
                  <a:srgbClr val="487F28"/>
                </a:gs>
                <a:gs pos="100000">
                  <a:srgbClr val="528C3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50" name="Picture 2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539" y="2570"/>
              <a:ext cx="734" cy="5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" name="Freeform 27"/>
            <p:cNvSpPr>
              <a:spLocks/>
            </p:cNvSpPr>
            <p:nvPr/>
          </p:nvSpPr>
          <p:spPr bwMode="gray">
            <a:xfrm>
              <a:off x="3564" y="2593"/>
              <a:ext cx="655" cy="523"/>
            </a:xfrm>
            <a:custGeom>
              <a:avLst/>
              <a:gdLst>
                <a:gd name="T0" fmla="*/ 989 w 1053"/>
                <a:gd name="T1" fmla="*/ 841 h 841"/>
                <a:gd name="T2" fmla="*/ 0 w 1053"/>
                <a:gd name="T3" fmla="*/ 707 h 841"/>
                <a:gd name="T4" fmla="*/ 144 w 1053"/>
                <a:gd name="T5" fmla="*/ 0 h 841"/>
                <a:gd name="T6" fmla="*/ 1053 w 1053"/>
                <a:gd name="T7" fmla="*/ 60 h 841"/>
                <a:gd name="T8" fmla="*/ 989 w 1053"/>
                <a:gd name="T9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3" h="841">
                  <a:moveTo>
                    <a:pt x="989" y="841"/>
                  </a:moveTo>
                  <a:lnTo>
                    <a:pt x="0" y="707"/>
                  </a:lnTo>
                  <a:lnTo>
                    <a:pt x="144" y="0"/>
                  </a:lnTo>
                  <a:lnTo>
                    <a:pt x="1053" y="60"/>
                  </a:lnTo>
                  <a:lnTo>
                    <a:pt x="989" y="8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Rectangle 28"/>
            <p:cNvSpPr>
              <a:spLocks noChangeArrowheads="1"/>
            </p:cNvSpPr>
            <p:nvPr/>
          </p:nvSpPr>
          <p:spPr bwMode="gray">
            <a:xfrm>
              <a:off x="3969" y="2883"/>
              <a:ext cx="1" cy="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Freeform 29"/>
            <p:cNvSpPr>
              <a:spLocks/>
            </p:cNvSpPr>
            <p:nvPr/>
          </p:nvSpPr>
          <p:spPr bwMode="gray">
            <a:xfrm>
              <a:off x="3691" y="2648"/>
              <a:ext cx="278" cy="235"/>
            </a:xfrm>
            <a:custGeom>
              <a:avLst/>
              <a:gdLst>
                <a:gd name="T0" fmla="*/ 293 w 448"/>
                <a:gd name="T1" fmla="*/ 187 h 378"/>
                <a:gd name="T2" fmla="*/ 151 w 448"/>
                <a:gd name="T3" fmla="*/ 12 h 378"/>
                <a:gd name="T4" fmla="*/ 0 w 448"/>
                <a:gd name="T5" fmla="*/ 0 h 378"/>
                <a:gd name="T6" fmla="*/ 137 w 448"/>
                <a:gd name="T7" fmla="*/ 175 h 378"/>
                <a:gd name="T8" fmla="*/ 137 w 448"/>
                <a:gd name="T9" fmla="*/ 175 h 378"/>
                <a:gd name="T10" fmla="*/ 281 w 448"/>
                <a:gd name="T11" fmla="*/ 361 h 378"/>
                <a:gd name="T12" fmla="*/ 448 w 448"/>
                <a:gd name="T13" fmla="*/ 378 h 378"/>
                <a:gd name="T14" fmla="*/ 290 w 448"/>
                <a:gd name="T15" fmla="*/ 187 h 378"/>
                <a:gd name="T16" fmla="*/ 293 w 448"/>
                <a:gd name="T17" fmla="*/ 18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8" h="378">
                  <a:moveTo>
                    <a:pt x="293" y="187"/>
                  </a:moveTo>
                  <a:lnTo>
                    <a:pt x="151" y="12"/>
                  </a:lnTo>
                  <a:lnTo>
                    <a:pt x="0" y="0"/>
                  </a:lnTo>
                  <a:lnTo>
                    <a:pt x="137" y="175"/>
                  </a:lnTo>
                  <a:lnTo>
                    <a:pt x="281" y="361"/>
                  </a:lnTo>
                  <a:lnTo>
                    <a:pt x="448" y="378"/>
                  </a:lnTo>
                  <a:lnTo>
                    <a:pt x="290" y="187"/>
                  </a:lnTo>
                  <a:lnTo>
                    <a:pt x="293" y="187"/>
                  </a:lnTo>
                  <a:close/>
                </a:path>
              </a:pathLst>
            </a:custGeom>
            <a:gradFill rotWithShape="1">
              <a:gsLst>
                <a:gs pos="0">
                  <a:srgbClr val="6F9B35"/>
                </a:gs>
                <a:gs pos="100000">
                  <a:srgbClr val="25561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Freeform 30"/>
            <p:cNvSpPr>
              <a:spLocks noEditPoints="1"/>
            </p:cNvSpPr>
            <p:nvPr/>
          </p:nvSpPr>
          <p:spPr bwMode="gray">
            <a:xfrm>
              <a:off x="3626" y="2655"/>
              <a:ext cx="549" cy="386"/>
            </a:xfrm>
            <a:custGeom>
              <a:avLst/>
              <a:gdLst>
                <a:gd name="T0" fmla="*/ 642 w 883"/>
                <a:gd name="T1" fmla="*/ 21 h 621"/>
                <a:gd name="T2" fmla="*/ 626 w 883"/>
                <a:gd name="T3" fmla="*/ 151 h 621"/>
                <a:gd name="T4" fmla="*/ 871 w 883"/>
                <a:gd name="T5" fmla="*/ 172 h 621"/>
                <a:gd name="T6" fmla="*/ 883 w 883"/>
                <a:gd name="T7" fmla="*/ 37 h 621"/>
                <a:gd name="T8" fmla="*/ 642 w 883"/>
                <a:gd name="T9" fmla="*/ 21 h 621"/>
                <a:gd name="T10" fmla="*/ 600 w 883"/>
                <a:gd name="T11" fmla="*/ 363 h 621"/>
                <a:gd name="T12" fmla="*/ 852 w 883"/>
                <a:gd name="T13" fmla="*/ 389 h 621"/>
                <a:gd name="T14" fmla="*/ 864 w 883"/>
                <a:gd name="T15" fmla="*/ 248 h 621"/>
                <a:gd name="T16" fmla="*/ 616 w 883"/>
                <a:gd name="T17" fmla="*/ 226 h 621"/>
                <a:gd name="T18" fmla="*/ 600 w 883"/>
                <a:gd name="T19" fmla="*/ 363 h 621"/>
                <a:gd name="T20" fmla="*/ 574 w 883"/>
                <a:gd name="T21" fmla="*/ 588 h 621"/>
                <a:gd name="T22" fmla="*/ 831 w 883"/>
                <a:gd name="T23" fmla="*/ 621 h 621"/>
                <a:gd name="T24" fmla="*/ 845 w 883"/>
                <a:gd name="T25" fmla="*/ 470 h 621"/>
                <a:gd name="T26" fmla="*/ 590 w 883"/>
                <a:gd name="T27" fmla="*/ 441 h 621"/>
                <a:gd name="T28" fmla="*/ 574 w 883"/>
                <a:gd name="T29" fmla="*/ 588 h 621"/>
                <a:gd name="T30" fmla="*/ 278 w 883"/>
                <a:gd name="T31" fmla="*/ 550 h 621"/>
                <a:gd name="T32" fmla="*/ 524 w 883"/>
                <a:gd name="T33" fmla="*/ 581 h 621"/>
                <a:gd name="T34" fmla="*/ 541 w 883"/>
                <a:gd name="T35" fmla="*/ 437 h 621"/>
                <a:gd name="T36" fmla="*/ 302 w 883"/>
                <a:gd name="T37" fmla="*/ 408 h 621"/>
                <a:gd name="T38" fmla="*/ 278 w 883"/>
                <a:gd name="T39" fmla="*/ 550 h 621"/>
                <a:gd name="T40" fmla="*/ 0 w 883"/>
                <a:gd name="T41" fmla="*/ 515 h 621"/>
                <a:gd name="T42" fmla="*/ 231 w 883"/>
                <a:gd name="T43" fmla="*/ 545 h 621"/>
                <a:gd name="T44" fmla="*/ 255 w 883"/>
                <a:gd name="T45" fmla="*/ 404 h 621"/>
                <a:gd name="T46" fmla="*/ 28 w 883"/>
                <a:gd name="T47" fmla="*/ 378 h 621"/>
                <a:gd name="T48" fmla="*/ 0 w 883"/>
                <a:gd name="T49" fmla="*/ 515 h 621"/>
                <a:gd name="T50" fmla="*/ 241 w 883"/>
                <a:gd name="T51" fmla="*/ 163 h 621"/>
                <a:gd name="T52" fmla="*/ 42 w 883"/>
                <a:gd name="T53" fmla="*/ 312 h 621"/>
                <a:gd name="T54" fmla="*/ 385 w 883"/>
                <a:gd name="T55" fmla="*/ 349 h 621"/>
                <a:gd name="T56" fmla="*/ 241 w 883"/>
                <a:gd name="T57" fmla="*/ 163 h 621"/>
                <a:gd name="T58" fmla="*/ 330 w 883"/>
                <a:gd name="T59" fmla="*/ 94 h 621"/>
                <a:gd name="T60" fmla="*/ 255 w 883"/>
                <a:gd name="T61" fmla="*/ 0 h 621"/>
                <a:gd name="T62" fmla="*/ 397 w 883"/>
                <a:gd name="T63" fmla="*/ 175 h 621"/>
                <a:gd name="T64" fmla="*/ 595 w 883"/>
                <a:gd name="T65" fmla="*/ 23 h 621"/>
                <a:gd name="T66" fmla="*/ 437 w 883"/>
                <a:gd name="T67" fmla="*/ 12 h 621"/>
                <a:gd name="T68" fmla="*/ 330 w 883"/>
                <a:gd name="T69" fmla="*/ 94 h 621"/>
                <a:gd name="T70" fmla="*/ 510 w 883"/>
                <a:gd name="T71" fmla="*/ 314 h 621"/>
                <a:gd name="T72" fmla="*/ 564 w 883"/>
                <a:gd name="T73" fmla="*/ 264 h 621"/>
                <a:gd name="T74" fmla="*/ 460 w 883"/>
                <a:gd name="T75" fmla="*/ 255 h 621"/>
                <a:gd name="T76" fmla="*/ 510 w 883"/>
                <a:gd name="T77" fmla="*/ 314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83" h="621">
                  <a:moveTo>
                    <a:pt x="642" y="21"/>
                  </a:moveTo>
                  <a:lnTo>
                    <a:pt x="626" y="151"/>
                  </a:lnTo>
                  <a:lnTo>
                    <a:pt x="871" y="172"/>
                  </a:lnTo>
                  <a:lnTo>
                    <a:pt x="883" y="37"/>
                  </a:lnTo>
                  <a:lnTo>
                    <a:pt x="642" y="21"/>
                  </a:lnTo>
                  <a:close/>
                  <a:moveTo>
                    <a:pt x="600" y="363"/>
                  </a:moveTo>
                  <a:lnTo>
                    <a:pt x="852" y="389"/>
                  </a:lnTo>
                  <a:lnTo>
                    <a:pt x="864" y="248"/>
                  </a:lnTo>
                  <a:lnTo>
                    <a:pt x="616" y="226"/>
                  </a:lnTo>
                  <a:lnTo>
                    <a:pt x="600" y="363"/>
                  </a:lnTo>
                  <a:close/>
                  <a:moveTo>
                    <a:pt x="574" y="588"/>
                  </a:moveTo>
                  <a:lnTo>
                    <a:pt x="831" y="621"/>
                  </a:lnTo>
                  <a:lnTo>
                    <a:pt x="845" y="470"/>
                  </a:lnTo>
                  <a:lnTo>
                    <a:pt x="590" y="441"/>
                  </a:lnTo>
                  <a:lnTo>
                    <a:pt x="574" y="588"/>
                  </a:lnTo>
                  <a:close/>
                  <a:moveTo>
                    <a:pt x="278" y="550"/>
                  </a:moveTo>
                  <a:lnTo>
                    <a:pt x="524" y="581"/>
                  </a:lnTo>
                  <a:lnTo>
                    <a:pt x="541" y="437"/>
                  </a:lnTo>
                  <a:lnTo>
                    <a:pt x="302" y="408"/>
                  </a:lnTo>
                  <a:lnTo>
                    <a:pt x="278" y="550"/>
                  </a:lnTo>
                  <a:close/>
                  <a:moveTo>
                    <a:pt x="0" y="515"/>
                  </a:moveTo>
                  <a:lnTo>
                    <a:pt x="231" y="545"/>
                  </a:lnTo>
                  <a:lnTo>
                    <a:pt x="255" y="404"/>
                  </a:lnTo>
                  <a:lnTo>
                    <a:pt x="28" y="378"/>
                  </a:lnTo>
                  <a:lnTo>
                    <a:pt x="0" y="515"/>
                  </a:lnTo>
                  <a:close/>
                  <a:moveTo>
                    <a:pt x="241" y="163"/>
                  </a:moveTo>
                  <a:lnTo>
                    <a:pt x="42" y="312"/>
                  </a:lnTo>
                  <a:lnTo>
                    <a:pt x="385" y="349"/>
                  </a:lnTo>
                  <a:lnTo>
                    <a:pt x="241" y="163"/>
                  </a:lnTo>
                  <a:close/>
                  <a:moveTo>
                    <a:pt x="330" y="94"/>
                  </a:moveTo>
                  <a:lnTo>
                    <a:pt x="255" y="0"/>
                  </a:lnTo>
                  <a:lnTo>
                    <a:pt x="397" y="175"/>
                  </a:lnTo>
                  <a:lnTo>
                    <a:pt x="595" y="23"/>
                  </a:lnTo>
                  <a:lnTo>
                    <a:pt x="437" y="12"/>
                  </a:lnTo>
                  <a:lnTo>
                    <a:pt x="330" y="94"/>
                  </a:lnTo>
                  <a:close/>
                  <a:moveTo>
                    <a:pt x="510" y="314"/>
                  </a:moveTo>
                  <a:lnTo>
                    <a:pt x="564" y="264"/>
                  </a:lnTo>
                  <a:lnTo>
                    <a:pt x="460" y="255"/>
                  </a:lnTo>
                  <a:lnTo>
                    <a:pt x="510" y="314"/>
                  </a:lnTo>
                  <a:close/>
                </a:path>
              </a:pathLst>
            </a:custGeom>
            <a:gradFill rotWithShape="1">
              <a:gsLst>
                <a:gs pos="0">
                  <a:srgbClr val="9CC179"/>
                </a:gs>
                <a:gs pos="100000">
                  <a:srgbClr val="649C6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55" name="Group 31"/>
          <p:cNvGrpSpPr>
            <a:grpSpLocks/>
          </p:cNvGrpSpPr>
          <p:nvPr/>
        </p:nvGrpSpPr>
        <p:grpSpPr bwMode="auto">
          <a:xfrm>
            <a:off x="3634992" y="3335270"/>
            <a:ext cx="925681" cy="915988"/>
            <a:chOff x="2524" y="1481"/>
            <a:chExt cx="761" cy="764"/>
          </a:xfrm>
        </p:grpSpPr>
        <p:pic>
          <p:nvPicPr>
            <p:cNvPr id="56" name="Picture 3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524" y="1481"/>
              <a:ext cx="687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7" name="Freeform 33"/>
            <p:cNvSpPr>
              <a:spLocks/>
            </p:cNvSpPr>
            <p:nvPr/>
          </p:nvSpPr>
          <p:spPr bwMode="gray">
            <a:xfrm>
              <a:off x="2546" y="1504"/>
              <a:ext cx="611" cy="612"/>
            </a:xfrm>
            <a:custGeom>
              <a:avLst/>
              <a:gdLst>
                <a:gd name="T0" fmla="*/ 0 w 416"/>
                <a:gd name="T1" fmla="*/ 416 h 416"/>
                <a:gd name="T2" fmla="*/ 0 w 416"/>
                <a:gd name="T3" fmla="*/ 201 h 416"/>
                <a:gd name="T4" fmla="*/ 186 w 416"/>
                <a:gd name="T5" fmla="*/ 0 h 416"/>
                <a:gd name="T6" fmla="*/ 416 w 416"/>
                <a:gd name="T7" fmla="*/ 0 h 416"/>
                <a:gd name="T8" fmla="*/ 416 w 416"/>
                <a:gd name="T9" fmla="*/ 416 h 416"/>
                <a:gd name="T10" fmla="*/ 0 w 416"/>
                <a:gd name="T11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6" h="416">
                  <a:moveTo>
                    <a:pt x="0" y="416"/>
                  </a:moveTo>
                  <a:cubicBezTo>
                    <a:pt x="0" y="416"/>
                    <a:pt x="0" y="250"/>
                    <a:pt x="0" y="201"/>
                  </a:cubicBezTo>
                  <a:cubicBezTo>
                    <a:pt x="0" y="59"/>
                    <a:pt x="49" y="0"/>
                    <a:pt x="186" y="0"/>
                  </a:cubicBezTo>
                  <a:cubicBezTo>
                    <a:pt x="237" y="0"/>
                    <a:pt x="416" y="0"/>
                    <a:pt x="416" y="0"/>
                  </a:cubicBezTo>
                  <a:cubicBezTo>
                    <a:pt x="416" y="416"/>
                    <a:pt x="416" y="416"/>
                    <a:pt x="416" y="416"/>
                  </a:cubicBezTo>
                  <a:lnTo>
                    <a:pt x="0" y="416"/>
                  </a:lnTo>
                  <a:close/>
                </a:path>
              </a:pathLst>
            </a:custGeom>
            <a:solidFill>
              <a:srgbClr val="9BAAC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Freeform 34"/>
            <p:cNvSpPr>
              <a:spLocks noEditPoints="1"/>
            </p:cNvSpPr>
            <p:nvPr/>
          </p:nvSpPr>
          <p:spPr bwMode="gray">
            <a:xfrm>
              <a:off x="2562" y="1520"/>
              <a:ext cx="579" cy="581"/>
            </a:xfrm>
            <a:custGeom>
              <a:avLst/>
              <a:gdLst>
                <a:gd name="T0" fmla="*/ 178 w 394"/>
                <a:gd name="T1" fmla="*/ 0 h 395"/>
                <a:gd name="T2" fmla="*/ 0 w 394"/>
                <a:gd name="T3" fmla="*/ 191 h 395"/>
                <a:gd name="T4" fmla="*/ 0 w 394"/>
                <a:gd name="T5" fmla="*/ 394 h 395"/>
                <a:gd name="T6" fmla="*/ 394 w 394"/>
                <a:gd name="T7" fmla="*/ 395 h 395"/>
                <a:gd name="T8" fmla="*/ 394 w 394"/>
                <a:gd name="T9" fmla="*/ 0 h 395"/>
                <a:gd name="T10" fmla="*/ 178 w 394"/>
                <a:gd name="T11" fmla="*/ 0 h 395"/>
                <a:gd name="T12" fmla="*/ 28 w 394"/>
                <a:gd name="T13" fmla="*/ 191 h 395"/>
                <a:gd name="T14" fmla="*/ 178 w 394"/>
                <a:gd name="T15" fmla="*/ 29 h 395"/>
                <a:gd name="T16" fmla="*/ 365 w 394"/>
                <a:gd name="T17" fmla="*/ 29 h 395"/>
                <a:gd name="T18" fmla="*/ 365 w 394"/>
                <a:gd name="T19" fmla="*/ 366 h 395"/>
                <a:gd name="T20" fmla="*/ 28 w 394"/>
                <a:gd name="T21" fmla="*/ 366 h 395"/>
                <a:gd name="T22" fmla="*/ 28 w 394"/>
                <a:gd name="T23" fmla="*/ 19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4" h="395">
                  <a:moveTo>
                    <a:pt x="178" y="0"/>
                  </a:moveTo>
                  <a:cubicBezTo>
                    <a:pt x="52" y="0"/>
                    <a:pt x="0" y="55"/>
                    <a:pt x="0" y="191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394" y="395"/>
                    <a:pt x="394" y="395"/>
                    <a:pt x="394" y="395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178" y="0"/>
                  </a:lnTo>
                  <a:close/>
                  <a:moveTo>
                    <a:pt x="28" y="191"/>
                  </a:moveTo>
                  <a:cubicBezTo>
                    <a:pt x="28" y="71"/>
                    <a:pt x="68" y="29"/>
                    <a:pt x="178" y="29"/>
                  </a:cubicBezTo>
                  <a:cubicBezTo>
                    <a:pt x="178" y="29"/>
                    <a:pt x="341" y="29"/>
                    <a:pt x="365" y="29"/>
                  </a:cubicBezTo>
                  <a:cubicBezTo>
                    <a:pt x="365" y="54"/>
                    <a:pt x="365" y="341"/>
                    <a:pt x="365" y="366"/>
                  </a:cubicBezTo>
                  <a:cubicBezTo>
                    <a:pt x="340" y="366"/>
                    <a:pt x="53" y="366"/>
                    <a:pt x="28" y="366"/>
                  </a:cubicBezTo>
                  <a:cubicBezTo>
                    <a:pt x="28" y="341"/>
                    <a:pt x="28" y="191"/>
                    <a:pt x="28" y="1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Freeform 35"/>
            <p:cNvSpPr>
              <a:spLocks/>
            </p:cNvSpPr>
            <p:nvPr/>
          </p:nvSpPr>
          <p:spPr bwMode="gray">
            <a:xfrm>
              <a:off x="2582" y="1541"/>
              <a:ext cx="538" cy="361"/>
            </a:xfrm>
            <a:custGeom>
              <a:avLst/>
              <a:gdLst>
                <a:gd name="T0" fmla="*/ 164 w 366"/>
                <a:gd name="T1" fmla="*/ 0 h 246"/>
                <a:gd name="T2" fmla="*/ 0 w 366"/>
                <a:gd name="T3" fmla="*/ 177 h 246"/>
                <a:gd name="T4" fmla="*/ 0 w 366"/>
                <a:gd name="T5" fmla="*/ 246 h 246"/>
                <a:gd name="T6" fmla="*/ 366 w 366"/>
                <a:gd name="T7" fmla="*/ 152 h 246"/>
                <a:gd name="T8" fmla="*/ 366 w 366"/>
                <a:gd name="T9" fmla="*/ 0 h 246"/>
                <a:gd name="T10" fmla="*/ 164 w 366"/>
                <a:gd name="T1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246">
                  <a:moveTo>
                    <a:pt x="164" y="0"/>
                  </a:moveTo>
                  <a:cubicBezTo>
                    <a:pt x="43" y="0"/>
                    <a:pt x="0" y="52"/>
                    <a:pt x="0" y="177"/>
                  </a:cubicBezTo>
                  <a:cubicBezTo>
                    <a:pt x="0" y="191"/>
                    <a:pt x="0" y="218"/>
                    <a:pt x="0" y="246"/>
                  </a:cubicBezTo>
                  <a:cubicBezTo>
                    <a:pt x="84" y="213"/>
                    <a:pt x="244" y="151"/>
                    <a:pt x="366" y="152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6" y="0"/>
                    <a:pt x="209" y="0"/>
                    <a:pt x="16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DCDE2"/>
                </a:gs>
                <a:gs pos="100000">
                  <a:srgbClr val="5277B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Freeform 36"/>
            <p:cNvSpPr>
              <a:spLocks/>
            </p:cNvSpPr>
            <p:nvPr/>
          </p:nvSpPr>
          <p:spPr bwMode="gray">
            <a:xfrm>
              <a:off x="2582" y="1761"/>
              <a:ext cx="538" cy="317"/>
            </a:xfrm>
            <a:custGeom>
              <a:avLst/>
              <a:gdLst>
                <a:gd name="T0" fmla="*/ 0 w 366"/>
                <a:gd name="T1" fmla="*/ 215 h 216"/>
                <a:gd name="T2" fmla="*/ 366 w 366"/>
                <a:gd name="T3" fmla="*/ 216 h 216"/>
                <a:gd name="T4" fmla="*/ 366 w 366"/>
                <a:gd name="T5" fmla="*/ 1 h 216"/>
                <a:gd name="T6" fmla="*/ 0 w 366"/>
                <a:gd name="T7" fmla="*/ 95 h 216"/>
                <a:gd name="T8" fmla="*/ 0 w 366"/>
                <a:gd name="T9" fmla="*/ 21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216">
                  <a:moveTo>
                    <a:pt x="0" y="215"/>
                  </a:moveTo>
                  <a:cubicBezTo>
                    <a:pt x="366" y="216"/>
                    <a:pt x="366" y="216"/>
                    <a:pt x="366" y="216"/>
                  </a:cubicBezTo>
                  <a:cubicBezTo>
                    <a:pt x="366" y="1"/>
                    <a:pt x="366" y="1"/>
                    <a:pt x="366" y="1"/>
                  </a:cubicBezTo>
                  <a:cubicBezTo>
                    <a:pt x="244" y="0"/>
                    <a:pt x="84" y="62"/>
                    <a:pt x="0" y="95"/>
                  </a:cubicBezTo>
                  <a:cubicBezTo>
                    <a:pt x="0" y="151"/>
                    <a:pt x="0" y="215"/>
                    <a:pt x="0" y="215"/>
                  </a:cubicBezTo>
                  <a:close/>
                </a:path>
              </a:pathLst>
            </a:custGeom>
            <a:gradFill rotWithShape="1">
              <a:gsLst>
                <a:gs pos="0">
                  <a:srgbClr val="4167B0"/>
                </a:gs>
                <a:gs pos="100000">
                  <a:srgbClr val="6486C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61" name="Picture 37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651" y="1565"/>
              <a:ext cx="634" cy="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" name="Freeform 38"/>
            <p:cNvSpPr>
              <a:spLocks/>
            </p:cNvSpPr>
            <p:nvPr/>
          </p:nvSpPr>
          <p:spPr bwMode="gray">
            <a:xfrm>
              <a:off x="2675" y="1591"/>
              <a:ext cx="557" cy="601"/>
            </a:xfrm>
            <a:custGeom>
              <a:avLst/>
              <a:gdLst>
                <a:gd name="T0" fmla="*/ 151 w 895"/>
                <a:gd name="T1" fmla="*/ 0 h 967"/>
                <a:gd name="T2" fmla="*/ 895 w 895"/>
                <a:gd name="T3" fmla="*/ 41 h 967"/>
                <a:gd name="T4" fmla="*/ 832 w 895"/>
                <a:gd name="T5" fmla="*/ 967 h 967"/>
                <a:gd name="T6" fmla="*/ 0 w 895"/>
                <a:gd name="T7" fmla="*/ 844 h 967"/>
                <a:gd name="T8" fmla="*/ 151 w 895"/>
                <a:gd name="T9" fmla="*/ 0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5" h="967">
                  <a:moveTo>
                    <a:pt x="151" y="0"/>
                  </a:moveTo>
                  <a:lnTo>
                    <a:pt x="895" y="41"/>
                  </a:lnTo>
                  <a:lnTo>
                    <a:pt x="832" y="967"/>
                  </a:lnTo>
                  <a:lnTo>
                    <a:pt x="0" y="844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3" name="Freeform 39"/>
            <p:cNvSpPr>
              <a:spLocks noEditPoints="1"/>
            </p:cNvSpPr>
            <p:nvPr/>
          </p:nvSpPr>
          <p:spPr bwMode="gray">
            <a:xfrm>
              <a:off x="2764" y="1681"/>
              <a:ext cx="406" cy="377"/>
            </a:xfrm>
            <a:custGeom>
              <a:avLst/>
              <a:gdLst>
                <a:gd name="T0" fmla="*/ 27 w 276"/>
                <a:gd name="T1" fmla="*/ 10 h 257"/>
                <a:gd name="T2" fmla="*/ 27 w 276"/>
                <a:gd name="T3" fmla="*/ 16 h 257"/>
                <a:gd name="T4" fmla="*/ 33 w 276"/>
                <a:gd name="T5" fmla="*/ 120 h 257"/>
                <a:gd name="T6" fmla="*/ 89 w 276"/>
                <a:gd name="T7" fmla="*/ 43 h 257"/>
                <a:gd name="T8" fmla="*/ 90 w 276"/>
                <a:gd name="T9" fmla="*/ 126 h 257"/>
                <a:gd name="T10" fmla="*/ 165 w 276"/>
                <a:gd name="T11" fmla="*/ 27 h 257"/>
                <a:gd name="T12" fmla="*/ 169 w 276"/>
                <a:gd name="T13" fmla="*/ 22 h 257"/>
                <a:gd name="T14" fmla="*/ 175 w 276"/>
                <a:gd name="T15" fmla="*/ 19 h 257"/>
                <a:gd name="T16" fmla="*/ 185 w 276"/>
                <a:gd name="T17" fmla="*/ 14 h 257"/>
                <a:gd name="T18" fmla="*/ 167 w 276"/>
                <a:gd name="T19" fmla="*/ 13 h 257"/>
                <a:gd name="T20" fmla="*/ 147 w 276"/>
                <a:gd name="T21" fmla="*/ 11 h 257"/>
                <a:gd name="T22" fmla="*/ 154 w 276"/>
                <a:gd name="T23" fmla="*/ 17 h 257"/>
                <a:gd name="T24" fmla="*/ 154 w 276"/>
                <a:gd name="T25" fmla="*/ 24 h 257"/>
                <a:gd name="T26" fmla="*/ 122 w 276"/>
                <a:gd name="T27" fmla="*/ 75 h 257"/>
                <a:gd name="T28" fmla="*/ 115 w 276"/>
                <a:gd name="T29" fmla="*/ 75 h 257"/>
                <a:gd name="T30" fmla="*/ 104 w 276"/>
                <a:gd name="T31" fmla="*/ 7 h 257"/>
                <a:gd name="T32" fmla="*/ 50 w 276"/>
                <a:gd name="T33" fmla="*/ 80 h 257"/>
                <a:gd name="T34" fmla="*/ 53 w 276"/>
                <a:gd name="T35" fmla="*/ 23 h 257"/>
                <a:gd name="T36" fmla="*/ 53 w 276"/>
                <a:gd name="T37" fmla="*/ 13 h 257"/>
                <a:gd name="T38" fmla="*/ 58 w 276"/>
                <a:gd name="T39" fmla="*/ 9 h 257"/>
                <a:gd name="T40" fmla="*/ 67 w 276"/>
                <a:gd name="T41" fmla="*/ 4 h 257"/>
                <a:gd name="T42" fmla="*/ 29 w 276"/>
                <a:gd name="T43" fmla="*/ 1 h 257"/>
                <a:gd name="T44" fmla="*/ 15 w 276"/>
                <a:gd name="T45" fmla="*/ 3 h 257"/>
                <a:gd name="T46" fmla="*/ 26 w 276"/>
                <a:gd name="T47" fmla="*/ 8 h 257"/>
                <a:gd name="T48" fmla="*/ 246 w 276"/>
                <a:gd name="T49" fmla="*/ 257 h 257"/>
                <a:gd name="T50" fmla="*/ 2 w 276"/>
                <a:gd name="T51" fmla="*/ 204 h 257"/>
                <a:gd name="T52" fmla="*/ 6 w 276"/>
                <a:gd name="T53" fmla="*/ 180 h 257"/>
                <a:gd name="T54" fmla="*/ 255 w 276"/>
                <a:gd name="T55" fmla="*/ 178 h 257"/>
                <a:gd name="T56" fmla="*/ 6 w 276"/>
                <a:gd name="T57" fmla="*/ 180 h 257"/>
                <a:gd name="T58" fmla="*/ 200 w 276"/>
                <a:gd name="T59" fmla="*/ 35 h 257"/>
                <a:gd name="T60" fmla="*/ 276 w 276"/>
                <a:gd name="T61" fmla="*/ 15 h 257"/>
                <a:gd name="T62" fmla="*/ 194 w 276"/>
                <a:gd name="T63" fmla="*/ 86 h 257"/>
                <a:gd name="T64" fmla="*/ 269 w 276"/>
                <a:gd name="T65" fmla="*/ 66 h 257"/>
                <a:gd name="T66" fmla="*/ 194 w 276"/>
                <a:gd name="T67" fmla="*/ 86 h 257"/>
                <a:gd name="T68" fmla="*/ 260 w 276"/>
                <a:gd name="T69" fmla="*/ 145 h 257"/>
                <a:gd name="T70" fmla="*/ 190 w 276"/>
                <a:gd name="T71" fmla="*/ 11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6" h="257">
                  <a:moveTo>
                    <a:pt x="26" y="8"/>
                  </a:moveTo>
                  <a:cubicBezTo>
                    <a:pt x="26" y="8"/>
                    <a:pt x="27" y="9"/>
                    <a:pt x="27" y="10"/>
                  </a:cubicBezTo>
                  <a:cubicBezTo>
                    <a:pt x="27" y="11"/>
                    <a:pt x="27" y="12"/>
                    <a:pt x="27" y="13"/>
                  </a:cubicBezTo>
                  <a:cubicBezTo>
                    <a:pt x="27" y="14"/>
                    <a:pt x="27" y="15"/>
                    <a:pt x="27" y="16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33" y="120"/>
                    <a:pt x="33" y="120"/>
                    <a:pt x="33" y="120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90" y="126"/>
                    <a:pt x="90" y="126"/>
                    <a:pt x="90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65" y="27"/>
                    <a:pt x="165" y="27"/>
                    <a:pt x="165" y="27"/>
                  </a:cubicBezTo>
                  <a:cubicBezTo>
                    <a:pt x="166" y="26"/>
                    <a:pt x="166" y="25"/>
                    <a:pt x="167" y="25"/>
                  </a:cubicBezTo>
                  <a:cubicBezTo>
                    <a:pt x="167" y="24"/>
                    <a:pt x="168" y="23"/>
                    <a:pt x="169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3" y="20"/>
                    <a:pt x="174" y="20"/>
                    <a:pt x="175" y="19"/>
                  </a:cubicBezTo>
                  <a:cubicBezTo>
                    <a:pt x="184" y="18"/>
                    <a:pt x="184" y="18"/>
                    <a:pt x="184" y="18"/>
                  </a:cubicBezTo>
                  <a:cubicBezTo>
                    <a:pt x="185" y="14"/>
                    <a:pt x="185" y="14"/>
                    <a:pt x="185" y="14"/>
                  </a:cubicBezTo>
                  <a:cubicBezTo>
                    <a:pt x="182" y="14"/>
                    <a:pt x="179" y="14"/>
                    <a:pt x="176" y="13"/>
                  </a:cubicBezTo>
                  <a:cubicBezTo>
                    <a:pt x="173" y="13"/>
                    <a:pt x="170" y="13"/>
                    <a:pt x="167" y="13"/>
                  </a:cubicBezTo>
                  <a:cubicBezTo>
                    <a:pt x="164" y="12"/>
                    <a:pt x="160" y="12"/>
                    <a:pt x="157" y="12"/>
                  </a:cubicBezTo>
                  <a:cubicBezTo>
                    <a:pt x="154" y="12"/>
                    <a:pt x="151" y="11"/>
                    <a:pt x="147" y="11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54" y="17"/>
                    <a:pt x="154" y="17"/>
                    <a:pt x="154" y="17"/>
                  </a:cubicBezTo>
                  <a:cubicBezTo>
                    <a:pt x="155" y="18"/>
                    <a:pt x="156" y="19"/>
                    <a:pt x="156" y="20"/>
                  </a:cubicBezTo>
                  <a:cubicBezTo>
                    <a:pt x="156" y="21"/>
                    <a:pt x="156" y="22"/>
                    <a:pt x="154" y="24"/>
                  </a:cubicBezTo>
                  <a:cubicBezTo>
                    <a:pt x="153" y="26"/>
                    <a:pt x="152" y="28"/>
                    <a:pt x="150" y="31"/>
                  </a:cubicBezTo>
                  <a:cubicBezTo>
                    <a:pt x="122" y="75"/>
                    <a:pt x="122" y="75"/>
                    <a:pt x="122" y="75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5" y="75"/>
                    <a:pt x="115" y="75"/>
                    <a:pt x="115" y="75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0" y="80"/>
                    <a:pt x="50" y="80"/>
                    <a:pt x="50" y="80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0"/>
                    <a:pt x="53" y="18"/>
                    <a:pt x="53" y="17"/>
                  </a:cubicBezTo>
                  <a:cubicBezTo>
                    <a:pt x="53" y="15"/>
                    <a:pt x="53" y="14"/>
                    <a:pt x="53" y="13"/>
                  </a:cubicBezTo>
                  <a:cubicBezTo>
                    <a:pt x="53" y="12"/>
                    <a:pt x="54" y="11"/>
                    <a:pt x="55" y="10"/>
                  </a:cubicBezTo>
                  <a:cubicBezTo>
                    <a:pt x="56" y="10"/>
                    <a:pt x="57" y="9"/>
                    <a:pt x="58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58" y="3"/>
                    <a:pt x="49" y="3"/>
                    <a:pt x="42" y="2"/>
                  </a:cubicBezTo>
                  <a:cubicBezTo>
                    <a:pt x="38" y="2"/>
                    <a:pt x="33" y="1"/>
                    <a:pt x="29" y="1"/>
                  </a:cubicBezTo>
                  <a:cubicBezTo>
                    <a:pt x="25" y="1"/>
                    <a:pt x="20" y="0"/>
                    <a:pt x="16" y="0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7"/>
                    <a:pt x="25" y="7"/>
                    <a:pt x="26" y="8"/>
                  </a:cubicBezTo>
                  <a:close/>
                  <a:moveTo>
                    <a:pt x="0" y="231"/>
                  </a:moveTo>
                  <a:cubicBezTo>
                    <a:pt x="246" y="257"/>
                    <a:pt x="246" y="257"/>
                    <a:pt x="246" y="257"/>
                  </a:cubicBezTo>
                  <a:cubicBezTo>
                    <a:pt x="249" y="229"/>
                    <a:pt x="249" y="229"/>
                    <a:pt x="249" y="229"/>
                  </a:cubicBezTo>
                  <a:cubicBezTo>
                    <a:pt x="2" y="204"/>
                    <a:pt x="2" y="204"/>
                    <a:pt x="2" y="204"/>
                  </a:cubicBezTo>
                  <a:lnTo>
                    <a:pt x="0" y="231"/>
                  </a:lnTo>
                  <a:close/>
                  <a:moveTo>
                    <a:pt x="6" y="180"/>
                  </a:moveTo>
                  <a:cubicBezTo>
                    <a:pt x="253" y="205"/>
                    <a:pt x="253" y="205"/>
                    <a:pt x="253" y="205"/>
                  </a:cubicBezTo>
                  <a:cubicBezTo>
                    <a:pt x="255" y="178"/>
                    <a:pt x="255" y="178"/>
                    <a:pt x="255" y="178"/>
                  </a:cubicBezTo>
                  <a:cubicBezTo>
                    <a:pt x="9" y="152"/>
                    <a:pt x="9" y="152"/>
                    <a:pt x="9" y="152"/>
                  </a:cubicBezTo>
                  <a:lnTo>
                    <a:pt x="6" y="180"/>
                  </a:lnTo>
                  <a:close/>
                  <a:moveTo>
                    <a:pt x="203" y="7"/>
                  </a:moveTo>
                  <a:cubicBezTo>
                    <a:pt x="200" y="35"/>
                    <a:pt x="200" y="35"/>
                    <a:pt x="200" y="35"/>
                  </a:cubicBezTo>
                  <a:cubicBezTo>
                    <a:pt x="273" y="43"/>
                    <a:pt x="273" y="43"/>
                    <a:pt x="273" y="43"/>
                  </a:cubicBezTo>
                  <a:cubicBezTo>
                    <a:pt x="276" y="15"/>
                    <a:pt x="276" y="15"/>
                    <a:pt x="276" y="15"/>
                  </a:cubicBezTo>
                  <a:lnTo>
                    <a:pt x="203" y="7"/>
                  </a:lnTo>
                  <a:close/>
                  <a:moveTo>
                    <a:pt x="194" y="86"/>
                  </a:moveTo>
                  <a:cubicBezTo>
                    <a:pt x="266" y="94"/>
                    <a:pt x="266" y="94"/>
                    <a:pt x="266" y="94"/>
                  </a:cubicBezTo>
                  <a:cubicBezTo>
                    <a:pt x="269" y="66"/>
                    <a:pt x="269" y="66"/>
                    <a:pt x="269" y="66"/>
                  </a:cubicBezTo>
                  <a:cubicBezTo>
                    <a:pt x="196" y="59"/>
                    <a:pt x="196" y="59"/>
                    <a:pt x="196" y="59"/>
                  </a:cubicBezTo>
                  <a:lnTo>
                    <a:pt x="194" y="86"/>
                  </a:lnTo>
                  <a:close/>
                  <a:moveTo>
                    <a:pt x="187" y="138"/>
                  </a:moveTo>
                  <a:cubicBezTo>
                    <a:pt x="260" y="145"/>
                    <a:pt x="260" y="145"/>
                    <a:pt x="260" y="145"/>
                  </a:cubicBezTo>
                  <a:cubicBezTo>
                    <a:pt x="263" y="118"/>
                    <a:pt x="263" y="118"/>
                    <a:pt x="263" y="118"/>
                  </a:cubicBezTo>
                  <a:cubicBezTo>
                    <a:pt x="190" y="110"/>
                    <a:pt x="190" y="110"/>
                    <a:pt x="190" y="110"/>
                  </a:cubicBezTo>
                  <a:lnTo>
                    <a:pt x="187" y="138"/>
                  </a:lnTo>
                  <a:close/>
                </a:path>
              </a:pathLst>
            </a:custGeom>
            <a:gradFill rotWithShape="1">
              <a:gsLst>
                <a:gs pos="0">
                  <a:srgbClr val="6D84C0"/>
                </a:gs>
                <a:gs pos="100000">
                  <a:srgbClr val="0B379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SA" smtClean="0"/>
              <a:t>التعليم الالكتروني والتعلم عن بعد</a:t>
            </a:r>
            <a:endParaRPr lang="ar-SA"/>
          </a:p>
        </p:txBody>
      </p:sp>
      <p:pic>
        <p:nvPicPr>
          <p:cNvPr id="1026" name="Picture 2" descr="C:\Users\USER\Desktop\question-mark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9658">
            <a:off x="3605260" y="1804662"/>
            <a:ext cx="1970348" cy="29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715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5928" y="1052996"/>
            <a:ext cx="4001991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600" b="1" dirty="0">
                <a:latin typeface="Tekton Pro" pitchFamily="34" charset="0"/>
              </a:rPr>
              <a:t>الدخول إلى نظام التعلم </a:t>
            </a:r>
            <a:r>
              <a:rPr lang="ar-SA" sz="2600" b="1" dirty="0" smtClean="0">
                <a:latin typeface="Tekton Pro" pitchFamily="34" charset="0"/>
              </a:rPr>
              <a:t>الالكتروني</a:t>
            </a:r>
            <a:endParaRPr lang="ar-SA" sz="2600" dirty="0">
              <a:latin typeface="Tekton Pro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450" y="1939673"/>
            <a:ext cx="6315832" cy="3591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Rounded Rectangular Callout 31"/>
          <p:cNvSpPr/>
          <p:nvPr/>
        </p:nvSpPr>
        <p:spPr bwMode="auto">
          <a:xfrm>
            <a:off x="7235855" y="1594729"/>
            <a:ext cx="1624366" cy="857264"/>
          </a:xfrm>
          <a:prstGeom prst="wedgeRoundRectCallout">
            <a:avLst>
              <a:gd name="adj1" fmla="val -151508"/>
              <a:gd name="adj2" fmla="val 48968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يتم الدخول للنظام عن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طريق رابط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«نظام التعلم الالكتروني»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SA" smtClean="0"/>
              <a:t>التعليم الالكتروني والتعلم عن بعد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6826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320">
            <a:off x="1681460" y="1799501"/>
            <a:ext cx="6002022" cy="4029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 bwMode="auto">
          <a:xfrm>
            <a:off x="7005942" y="1774062"/>
            <a:ext cx="1624366" cy="857264"/>
          </a:xfrm>
          <a:prstGeom prst="wedgeRoundRectCallout">
            <a:avLst>
              <a:gd name="adj1" fmla="val -57363"/>
              <a:gd name="adj2" fmla="val 89427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kumimoji="0" lang="ar-S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اضغطي </a:t>
            </a:r>
            <a:r>
              <a:rPr lang="ar-SA" sz="1400" b="1" dirty="0">
                <a:solidFill>
                  <a:schemeClr val="tx1"/>
                </a:solidFill>
                <a:latin typeface="Arial" pitchFamily="34" charset="0"/>
              </a:rPr>
              <a:t>على «</a:t>
            </a:r>
            <a:r>
              <a:rPr lang="ar-SA" sz="1400" b="1" dirty="0" smtClean="0">
                <a:solidFill>
                  <a:schemeClr val="tx1"/>
                </a:solidFill>
                <a:latin typeface="Arial" pitchFamily="34" charset="0"/>
              </a:rPr>
              <a:t>دخول</a:t>
            </a:r>
            <a:r>
              <a:rPr kumimoji="0" lang="ar-S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»</a:t>
            </a:r>
          </a:p>
          <a:p>
            <a:pPr algn="ctr" rtl="1"/>
            <a:r>
              <a:rPr lang="ar-SA" sz="1400" b="1" dirty="0" smtClean="0">
                <a:solidFill>
                  <a:schemeClr val="tx1"/>
                </a:solidFill>
                <a:latin typeface="Arial" pitchFamily="34" charset="0"/>
              </a:rPr>
              <a:t>الموجود في القائمة </a:t>
            </a:r>
          </a:p>
          <a:p>
            <a:pPr algn="ctr" rtl="1"/>
            <a:r>
              <a:rPr lang="ar-SA" sz="1400" b="1" dirty="0" smtClean="0">
                <a:solidFill>
                  <a:schemeClr val="tx1"/>
                </a:solidFill>
                <a:latin typeface="Arial" pitchFamily="34" charset="0"/>
              </a:rPr>
              <a:t>على اليمين</a:t>
            </a:r>
            <a:endParaRPr kumimoji="0" lang="ar-S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3289220" y="1774062"/>
            <a:ext cx="1624366" cy="857264"/>
          </a:xfrm>
          <a:prstGeom prst="wedgeRoundRectCallout">
            <a:avLst>
              <a:gd name="adj1" fmla="val -88421"/>
              <a:gd name="adj2" fmla="val 115250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دليل الطالب يشرح لك</a:t>
            </a:r>
            <a:r>
              <a:rPr kumimoji="0" lang="ar-SA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بالتفصيل كيفية دخول</a:t>
            </a:r>
            <a:endParaRPr lang="ar-SA" sz="1400" b="1" dirty="0">
              <a:solidFill>
                <a:schemeClr val="tx1"/>
              </a:solidFill>
              <a:latin typeface="Arial" pitchFamily="34" charset="0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«نظام التعلم الالكتروني»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bg1"/>
                </a:solidFill>
              </a:rPr>
              <a:t>التعليم الالكتروني والتعلم عن بعد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5928" y="1052996"/>
            <a:ext cx="4001991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600" b="1" dirty="0">
                <a:latin typeface="Tekton Pro" pitchFamily="34" charset="0"/>
              </a:rPr>
              <a:t>الدخول إلى نظام التعلم </a:t>
            </a:r>
            <a:r>
              <a:rPr lang="ar-SA" sz="2600" b="1" dirty="0" smtClean="0">
                <a:latin typeface="Tekton Pro" pitchFamily="34" charset="0"/>
              </a:rPr>
              <a:t>الالكتروني</a:t>
            </a:r>
            <a:endParaRPr lang="ar-SA" sz="2600" dirty="0">
              <a:latin typeface="Tekton Pro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921">
            <a:off x="1438446" y="1738099"/>
            <a:ext cx="6116483" cy="39692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 bwMode="auto">
          <a:xfrm>
            <a:off x="7267905" y="2612077"/>
            <a:ext cx="1624366" cy="1061287"/>
          </a:xfrm>
          <a:prstGeom prst="wedgeRoundRectCallout">
            <a:avLst>
              <a:gd name="adj1" fmla="val -73863"/>
              <a:gd name="adj2" fmla="val -66893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kumimoji="0" lang="ar-S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يمكنك التواصل مع ارقام </a:t>
            </a:r>
          </a:p>
          <a:p>
            <a:pPr algn="ctr" rtl="1"/>
            <a:r>
              <a:rPr lang="ar-SA" sz="1400" b="1" dirty="0" smtClean="0">
                <a:solidFill>
                  <a:schemeClr val="tx1"/>
                </a:solidFill>
                <a:latin typeface="Arial" pitchFamily="34" charset="0"/>
              </a:rPr>
              <a:t>المبينه او الايميل في حال </a:t>
            </a:r>
          </a:p>
          <a:p>
            <a:pPr algn="ctr" rtl="1"/>
            <a:r>
              <a:rPr lang="ar-SA" sz="1400" b="1" dirty="0" smtClean="0">
                <a:solidFill>
                  <a:schemeClr val="tx1"/>
                </a:solidFill>
                <a:latin typeface="Arial" pitchFamily="34" charset="0"/>
              </a:rPr>
              <a:t>وجود مشكلة في </a:t>
            </a:r>
          </a:p>
          <a:p>
            <a:pPr algn="ctr" rtl="1"/>
            <a:r>
              <a:rPr kumimoji="0" lang="ar-S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حسابك الخاص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 flipH="1">
            <a:off x="1245469" y="4470105"/>
            <a:ext cx="1576552" cy="857264"/>
          </a:xfrm>
          <a:prstGeom prst="wedgeRoundRectCallout">
            <a:avLst>
              <a:gd name="adj1" fmla="val -133863"/>
              <a:gd name="adj2" fmla="val -88961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kumimoji="0" lang="ar-S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أدخلي</a:t>
            </a:r>
            <a:r>
              <a:rPr kumimoji="0" lang="ar-SA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اسم المستخدم وكلمة </a:t>
            </a:r>
          </a:p>
          <a:p>
            <a:pPr algn="ctr" rtl="1"/>
            <a:r>
              <a:rPr kumimoji="0" lang="ar-SA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المرور </a:t>
            </a:r>
          </a:p>
          <a:p>
            <a:pPr algn="ctr" rtl="1"/>
            <a:r>
              <a:rPr kumimoji="0" lang="ar-SA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الخاصة بك للدخول للنظام</a:t>
            </a:r>
            <a:endParaRPr kumimoji="0" lang="ar-S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Left Bracket 7"/>
          <p:cNvSpPr/>
          <p:nvPr/>
        </p:nvSpPr>
        <p:spPr bwMode="auto">
          <a:xfrm>
            <a:off x="4162109" y="3988679"/>
            <a:ext cx="45719" cy="331078"/>
          </a:xfrm>
          <a:prstGeom prst="leftBracke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bg1"/>
                </a:solidFill>
              </a:rPr>
              <a:t>التعليم الالكتروني والتعلم عن بعد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5928" y="1052996"/>
            <a:ext cx="4001991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600" b="1" dirty="0">
                <a:latin typeface="Tekton Pro" pitchFamily="34" charset="0"/>
              </a:rPr>
              <a:t>الدخول إلى نظام التعلم </a:t>
            </a:r>
            <a:r>
              <a:rPr lang="ar-SA" sz="2600" b="1" dirty="0" smtClean="0">
                <a:latin typeface="Tekton Pro" pitchFamily="34" charset="0"/>
              </a:rPr>
              <a:t>الالكتروني</a:t>
            </a:r>
            <a:endParaRPr lang="ar-SA" sz="2600" dirty="0">
              <a:latin typeface="Tekton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455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501" y="1750141"/>
            <a:ext cx="6079985" cy="3907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eft Arrow 7"/>
          <p:cNvSpPr/>
          <p:nvPr/>
        </p:nvSpPr>
        <p:spPr bwMode="auto">
          <a:xfrm>
            <a:off x="6787973" y="2851951"/>
            <a:ext cx="191386" cy="159489"/>
          </a:xfrm>
          <a:prstGeom prst="lef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Left Arrow 9"/>
          <p:cNvSpPr/>
          <p:nvPr/>
        </p:nvSpPr>
        <p:spPr bwMode="auto">
          <a:xfrm>
            <a:off x="6787971" y="3094910"/>
            <a:ext cx="191386" cy="159489"/>
          </a:xfrm>
          <a:prstGeom prst="lef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Left Arrow 10"/>
          <p:cNvSpPr/>
          <p:nvPr/>
        </p:nvSpPr>
        <p:spPr bwMode="auto">
          <a:xfrm>
            <a:off x="6916295" y="2555906"/>
            <a:ext cx="191386" cy="159489"/>
          </a:xfrm>
          <a:prstGeom prst="lef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bg1"/>
                </a:solidFill>
              </a:rPr>
              <a:t>التعليم الالكتروني والتعلم عن بعد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5928" y="1052996"/>
            <a:ext cx="4001991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600" b="1" dirty="0">
                <a:latin typeface="Tekton Pro" pitchFamily="34" charset="0"/>
              </a:rPr>
              <a:t>الدخول إلى نظام التعلم </a:t>
            </a:r>
            <a:r>
              <a:rPr lang="ar-SA" sz="2600" b="1" dirty="0" smtClean="0">
                <a:latin typeface="Tekton Pro" pitchFamily="34" charset="0"/>
              </a:rPr>
              <a:t>الالكتروني</a:t>
            </a:r>
            <a:endParaRPr lang="ar-SA" sz="2600" dirty="0">
              <a:latin typeface="Tekton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73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2080287"/>
            <a:ext cx="2752725" cy="2533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 bwMode="auto">
          <a:xfrm>
            <a:off x="6600170" y="3615306"/>
            <a:ext cx="2025216" cy="1689438"/>
          </a:xfrm>
          <a:prstGeom prst="wedgeRoundRectCallout">
            <a:avLst>
              <a:gd name="adj1" fmla="val -89573"/>
              <a:gd name="adj2" fmla="val -55873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0000" tIns="46800" rIns="90000" bIns="46800" numCol="1" rtlCol="1" anchor="t" anchorCtr="0" compatLnSpc="1">
            <a:prstTxWarp prst="textNoShape">
              <a:avLst/>
            </a:prstTxWarp>
          </a:bodyPr>
          <a:lstStyle/>
          <a:p>
            <a:pPr algn="ctr" rtl="1"/>
            <a:r>
              <a:rPr kumimoji="0" lang="ar-S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يظهر لك تبويب جانبي يمكنك </a:t>
            </a:r>
          </a:p>
          <a:p>
            <a:pPr algn="ctr" rtl="1"/>
            <a:r>
              <a:rPr kumimoji="0" lang="ar-S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من الاطلاع على بياناتك وتعديلها,</a:t>
            </a:r>
            <a:r>
              <a:rPr kumimoji="0" lang="ar-SA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  <a:p>
            <a:pPr algn="ctr" rtl="1"/>
            <a:r>
              <a:rPr kumimoji="0" lang="ar-SA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تغيير كلمة المرور, البحث </a:t>
            </a:r>
          </a:p>
          <a:p>
            <a:pPr algn="ctr" rtl="1"/>
            <a:r>
              <a:rPr kumimoji="0" lang="ar-SA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والتسجيل في مقررات </a:t>
            </a:r>
          </a:p>
          <a:p>
            <a:pPr algn="ctr" rtl="1"/>
            <a:r>
              <a:rPr kumimoji="0" lang="ar-SA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دراسية, واخيرا </a:t>
            </a:r>
          </a:p>
          <a:p>
            <a:pPr algn="ctr" rtl="1"/>
            <a:r>
              <a:rPr kumimoji="0" lang="ar-SA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الخروج من النظام</a:t>
            </a:r>
            <a:endParaRPr kumimoji="0" lang="ar-S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Left Bracket 5"/>
          <p:cNvSpPr/>
          <p:nvPr/>
        </p:nvSpPr>
        <p:spPr bwMode="auto">
          <a:xfrm flipH="1">
            <a:off x="5719840" y="2863331"/>
            <a:ext cx="77464" cy="1585838"/>
          </a:xfrm>
          <a:prstGeom prst="leftBracke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008728" y="3098041"/>
            <a:ext cx="708900" cy="221775"/>
          </a:xfrm>
          <a:prstGeom prst="roundRect">
            <a:avLst/>
          </a:prstGeom>
          <a:solidFill>
            <a:srgbClr val="FF0000">
              <a:alpha val="29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bg1"/>
                </a:solidFill>
              </a:rPr>
              <a:t>التعليم الالكتروني والتعلم عن بعد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3700" y="1052996"/>
            <a:ext cx="2005919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600" b="1" dirty="0" smtClean="0">
                <a:latin typeface="Tekton Pro" pitchFamily="34" charset="0"/>
              </a:rPr>
              <a:t>دخول الاعضاء</a:t>
            </a:r>
            <a:endParaRPr lang="ar-SA" sz="2600" dirty="0">
              <a:latin typeface="Tekton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73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8461</TotalTime>
  <Words>1073</Words>
  <Application>Microsoft Office PowerPoint</Application>
  <PresentationFormat>On-screen Show (4:3)</PresentationFormat>
  <Paragraphs>222</Paragraphs>
  <Slides>27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Standarddesign</vt:lpstr>
      <vt:lpstr>PowerPoint Presentation</vt:lpstr>
      <vt:lpstr>مقدمة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MaryoOoma</dc:creator>
  <dc:description>PresentationLoad.com</dc:description>
  <cp:lastModifiedBy>USER</cp:lastModifiedBy>
  <cp:revision>191</cp:revision>
  <dcterms:created xsi:type="dcterms:W3CDTF">2007-11-27T23:54:21Z</dcterms:created>
  <dcterms:modified xsi:type="dcterms:W3CDTF">2013-04-02T06:59:44Z</dcterms:modified>
</cp:coreProperties>
</file>