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500000"/>
    <a:srgbClr val="003366"/>
    <a:srgbClr val="FFFF99"/>
    <a:srgbClr val="FFFF66"/>
    <a:srgbClr val="006666"/>
    <a:srgbClr val="990000"/>
    <a:srgbClr val="800000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84407" autoAdjust="0"/>
  </p:normalViewPr>
  <p:slideViewPr>
    <p:cSldViewPr>
      <p:cViewPr>
        <p:scale>
          <a:sx n="33" d="100"/>
          <a:sy n="33" d="100"/>
        </p:scale>
        <p:origin x="-312" y="-78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monakasha\final%20results%2021-10\ERPF%20collectiv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monakasha\final%20results%2021-10\GFR%20collectiv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EG"/>
  <c:chart>
    <c:plotArea>
      <c:layout>
        <c:manualLayout>
          <c:layoutTarget val="inner"/>
          <c:xMode val="edge"/>
          <c:yMode val="edge"/>
          <c:x val="0.10754912099276111"/>
          <c:y val="4.7457627118644201E-2"/>
          <c:w val="0.73733195449844979"/>
          <c:h val="0.84915254237288162"/>
        </c:manualLayout>
      </c:layout>
      <c:barChart>
        <c:barDir val="col"/>
        <c:grouping val="clustered"/>
        <c:ser>
          <c:idx val="0"/>
          <c:order val="0"/>
          <c:tx>
            <c:v>Control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Sheet1!$B$13:$E$13</c:f>
                <c:numCache>
                  <c:formatCode>General</c:formatCode>
                  <c:ptCount val="4"/>
                  <c:pt idx="0">
                    <c:v>2.23</c:v>
                  </c:pt>
                  <c:pt idx="1">
                    <c:v>2.82</c:v>
                  </c:pt>
                  <c:pt idx="2">
                    <c:v>0.55000000000000004</c:v>
                  </c:pt>
                  <c:pt idx="3">
                    <c:v>4.1199999999999966</c:v>
                  </c:pt>
                </c:numCache>
              </c:numRef>
            </c:plus>
            <c:minus>
              <c:numRef>
                <c:f>Sheet1!$B$13:$E$13</c:f>
                <c:numCache>
                  <c:formatCode>General</c:formatCode>
                  <c:ptCount val="4"/>
                  <c:pt idx="0">
                    <c:v>2.23</c:v>
                  </c:pt>
                  <c:pt idx="1">
                    <c:v>2.82</c:v>
                  </c:pt>
                  <c:pt idx="2">
                    <c:v>0.55000000000000004</c:v>
                  </c:pt>
                  <c:pt idx="3">
                    <c:v>4.1199999999999966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83.98</c:v>
                </c:pt>
                <c:pt idx="1">
                  <c:v>28.64</c:v>
                </c:pt>
                <c:pt idx="2">
                  <c:v>13.15</c:v>
                </c:pt>
                <c:pt idx="3">
                  <c:v>8.1300000000000008</c:v>
                </c:pt>
              </c:numCache>
            </c:numRef>
          </c:val>
        </c:ser>
        <c:ser>
          <c:idx val="1"/>
          <c:order val="1"/>
          <c:tx>
            <c:v>Enalapril-treated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Sheet1!$B$14:$E$14</c:f>
                <c:numCache>
                  <c:formatCode>General</c:formatCode>
                  <c:ptCount val="4"/>
                  <c:pt idx="0">
                    <c:v>3.5</c:v>
                  </c:pt>
                  <c:pt idx="1">
                    <c:v>0.78</c:v>
                  </c:pt>
                  <c:pt idx="2">
                    <c:v>1.07</c:v>
                  </c:pt>
                  <c:pt idx="3">
                    <c:v>1.8900000000000001</c:v>
                  </c:pt>
                </c:numCache>
              </c:numRef>
            </c:plus>
            <c:minus>
              <c:numRef>
                <c:f>Sheet1!$B$14:$E$14</c:f>
                <c:numCache>
                  <c:formatCode>General</c:formatCode>
                  <c:ptCount val="4"/>
                  <c:pt idx="0">
                    <c:v>3.5</c:v>
                  </c:pt>
                  <c:pt idx="1">
                    <c:v>0.78</c:v>
                  </c:pt>
                  <c:pt idx="2">
                    <c:v>1.07</c:v>
                  </c:pt>
                  <c:pt idx="3">
                    <c:v>1.8900000000000001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85.679999999999978</c:v>
                </c:pt>
                <c:pt idx="1">
                  <c:v>44.44</c:v>
                </c:pt>
                <c:pt idx="2">
                  <c:v>51.03</c:v>
                </c:pt>
                <c:pt idx="3">
                  <c:v>53.690000000000012</c:v>
                </c:pt>
              </c:numCache>
            </c:numRef>
          </c:val>
        </c:ser>
        <c:ser>
          <c:idx val="2"/>
          <c:order val="2"/>
          <c:tx>
            <c:v>Losartan-treated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Sheet1!$B$15:$E$15</c:f>
                <c:numCache>
                  <c:formatCode>General</c:formatCode>
                  <c:ptCount val="4"/>
                  <c:pt idx="0">
                    <c:v>13.83</c:v>
                  </c:pt>
                  <c:pt idx="1">
                    <c:v>3.17</c:v>
                  </c:pt>
                  <c:pt idx="2">
                    <c:v>4.2699999999999996</c:v>
                  </c:pt>
                  <c:pt idx="3">
                    <c:v>5.41</c:v>
                  </c:pt>
                </c:numCache>
              </c:numRef>
            </c:plus>
            <c:minus>
              <c:numRef>
                <c:f>Sheet1!$B$15:$E$15</c:f>
                <c:numCache>
                  <c:formatCode>General</c:formatCode>
                  <c:ptCount val="4"/>
                  <c:pt idx="0">
                    <c:v>13.83</c:v>
                  </c:pt>
                  <c:pt idx="1">
                    <c:v>3.17</c:v>
                  </c:pt>
                  <c:pt idx="2">
                    <c:v>4.2699999999999996</c:v>
                  </c:pt>
                  <c:pt idx="3">
                    <c:v>5.41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84.59</c:v>
                </c:pt>
                <c:pt idx="1">
                  <c:v>65.679999999999978</c:v>
                </c:pt>
                <c:pt idx="2">
                  <c:v>70.940000000000026</c:v>
                </c:pt>
                <c:pt idx="3">
                  <c:v>73.02</c:v>
                </c:pt>
              </c:numCache>
            </c:numRef>
          </c:val>
        </c:ser>
        <c:ser>
          <c:idx val="3"/>
          <c:order val="3"/>
          <c:tx>
            <c:v>Verapamil-treated</c:v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Sheet1!$B$16:$E$16</c:f>
                <c:numCache>
                  <c:formatCode>General</c:formatCode>
                  <c:ptCount val="4"/>
                  <c:pt idx="0">
                    <c:v>7.2</c:v>
                  </c:pt>
                  <c:pt idx="1">
                    <c:v>1.79</c:v>
                  </c:pt>
                  <c:pt idx="2">
                    <c:v>1.9200000000000013</c:v>
                  </c:pt>
                  <c:pt idx="3">
                    <c:v>3.23</c:v>
                  </c:pt>
                </c:numCache>
              </c:numRef>
            </c:plus>
            <c:minus>
              <c:numRef>
                <c:f>Sheet1!$B$16:$E$16</c:f>
                <c:numCache>
                  <c:formatCode>General</c:formatCode>
                  <c:ptCount val="4"/>
                  <c:pt idx="0">
                    <c:v>7.2</c:v>
                  </c:pt>
                  <c:pt idx="1">
                    <c:v>1.79</c:v>
                  </c:pt>
                  <c:pt idx="2">
                    <c:v>1.9200000000000013</c:v>
                  </c:pt>
                  <c:pt idx="3">
                    <c:v>3.23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91.26</c:v>
                </c:pt>
                <c:pt idx="1">
                  <c:v>52.34</c:v>
                </c:pt>
                <c:pt idx="2">
                  <c:v>54.28</c:v>
                </c:pt>
                <c:pt idx="3">
                  <c:v>56.36</c:v>
                </c:pt>
              </c:numCache>
            </c:numRef>
          </c:val>
        </c:ser>
        <c:ser>
          <c:idx val="4"/>
          <c:order val="4"/>
          <c:tx>
            <c:v>NO-treated</c:v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Sheet1!$B$17:$E$17</c:f>
                <c:numCache>
                  <c:formatCode>General</c:formatCode>
                  <c:ptCount val="4"/>
                  <c:pt idx="0">
                    <c:v>7.2</c:v>
                  </c:pt>
                  <c:pt idx="1">
                    <c:v>1.79</c:v>
                  </c:pt>
                  <c:pt idx="2">
                    <c:v>1.53</c:v>
                  </c:pt>
                  <c:pt idx="3">
                    <c:v>6.42</c:v>
                  </c:pt>
                </c:numCache>
              </c:numRef>
            </c:plus>
            <c:minus>
              <c:numRef>
                <c:f>Sheet1!$B$17:$E$17</c:f>
                <c:numCache>
                  <c:formatCode>General</c:formatCode>
                  <c:ptCount val="4"/>
                  <c:pt idx="0">
                    <c:v>7.2</c:v>
                  </c:pt>
                  <c:pt idx="1">
                    <c:v>1.79</c:v>
                  </c:pt>
                  <c:pt idx="2">
                    <c:v>1.53</c:v>
                  </c:pt>
                  <c:pt idx="3">
                    <c:v>6.42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91.26</c:v>
                </c:pt>
                <c:pt idx="1">
                  <c:v>62.34</c:v>
                </c:pt>
                <c:pt idx="2">
                  <c:v>64.940000000000026</c:v>
                </c:pt>
                <c:pt idx="3">
                  <c:v>66.69</c:v>
                </c:pt>
              </c:numCache>
            </c:numRef>
          </c:val>
        </c:ser>
        <c:ser>
          <c:idx val="5"/>
          <c:order val="5"/>
          <c:tx>
            <c:v>AO-treated</c:v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Sheet1!$B$18:$E$18</c:f>
                <c:numCache>
                  <c:formatCode>General</c:formatCode>
                  <c:ptCount val="4"/>
                  <c:pt idx="0">
                    <c:v>3.3099999999999987</c:v>
                  </c:pt>
                  <c:pt idx="1">
                    <c:v>3.63</c:v>
                  </c:pt>
                  <c:pt idx="2">
                    <c:v>1.8900000000000001</c:v>
                  </c:pt>
                  <c:pt idx="3">
                    <c:v>0.45</c:v>
                  </c:pt>
                </c:numCache>
              </c:numRef>
            </c:plus>
            <c:minus>
              <c:numRef>
                <c:f>Sheet1!$B$18:$E$18</c:f>
                <c:numCache>
                  <c:formatCode>General</c:formatCode>
                  <c:ptCount val="4"/>
                  <c:pt idx="0">
                    <c:v>3.3099999999999987</c:v>
                  </c:pt>
                  <c:pt idx="1">
                    <c:v>3.63</c:v>
                  </c:pt>
                  <c:pt idx="2">
                    <c:v>1.8900000000000001</c:v>
                  </c:pt>
                  <c:pt idx="3">
                    <c:v>0.45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Sheet1!$B$8:$E$8</c:f>
              <c:numCache>
                <c:formatCode>General</c:formatCode>
                <c:ptCount val="4"/>
                <c:pt idx="0">
                  <c:v>87.64</c:v>
                </c:pt>
                <c:pt idx="1">
                  <c:v>34.61</c:v>
                </c:pt>
                <c:pt idx="2">
                  <c:v>24.5</c:v>
                </c:pt>
                <c:pt idx="3">
                  <c:v>11.88</c:v>
                </c:pt>
              </c:numCache>
            </c:numRef>
          </c:val>
        </c:ser>
        <c:axId val="133778432"/>
        <c:axId val="133801472"/>
      </c:barChart>
      <c:catAx>
        <c:axId val="133778432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ar-EG"/>
          </a:p>
        </c:txPr>
        <c:crossAx val="133801472"/>
        <c:crosses val="autoZero"/>
        <c:auto val="1"/>
        <c:lblAlgn val="ctr"/>
        <c:lblOffset val="100"/>
        <c:tickLblSkip val="1"/>
        <c:tickMarkSkip val="1"/>
      </c:catAx>
      <c:valAx>
        <c:axId val="13380147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Effective Renal Plsma Flow (ml/min)</a:t>
                </a:r>
              </a:p>
            </c:rich>
          </c:tx>
          <c:layout>
            <c:manualLayout>
              <c:xMode val="edge"/>
              <c:yMode val="edge"/>
              <c:x val="1.1375387797311285E-2"/>
              <c:y val="0.162711864406779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ar-EG"/>
          </a:p>
        </c:txPr>
        <c:crossAx val="1337784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625646328852223"/>
          <c:y val="0.36440677966101753"/>
          <c:w val="0.13960703205791131"/>
          <c:h val="0.215254237288135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ar-EG"/>
        </a:p>
      </c:txPr>
    </c:legend>
    <c:plotVisOnly val="1"/>
    <c:dispBlanksAs val="gap"/>
  </c:chart>
  <c:spPr>
    <a:solidFill>
      <a:schemeClr val="bg1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ar-EG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EG"/>
  <c:chart>
    <c:plotArea>
      <c:layout>
        <c:manualLayout>
          <c:layoutTarget val="inner"/>
          <c:xMode val="edge"/>
          <c:yMode val="edge"/>
          <c:x val="9.5139607032057927E-2"/>
          <c:y val="4.7457627118644201E-2"/>
          <c:w val="0.74974146845915401"/>
          <c:h val="0.84915254237288162"/>
        </c:manualLayout>
      </c:layout>
      <c:barChart>
        <c:barDir val="col"/>
        <c:grouping val="clustered"/>
        <c:ser>
          <c:idx val="0"/>
          <c:order val="0"/>
          <c:tx>
            <c:v>Control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Sheet1!$B$13:$E$13</c:f>
                <c:numCache>
                  <c:formatCode>General</c:formatCode>
                  <c:ptCount val="4"/>
                  <c:pt idx="0">
                    <c:v>0.64000000000000079</c:v>
                  </c:pt>
                  <c:pt idx="1">
                    <c:v>0.84000000000000064</c:v>
                  </c:pt>
                  <c:pt idx="2">
                    <c:v>0.52</c:v>
                  </c:pt>
                  <c:pt idx="3">
                    <c:v>0.53</c:v>
                  </c:pt>
                </c:numCache>
              </c:numRef>
            </c:plus>
            <c:minus>
              <c:numRef>
                <c:f>Sheet1!$B$13:$E$13</c:f>
                <c:numCache>
                  <c:formatCode>General</c:formatCode>
                  <c:ptCount val="4"/>
                  <c:pt idx="0">
                    <c:v>0.64000000000000079</c:v>
                  </c:pt>
                  <c:pt idx="1">
                    <c:v>0.84000000000000064</c:v>
                  </c:pt>
                  <c:pt idx="2">
                    <c:v>0.52</c:v>
                  </c:pt>
                  <c:pt idx="3">
                    <c:v>0.53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23.439999999999987</c:v>
                </c:pt>
                <c:pt idx="1">
                  <c:v>13.54</c:v>
                </c:pt>
                <c:pt idx="2">
                  <c:v>9.73</c:v>
                </c:pt>
                <c:pt idx="3">
                  <c:v>7.4700000000000024</c:v>
                </c:pt>
              </c:numCache>
            </c:numRef>
          </c:val>
        </c:ser>
        <c:ser>
          <c:idx val="1"/>
          <c:order val="1"/>
          <c:tx>
            <c:v>Enalapril-treated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Sheet1!$B$14:$E$14</c:f>
                <c:numCache>
                  <c:formatCode>General</c:formatCode>
                  <c:ptCount val="4"/>
                  <c:pt idx="0">
                    <c:v>0.87000000000000066</c:v>
                  </c:pt>
                  <c:pt idx="1">
                    <c:v>0.68</c:v>
                  </c:pt>
                  <c:pt idx="2">
                    <c:v>0.84000000000000064</c:v>
                  </c:pt>
                  <c:pt idx="3">
                    <c:v>0.94000000000000061</c:v>
                  </c:pt>
                </c:numCache>
              </c:numRef>
            </c:plus>
            <c:minus>
              <c:numRef>
                <c:f>Sheet1!$B$14:$E$14</c:f>
                <c:numCache>
                  <c:formatCode>General</c:formatCode>
                  <c:ptCount val="4"/>
                  <c:pt idx="0">
                    <c:v>0.87000000000000066</c:v>
                  </c:pt>
                  <c:pt idx="1">
                    <c:v>0.68</c:v>
                  </c:pt>
                  <c:pt idx="2">
                    <c:v>0.84000000000000064</c:v>
                  </c:pt>
                  <c:pt idx="3">
                    <c:v>0.94000000000000061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25.95</c:v>
                </c:pt>
                <c:pt idx="1">
                  <c:v>17.73</c:v>
                </c:pt>
                <c:pt idx="2">
                  <c:v>16.25</c:v>
                </c:pt>
                <c:pt idx="3">
                  <c:v>16.04</c:v>
                </c:pt>
              </c:numCache>
            </c:numRef>
          </c:val>
        </c:ser>
        <c:ser>
          <c:idx val="2"/>
          <c:order val="2"/>
          <c:tx>
            <c:v>Losartan-treated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Sheet1!$B$15:$E$15</c:f>
                <c:numCache>
                  <c:formatCode>General</c:formatCode>
                  <c:ptCount val="4"/>
                  <c:pt idx="0">
                    <c:v>0.84000000000000064</c:v>
                  </c:pt>
                  <c:pt idx="1">
                    <c:v>0.87000000000000066</c:v>
                  </c:pt>
                  <c:pt idx="2">
                    <c:v>0.45</c:v>
                  </c:pt>
                  <c:pt idx="3">
                    <c:v>0.25</c:v>
                  </c:pt>
                </c:numCache>
              </c:numRef>
            </c:plus>
            <c:minus>
              <c:numRef>
                <c:f>Sheet1!$B$15:$E$15</c:f>
                <c:numCache>
                  <c:formatCode>General</c:formatCode>
                  <c:ptCount val="4"/>
                  <c:pt idx="0">
                    <c:v>0.84000000000000064</c:v>
                  </c:pt>
                  <c:pt idx="1">
                    <c:v>0.87000000000000066</c:v>
                  </c:pt>
                  <c:pt idx="2">
                    <c:v>0.45</c:v>
                  </c:pt>
                  <c:pt idx="3">
                    <c:v>0.25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25.85</c:v>
                </c:pt>
                <c:pt idx="1">
                  <c:v>20.74</c:v>
                </c:pt>
                <c:pt idx="2">
                  <c:v>21.58</c:v>
                </c:pt>
                <c:pt idx="3">
                  <c:v>21.52</c:v>
                </c:pt>
              </c:numCache>
            </c:numRef>
          </c:val>
        </c:ser>
        <c:ser>
          <c:idx val="3"/>
          <c:order val="3"/>
          <c:tx>
            <c:v>Verapamil-treated</c:v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Sheet1!$B$16:$E$16</c:f>
                <c:numCache>
                  <c:formatCode>General</c:formatCode>
                  <c:ptCount val="4"/>
                  <c:pt idx="0">
                    <c:v>0.84000000000000064</c:v>
                  </c:pt>
                  <c:pt idx="1">
                    <c:v>0.49000000000000032</c:v>
                  </c:pt>
                  <c:pt idx="2">
                    <c:v>0.84000000000000064</c:v>
                  </c:pt>
                  <c:pt idx="3">
                    <c:v>1.1499999999999986</c:v>
                  </c:pt>
                </c:numCache>
              </c:numRef>
            </c:plus>
            <c:minus>
              <c:numRef>
                <c:f>Sheet1!$B$16:$E$16</c:f>
                <c:numCache>
                  <c:formatCode>General</c:formatCode>
                  <c:ptCount val="4"/>
                  <c:pt idx="0">
                    <c:v>0.84000000000000064</c:v>
                  </c:pt>
                  <c:pt idx="1">
                    <c:v>0.49000000000000032</c:v>
                  </c:pt>
                  <c:pt idx="2">
                    <c:v>0.84000000000000064</c:v>
                  </c:pt>
                  <c:pt idx="3">
                    <c:v>1.1499999999999986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25.58</c:v>
                </c:pt>
                <c:pt idx="1">
                  <c:v>16.739999999999988</c:v>
                </c:pt>
                <c:pt idx="2">
                  <c:v>16.579999999999988</c:v>
                </c:pt>
                <c:pt idx="3">
                  <c:v>14.86000000000001</c:v>
                </c:pt>
              </c:numCache>
            </c:numRef>
          </c:val>
        </c:ser>
        <c:ser>
          <c:idx val="4"/>
          <c:order val="4"/>
          <c:tx>
            <c:v>NO-treated</c:v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Sheet1!$B$17:$E$17</c:f>
                <c:numCache>
                  <c:formatCode>General</c:formatCode>
                  <c:ptCount val="4"/>
                  <c:pt idx="0">
                    <c:v>1.42</c:v>
                  </c:pt>
                  <c:pt idx="1">
                    <c:v>0.45</c:v>
                  </c:pt>
                  <c:pt idx="2">
                    <c:v>0.42000000000000032</c:v>
                  </c:pt>
                  <c:pt idx="3">
                    <c:v>0.68</c:v>
                  </c:pt>
                </c:numCache>
              </c:numRef>
            </c:plus>
            <c:minus>
              <c:numRef>
                <c:f>Sheet1!$B$17:$E$17</c:f>
                <c:numCache>
                  <c:formatCode>General</c:formatCode>
                  <c:ptCount val="4"/>
                  <c:pt idx="0">
                    <c:v>1.42</c:v>
                  </c:pt>
                  <c:pt idx="1">
                    <c:v>0.45</c:v>
                  </c:pt>
                  <c:pt idx="2">
                    <c:v>0.42000000000000032</c:v>
                  </c:pt>
                  <c:pt idx="3">
                    <c:v>0.68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26.25</c:v>
                </c:pt>
                <c:pt idx="1">
                  <c:v>18.41</c:v>
                </c:pt>
                <c:pt idx="2">
                  <c:v>19.579999999999988</c:v>
                </c:pt>
                <c:pt idx="3">
                  <c:v>19.190000000000001</c:v>
                </c:pt>
              </c:numCache>
            </c:numRef>
          </c:val>
        </c:ser>
        <c:ser>
          <c:idx val="5"/>
          <c:order val="5"/>
          <c:tx>
            <c:v>AO-treated</c:v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errBars>
            <c:errBarType val="both"/>
            <c:errValType val="cust"/>
            <c:plus>
              <c:numRef>
                <c:f>Sheet1!$B$18:$E$18</c:f>
                <c:numCache>
                  <c:formatCode>General</c:formatCode>
                  <c:ptCount val="4"/>
                  <c:pt idx="0">
                    <c:v>1.6500000000000001</c:v>
                  </c:pt>
                  <c:pt idx="1">
                    <c:v>0.69000000000000061</c:v>
                  </c:pt>
                  <c:pt idx="2">
                    <c:v>0.94000000000000061</c:v>
                  </c:pt>
                  <c:pt idx="3">
                    <c:v>1.3900000000000001</c:v>
                  </c:pt>
                </c:numCache>
              </c:numRef>
            </c:plus>
            <c:minus>
              <c:numRef>
                <c:f>Sheet1!$B$18:$E$18</c:f>
                <c:numCache>
                  <c:formatCode>General</c:formatCode>
                  <c:ptCount val="4"/>
                  <c:pt idx="0">
                    <c:v>1.6500000000000001</c:v>
                  </c:pt>
                  <c:pt idx="1">
                    <c:v>0.69000000000000061</c:v>
                  </c:pt>
                  <c:pt idx="2">
                    <c:v>0.94000000000000061</c:v>
                  </c:pt>
                  <c:pt idx="3">
                    <c:v>1.3900000000000001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Sheet1!$B$2:$E$2</c:f>
              <c:strCache>
                <c:ptCount val="4"/>
                <c:pt idx="0">
                  <c:v>pre-obstruction</c:v>
                </c:pt>
                <c:pt idx="1">
                  <c:v>post 3 days</c:v>
                </c:pt>
                <c:pt idx="2">
                  <c:v>post 10 days</c:v>
                </c:pt>
                <c:pt idx="3">
                  <c:v>post 21 days</c:v>
                </c:pt>
              </c:strCache>
            </c:strRef>
          </c:cat>
          <c:val>
            <c:numRef>
              <c:f>Sheet1!$B$8:$E$8</c:f>
              <c:numCache>
                <c:formatCode>General</c:formatCode>
                <c:ptCount val="4"/>
                <c:pt idx="0">
                  <c:v>25.5</c:v>
                </c:pt>
                <c:pt idx="1">
                  <c:v>14.18</c:v>
                </c:pt>
                <c:pt idx="2">
                  <c:v>9.43</c:v>
                </c:pt>
                <c:pt idx="3">
                  <c:v>8.08</c:v>
                </c:pt>
              </c:numCache>
            </c:numRef>
          </c:val>
        </c:ser>
        <c:axId val="149996672"/>
        <c:axId val="150589440"/>
      </c:barChart>
      <c:catAx>
        <c:axId val="149996672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ar-EG"/>
          </a:p>
        </c:txPr>
        <c:crossAx val="150589440"/>
        <c:crosses val="autoZero"/>
        <c:auto val="1"/>
        <c:lblAlgn val="ctr"/>
        <c:lblOffset val="100"/>
        <c:tickLblSkip val="1"/>
        <c:tickMarkSkip val="1"/>
      </c:catAx>
      <c:valAx>
        <c:axId val="15058944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Glomerular Filtration Rate (ml/min)</a:t>
                </a:r>
              </a:p>
            </c:rich>
          </c:tx>
          <c:layout>
            <c:manualLayout>
              <c:xMode val="edge"/>
              <c:yMode val="edge"/>
              <c:x val="1.1375387797311285E-2"/>
              <c:y val="0.1745762711864409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ar-EG"/>
          </a:p>
        </c:txPr>
        <c:crossAx val="1499966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625646328852223"/>
          <c:y val="0.36440677966101753"/>
          <c:w val="0.13960703205791131"/>
          <c:h val="0.215254237288135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ar-EG"/>
        </a:p>
      </c:txPr>
    </c:legend>
    <c:plotVisOnly val="1"/>
    <c:dispBlanksAs val="gap"/>
  </c:chart>
  <c:spPr>
    <a:solidFill>
      <a:schemeClr val="bg1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ar-EG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0.51042</cdr:x>
      <cdr:y>0.47116</cdr:y>
    </cdr:from>
    <cdr:to>
      <cdr:x>0.56735</cdr:x>
      <cdr:y>0.53802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4701331" y="2647775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0.74097</cdr:x>
      <cdr:y>0.41984</cdr:y>
    </cdr:from>
    <cdr:to>
      <cdr:x>0.79789</cdr:x>
      <cdr:y>0.48671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6824793" y="2359404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0.56071</cdr:x>
      <cdr:y>0.42917</cdr:y>
    </cdr:from>
    <cdr:to>
      <cdr:x>0.61763</cdr:x>
      <cdr:y>0.49603</cdr:y>
    </cdr:to>
    <cdr:sp macro="" textlink="">
      <cdr:nvSpPr>
        <cdr:cNvPr id="4" name="Rounded Rectangle 3"/>
        <cdr:cNvSpPr/>
      </cdr:nvSpPr>
      <cdr:spPr>
        <a:xfrm xmlns:a="http://schemas.openxmlformats.org/drawingml/2006/main">
          <a:off x="5164472" y="2411835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0.7144</cdr:x>
      <cdr:y>0.28145</cdr:y>
    </cdr:from>
    <cdr:to>
      <cdr:x>0.77133</cdr:x>
      <cdr:y>0.34831</cdr:y>
    </cdr:to>
    <cdr:sp macro="" textlink="">
      <cdr:nvSpPr>
        <cdr:cNvPr id="5" name="Rounded Rectangle 4"/>
        <cdr:cNvSpPr/>
      </cdr:nvSpPr>
      <cdr:spPr>
        <a:xfrm xmlns:a="http://schemas.openxmlformats.org/drawingml/2006/main">
          <a:off x="6580115" y="1581674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0.53129</cdr:x>
      <cdr:y>0.30477</cdr:y>
    </cdr:from>
    <cdr:to>
      <cdr:x>0.58822</cdr:x>
      <cdr:y>0.37164</cdr:y>
    </cdr:to>
    <cdr:sp macro="" textlink="">
      <cdr:nvSpPr>
        <cdr:cNvPr id="6" name="Rounded Rectangle 5"/>
        <cdr:cNvSpPr/>
      </cdr:nvSpPr>
      <cdr:spPr>
        <a:xfrm xmlns:a="http://schemas.openxmlformats.org/drawingml/2006/main">
          <a:off x="4893578" y="1712752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0.35008</cdr:x>
      <cdr:y>0.35142</cdr:y>
    </cdr:from>
    <cdr:to>
      <cdr:x>0.40701</cdr:x>
      <cdr:y>0.41829</cdr:y>
    </cdr:to>
    <cdr:sp macro="" textlink="">
      <cdr:nvSpPr>
        <cdr:cNvPr id="7" name="Rounded Rectangle 6"/>
        <cdr:cNvSpPr/>
      </cdr:nvSpPr>
      <cdr:spPr>
        <a:xfrm xmlns:a="http://schemas.openxmlformats.org/drawingml/2006/main">
          <a:off x="3224518" y="1974909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0.69732</cdr:x>
      <cdr:y>0.44161</cdr:y>
    </cdr:from>
    <cdr:to>
      <cdr:x>0.75425</cdr:x>
      <cdr:y>0.50847</cdr:y>
    </cdr:to>
    <cdr:sp macro="" textlink="">
      <cdr:nvSpPr>
        <cdr:cNvPr id="8" name="Rounded Rectangle 7"/>
        <cdr:cNvSpPr/>
      </cdr:nvSpPr>
      <cdr:spPr>
        <a:xfrm xmlns:a="http://schemas.openxmlformats.org/drawingml/2006/main">
          <a:off x="6422822" y="2481744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0.76753</cdr:x>
      <cdr:y>0.32188</cdr:y>
    </cdr:from>
    <cdr:to>
      <cdr:x>0.82445</cdr:x>
      <cdr:y>0.38874</cdr:y>
    </cdr:to>
    <cdr:sp macro="" textlink="">
      <cdr:nvSpPr>
        <cdr:cNvPr id="9" name="Rounded Rectangle 8"/>
        <cdr:cNvSpPr/>
      </cdr:nvSpPr>
      <cdr:spPr>
        <a:xfrm xmlns:a="http://schemas.openxmlformats.org/drawingml/2006/main">
          <a:off x="7069472" y="1808877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0.58347</cdr:x>
      <cdr:y>0.37319</cdr:y>
    </cdr:from>
    <cdr:to>
      <cdr:x>0.6404</cdr:x>
      <cdr:y>0.44006</cdr:y>
    </cdr:to>
    <cdr:sp macro="" textlink="">
      <cdr:nvSpPr>
        <cdr:cNvPr id="10" name="Rounded Rectangle 9"/>
        <cdr:cNvSpPr/>
      </cdr:nvSpPr>
      <cdr:spPr>
        <a:xfrm xmlns:a="http://schemas.openxmlformats.org/drawingml/2006/main">
          <a:off x="5374197" y="2097248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0.40321</cdr:x>
      <cdr:y>0.38874</cdr:y>
    </cdr:from>
    <cdr:to>
      <cdr:x>0.46014</cdr:x>
      <cdr:y>0.45561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3713876" y="2184634"/>
          <a:ext cx="524312" cy="37575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0.29947</cdr:x>
      <cdr:y>0.05797</cdr:y>
    </cdr:from>
    <cdr:to>
      <cdr:x>0.9644</cdr:x>
      <cdr:y>0.16892</cdr:y>
    </cdr:to>
    <cdr:sp macro="" textlink="">
      <cdr:nvSpPr>
        <cdr:cNvPr id="12" name="Text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00528" y="285752"/>
          <a:ext cx="8882751" cy="546899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2857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 rtl="0" eaLnBrk="0" fontAlgn="base" hangingPunct="0">
            <a:spcBef>
              <a:spcPct val="0"/>
            </a:spcBef>
            <a:spcAft>
              <a:spcPct val="0"/>
            </a:spcAft>
          </a:pPr>
          <a:r>
            <a:rPr lang="en-US" sz="2800" b="1" kern="1200" dirty="0">
              <a:solidFill>
                <a:srgbClr val="000000"/>
              </a:solidFill>
              <a:latin typeface="Arial" pitchFamily="34" charset="0"/>
            </a:rPr>
            <a:t>Effect of various </a:t>
          </a:r>
          <a:r>
            <a:rPr lang="en-US" sz="2800" b="1" kern="1200" dirty="0" smtClean="0">
              <a:solidFill>
                <a:srgbClr val="000000"/>
              </a:solidFill>
              <a:latin typeface="Arial" pitchFamily="34" charset="0"/>
            </a:rPr>
            <a:t>Agents </a:t>
          </a:r>
          <a:r>
            <a:rPr lang="en-US" sz="2800" b="1" kern="1200" dirty="0">
              <a:solidFill>
                <a:srgbClr val="000000"/>
              </a:solidFill>
              <a:latin typeface="Arial" pitchFamily="34" charset="0"/>
            </a:rPr>
            <a:t>on split ERPF</a:t>
          </a:r>
          <a:endParaRPr lang="ar-EG" sz="2800" b="1" kern="1200" dirty="0">
            <a:solidFill>
              <a:srgbClr val="000000"/>
            </a:solidFill>
            <a:latin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0.76279</cdr:x>
      <cdr:y>0.28456</cdr:y>
    </cdr:from>
    <cdr:to>
      <cdr:x>0.81972</cdr:x>
      <cdr:y>0.35142</cdr:y>
    </cdr:to>
    <cdr:sp macro="" textlink="">
      <cdr:nvSpPr>
        <cdr:cNvPr id="6" name="Rounded Rectangle 5"/>
        <cdr:cNvSpPr/>
      </cdr:nvSpPr>
      <cdr:spPr>
        <a:xfrm xmlns:a="http://schemas.openxmlformats.org/drawingml/2006/main">
          <a:off x="7025780" y="1599151"/>
          <a:ext cx="524364" cy="3757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0.57683</cdr:x>
      <cdr:y>0.27834</cdr:y>
    </cdr:from>
    <cdr:to>
      <cdr:x>0.63376</cdr:x>
      <cdr:y>0.3452</cdr:y>
    </cdr:to>
    <cdr:sp macro="" textlink="">
      <cdr:nvSpPr>
        <cdr:cNvPr id="7" name="Rounded Rectangle 6"/>
        <cdr:cNvSpPr/>
      </cdr:nvSpPr>
      <cdr:spPr>
        <a:xfrm xmlns:a="http://schemas.openxmlformats.org/drawingml/2006/main">
          <a:off x="5313027" y="1564198"/>
          <a:ext cx="524364" cy="3757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0.74381</cdr:x>
      <cdr:y>0.37941</cdr:y>
    </cdr:from>
    <cdr:to>
      <cdr:x>0.80074</cdr:x>
      <cdr:y>0.44627</cdr:y>
    </cdr:to>
    <cdr:sp macro="" textlink="">
      <cdr:nvSpPr>
        <cdr:cNvPr id="8" name="Rounded Rectangle 7"/>
        <cdr:cNvSpPr/>
      </cdr:nvSpPr>
      <cdr:spPr>
        <a:xfrm xmlns:a="http://schemas.openxmlformats.org/drawingml/2006/main">
          <a:off x="6851010" y="2132203"/>
          <a:ext cx="524364" cy="3757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0.7163</cdr:x>
      <cdr:y>0.2177</cdr:y>
    </cdr:from>
    <cdr:to>
      <cdr:x>0.77323</cdr:x>
      <cdr:y>0.28456</cdr:y>
    </cdr:to>
    <cdr:sp macro="" textlink="">
      <cdr:nvSpPr>
        <cdr:cNvPr id="9" name="Rounded Rectangle 8"/>
        <cdr:cNvSpPr/>
      </cdr:nvSpPr>
      <cdr:spPr>
        <a:xfrm xmlns:a="http://schemas.openxmlformats.org/drawingml/2006/main">
          <a:off x="6597592" y="1223394"/>
          <a:ext cx="524364" cy="3757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0.5294</cdr:x>
      <cdr:y>0.21148</cdr:y>
    </cdr:from>
    <cdr:to>
      <cdr:x>0.58633</cdr:x>
      <cdr:y>0.27834</cdr:y>
    </cdr:to>
    <cdr:sp macro="" textlink="">
      <cdr:nvSpPr>
        <cdr:cNvPr id="10" name="Rounded Rectangle 9"/>
        <cdr:cNvSpPr/>
      </cdr:nvSpPr>
      <cdr:spPr>
        <a:xfrm xmlns:a="http://schemas.openxmlformats.org/drawingml/2006/main">
          <a:off x="4876101" y="1188440"/>
          <a:ext cx="524364" cy="3757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0.68878</cdr:x>
      <cdr:y>0.36386</cdr:y>
    </cdr:from>
    <cdr:to>
      <cdr:x>0.74571</cdr:x>
      <cdr:y>0.43072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6344174" y="2044817"/>
          <a:ext cx="524364" cy="3757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>
              <a:solidFill>
                <a:sysClr val="windowText" lastClr="000000"/>
              </a:solidFill>
            </a:rPr>
            <a:t>*</a:t>
          </a:r>
          <a:endParaRPr lang="ar-EG" sz="20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0.38625</cdr:x>
      <cdr:y>0.10606</cdr:y>
    </cdr:from>
    <cdr:to>
      <cdr:x>0.96191</cdr:x>
      <cdr:y>0.20922</cdr:y>
    </cdr:to>
    <cdr:sp macro="" textlink="">
      <cdr:nvSpPr>
        <cdr:cNvPr id="13" name="Text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14974" y="500066"/>
          <a:ext cx="7772400" cy="486374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2857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2800" kern="1200">
              <a:solidFill>
                <a:srgbClr val="000000"/>
              </a:solidFill>
              <a:latin typeface="Arial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2800" kern="1200">
              <a:solidFill>
                <a:srgbClr val="000000"/>
              </a:solidFill>
              <a:latin typeface="Arial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2800" kern="1200">
              <a:solidFill>
                <a:srgbClr val="000000"/>
              </a:solidFill>
              <a:latin typeface="Arial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2800" kern="1200">
              <a:solidFill>
                <a:srgbClr val="000000"/>
              </a:solidFill>
              <a:latin typeface="Arial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2800" kern="1200">
              <a:solidFill>
                <a:srgbClr val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sz="2800" kern="1200">
              <a:solidFill>
                <a:srgbClr val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sz="2800" kern="1200">
              <a:solidFill>
                <a:srgbClr val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sz="2800" kern="1200">
              <a:solidFill>
                <a:srgbClr val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sz="2800" kern="1200">
              <a:solidFill>
                <a:srgbClr val="000000"/>
              </a:solidFill>
              <a:latin typeface="Arial" pitchFamily="34" charset="0"/>
            </a:defRPr>
          </a:lvl9pPr>
        </a:lstStyle>
        <a:p xmlns:a="http://schemas.openxmlformats.org/drawingml/2006/main">
          <a:pPr algn="ctr" rtl="0"/>
          <a:r>
            <a:rPr lang="en-US" b="1" dirty="0"/>
            <a:t>Effect of various </a:t>
          </a:r>
          <a:r>
            <a:rPr lang="en-US" b="1" dirty="0" smtClean="0"/>
            <a:t>Agents </a:t>
          </a:r>
          <a:r>
            <a:rPr lang="en-US" b="1" dirty="0"/>
            <a:t>on split GFR</a:t>
          </a:r>
          <a:endParaRPr lang="ar-EG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E243DA0-0F37-4B9D-8137-8E9DB1D47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5543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2445226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 dirty="0"/>
              <a:t>LOGO</a:t>
            </a:r>
            <a:endParaRPr lang="en-US" sz="4800" dirty="0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57600" y="685800"/>
            <a:ext cx="20110450" cy="36576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/>
            <a:r>
              <a:rPr 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Renoprotection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against complete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unilateral </a:t>
            </a:r>
            <a:r>
              <a:rPr 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ureteric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obstruction: Is there an ultimate choice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en-US" sz="4000" b="1" dirty="0" err="1" smtClean="0">
                <a:solidFill>
                  <a:srgbClr val="00FF00"/>
                </a:solidFill>
                <a:cs typeface="Arial" pitchFamily="34" charset="0"/>
              </a:rPr>
              <a:t>Khaled</a:t>
            </a:r>
            <a:r>
              <a:rPr lang="en-US" sz="4000" b="1" dirty="0" smtClean="0">
                <a:solidFill>
                  <a:srgbClr val="00FF00"/>
                </a:solidFill>
                <a:cs typeface="Arial" pitchFamily="34" charset="0"/>
              </a:rPr>
              <a:t> I. </a:t>
            </a:r>
            <a:r>
              <a:rPr lang="en-US" sz="4000" b="1" dirty="0" err="1" smtClean="0">
                <a:solidFill>
                  <a:srgbClr val="00FF00"/>
                </a:solidFill>
                <a:cs typeface="Arial" pitchFamily="34" charset="0"/>
              </a:rPr>
              <a:t>Khalil</a:t>
            </a:r>
            <a:r>
              <a:rPr lang="en-US" sz="4000" b="1" dirty="0" smtClean="0">
                <a:solidFill>
                  <a:srgbClr val="00FF00"/>
                </a:solidFill>
                <a:cs typeface="Arial" pitchFamily="34" charset="0"/>
              </a:rPr>
              <a:t> </a:t>
            </a:r>
            <a:r>
              <a:rPr lang="en-US" sz="4000" b="1" baseline="30000" dirty="0" smtClean="0">
                <a:solidFill>
                  <a:srgbClr val="FFFF00"/>
                </a:solidFill>
                <a:cs typeface="Arial" pitchFamily="34" charset="0"/>
              </a:rPr>
              <a:t>a</a:t>
            </a:r>
            <a:r>
              <a:rPr lang="en-US" sz="4000" b="1" baseline="30000" dirty="0" smtClean="0">
                <a:solidFill>
                  <a:srgbClr val="00FF00"/>
                </a:solidFill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FF00"/>
                </a:solidFill>
                <a:cs typeface="Arial" pitchFamily="34" charset="0"/>
              </a:rPr>
              <a:t>AND Ahmed A. </a:t>
            </a:r>
            <a:r>
              <a:rPr lang="en-US" sz="4000" b="1" dirty="0" err="1" smtClean="0">
                <a:solidFill>
                  <a:srgbClr val="00FF00"/>
                </a:solidFill>
                <a:cs typeface="Arial" pitchFamily="34" charset="0"/>
              </a:rPr>
              <a:t>Shokeir</a:t>
            </a:r>
            <a:r>
              <a:rPr lang="en-US" sz="4000" b="1" dirty="0" smtClean="0">
                <a:solidFill>
                  <a:srgbClr val="00FF00"/>
                </a:solidFill>
                <a:cs typeface="Arial" pitchFamily="34" charset="0"/>
              </a:rPr>
              <a:t> </a:t>
            </a:r>
            <a:r>
              <a:rPr lang="en-US" sz="4000" b="1" baseline="30000" dirty="0" smtClean="0">
                <a:solidFill>
                  <a:srgbClr val="FFFF00"/>
                </a:solidFill>
                <a:cs typeface="Arial" pitchFamily="34" charset="0"/>
              </a:rPr>
              <a:t>b</a:t>
            </a:r>
            <a:endParaRPr lang="en-US" sz="4000" b="1" dirty="0">
              <a:solidFill>
                <a:srgbClr val="FFFF00"/>
              </a:solidFill>
              <a:cs typeface="Arial" pitchFamily="34" charset="0"/>
            </a:endParaRPr>
          </a:p>
          <a:p>
            <a:pPr algn="just" defTabSz="857250"/>
            <a:r>
              <a:rPr lang="en-US" sz="3200" b="1" dirty="0" smtClean="0">
                <a:solidFill>
                  <a:srgbClr val="FFC000"/>
                </a:solidFill>
                <a:cs typeface="Arial" pitchFamily="34" charset="0"/>
              </a:rPr>
              <a:t>a  = Basic Medical Science Dept</a:t>
            </a:r>
            <a:r>
              <a:rPr lang="en-US" sz="3200" b="1" dirty="0">
                <a:solidFill>
                  <a:srgbClr val="FFC000"/>
                </a:solidFill>
                <a:cs typeface="Arial" pitchFamily="34" charset="0"/>
              </a:rPr>
              <a:t>.,  Faculty of </a:t>
            </a:r>
            <a:r>
              <a:rPr lang="en-US" sz="3200" b="1" dirty="0" smtClean="0">
                <a:solidFill>
                  <a:srgbClr val="FFC000"/>
                </a:solidFill>
                <a:cs typeface="Arial" pitchFamily="34" charset="0"/>
              </a:rPr>
              <a:t>Medicine,  </a:t>
            </a:r>
            <a:r>
              <a:rPr lang="en-US" sz="3200" b="1" dirty="0" err="1">
                <a:solidFill>
                  <a:srgbClr val="FFC000"/>
                </a:solidFill>
                <a:cs typeface="Arial" pitchFamily="34" charset="0"/>
              </a:rPr>
              <a:t>Majmaah</a:t>
            </a:r>
            <a:r>
              <a:rPr lang="en-US" sz="3200" b="1" dirty="0">
                <a:solidFill>
                  <a:srgbClr val="FFC000"/>
                </a:solidFill>
                <a:cs typeface="Arial" pitchFamily="34" charset="0"/>
              </a:rPr>
              <a:t> University, </a:t>
            </a:r>
            <a:r>
              <a:rPr lang="en-US" sz="3200" b="1" dirty="0" smtClean="0">
                <a:solidFill>
                  <a:srgbClr val="FFC000"/>
                </a:solidFill>
                <a:cs typeface="Arial" pitchFamily="34" charset="0"/>
              </a:rPr>
              <a:t>Kingdom </a:t>
            </a:r>
            <a:r>
              <a:rPr lang="en-US" sz="3200" b="1" dirty="0">
                <a:solidFill>
                  <a:srgbClr val="FFC000"/>
                </a:solidFill>
                <a:cs typeface="Arial" pitchFamily="34" charset="0"/>
              </a:rPr>
              <a:t>of Saudi </a:t>
            </a:r>
            <a:r>
              <a:rPr lang="en-US" sz="3200" b="1" dirty="0" smtClean="0">
                <a:solidFill>
                  <a:srgbClr val="FFC000"/>
                </a:solidFill>
                <a:cs typeface="Arial" pitchFamily="34" charset="0"/>
              </a:rPr>
              <a:t>Arabia</a:t>
            </a:r>
          </a:p>
          <a:p>
            <a:pPr algn="just" defTabSz="857250"/>
            <a:r>
              <a:rPr lang="en-US" sz="3200" b="1" dirty="0" smtClean="0">
                <a:solidFill>
                  <a:srgbClr val="FFC000"/>
                </a:solidFill>
                <a:cs typeface="Arial" pitchFamily="34" charset="0"/>
              </a:rPr>
              <a:t>b  = Urology &amp; Nephrology Dept., Urology &amp; Nephrology Center, </a:t>
            </a:r>
            <a:r>
              <a:rPr lang="en-US" sz="3200" b="1" dirty="0" err="1" smtClean="0">
                <a:solidFill>
                  <a:srgbClr val="FFC000"/>
                </a:solidFill>
                <a:cs typeface="Arial" pitchFamily="34" charset="0"/>
              </a:rPr>
              <a:t>Mansoura</a:t>
            </a:r>
            <a:r>
              <a:rPr lang="en-US" sz="3200" b="1" dirty="0" smtClean="0">
                <a:solidFill>
                  <a:srgbClr val="FFC000"/>
                </a:solidFill>
                <a:cs typeface="Arial" pitchFamily="34" charset="0"/>
              </a:rPr>
              <a:t> University, Egypt.</a:t>
            </a:r>
            <a:endParaRPr lang="en-US" sz="3200" b="1" dirty="0">
              <a:solidFill>
                <a:srgbClr val="FFC000"/>
              </a:solidFill>
              <a:cs typeface="Arial" pitchFamily="34" charset="0"/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47688" y="5027613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Abstract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47688" y="6397625"/>
            <a:ext cx="12796837" cy="1089977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b="1" dirty="0" smtClean="0">
                <a:cs typeface="Arial" pitchFamily="34" charset="0"/>
              </a:rPr>
              <a:t>This study was conducted to </a:t>
            </a:r>
            <a:r>
              <a:rPr lang="en-US" b="1" dirty="0" smtClean="0">
                <a:cs typeface="Arial" pitchFamily="34" charset="0"/>
              </a:rPr>
              <a:t>evaluate and compare the relative contribution of </a:t>
            </a:r>
            <a:r>
              <a:rPr lang="en-US" b="1" dirty="0" smtClean="0">
                <a:cs typeface="Arial" pitchFamily="34" charset="0"/>
              </a:rPr>
              <a:t>different therapeutic </a:t>
            </a:r>
            <a:r>
              <a:rPr lang="en-US" b="1" dirty="0" smtClean="0">
                <a:cs typeface="Arial" pitchFamily="34" charset="0"/>
              </a:rPr>
              <a:t>agents for </a:t>
            </a:r>
            <a:r>
              <a:rPr lang="en-US" b="1" dirty="0" err="1" smtClean="0">
                <a:cs typeface="Arial" pitchFamily="34" charset="0"/>
              </a:rPr>
              <a:t>renoprotection</a:t>
            </a:r>
            <a:r>
              <a:rPr lang="en-US" b="1" dirty="0" smtClean="0">
                <a:cs typeface="Arial" pitchFamily="34" charset="0"/>
              </a:rPr>
              <a:t> against complete unilateral </a:t>
            </a:r>
            <a:r>
              <a:rPr lang="en-US" b="1" dirty="0" err="1" smtClean="0">
                <a:cs typeface="Arial" pitchFamily="34" charset="0"/>
              </a:rPr>
              <a:t>ureteric</a:t>
            </a:r>
            <a:r>
              <a:rPr lang="en-US" b="1" dirty="0" smtClean="0">
                <a:cs typeface="Arial" pitchFamily="34" charset="0"/>
              </a:rPr>
              <a:t> obstruction </a:t>
            </a:r>
            <a:r>
              <a:rPr lang="en-US" b="1" dirty="0" smtClean="0">
                <a:cs typeface="Arial" pitchFamily="34" charset="0"/>
              </a:rPr>
              <a:t>(UUO), using a rabbit model sampled at different times</a:t>
            </a:r>
            <a:r>
              <a:rPr lang="en-US" b="1" dirty="0" smtClean="0">
                <a:cs typeface="Arial" pitchFamily="34" charset="0"/>
              </a:rPr>
              <a:t>. Eighty-four </a:t>
            </a:r>
            <a:r>
              <a:rPr lang="en-US" b="1" dirty="0" smtClean="0">
                <a:cs typeface="Arial" pitchFamily="34" charset="0"/>
              </a:rPr>
              <a:t>male New Zealand White rabbits were </a:t>
            </a:r>
            <a:r>
              <a:rPr lang="en-US" b="1" dirty="0" smtClean="0">
                <a:cs typeface="Arial" pitchFamily="34" charset="0"/>
              </a:rPr>
              <a:t>divided into </a:t>
            </a:r>
            <a:r>
              <a:rPr lang="en-US" b="1" dirty="0" smtClean="0">
                <a:cs typeface="Arial" pitchFamily="34" charset="0"/>
              </a:rPr>
              <a:t>seven groups of 12 rabbits; a sham group, a control (left UUO + no medication</a:t>
            </a:r>
            <a:r>
              <a:rPr lang="en-US" b="1" dirty="0" smtClean="0">
                <a:cs typeface="Arial" pitchFamily="34" charset="0"/>
              </a:rPr>
              <a:t>) or </a:t>
            </a:r>
            <a:r>
              <a:rPr lang="en-US" b="1" dirty="0" smtClean="0">
                <a:cs typeface="Arial" pitchFamily="34" charset="0"/>
              </a:rPr>
              <a:t>left UUO and treated with either </a:t>
            </a:r>
            <a:r>
              <a:rPr lang="en-US" b="1" dirty="0" err="1" smtClean="0">
                <a:cs typeface="Arial" pitchFamily="34" charset="0"/>
              </a:rPr>
              <a:t>enalapril</a:t>
            </a:r>
            <a:r>
              <a:rPr lang="en-US" b="1" dirty="0" smtClean="0">
                <a:cs typeface="Arial" pitchFamily="34" charset="0"/>
              </a:rPr>
              <a:t>, </a:t>
            </a:r>
            <a:r>
              <a:rPr lang="en-US" b="1" dirty="0" err="1" smtClean="0">
                <a:cs typeface="Arial" pitchFamily="34" charset="0"/>
              </a:rPr>
              <a:t>losartan</a:t>
            </a:r>
            <a:r>
              <a:rPr lang="en-US" b="1" dirty="0" smtClean="0">
                <a:cs typeface="Arial" pitchFamily="34" charset="0"/>
              </a:rPr>
              <a:t>, </a:t>
            </a:r>
            <a:r>
              <a:rPr lang="en-US" b="1" dirty="0" err="1" smtClean="0">
                <a:cs typeface="Arial" pitchFamily="34" charset="0"/>
              </a:rPr>
              <a:t>verapamil</a:t>
            </a:r>
            <a:r>
              <a:rPr lang="en-US" b="1" dirty="0" smtClean="0">
                <a:cs typeface="Arial" pitchFamily="34" charset="0"/>
              </a:rPr>
              <a:t>, L-</a:t>
            </a:r>
            <a:r>
              <a:rPr lang="en-US" b="1" dirty="0" err="1" smtClean="0">
                <a:cs typeface="Arial" pitchFamily="34" charset="0"/>
              </a:rPr>
              <a:t>arginine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or </a:t>
            </a:r>
            <a:r>
              <a:rPr lang="en-US" b="1" dirty="0" smtClean="0">
                <a:cs typeface="Arial" pitchFamily="34" charset="0"/>
              </a:rPr>
              <a:t>antioxidant (</a:t>
            </a:r>
            <a:r>
              <a:rPr lang="en-US" b="1" dirty="0" smtClean="0">
                <a:cs typeface="Arial" pitchFamily="34" charset="0"/>
              </a:rPr>
              <a:t>vitamin E and selenium mixture). Rabbits in the control and treated groups </a:t>
            </a:r>
            <a:r>
              <a:rPr lang="en-US" b="1" dirty="0" smtClean="0">
                <a:cs typeface="Arial" pitchFamily="34" charset="0"/>
              </a:rPr>
              <a:t>were subjected </a:t>
            </a:r>
            <a:r>
              <a:rPr lang="en-US" b="1" dirty="0" smtClean="0">
                <a:cs typeface="Arial" pitchFamily="34" charset="0"/>
              </a:rPr>
              <a:t>to 3, 10 and 21 days of complete </a:t>
            </a:r>
            <a:r>
              <a:rPr lang="en-US" b="1" dirty="0" err="1" smtClean="0">
                <a:cs typeface="Arial" pitchFamily="34" charset="0"/>
              </a:rPr>
              <a:t>ureteric</a:t>
            </a:r>
            <a:r>
              <a:rPr lang="en-US" b="1" dirty="0" smtClean="0">
                <a:cs typeface="Arial" pitchFamily="34" charset="0"/>
              </a:rPr>
              <a:t> ligation and then killed humanely</a:t>
            </a:r>
            <a:r>
              <a:rPr lang="en-US" b="1" dirty="0" smtClean="0">
                <a:cs typeface="Arial" pitchFamily="34" charset="0"/>
              </a:rPr>
              <a:t>. The </a:t>
            </a:r>
            <a:r>
              <a:rPr lang="en-US" b="1" dirty="0" smtClean="0">
                <a:cs typeface="Arial" pitchFamily="34" charset="0"/>
              </a:rPr>
              <a:t>control and treated groups were evaluated at baseline and at the end of the experiment</a:t>
            </a:r>
            <a:r>
              <a:rPr lang="en-US" b="1" dirty="0" smtClean="0">
                <a:cs typeface="Arial" pitchFamily="34" charset="0"/>
              </a:rPr>
              <a:t>, by </a:t>
            </a:r>
            <a:r>
              <a:rPr lang="en-US" b="1" dirty="0" smtClean="0">
                <a:cs typeface="Arial" pitchFamily="34" charset="0"/>
              </a:rPr>
              <a:t>measuring split effective renal plasma ﬂow (ERPF) using diuretic </a:t>
            </a:r>
            <a:r>
              <a:rPr lang="en-US" b="1" dirty="0" err="1" smtClean="0">
                <a:cs typeface="Arial" pitchFamily="34" charset="0"/>
              </a:rPr>
              <a:t>renography</a:t>
            </a:r>
            <a:r>
              <a:rPr lang="en-US" b="1" dirty="0" smtClean="0">
                <a:cs typeface="Arial" pitchFamily="34" charset="0"/>
              </a:rPr>
              <a:t>, and </a:t>
            </a:r>
            <a:r>
              <a:rPr lang="en-US" b="1" dirty="0" smtClean="0">
                <a:cs typeface="Arial" pitchFamily="34" charset="0"/>
              </a:rPr>
              <a:t>the split </a:t>
            </a:r>
            <a:r>
              <a:rPr lang="en-US" b="1" dirty="0" err="1" smtClean="0">
                <a:cs typeface="Arial" pitchFamily="34" charset="0"/>
              </a:rPr>
              <a:t>glomerular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ﬁltration</a:t>
            </a:r>
            <a:r>
              <a:rPr lang="en-US" b="1" dirty="0" smtClean="0">
                <a:cs typeface="Arial" pitchFamily="34" charset="0"/>
              </a:rPr>
              <a:t> rate (GFR) using selective </a:t>
            </a:r>
            <a:r>
              <a:rPr lang="en-US" b="1" dirty="0" err="1" smtClean="0">
                <a:cs typeface="Arial" pitchFamily="34" charset="0"/>
              </a:rPr>
              <a:t>creatinine</a:t>
            </a:r>
            <a:r>
              <a:rPr lang="en-US" b="1" dirty="0" smtClean="0">
                <a:cs typeface="Arial" pitchFamily="34" charset="0"/>
              </a:rPr>
              <a:t> clearance. </a:t>
            </a:r>
            <a:r>
              <a:rPr lang="en-US" b="1" dirty="0" smtClean="0">
                <a:cs typeface="Arial" pitchFamily="34" charset="0"/>
              </a:rPr>
              <a:t>Renal histopathology </a:t>
            </a:r>
            <a:r>
              <a:rPr lang="en-US" b="1" dirty="0" smtClean="0">
                <a:cs typeface="Arial" pitchFamily="34" charset="0"/>
              </a:rPr>
              <a:t>was evaluated using a </a:t>
            </a:r>
            <a:r>
              <a:rPr lang="en-US" b="1" dirty="0" err="1" smtClean="0">
                <a:cs typeface="Arial" pitchFamily="34" charset="0"/>
              </a:rPr>
              <a:t>tubulo</a:t>
            </a:r>
            <a:r>
              <a:rPr lang="en-US" b="1" dirty="0" smtClean="0">
                <a:cs typeface="Arial" pitchFamily="34" charset="0"/>
              </a:rPr>
              <a:t>-interstitial damage score</a:t>
            </a:r>
            <a:r>
              <a:rPr lang="en-US" b="1" dirty="0" smtClean="0">
                <a:cs typeface="Arial" pitchFamily="34" charset="0"/>
              </a:rPr>
              <a:t>. The results showed that, in </a:t>
            </a:r>
            <a:r>
              <a:rPr lang="en-US" b="1" dirty="0" smtClean="0">
                <a:cs typeface="Arial" pitchFamily="34" charset="0"/>
              </a:rPr>
              <a:t>the sham </a:t>
            </a:r>
            <a:r>
              <a:rPr lang="en-US" b="1" dirty="0" smtClean="0">
                <a:cs typeface="Arial" pitchFamily="34" charset="0"/>
              </a:rPr>
              <a:t>group, </a:t>
            </a:r>
            <a:r>
              <a:rPr lang="en-US" b="1" dirty="0" smtClean="0">
                <a:cs typeface="Arial" pitchFamily="34" charset="0"/>
              </a:rPr>
              <a:t>there was no signiﬁcant effect on any of the </a:t>
            </a:r>
            <a:r>
              <a:rPr lang="en-US" b="1" dirty="0" smtClean="0">
                <a:cs typeface="Arial" pitchFamily="34" charset="0"/>
              </a:rPr>
              <a:t>evaluated variables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For split ERPF, </a:t>
            </a:r>
            <a:r>
              <a:rPr lang="en-US" b="1" dirty="0" err="1" smtClean="0">
                <a:cs typeface="Arial" pitchFamily="34" charset="0"/>
              </a:rPr>
              <a:t>losartan</a:t>
            </a:r>
            <a:r>
              <a:rPr lang="en-US" b="1" dirty="0" smtClean="0">
                <a:cs typeface="Arial" pitchFamily="34" charset="0"/>
              </a:rPr>
              <a:t> showed the highest </a:t>
            </a:r>
            <a:r>
              <a:rPr lang="en-US" b="1" dirty="0" err="1" smtClean="0">
                <a:cs typeface="Arial" pitchFamily="34" charset="0"/>
              </a:rPr>
              <a:t>renoprotective</a:t>
            </a:r>
            <a:r>
              <a:rPr lang="en-US" b="1" dirty="0" smtClean="0">
                <a:cs typeface="Arial" pitchFamily="34" charset="0"/>
              </a:rPr>
              <a:t> effect, </a:t>
            </a:r>
            <a:r>
              <a:rPr lang="en-US" b="1" dirty="0" smtClean="0">
                <a:cs typeface="Arial" pitchFamily="34" charset="0"/>
              </a:rPr>
              <a:t>saving 44</a:t>
            </a:r>
            <a:r>
              <a:rPr lang="en-US" b="1" dirty="0" smtClean="0">
                <a:cs typeface="Arial" pitchFamily="34" charset="0"/>
              </a:rPr>
              <a:t>% and 77% of ERPF at 3 and 21 days after UUO, respectively. </a:t>
            </a:r>
            <a:r>
              <a:rPr lang="en-US" b="1" dirty="0" err="1" smtClean="0">
                <a:cs typeface="Arial" pitchFamily="34" charset="0"/>
              </a:rPr>
              <a:t>Losartan</a:t>
            </a:r>
            <a:r>
              <a:rPr lang="en-US" b="1" dirty="0" smtClean="0">
                <a:cs typeface="Arial" pitchFamily="34" charset="0"/>
              </a:rPr>
              <a:t> was </a:t>
            </a:r>
            <a:r>
              <a:rPr lang="en-US" b="1" dirty="0" smtClean="0">
                <a:cs typeface="Arial" pitchFamily="34" charset="0"/>
              </a:rPr>
              <a:t>also the </a:t>
            </a:r>
            <a:r>
              <a:rPr lang="en-US" b="1" dirty="0" smtClean="0">
                <a:cs typeface="Arial" pitchFamily="34" charset="0"/>
              </a:rPr>
              <a:t>best </a:t>
            </a:r>
            <a:r>
              <a:rPr lang="en-US" b="1" dirty="0" err="1" smtClean="0">
                <a:cs typeface="Arial" pitchFamily="34" charset="0"/>
              </a:rPr>
              <a:t>renoprotective</a:t>
            </a:r>
            <a:r>
              <a:rPr lang="en-US" b="1" dirty="0" smtClean="0">
                <a:cs typeface="Arial" pitchFamily="34" charset="0"/>
              </a:rPr>
              <a:t> agent for GFR. For renal histopathology, </a:t>
            </a:r>
            <a:r>
              <a:rPr lang="en-US" b="1" dirty="0" err="1" smtClean="0">
                <a:cs typeface="Arial" pitchFamily="34" charset="0"/>
              </a:rPr>
              <a:t>enalapril</a:t>
            </a:r>
            <a:r>
              <a:rPr lang="en-US" b="1" dirty="0" smtClean="0">
                <a:cs typeface="Arial" pitchFamily="34" charset="0"/>
              </a:rPr>
              <a:t> showed </a:t>
            </a:r>
            <a:r>
              <a:rPr lang="en-US" b="1" dirty="0" smtClean="0">
                <a:cs typeface="Arial" pitchFamily="34" charset="0"/>
              </a:rPr>
              <a:t>the earliest </a:t>
            </a:r>
            <a:r>
              <a:rPr lang="en-US" b="1" dirty="0" smtClean="0">
                <a:cs typeface="Arial" pitchFamily="34" charset="0"/>
              </a:rPr>
              <a:t>and greatest improvement as assessed by the damage score, reaching 60% at </a:t>
            </a:r>
            <a:r>
              <a:rPr lang="en-US" b="1" dirty="0" smtClean="0">
                <a:cs typeface="Arial" pitchFamily="34" charset="0"/>
              </a:rPr>
              <a:t>21 days </a:t>
            </a:r>
            <a:r>
              <a:rPr lang="en-US" b="1" dirty="0" smtClean="0">
                <a:cs typeface="Arial" pitchFamily="34" charset="0"/>
              </a:rPr>
              <a:t>after UUO</a:t>
            </a:r>
            <a:r>
              <a:rPr lang="en-US" b="1" dirty="0" smtClean="0">
                <a:cs typeface="Arial" pitchFamily="34" charset="0"/>
              </a:rPr>
              <a:t>. L-</a:t>
            </a:r>
            <a:r>
              <a:rPr lang="en-US" b="1" dirty="0" err="1" smtClean="0">
                <a:cs typeface="Arial" pitchFamily="34" charset="0"/>
              </a:rPr>
              <a:t>Arginine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was the next best effect to blockade the </a:t>
            </a:r>
            <a:r>
              <a:rPr lang="en-US" b="1" dirty="0" err="1" smtClean="0">
                <a:cs typeface="Arial" pitchFamily="34" charset="0"/>
              </a:rPr>
              <a:t>renin-angiotensin</a:t>
            </a:r>
            <a:r>
              <a:rPr lang="en-US" b="1" dirty="0" smtClean="0">
                <a:cs typeface="Arial" pitchFamily="34" charset="0"/>
              </a:rPr>
              <a:t> system </a:t>
            </a:r>
            <a:r>
              <a:rPr lang="en-US" b="1" dirty="0" smtClean="0">
                <a:cs typeface="Arial" pitchFamily="34" charset="0"/>
              </a:rPr>
              <a:t>for </a:t>
            </a:r>
            <a:r>
              <a:rPr lang="en-US" b="1" dirty="0" err="1" smtClean="0">
                <a:cs typeface="Arial" pitchFamily="34" charset="0"/>
              </a:rPr>
              <a:t>renoprotection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From these results, we suggest that blockade of the </a:t>
            </a:r>
            <a:r>
              <a:rPr lang="en-US" b="1" dirty="0" err="1" smtClean="0">
                <a:cs typeface="Arial" pitchFamily="34" charset="0"/>
              </a:rPr>
              <a:t>renin-angiotensin</a:t>
            </a:r>
            <a:r>
              <a:rPr lang="en-US" b="1" dirty="0" smtClean="0">
                <a:cs typeface="Arial" pitchFamily="34" charset="0"/>
              </a:rPr>
              <a:t> system provides </a:t>
            </a:r>
            <a:r>
              <a:rPr lang="en-US" b="1" dirty="0" smtClean="0">
                <a:cs typeface="Arial" pitchFamily="34" charset="0"/>
              </a:rPr>
              <a:t>the best </a:t>
            </a:r>
            <a:r>
              <a:rPr lang="en-US" b="1" dirty="0" err="1" smtClean="0">
                <a:cs typeface="Arial" pitchFamily="34" charset="0"/>
              </a:rPr>
              <a:t>renoprotection</a:t>
            </a:r>
            <a:r>
              <a:rPr lang="en-US" b="1" dirty="0" smtClean="0">
                <a:cs typeface="Arial" pitchFamily="34" charset="0"/>
              </a:rPr>
              <a:t> against the effects of complete UUO.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4076363" y="5027613"/>
            <a:ext cx="12796837" cy="6059411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36000" rIns="256032" bIns="36000"/>
          <a:lstStyle/>
          <a:p>
            <a:pPr algn="just" defTabSz="857250"/>
            <a:r>
              <a:rPr lang="en-US" b="1" dirty="0" smtClean="0">
                <a:cs typeface="Arial" pitchFamily="34" charset="0"/>
              </a:rPr>
              <a:t>Each group was then subdivided into three equal subgroups that were killed humanely at 3, 10 and 21 days, respectively, after UUO. </a:t>
            </a:r>
            <a:r>
              <a:rPr lang="en-US" b="1" dirty="0" smtClean="0">
                <a:cs typeface="Arial" pitchFamily="34" charset="0"/>
              </a:rPr>
              <a:t>These intervals were based on our previous pilot study using 12 rabbits carried out 1 month before the start of the present study (</a:t>
            </a:r>
            <a:r>
              <a:rPr lang="en-US" b="1" dirty="0" smtClean="0">
                <a:cs typeface="Arial" pitchFamily="34" charset="0"/>
              </a:rPr>
              <a:t>unpublished data</a:t>
            </a:r>
            <a:r>
              <a:rPr lang="en-US" b="1" dirty="0" smtClean="0">
                <a:cs typeface="Arial" pitchFamily="34" charset="0"/>
              </a:rPr>
              <a:t>). </a:t>
            </a:r>
            <a:r>
              <a:rPr lang="en-US" b="1" dirty="0" smtClean="0">
                <a:cs typeface="Arial" pitchFamily="34" charset="0"/>
              </a:rPr>
              <a:t>The </a:t>
            </a:r>
            <a:r>
              <a:rPr lang="en-US" b="1" dirty="0" err="1" smtClean="0">
                <a:cs typeface="Arial" pitchFamily="34" charset="0"/>
              </a:rPr>
              <a:t>ureter</a:t>
            </a:r>
            <a:r>
              <a:rPr lang="en-US" b="1" dirty="0" smtClean="0">
                <a:cs typeface="Arial" pitchFamily="34" charset="0"/>
              </a:rPr>
              <a:t> was left intact in the sham group, </a:t>
            </a:r>
            <a:r>
              <a:rPr lang="en-US" b="1" dirty="0" smtClean="0">
                <a:cs typeface="Arial" pitchFamily="34" charset="0"/>
              </a:rPr>
              <a:t>whereas it </a:t>
            </a:r>
            <a:r>
              <a:rPr lang="en-US" b="1" dirty="0" smtClean="0">
                <a:cs typeface="Arial" pitchFamily="34" charset="0"/>
              </a:rPr>
              <a:t>was cut between 4/0 silk ligatures in the control </a:t>
            </a:r>
            <a:r>
              <a:rPr lang="en-US" b="1" dirty="0" smtClean="0">
                <a:cs typeface="Arial" pitchFamily="34" charset="0"/>
              </a:rPr>
              <a:t>and study </a:t>
            </a:r>
            <a:r>
              <a:rPr lang="en-US" b="1" dirty="0" smtClean="0">
                <a:cs typeface="Arial" pitchFamily="34" charset="0"/>
              </a:rPr>
              <a:t>groups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[8]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Blood and urine samples were collected 2 hours after ligation. </a:t>
            </a:r>
            <a:r>
              <a:rPr lang="en-US" b="1" dirty="0" smtClean="0">
                <a:cs typeface="Arial" pitchFamily="34" charset="0"/>
              </a:rPr>
              <a:t>After 3, 10 and 21 days, according to the </a:t>
            </a:r>
            <a:r>
              <a:rPr lang="en-US" b="1" dirty="0" smtClean="0">
                <a:cs typeface="Arial" pitchFamily="34" charset="0"/>
              </a:rPr>
              <a:t>designated subgroup</a:t>
            </a:r>
            <a:r>
              <a:rPr lang="en-US" b="1" dirty="0" smtClean="0">
                <a:cs typeface="Arial" pitchFamily="34" charset="0"/>
              </a:rPr>
              <a:t>, the rabbits were re-opened, urine was </a:t>
            </a:r>
            <a:r>
              <a:rPr lang="en-US" b="1" dirty="0" smtClean="0">
                <a:cs typeface="Arial" pitchFamily="34" charset="0"/>
              </a:rPr>
              <a:t>collected again </a:t>
            </a:r>
            <a:r>
              <a:rPr lang="en-US" b="1" dirty="0" smtClean="0">
                <a:cs typeface="Arial" pitchFamily="34" charset="0"/>
              </a:rPr>
              <a:t>for 2 h using the same procedure as </a:t>
            </a:r>
            <a:r>
              <a:rPr lang="en-US" b="1" dirty="0" smtClean="0">
                <a:cs typeface="Arial" pitchFamily="34" charset="0"/>
              </a:rPr>
              <a:t>before and </a:t>
            </a:r>
            <a:r>
              <a:rPr lang="en-US" b="1" dirty="0" smtClean="0">
                <a:cs typeface="Arial" pitchFamily="34" charset="0"/>
              </a:rPr>
              <a:t>another blood sample was withdrawn. </a:t>
            </a:r>
            <a:r>
              <a:rPr lang="en-US" b="1" dirty="0" smtClean="0">
                <a:cs typeface="Arial" pitchFamily="34" charset="0"/>
              </a:rPr>
              <a:t>The split GFR split effective renal plasma ﬂow (ERPF) were measured using diuretic </a:t>
            </a:r>
            <a:r>
              <a:rPr lang="en-US" b="1" dirty="0" err="1" smtClean="0">
                <a:cs typeface="Arial" pitchFamily="34" charset="0"/>
              </a:rPr>
              <a:t>renography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[9]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Then the two kidneys were harvested for </a:t>
            </a:r>
            <a:r>
              <a:rPr lang="en-US" b="1" dirty="0" err="1" smtClean="0">
                <a:cs typeface="Arial" pitchFamily="34" charset="0"/>
              </a:rPr>
              <a:t>histopathological</a:t>
            </a:r>
            <a:r>
              <a:rPr lang="en-US" b="1" dirty="0" smtClean="0">
                <a:cs typeface="Arial" pitchFamily="34" charset="0"/>
              </a:rPr>
              <a:t> examination and the rabbits killed humanely. </a:t>
            </a:r>
            <a:r>
              <a:rPr lang="en-US" b="1" dirty="0" smtClean="0">
                <a:cs typeface="Arial" pitchFamily="34" charset="0"/>
              </a:rPr>
              <a:t>The right </a:t>
            </a:r>
            <a:r>
              <a:rPr lang="en-US" b="1" dirty="0" smtClean="0">
                <a:cs typeface="Arial" pitchFamily="34" charset="0"/>
              </a:rPr>
              <a:t>kidney served </a:t>
            </a:r>
            <a:r>
              <a:rPr lang="en-US" b="1" dirty="0" smtClean="0">
                <a:cs typeface="Arial" pitchFamily="34" charset="0"/>
              </a:rPr>
              <a:t>as a control for the left. 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14127163" y="11229900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Results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4076363" y="35904502"/>
            <a:ext cx="12795250" cy="754393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 defTabSz="857250">
              <a:spcAft>
                <a:spcPts val="600"/>
              </a:spcAft>
            </a:pPr>
            <a:r>
              <a:rPr lang="en-US" dirty="0" smtClean="0"/>
              <a:t>[</a:t>
            </a:r>
            <a:r>
              <a:rPr lang="en-US" b="1" dirty="0" smtClean="0">
                <a:cs typeface="Arial" pitchFamily="34" charset="0"/>
              </a:rPr>
              <a:t>1]  </a:t>
            </a:r>
            <a:r>
              <a:rPr lang="en-US" b="1" dirty="0" err="1" smtClean="0">
                <a:cs typeface="Arial" pitchFamily="34" charset="0"/>
              </a:rPr>
              <a:t>Xue</a:t>
            </a:r>
            <a:r>
              <a:rPr lang="en-US" b="1" dirty="0" smtClean="0">
                <a:cs typeface="Arial" pitchFamily="34" charset="0"/>
              </a:rPr>
              <a:t> JL, Ma JZ, Louis TA, Collins AJ. J Am Soc </a:t>
            </a:r>
            <a:r>
              <a:rPr lang="en-US" b="1" dirty="0" err="1" smtClean="0">
                <a:cs typeface="Arial" pitchFamily="34" charset="0"/>
              </a:rPr>
              <a:t>Nephrol</a:t>
            </a:r>
            <a:r>
              <a:rPr lang="en-US" b="1" dirty="0" smtClean="0">
                <a:cs typeface="Arial" pitchFamily="34" charset="0"/>
              </a:rPr>
              <a:t>. 2001;12:2753–8.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[2] Mitch WE, </a:t>
            </a:r>
            <a:r>
              <a:rPr lang="en-US" b="1" dirty="0" err="1" smtClean="0">
                <a:cs typeface="Arial" pitchFamily="34" charset="0"/>
              </a:rPr>
              <a:t>Walser</a:t>
            </a:r>
            <a:r>
              <a:rPr lang="en-US" b="1" dirty="0" smtClean="0">
                <a:cs typeface="Arial" pitchFamily="34" charset="0"/>
              </a:rPr>
              <a:t> M, </a:t>
            </a:r>
            <a:r>
              <a:rPr lang="en-US" b="1" dirty="0" err="1" smtClean="0">
                <a:cs typeface="Arial" pitchFamily="34" charset="0"/>
              </a:rPr>
              <a:t>Bufﬁngton</a:t>
            </a:r>
            <a:r>
              <a:rPr lang="en-US" b="1" dirty="0" smtClean="0">
                <a:cs typeface="Arial" pitchFamily="34" charset="0"/>
              </a:rPr>
              <a:t> GA, </a:t>
            </a:r>
            <a:r>
              <a:rPr lang="en-US" b="1" dirty="0" err="1" smtClean="0">
                <a:cs typeface="Arial" pitchFamily="34" charset="0"/>
              </a:rPr>
              <a:t>Lemann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Jr</a:t>
            </a:r>
            <a:r>
              <a:rPr lang="en-US" b="1" dirty="0" smtClean="0">
                <a:cs typeface="Arial" pitchFamily="34" charset="0"/>
              </a:rPr>
              <a:t> J. Lancet. 1976; 2(7): 1326-8.</a:t>
            </a:r>
            <a:endParaRPr lang="ar-EG" b="1" dirty="0" smtClean="0">
              <a:cs typeface="Arial" pitchFamily="34" charset="0"/>
            </a:endParaRP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[3] </a:t>
            </a:r>
            <a:r>
              <a:rPr lang="en-US" b="1" dirty="0" err="1" smtClean="0">
                <a:cs typeface="Arial" pitchFamily="34" charset="0"/>
              </a:rPr>
              <a:t>Gridelli</a:t>
            </a:r>
            <a:r>
              <a:rPr lang="en-US" b="1" dirty="0" smtClean="0">
                <a:cs typeface="Arial" pitchFamily="34" charset="0"/>
              </a:rPr>
              <a:t> B, </a:t>
            </a:r>
            <a:r>
              <a:rPr lang="en-US" b="1" dirty="0" err="1" smtClean="0">
                <a:cs typeface="Arial" pitchFamily="34" charset="0"/>
              </a:rPr>
              <a:t>Remuzzi</a:t>
            </a:r>
            <a:r>
              <a:rPr lang="en-US" b="1" dirty="0" smtClean="0">
                <a:cs typeface="Arial" pitchFamily="34" charset="0"/>
              </a:rPr>
              <a:t> G. N </a:t>
            </a:r>
            <a:r>
              <a:rPr lang="en-US" b="1" dirty="0" err="1" smtClean="0">
                <a:cs typeface="Arial" pitchFamily="34" charset="0"/>
              </a:rPr>
              <a:t>Engl</a:t>
            </a:r>
            <a:r>
              <a:rPr lang="en-US" b="1" dirty="0" smtClean="0">
                <a:cs typeface="Arial" pitchFamily="34" charset="0"/>
              </a:rPr>
              <a:t> J Med 2000;343:404–10.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[4] Roth KS, Carter </a:t>
            </a:r>
            <a:r>
              <a:rPr lang="en-US" b="1" dirty="0" err="1" smtClean="0">
                <a:cs typeface="Arial" pitchFamily="34" charset="0"/>
              </a:rPr>
              <a:t>Jr</a:t>
            </a:r>
            <a:r>
              <a:rPr lang="en-US" b="1" dirty="0" smtClean="0">
                <a:cs typeface="Arial" pitchFamily="34" charset="0"/>
              </a:rPr>
              <a:t> WH, Chan JC. Pediatrics 2001;107:1004–10.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[5] </a:t>
            </a:r>
            <a:r>
              <a:rPr lang="en-US" b="1" dirty="0" err="1" smtClean="0">
                <a:cs typeface="Arial" pitchFamily="34" charset="0"/>
              </a:rPr>
              <a:t>Guo</a:t>
            </a:r>
            <a:r>
              <a:rPr lang="en-US" b="1" dirty="0" smtClean="0">
                <a:cs typeface="Arial" pitchFamily="34" charset="0"/>
              </a:rPr>
              <a:t> G, Morrissey J, McCracken R, </a:t>
            </a:r>
            <a:r>
              <a:rPr lang="en-US" b="1" dirty="0" err="1" smtClean="0">
                <a:cs typeface="Arial" pitchFamily="34" charset="0"/>
              </a:rPr>
              <a:t>Tolley</a:t>
            </a:r>
            <a:r>
              <a:rPr lang="en-US" b="1" dirty="0" smtClean="0">
                <a:cs typeface="Arial" pitchFamily="34" charset="0"/>
              </a:rPr>
              <a:t> T, </a:t>
            </a:r>
            <a:r>
              <a:rPr lang="en-US" b="1" dirty="0" err="1" smtClean="0">
                <a:cs typeface="Arial" pitchFamily="34" charset="0"/>
              </a:rPr>
              <a:t>Liapis</a:t>
            </a:r>
            <a:r>
              <a:rPr lang="en-US" b="1" dirty="0" smtClean="0">
                <a:cs typeface="Arial" pitchFamily="34" charset="0"/>
              </a:rPr>
              <a:t> H, </a:t>
            </a:r>
            <a:r>
              <a:rPr lang="en-US" b="1" dirty="0" err="1" smtClean="0">
                <a:cs typeface="Arial" pitchFamily="34" charset="0"/>
              </a:rPr>
              <a:t>Klahr</a:t>
            </a:r>
            <a:r>
              <a:rPr lang="en-US" b="1" dirty="0" smtClean="0">
                <a:cs typeface="Arial" pitchFamily="34" charset="0"/>
              </a:rPr>
              <a:t> S. Am J </a:t>
            </a:r>
            <a:r>
              <a:rPr lang="en-US" b="1" dirty="0" err="1" smtClean="0">
                <a:cs typeface="Arial" pitchFamily="34" charset="0"/>
              </a:rPr>
              <a:t>Physiol</a:t>
            </a:r>
            <a:r>
              <a:rPr lang="en-US" b="1" dirty="0" smtClean="0">
                <a:cs typeface="Arial" pitchFamily="34" charset="0"/>
              </a:rPr>
              <a:t> Renal Physiol. 2001;280:F777–85.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[6] </a:t>
            </a:r>
            <a:r>
              <a:rPr lang="en-US" b="1" dirty="0" err="1" smtClean="0">
                <a:cs typeface="Arial" pitchFamily="34" charset="0"/>
              </a:rPr>
              <a:t>Hegarty</a:t>
            </a:r>
            <a:r>
              <a:rPr lang="en-US" b="1" dirty="0" smtClean="0">
                <a:cs typeface="Arial" pitchFamily="34" charset="0"/>
              </a:rPr>
              <a:t> NJ, Young LS, </a:t>
            </a:r>
            <a:r>
              <a:rPr lang="en-US" b="1" dirty="0" err="1" smtClean="0">
                <a:cs typeface="Arial" pitchFamily="34" charset="0"/>
              </a:rPr>
              <a:t>Kirwan</a:t>
            </a:r>
            <a:r>
              <a:rPr lang="en-US" b="1" dirty="0" smtClean="0">
                <a:cs typeface="Arial" pitchFamily="34" charset="0"/>
              </a:rPr>
              <a:t> CN, O’Neill AJ, </a:t>
            </a:r>
            <a:r>
              <a:rPr lang="en-US" b="1" dirty="0" err="1" smtClean="0">
                <a:cs typeface="Arial" pitchFamily="34" charset="0"/>
              </a:rPr>
              <a:t>Bouchier</a:t>
            </a:r>
            <a:r>
              <a:rPr lang="en-US" b="1" dirty="0" smtClean="0">
                <a:cs typeface="Arial" pitchFamily="34" charset="0"/>
              </a:rPr>
              <a:t>-Hayes DM, Sweeney P, et al. Kidney </a:t>
            </a:r>
            <a:r>
              <a:rPr lang="en-US" b="1" dirty="0" err="1" smtClean="0">
                <a:cs typeface="Arial" pitchFamily="34" charset="0"/>
              </a:rPr>
              <a:t>Int</a:t>
            </a:r>
            <a:r>
              <a:rPr lang="en-US" b="1" dirty="0" smtClean="0">
                <a:cs typeface="Arial" pitchFamily="34" charset="0"/>
              </a:rPr>
              <a:t> 2001;59:1059–65.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[7] </a:t>
            </a:r>
            <a:r>
              <a:rPr lang="en-US" b="1" dirty="0" err="1" smtClean="0">
                <a:cs typeface="Arial" pitchFamily="34" charset="0"/>
              </a:rPr>
              <a:t>Klahr</a:t>
            </a:r>
            <a:r>
              <a:rPr lang="en-US" b="1" dirty="0" smtClean="0">
                <a:cs typeface="Arial" pitchFamily="34" charset="0"/>
              </a:rPr>
              <a:t> S, Morrissey J. Am J </a:t>
            </a:r>
            <a:r>
              <a:rPr lang="en-US" b="1" dirty="0" err="1" smtClean="0">
                <a:cs typeface="Arial" pitchFamily="34" charset="0"/>
              </a:rPr>
              <a:t>Physiol</a:t>
            </a:r>
            <a:r>
              <a:rPr lang="en-US" b="1" dirty="0" smtClean="0">
                <a:cs typeface="Arial" pitchFamily="34" charset="0"/>
              </a:rPr>
              <a:t> Renal </a:t>
            </a:r>
            <a:r>
              <a:rPr lang="en-US" b="1" dirty="0" err="1" smtClean="0">
                <a:cs typeface="Arial" pitchFamily="34" charset="0"/>
              </a:rPr>
              <a:t>Physiol</a:t>
            </a:r>
            <a:r>
              <a:rPr lang="en-US" b="1" dirty="0" smtClean="0">
                <a:cs typeface="Arial" pitchFamily="34" charset="0"/>
              </a:rPr>
              <a:t> 2002;283:F861–75.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[8] Schlegel PN, Matthews GJ, </a:t>
            </a:r>
            <a:r>
              <a:rPr lang="en-US" b="1" dirty="0" err="1" smtClean="0">
                <a:cs typeface="Arial" pitchFamily="34" charset="0"/>
              </a:rPr>
              <a:t>Cichon</a:t>
            </a:r>
            <a:r>
              <a:rPr lang="en-US" b="1" dirty="0" smtClean="0">
                <a:cs typeface="Arial" pitchFamily="34" charset="0"/>
              </a:rPr>
              <a:t> G, </a:t>
            </a:r>
            <a:r>
              <a:rPr lang="en-US" b="1" dirty="0" err="1" smtClean="0">
                <a:cs typeface="Arial" pitchFamily="34" charset="0"/>
              </a:rPr>
              <a:t>Aulitzky</a:t>
            </a:r>
            <a:r>
              <a:rPr lang="en-US" b="1" dirty="0" smtClean="0">
                <a:cs typeface="Arial" pitchFamily="34" charset="0"/>
              </a:rPr>
              <a:t> WK, Cheng CY,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Chen CL, et al. Am Soc </a:t>
            </a:r>
            <a:r>
              <a:rPr lang="en-US" b="1" dirty="0" err="1" smtClean="0">
                <a:cs typeface="Arial" pitchFamily="34" charset="0"/>
              </a:rPr>
              <a:t>Nephrol</a:t>
            </a:r>
            <a:r>
              <a:rPr lang="en-US" b="1" dirty="0" smtClean="0">
                <a:cs typeface="Arial" pitchFamily="34" charset="0"/>
              </a:rPr>
              <a:t>. 1992:3:1163-71.</a:t>
            </a:r>
          </a:p>
          <a:p>
            <a:pPr algn="just" defTabSz="857250">
              <a:spcAft>
                <a:spcPts val="600"/>
              </a:spcAft>
            </a:pPr>
            <a:r>
              <a:rPr lang="en-US" b="1" dirty="0" smtClean="0">
                <a:cs typeface="Arial" pitchFamily="34" charset="0"/>
              </a:rPr>
              <a:t>[9] </a:t>
            </a:r>
            <a:r>
              <a:rPr lang="nn-NO" b="1" dirty="0" smtClean="0">
                <a:cs typeface="Arial" pitchFamily="34" charset="0"/>
              </a:rPr>
              <a:t>Karam M, Feustel PJ, Goldfarb CR, Kogan BA. </a:t>
            </a:r>
            <a:r>
              <a:rPr lang="en-US" b="1" dirty="0" err="1" smtClean="0">
                <a:cs typeface="Arial" pitchFamily="34" charset="0"/>
              </a:rPr>
              <a:t>Nucl</a:t>
            </a:r>
            <a:r>
              <a:rPr lang="en-US" b="1" dirty="0" smtClean="0">
                <a:cs typeface="Arial" pitchFamily="34" charset="0"/>
              </a:rPr>
              <a:t> Med </a:t>
            </a:r>
            <a:r>
              <a:rPr lang="en-US" b="1" dirty="0" err="1" smtClean="0">
                <a:cs typeface="Arial" pitchFamily="34" charset="0"/>
              </a:rPr>
              <a:t>Commun</a:t>
            </a:r>
            <a:r>
              <a:rPr lang="en-US" b="1" dirty="0" smtClean="0">
                <a:cs typeface="Arial" pitchFamily="34" charset="0"/>
              </a:rPr>
              <a:t>. 2003; 24: 797-809.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4076363" y="34890172"/>
            <a:ext cx="12796836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References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547688" y="35361657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Methods and Materials</a:t>
            </a: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14073190" y="31589730"/>
            <a:ext cx="12795250" cy="314327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72000" rIns="256032" bIns="72000"/>
          <a:lstStyle/>
          <a:p>
            <a:pPr algn="just" defTabSz="857250"/>
            <a:r>
              <a:rPr lang="en-US" b="1" dirty="0" smtClean="0">
                <a:cs typeface="Arial" pitchFamily="34" charset="0"/>
              </a:rPr>
              <a:t>blockade of the RAS is considered </a:t>
            </a:r>
            <a:r>
              <a:rPr lang="en-US" b="1" dirty="0" smtClean="0">
                <a:cs typeface="Arial" pitchFamily="34" charset="0"/>
              </a:rPr>
              <a:t>the best </a:t>
            </a:r>
            <a:r>
              <a:rPr lang="en-US" b="1" dirty="0" smtClean="0">
                <a:cs typeface="Arial" pitchFamily="34" charset="0"/>
              </a:rPr>
              <a:t>choice for </a:t>
            </a:r>
            <a:r>
              <a:rPr lang="en-US" b="1" dirty="0" err="1" smtClean="0">
                <a:cs typeface="Arial" pitchFamily="34" charset="0"/>
              </a:rPr>
              <a:t>renoprotection</a:t>
            </a:r>
            <a:r>
              <a:rPr lang="en-US" b="1" dirty="0" smtClean="0">
                <a:cs typeface="Arial" pitchFamily="34" charset="0"/>
              </a:rPr>
              <a:t> in UUO. </a:t>
            </a:r>
            <a:r>
              <a:rPr lang="en-US" b="1" dirty="0" smtClean="0">
                <a:cs typeface="Arial" pitchFamily="34" charset="0"/>
              </a:rPr>
              <a:t>There was </a:t>
            </a:r>
            <a:r>
              <a:rPr lang="en-US" b="1" dirty="0" smtClean="0">
                <a:cs typeface="Arial" pitchFamily="34" charset="0"/>
              </a:rPr>
              <a:t>no clear </a:t>
            </a:r>
            <a:r>
              <a:rPr lang="en-US" b="1" dirty="0" smtClean="0">
                <a:cs typeface="Arial" pitchFamily="34" charset="0"/>
              </a:rPr>
              <a:t>difference between ACE inhibitors and AT RBs.</a:t>
            </a:r>
            <a:endParaRPr lang="en-US" b="1" dirty="0" smtClean="0">
              <a:cs typeface="Arial" pitchFamily="34" charset="0"/>
            </a:endParaRPr>
          </a:p>
          <a:p>
            <a:pPr algn="just" defTabSz="857250"/>
            <a:r>
              <a:rPr lang="en-US" b="1" dirty="0" smtClean="0">
                <a:cs typeface="Arial" pitchFamily="34" charset="0"/>
              </a:rPr>
              <a:t>The </a:t>
            </a:r>
            <a:r>
              <a:rPr lang="en-US" b="1" dirty="0" smtClean="0">
                <a:cs typeface="Arial" pitchFamily="34" charset="0"/>
              </a:rPr>
              <a:t>use of an exogenous </a:t>
            </a:r>
            <a:r>
              <a:rPr lang="en-US" b="1" dirty="0" smtClean="0">
                <a:cs typeface="Arial" pitchFamily="34" charset="0"/>
              </a:rPr>
              <a:t>source of </a:t>
            </a:r>
            <a:r>
              <a:rPr lang="en-US" b="1" dirty="0" smtClean="0">
                <a:cs typeface="Arial" pitchFamily="34" charset="0"/>
              </a:rPr>
              <a:t>NO provides a similar effect but the applicability </a:t>
            </a:r>
            <a:r>
              <a:rPr lang="en-US" b="1" dirty="0" smtClean="0">
                <a:cs typeface="Arial" pitchFamily="34" charset="0"/>
              </a:rPr>
              <a:t>of this </a:t>
            </a:r>
            <a:r>
              <a:rPr lang="en-US" b="1" dirty="0" smtClean="0">
                <a:cs typeface="Arial" pitchFamily="34" charset="0"/>
              </a:rPr>
              <a:t>therapy is not imminent. Calcium-channel </a:t>
            </a:r>
            <a:r>
              <a:rPr lang="en-US" b="1" dirty="0" smtClean="0">
                <a:cs typeface="Arial" pitchFamily="34" charset="0"/>
              </a:rPr>
              <a:t>blockers and </a:t>
            </a:r>
            <a:r>
              <a:rPr lang="en-US" b="1" dirty="0" smtClean="0">
                <a:cs typeface="Arial" pitchFamily="34" charset="0"/>
              </a:rPr>
              <a:t>antioxidants are useful but not as a single therapy</a:t>
            </a:r>
            <a:r>
              <a:rPr lang="en-US" b="1" dirty="0" smtClean="0">
                <a:cs typeface="Arial" pitchFamily="34" charset="0"/>
              </a:rPr>
              <a:t>. This </a:t>
            </a:r>
            <a:r>
              <a:rPr lang="en-US" b="1" dirty="0" smtClean="0">
                <a:cs typeface="Arial" pitchFamily="34" charset="0"/>
              </a:rPr>
              <a:t>suggests that a better role for them might be </a:t>
            </a:r>
            <a:r>
              <a:rPr lang="en-US" b="1" dirty="0" smtClean="0">
                <a:cs typeface="Arial" pitchFamily="34" charset="0"/>
              </a:rPr>
              <a:t>as adjuvant </a:t>
            </a:r>
            <a:r>
              <a:rPr lang="en-US" b="1" dirty="0" smtClean="0">
                <a:cs typeface="Arial" pitchFamily="34" charset="0"/>
              </a:rPr>
              <a:t>agents or in cases where RAS blockade </a:t>
            </a:r>
            <a:r>
              <a:rPr lang="en-US" b="1" dirty="0" smtClean="0">
                <a:cs typeface="Arial" pitchFamily="34" charset="0"/>
              </a:rPr>
              <a:t>is inappropriate</a:t>
            </a:r>
            <a:r>
              <a:rPr lang="en-US" b="1" dirty="0" smtClean="0">
                <a:cs typeface="Arial" pitchFamily="34" charset="0"/>
              </a:rPr>
              <a:t>.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14076363" y="30532454"/>
            <a:ext cx="12795250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Conclusions</a:t>
            </a: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547688" y="17554575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547688" y="18730890"/>
            <a:ext cx="12796837" cy="1648310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b="1" dirty="0" smtClean="0">
                <a:cs typeface="Arial" pitchFamily="34" charset="0"/>
              </a:rPr>
              <a:t>The global burden of end-stage renal disease (ESRD) </a:t>
            </a:r>
            <a:r>
              <a:rPr lang="en-US" b="1" dirty="0" smtClean="0">
                <a:cs typeface="Arial" pitchFamily="34" charset="0"/>
              </a:rPr>
              <a:t>is increasing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[1]</a:t>
            </a:r>
            <a:r>
              <a:rPr lang="en-US" b="1" dirty="0" smtClean="0">
                <a:cs typeface="Arial" pitchFamily="34" charset="0"/>
              </a:rPr>
              <a:t>. It has long been recognized that, </a:t>
            </a:r>
            <a:r>
              <a:rPr lang="en-US" b="1" dirty="0" smtClean="0">
                <a:cs typeface="Arial" pitchFamily="34" charset="0"/>
              </a:rPr>
              <a:t>left untreated</a:t>
            </a:r>
            <a:r>
              <a:rPr lang="en-US" b="1" dirty="0" smtClean="0">
                <a:cs typeface="Arial" pitchFamily="34" charset="0"/>
              </a:rPr>
              <a:t>, chronic kidney disease of diverse causes </a:t>
            </a:r>
            <a:r>
              <a:rPr lang="en-US" b="1" dirty="0" smtClean="0">
                <a:cs typeface="Arial" pitchFamily="34" charset="0"/>
              </a:rPr>
              <a:t>inevitably progresses </a:t>
            </a:r>
            <a:r>
              <a:rPr lang="en-US" b="1" dirty="0" smtClean="0">
                <a:cs typeface="Arial" pitchFamily="34" charset="0"/>
              </a:rPr>
              <a:t>to ESRD once 75% of the GFR is lost</a:t>
            </a:r>
            <a:r>
              <a:rPr lang="en-US" b="1" dirty="0" smtClean="0">
                <a:cs typeface="Arial" pitchFamily="34" charset="0"/>
              </a:rPr>
              <a:t>, even </a:t>
            </a:r>
            <a:r>
              <a:rPr lang="en-US" b="1" dirty="0" smtClean="0">
                <a:cs typeface="Arial" pitchFamily="34" charset="0"/>
              </a:rPr>
              <a:t>when the initiating pathological processes are </a:t>
            </a:r>
            <a:r>
              <a:rPr lang="en-US" b="1" dirty="0" smtClean="0">
                <a:cs typeface="Arial" pitchFamily="34" charset="0"/>
              </a:rPr>
              <a:t>no longer </a:t>
            </a:r>
            <a:r>
              <a:rPr lang="en-US" b="1" dirty="0" smtClean="0">
                <a:cs typeface="Arial" pitchFamily="34" charset="0"/>
              </a:rPr>
              <a:t>active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[2]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At present there are no </a:t>
            </a:r>
            <a:r>
              <a:rPr lang="en-US" b="1" dirty="0" err="1" smtClean="0">
                <a:cs typeface="Arial" pitchFamily="34" charset="0"/>
              </a:rPr>
              <a:t>deﬁnitive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cures for </a:t>
            </a:r>
            <a:r>
              <a:rPr lang="en-US" b="1" dirty="0" smtClean="0">
                <a:cs typeface="Arial" pitchFamily="34" charset="0"/>
              </a:rPr>
              <a:t>most acquired kidney diseases, and there is no </a:t>
            </a:r>
            <a:r>
              <a:rPr lang="en-US" b="1" dirty="0" smtClean="0">
                <a:cs typeface="Arial" pitchFamily="34" charset="0"/>
              </a:rPr>
              <a:t>reasonable expectation </a:t>
            </a:r>
            <a:r>
              <a:rPr lang="en-US" b="1" dirty="0" smtClean="0">
                <a:cs typeface="Arial" pitchFamily="34" charset="0"/>
              </a:rPr>
              <a:t>that gene therapy will be available </a:t>
            </a:r>
            <a:r>
              <a:rPr lang="en-US" b="1" dirty="0" smtClean="0">
                <a:cs typeface="Arial" pitchFamily="34" charset="0"/>
              </a:rPr>
              <a:t>soon to </a:t>
            </a:r>
            <a:r>
              <a:rPr lang="en-US" b="1" dirty="0" smtClean="0">
                <a:cs typeface="Arial" pitchFamily="34" charset="0"/>
              </a:rPr>
              <a:t>treat genetic forms of kidney diseases. Renal </a:t>
            </a:r>
            <a:r>
              <a:rPr lang="en-US" b="1" dirty="0" smtClean="0">
                <a:cs typeface="Arial" pitchFamily="34" charset="0"/>
              </a:rPr>
              <a:t>transplantation is </a:t>
            </a:r>
            <a:r>
              <a:rPr lang="en-US" b="1" dirty="0" smtClean="0">
                <a:cs typeface="Arial" pitchFamily="34" charset="0"/>
              </a:rPr>
              <a:t>limited by organ </a:t>
            </a:r>
            <a:r>
              <a:rPr lang="en-US" b="1" dirty="0" smtClean="0">
                <a:cs typeface="Arial" pitchFamily="34" charset="0"/>
              </a:rPr>
              <a:t>shortage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[3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]</a:t>
            </a:r>
            <a:r>
              <a:rPr lang="en-US" b="1" dirty="0" smtClean="0">
                <a:cs typeface="Arial" pitchFamily="34" charset="0"/>
              </a:rPr>
              <a:t>, and therefore the</a:t>
            </a:r>
          </a:p>
          <a:p>
            <a:pPr algn="just"/>
            <a:r>
              <a:rPr lang="en-US" b="1" dirty="0" smtClean="0">
                <a:cs typeface="Arial" pitchFamily="34" charset="0"/>
              </a:rPr>
              <a:t>best management at present is to prevent </a:t>
            </a:r>
            <a:r>
              <a:rPr lang="en-US" b="1" dirty="0" smtClean="0">
                <a:cs typeface="Arial" pitchFamily="34" charset="0"/>
              </a:rPr>
              <a:t>the progression of </a:t>
            </a:r>
            <a:r>
              <a:rPr lang="en-US" b="1" dirty="0" smtClean="0">
                <a:cs typeface="Arial" pitchFamily="34" charset="0"/>
              </a:rPr>
              <a:t>renal diseases, termed ‘</a:t>
            </a:r>
            <a:r>
              <a:rPr lang="en-US" b="1" dirty="0" err="1" smtClean="0">
                <a:cs typeface="Arial" pitchFamily="34" charset="0"/>
              </a:rPr>
              <a:t>renoprotection</a:t>
            </a:r>
            <a:r>
              <a:rPr lang="en-US" b="1" dirty="0" smtClean="0">
                <a:cs typeface="Arial" pitchFamily="34" charset="0"/>
              </a:rPr>
              <a:t>’. </a:t>
            </a:r>
            <a:r>
              <a:rPr lang="en-US" b="1" dirty="0" smtClean="0">
                <a:cs typeface="Arial" pitchFamily="34" charset="0"/>
              </a:rPr>
              <a:t>Obstructive </a:t>
            </a:r>
            <a:r>
              <a:rPr lang="en-US" b="1" dirty="0" err="1" smtClean="0">
                <a:cs typeface="Arial" pitchFamily="34" charset="0"/>
              </a:rPr>
              <a:t>uropathy</a:t>
            </a:r>
            <a:r>
              <a:rPr lang="en-US" b="1" dirty="0" smtClean="0">
                <a:cs typeface="Arial" pitchFamily="34" charset="0"/>
              </a:rPr>
              <a:t> is a common cause of </a:t>
            </a:r>
            <a:r>
              <a:rPr lang="en-US" b="1" dirty="0" smtClean="0">
                <a:cs typeface="Arial" pitchFamily="34" charset="0"/>
              </a:rPr>
              <a:t>renal impairment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[4]</a:t>
            </a:r>
            <a:r>
              <a:rPr lang="en-US" b="1" dirty="0" smtClean="0">
                <a:cs typeface="Arial" pitchFamily="34" charset="0"/>
              </a:rPr>
              <a:t>. A substantial vasoconstriction of </a:t>
            </a:r>
            <a:r>
              <a:rPr lang="en-US" b="1" dirty="0" smtClean="0">
                <a:cs typeface="Arial" pitchFamily="34" charset="0"/>
              </a:rPr>
              <a:t>the renal </a:t>
            </a:r>
            <a:r>
              <a:rPr lang="en-US" b="1" dirty="0" smtClean="0">
                <a:cs typeface="Arial" pitchFamily="34" charset="0"/>
              </a:rPr>
              <a:t>vascular bed is the predominant change </a:t>
            </a:r>
            <a:r>
              <a:rPr lang="en-US" b="1" dirty="0" smtClean="0">
                <a:cs typeface="Arial" pitchFamily="34" charset="0"/>
              </a:rPr>
              <a:t>observed after </a:t>
            </a:r>
            <a:r>
              <a:rPr lang="en-US" b="1" dirty="0" err="1" smtClean="0">
                <a:cs typeface="Arial" pitchFamily="34" charset="0"/>
              </a:rPr>
              <a:t>ureteric</a:t>
            </a:r>
            <a:r>
              <a:rPr lang="en-US" b="1" dirty="0" smtClean="0">
                <a:cs typeface="Arial" pitchFamily="34" charset="0"/>
              </a:rPr>
              <a:t> obstruction (UO) for </a:t>
            </a:r>
            <a:r>
              <a:rPr lang="en-US" b="1" dirty="0" smtClean="0">
                <a:cs typeface="Arial" pitchFamily="34" charset="0"/>
              </a:rPr>
              <a:t>≥24 </a:t>
            </a:r>
            <a:r>
              <a:rPr lang="en-US" b="1" dirty="0" smtClean="0">
                <a:cs typeface="Arial" pitchFamily="34" charset="0"/>
              </a:rPr>
              <a:t>h. An </a:t>
            </a:r>
            <a:r>
              <a:rPr lang="en-US" b="1" dirty="0" smtClean="0">
                <a:cs typeface="Arial" pitchFamily="34" charset="0"/>
              </a:rPr>
              <a:t>imbalance between </a:t>
            </a:r>
            <a:r>
              <a:rPr lang="en-US" b="1" dirty="0" smtClean="0">
                <a:cs typeface="Arial" pitchFamily="34" charset="0"/>
              </a:rPr>
              <a:t>vasoconstrictor and vasodilator </a:t>
            </a:r>
            <a:r>
              <a:rPr lang="en-US" b="1" dirty="0" smtClean="0">
                <a:cs typeface="Arial" pitchFamily="34" charset="0"/>
              </a:rPr>
              <a:t>substances might </a:t>
            </a:r>
            <a:r>
              <a:rPr lang="en-US" b="1" dirty="0" smtClean="0">
                <a:cs typeface="Arial" pitchFamily="34" charset="0"/>
              </a:rPr>
              <a:t>explain the </a:t>
            </a:r>
            <a:r>
              <a:rPr lang="en-US" b="1" dirty="0" err="1" smtClean="0">
                <a:cs typeface="Arial" pitchFamily="34" charset="0"/>
              </a:rPr>
              <a:t>haemodynamic</a:t>
            </a:r>
            <a:r>
              <a:rPr lang="en-US" b="1" dirty="0" smtClean="0">
                <a:cs typeface="Arial" pitchFamily="34" charset="0"/>
              </a:rPr>
              <a:t> changes apparent </a:t>
            </a:r>
            <a:r>
              <a:rPr lang="en-US" b="1" dirty="0" smtClean="0">
                <a:cs typeface="Arial" pitchFamily="34" charset="0"/>
              </a:rPr>
              <a:t>in this </a:t>
            </a:r>
            <a:r>
              <a:rPr lang="en-US" b="1" dirty="0" smtClean="0">
                <a:cs typeface="Arial" pitchFamily="34" charset="0"/>
              </a:rPr>
              <a:t>setting</a:t>
            </a:r>
            <a:r>
              <a:rPr lang="en-US" b="1" dirty="0" smtClean="0">
                <a:cs typeface="Arial" pitchFamily="34" charset="0"/>
              </a:rPr>
              <a:t>. Several </a:t>
            </a:r>
            <a:r>
              <a:rPr lang="en-US" b="1" dirty="0" smtClean="0">
                <a:cs typeface="Arial" pitchFamily="34" charset="0"/>
              </a:rPr>
              <a:t>vasoconstrictor substances are known to </a:t>
            </a:r>
            <a:r>
              <a:rPr lang="en-US" b="1" dirty="0" smtClean="0">
                <a:cs typeface="Arial" pitchFamily="34" charset="0"/>
              </a:rPr>
              <a:t>have a </a:t>
            </a:r>
            <a:r>
              <a:rPr lang="en-US" b="1" dirty="0" smtClean="0">
                <a:cs typeface="Arial" pitchFamily="34" charset="0"/>
              </a:rPr>
              <a:t>role during UO, of which </a:t>
            </a:r>
            <a:r>
              <a:rPr lang="en-US" b="1" dirty="0" err="1" smtClean="0">
                <a:cs typeface="Arial" pitchFamily="34" charset="0"/>
              </a:rPr>
              <a:t>angiotensin</a:t>
            </a:r>
            <a:r>
              <a:rPr lang="en-US" b="1" dirty="0" smtClean="0">
                <a:cs typeface="Arial" pitchFamily="34" charset="0"/>
              </a:rPr>
              <a:t> II (AT) </a:t>
            </a:r>
            <a:r>
              <a:rPr lang="en-US" b="1" dirty="0" smtClean="0">
                <a:cs typeface="Arial" pitchFamily="34" charset="0"/>
              </a:rPr>
              <a:t>was extensively </a:t>
            </a:r>
            <a:r>
              <a:rPr lang="en-US" b="1" dirty="0" smtClean="0">
                <a:cs typeface="Arial" pitchFamily="34" charset="0"/>
              </a:rPr>
              <a:t>reviewed. Besides its powerful </a:t>
            </a:r>
            <a:r>
              <a:rPr lang="en-US" b="1" dirty="0" smtClean="0">
                <a:cs typeface="Arial" pitchFamily="34" charset="0"/>
              </a:rPr>
              <a:t>vasoconstrictor effect</a:t>
            </a:r>
            <a:r>
              <a:rPr lang="en-US" b="1" dirty="0" smtClean="0">
                <a:cs typeface="Arial" pitchFamily="34" charset="0"/>
              </a:rPr>
              <a:t>, studies using </a:t>
            </a:r>
            <a:r>
              <a:rPr lang="en-US" b="1" dirty="0" err="1" smtClean="0">
                <a:cs typeface="Arial" pitchFamily="34" charset="0"/>
              </a:rPr>
              <a:t>angiotensin</a:t>
            </a:r>
            <a:r>
              <a:rPr lang="en-US" b="1" dirty="0" smtClean="0">
                <a:cs typeface="Arial" pitchFamily="34" charset="0"/>
              </a:rPr>
              <a:t>-converting </a:t>
            </a:r>
            <a:r>
              <a:rPr lang="en-US" b="1" dirty="0" smtClean="0">
                <a:cs typeface="Arial" pitchFamily="34" charset="0"/>
              </a:rPr>
              <a:t>enzyme (</a:t>
            </a:r>
            <a:r>
              <a:rPr lang="en-US" b="1" dirty="0" smtClean="0">
                <a:cs typeface="Arial" pitchFamily="34" charset="0"/>
              </a:rPr>
              <a:t>ACE) inhibition or AT type 1a (</a:t>
            </a:r>
            <a:r>
              <a:rPr lang="en-US" b="1" dirty="0" smtClean="0">
                <a:cs typeface="Arial" pitchFamily="34" charset="0"/>
              </a:rPr>
              <a:t>AT ) </a:t>
            </a:r>
            <a:r>
              <a:rPr lang="en-US" b="1" dirty="0" smtClean="0">
                <a:cs typeface="Arial" pitchFamily="34" charset="0"/>
              </a:rPr>
              <a:t>receptor </a:t>
            </a:r>
            <a:r>
              <a:rPr lang="en-US" b="1" dirty="0" smtClean="0">
                <a:cs typeface="Arial" pitchFamily="34" charset="0"/>
              </a:rPr>
              <a:t>knockout mice </a:t>
            </a:r>
            <a:r>
              <a:rPr lang="en-US" b="1" dirty="0" smtClean="0">
                <a:cs typeface="Arial" pitchFamily="34" charset="0"/>
              </a:rPr>
              <a:t>indicated that AT generation and action </a:t>
            </a:r>
            <a:r>
              <a:rPr lang="en-US" b="1" dirty="0" smtClean="0">
                <a:cs typeface="Arial" pitchFamily="34" charset="0"/>
              </a:rPr>
              <a:t>result in </a:t>
            </a:r>
            <a:r>
              <a:rPr lang="en-US" b="1" dirty="0" smtClean="0">
                <a:cs typeface="Arial" pitchFamily="34" charset="0"/>
              </a:rPr>
              <a:t>at least half of the eventual </a:t>
            </a:r>
            <a:r>
              <a:rPr lang="en-US" b="1" dirty="0" err="1" smtClean="0">
                <a:cs typeface="Arial" pitchFamily="34" charset="0"/>
              </a:rPr>
              <a:t>ﬁbrosis</a:t>
            </a:r>
            <a:r>
              <a:rPr lang="en-US" b="1" dirty="0" smtClean="0">
                <a:cs typeface="Arial" pitchFamily="34" charset="0"/>
              </a:rPr>
              <a:t> of </a:t>
            </a:r>
            <a:r>
              <a:rPr lang="en-US" b="1" dirty="0" smtClean="0">
                <a:cs typeface="Arial" pitchFamily="34" charset="0"/>
              </a:rPr>
              <a:t>obstructive nephropathy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[5]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The </a:t>
            </a:r>
            <a:r>
              <a:rPr lang="en-US" b="1" dirty="0" smtClean="0">
                <a:cs typeface="Arial" pitchFamily="34" charset="0"/>
              </a:rPr>
              <a:t>decreased </a:t>
            </a:r>
            <a:r>
              <a:rPr lang="en-US" b="1" dirty="0" smtClean="0">
                <a:cs typeface="Arial" pitchFamily="34" charset="0"/>
              </a:rPr>
              <a:t>activity of </a:t>
            </a:r>
            <a:r>
              <a:rPr lang="en-US" b="1" dirty="0" smtClean="0">
                <a:cs typeface="Arial" pitchFamily="34" charset="0"/>
              </a:rPr>
              <a:t>vasodilators like NO </a:t>
            </a:r>
            <a:r>
              <a:rPr lang="en-US" b="1" dirty="0" smtClean="0">
                <a:cs typeface="Arial" pitchFamily="34" charset="0"/>
              </a:rPr>
              <a:t>was also </a:t>
            </a:r>
            <a:r>
              <a:rPr lang="en-US" b="1" dirty="0" smtClean="0">
                <a:cs typeface="Arial" pitchFamily="34" charset="0"/>
              </a:rPr>
              <a:t>implicated. In unilateral UO (UUO), the renal </a:t>
            </a:r>
            <a:r>
              <a:rPr lang="en-US" b="1" dirty="0" smtClean="0">
                <a:cs typeface="Arial" pitchFamily="34" charset="0"/>
              </a:rPr>
              <a:t>vasculature remains </a:t>
            </a:r>
            <a:r>
              <a:rPr lang="en-US" b="1" dirty="0" smtClean="0">
                <a:cs typeface="Arial" pitchFamily="34" charset="0"/>
              </a:rPr>
              <a:t>responsive to the vasodilator actions </a:t>
            </a:r>
            <a:r>
              <a:rPr lang="en-US" b="1" dirty="0" smtClean="0">
                <a:cs typeface="Arial" pitchFamily="34" charset="0"/>
              </a:rPr>
              <a:t>of NO </a:t>
            </a:r>
            <a:r>
              <a:rPr lang="en-US" b="1" dirty="0" smtClean="0">
                <a:cs typeface="Arial" pitchFamily="34" charset="0"/>
              </a:rPr>
              <a:t>and blood-ﬂow changes associated with </a:t>
            </a:r>
            <a:r>
              <a:rPr lang="en-US" b="1" dirty="0" smtClean="0">
                <a:cs typeface="Arial" pitchFamily="34" charset="0"/>
              </a:rPr>
              <a:t>UUO involve </a:t>
            </a:r>
            <a:r>
              <a:rPr lang="en-US" b="1" dirty="0" smtClean="0">
                <a:cs typeface="Arial" pitchFamily="34" charset="0"/>
              </a:rPr>
              <a:t>impairment of the NO synthetic pathways </a:t>
            </a:r>
            <a:r>
              <a:rPr lang="en-US" b="1" dirty="0" smtClean="0">
                <a:cs typeface="Arial" pitchFamily="34" charset="0"/>
              </a:rPr>
              <a:t>in the </a:t>
            </a:r>
            <a:r>
              <a:rPr lang="en-US" b="1" dirty="0" smtClean="0">
                <a:cs typeface="Arial" pitchFamily="34" charset="0"/>
              </a:rPr>
              <a:t>kidney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[6]</a:t>
            </a:r>
            <a:r>
              <a:rPr lang="en-US" b="1" dirty="0" smtClean="0">
                <a:cs typeface="Arial" pitchFamily="34" charset="0"/>
              </a:rPr>
              <a:t>. Extensive </a:t>
            </a:r>
            <a:r>
              <a:rPr lang="en-US" b="1" dirty="0" smtClean="0">
                <a:cs typeface="Arial" pitchFamily="34" charset="0"/>
              </a:rPr>
              <a:t>studies using several </a:t>
            </a:r>
            <a:r>
              <a:rPr lang="en-US" b="1" dirty="0" err="1" smtClean="0">
                <a:cs typeface="Arial" pitchFamily="34" charset="0"/>
              </a:rPr>
              <a:t>renoprotective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approaches were </a:t>
            </a:r>
            <a:r>
              <a:rPr lang="en-US" b="1" dirty="0" smtClean="0">
                <a:cs typeface="Arial" pitchFamily="34" charset="0"/>
              </a:rPr>
              <a:t>conducted to provide </a:t>
            </a:r>
            <a:r>
              <a:rPr lang="en-US" b="1" dirty="0" err="1" smtClean="0">
                <a:cs typeface="Arial" pitchFamily="34" charset="0"/>
              </a:rPr>
              <a:t>renoprotection</a:t>
            </a:r>
            <a:r>
              <a:rPr lang="en-US" b="1" dirty="0" smtClean="0">
                <a:cs typeface="Arial" pitchFamily="34" charset="0"/>
              </a:rPr>
              <a:t> against </a:t>
            </a:r>
            <a:r>
              <a:rPr lang="en-US" b="1" dirty="0" smtClean="0">
                <a:cs typeface="Arial" pitchFamily="34" charset="0"/>
              </a:rPr>
              <a:t>UUO, using available data about the </a:t>
            </a:r>
            <a:r>
              <a:rPr lang="en-US" b="1" dirty="0" err="1" smtClean="0">
                <a:cs typeface="Arial" pitchFamily="34" charset="0"/>
              </a:rPr>
              <a:t>pathophysiology</a:t>
            </a:r>
            <a:r>
              <a:rPr lang="en-US" b="1" dirty="0" smtClean="0">
                <a:cs typeface="Arial" pitchFamily="34" charset="0"/>
              </a:rPr>
              <a:t> of </a:t>
            </a:r>
            <a:r>
              <a:rPr lang="en-US" b="1" dirty="0" smtClean="0">
                <a:cs typeface="Arial" pitchFamily="34" charset="0"/>
              </a:rPr>
              <a:t>obstruction. Although extensive, few </a:t>
            </a:r>
            <a:r>
              <a:rPr lang="en-US" b="1" dirty="0" smtClean="0">
                <a:cs typeface="Arial" pitchFamily="34" charset="0"/>
              </a:rPr>
              <a:t>studies compared </a:t>
            </a:r>
            <a:r>
              <a:rPr lang="en-US" b="1" dirty="0" smtClean="0">
                <a:cs typeface="Arial" pitchFamily="34" charset="0"/>
              </a:rPr>
              <a:t>the magnitude of the </a:t>
            </a:r>
            <a:r>
              <a:rPr lang="en-US" b="1" dirty="0" err="1" smtClean="0">
                <a:cs typeface="Arial" pitchFamily="34" charset="0"/>
              </a:rPr>
              <a:t>renoprotective</a:t>
            </a:r>
            <a:r>
              <a:rPr lang="en-US" b="1" dirty="0" smtClean="0">
                <a:cs typeface="Arial" pitchFamily="34" charset="0"/>
              </a:rPr>
              <a:t> effect </a:t>
            </a:r>
            <a:r>
              <a:rPr lang="en-US" b="1" dirty="0" smtClean="0">
                <a:cs typeface="Arial" pitchFamily="34" charset="0"/>
              </a:rPr>
              <a:t>of these </a:t>
            </a:r>
            <a:r>
              <a:rPr lang="en-US" b="1" dirty="0" smtClean="0">
                <a:cs typeface="Arial" pitchFamily="34" charset="0"/>
              </a:rPr>
              <a:t>therapies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[7]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en-US" b="1" dirty="0" smtClean="0">
                <a:cs typeface="Arial" pitchFamily="34" charset="0"/>
              </a:rPr>
              <a:t>These studies either used </a:t>
            </a:r>
            <a:r>
              <a:rPr lang="en-US" b="1" dirty="0" smtClean="0">
                <a:cs typeface="Arial" pitchFamily="34" charset="0"/>
              </a:rPr>
              <a:t>different animal </a:t>
            </a:r>
            <a:r>
              <a:rPr lang="en-US" b="1" dirty="0" smtClean="0">
                <a:cs typeface="Arial" pitchFamily="34" charset="0"/>
              </a:rPr>
              <a:t>models or variable intervals after obstruction</a:t>
            </a:r>
            <a:r>
              <a:rPr lang="en-US" b="1" dirty="0" smtClean="0">
                <a:cs typeface="Arial" pitchFamily="34" charset="0"/>
              </a:rPr>
              <a:t>. Even </a:t>
            </a:r>
            <a:r>
              <a:rPr lang="en-US" b="1" dirty="0" smtClean="0">
                <a:cs typeface="Arial" pitchFamily="34" charset="0"/>
              </a:rPr>
              <a:t>studies that avoided these defects did not include </a:t>
            </a:r>
            <a:r>
              <a:rPr lang="en-US" b="1" dirty="0" smtClean="0">
                <a:cs typeface="Arial" pitchFamily="34" charset="0"/>
              </a:rPr>
              <a:t>renal </a:t>
            </a:r>
            <a:r>
              <a:rPr lang="en-US" b="1" dirty="0" err="1" smtClean="0">
                <a:cs typeface="Arial" pitchFamily="34" charset="0"/>
              </a:rPr>
              <a:t>histopathological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changes as a point of comparison.</a:t>
            </a:r>
          </a:p>
          <a:p>
            <a:pPr algn="just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The present study used a controlled experimental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approach that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aimed to evaluate and compare the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relative contribution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of different therapeutic agents in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renoprotection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against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complete UUO, using a rabbit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model at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different sampling intervals. We aimed to identify,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if any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, an ultimate agent for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renoprotection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such conditions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547688" y="36433227"/>
            <a:ext cx="12796837" cy="708665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72000" rIns="256032" bIns="72000"/>
          <a:lstStyle/>
          <a:p>
            <a:pPr algn="just" defTabSz="857250"/>
            <a:r>
              <a:rPr lang="en-US" b="1" dirty="0" smtClean="0">
                <a:cs typeface="Arial" pitchFamily="34" charset="0"/>
              </a:rPr>
              <a:t>In all, 84 male New Zealand White rabbits (2.5–3 kg</a:t>
            </a:r>
            <a:r>
              <a:rPr lang="en-US" b="1" dirty="0" smtClean="0">
                <a:cs typeface="Arial" pitchFamily="34" charset="0"/>
              </a:rPr>
              <a:t>, aged </a:t>
            </a:r>
            <a:r>
              <a:rPr lang="en-US" b="1" dirty="0" smtClean="0">
                <a:cs typeface="Arial" pitchFamily="34" charset="0"/>
              </a:rPr>
              <a:t>7–11 months) were used; they were housed in </a:t>
            </a:r>
            <a:r>
              <a:rPr lang="en-US" b="1" dirty="0" smtClean="0">
                <a:cs typeface="Arial" pitchFamily="34" charset="0"/>
              </a:rPr>
              <a:t>a room </a:t>
            </a:r>
            <a:r>
              <a:rPr lang="en-US" b="1" dirty="0" smtClean="0">
                <a:cs typeface="Arial" pitchFamily="34" charset="0"/>
              </a:rPr>
              <a:t>with controlled environmental conditions (</a:t>
            </a:r>
            <a:r>
              <a:rPr lang="en-US" b="1" dirty="0" smtClean="0">
                <a:cs typeface="Arial" pitchFamily="34" charset="0"/>
              </a:rPr>
              <a:t>20–22 C</a:t>
            </a:r>
            <a:r>
              <a:rPr lang="en-US" b="1" dirty="0" smtClean="0">
                <a:cs typeface="Arial" pitchFamily="34" charset="0"/>
              </a:rPr>
              <a:t>, relative humidity 50–55% and 12-h light/dark cycles</a:t>
            </a:r>
            <a:r>
              <a:rPr lang="en-US" b="1" dirty="0" smtClean="0">
                <a:cs typeface="Arial" pitchFamily="34" charset="0"/>
              </a:rPr>
              <a:t>). The </a:t>
            </a:r>
            <a:r>
              <a:rPr lang="en-US" b="1" dirty="0" smtClean="0">
                <a:cs typeface="Arial" pitchFamily="34" charset="0"/>
              </a:rPr>
              <a:t>rabbits were fed standard </a:t>
            </a:r>
            <a:r>
              <a:rPr lang="en-US" b="1" dirty="0" err="1" smtClean="0">
                <a:cs typeface="Arial" pitchFamily="34" charset="0"/>
              </a:rPr>
              <a:t>pelleted</a:t>
            </a:r>
            <a:r>
              <a:rPr lang="en-US" b="1" dirty="0" smtClean="0">
                <a:cs typeface="Arial" pitchFamily="34" charset="0"/>
              </a:rPr>
              <a:t> rabbit food </a:t>
            </a:r>
            <a:r>
              <a:rPr lang="en-US" b="1" dirty="0" smtClean="0">
                <a:cs typeface="Arial" pitchFamily="34" charset="0"/>
              </a:rPr>
              <a:t>and had </a:t>
            </a:r>
            <a:r>
              <a:rPr lang="en-US" b="1" dirty="0" smtClean="0">
                <a:cs typeface="Arial" pitchFamily="34" charset="0"/>
              </a:rPr>
              <a:t>free access to tap water. To maintain hydration</a:t>
            </a:r>
            <a:r>
              <a:rPr lang="en-US" b="1" dirty="0" smtClean="0">
                <a:cs typeface="Arial" pitchFamily="34" charset="0"/>
              </a:rPr>
              <a:t>, rabbits </a:t>
            </a:r>
            <a:r>
              <a:rPr lang="en-US" b="1" dirty="0" smtClean="0">
                <a:cs typeface="Arial" pitchFamily="34" charset="0"/>
              </a:rPr>
              <a:t>were injected subcutaneously with 10 </a:t>
            </a:r>
            <a:r>
              <a:rPr lang="en-US" b="1" dirty="0" err="1" smtClean="0">
                <a:cs typeface="Arial" pitchFamily="34" charset="0"/>
              </a:rPr>
              <a:t>mL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Ringer-lactate daily </a:t>
            </a:r>
            <a:r>
              <a:rPr lang="en-US" b="1" dirty="0" smtClean="0">
                <a:cs typeface="Arial" pitchFamily="34" charset="0"/>
              </a:rPr>
              <a:t>for 1 week before the experiment</a:t>
            </a:r>
            <a:r>
              <a:rPr lang="en-US" b="1" dirty="0" smtClean="0">
                <a:cs typeface="Arial" pitchFamily="34" charset="0"/>
              </a:rPr>
              <a:t>. The </a:t>
            </a:r>
            <a:r>
              <a:rPr lang="en-US" b="1" dirty="0" smtClean="0">
                <a:cs typeface="Arial" pitchFamily="34" charset="0"/>
              </a:rPr>
              <a:t>rabbits were divided into seven groups of 12 each</a:t>
            </a:r>
            <a:r>
              <a:rPr lang="en-US" b="1" dirty="0" smtClean="0">
                <a:cs typeface="Arial" pitchFamily="34" charset="0"/>
              </a:rPr>
              <a:t>, i.e</a:t>
            </a:r>
            <a:r>
              <a:rPr lang="en-US" b="1" dirty="0" smtClean="0">
                <a:cs typeface="Arial" pitchFamily="34" charset="0"/>
              </a:rPr>
              <a:t>. (1) a sham-operated (abdominal incision with no </a:t>
            </a:r>
            <a:r>
              <a:rPr lang="en-US" b="1" dirty="0" err="1" smtClean="0">
                <a:cs typeface="Arial" pitchFamily="34" charset="0"/>
              </a:rPr>
              <a:t>ureteric</a:t>
            </a:r>
            <a:r>
              <a:rPr lang="en-US" b="1" dirty="0" smtClean="0">
                <a:cs typeface="Arial" pitchFamily="34" charset="0"/>
              </a:rPr>
              <a:t> ligation </a:t>
            </a:r>
            <a:r>
              <a:rPr lang="en-US" b="1" dirty="0" smtClean="0">
                <a:cs typeface="Arial" pitchFamily="34" charset="0"/>
              </a:rPr>
              <a:t>and receiving no treatment), then six </a:t>
            </a:r>
            <a:r>
              <a:rPr lang="en-US" b="1" dirty="0" smtClean="0">
                <a:cs typeface="Arial" pitchFamily="34" charset="0"/>
              </a:rPr>
              <a:t>groups with </a:t>
            </a:r>
            <a:r>
              <a:rPr lang="en-US" b="1" dirty="0" smtClean="0">
                <a:cs typeface="Arial" pitchFamily="34" charset="0"/>
              </a:rPr>
              <a:t>left </a:t>
            </a:r>
            <a:r>
              <a:rPr lang="en-US" b="1" dirty="0" err="1" smtClean="0">
                <a:cs typeface="Arial" pitchFamily="34" charset="0"/>
              </a:rPr>
              <a:t>ureteric</a:t>
            </a:r>
            <a:r>
              <a:rPr lang="en-US" b="1" dirty="0" smtClean="0">
                <a:cs typeface="Arial" pitchFamily="34" charset="0"/>
              </a:rPr>
              <a:t> ligation and receiving; (2) no </a:t>
            </a:r>
            <a:r>
              <a:rPr lang="en-US" b="1" dirty="0" smtClean="0">
                <a:cs typeface="Arial" pitchFamily="34" charset="0"/>
              </a:rPr>
              <a:t>treatment (</a:t>
            </a:r>
            <a:r>
              <a:rPr lang="en-US" b="1" dirty="0" smtClean="0">
                <a:cs typeface="Arial" pitchFamily="34" charset="0"/>
              </a:rPr>
              <a:t>serving as the control); (3) the ACE inhibitor </a:t>
            </a:r>
            <a:r>
              <a:rPr lang="en-US" b="1" dirty="0" err="1" smtClean="0">
                <a:cs typeface="Arial" pitchFamily="34" charset="0"/>
              </a:rPr>
              <a:t>enalapril</a:t>
            </a:r>
            <a:r>
              <a:rPr lang="en-US" b="1" dirty="0" smtClean="0">
                <a:cs typeface="Arial" pitchFamily="34" charset="0"/>
              </a:rPr>
              <a:t> at </a:t>
            </a:r>
            <a:r>
              <a:rPr lang="en-US" b="1" dirty="0" smtClean="0">
                <a:cs typeface="Arial" pitchFamily="34" charset="0"/>
              </a:rPr>
              <a:t>0.5 mg/kg once daily; (4) the AT receptor </a:t>
            </a:r>
            <a:r>
              <a:rPr lang="en-US" b="1" dirty="0" smtClean="0">
                <a:cs typeface="Arial" pitchFamily="34" charset="0"/>
              </a:rPr>
              <a:t>blocker (</a:t>
            </a:r>
            <a:r>
              <a:rPr lang="en-US" b="1" dirty="0" smtClean="0">
                <a:cs typeface="Arial" pitchFamily="34" charset="0"/>
              </a:rPr>
              <a:t>RB) </a:t>
            </a:r>
            <a:r>
              <a:rPr lang="en-US" b="1" dirty="0" err="1" smtClean="0">
                <a:cs typeface="Arial" pitchFamily="34" charset="0"/>
              </a:rPr>
              <a:t>losartan</a:t>
            </a:r>
            <a:r>
              <a:rPr lang="en-US" b="1" dirty="0" smtClean="0">
                <a:cs typeface="Arial" pitchFamily="34" charset="0"/>
              </a:rPr>
              <a:t> at 10 mg/kg once daily; (5) the </a:t>
            </a:r>
            <a:r>
              <a:rPr lang="en-US" b="1" dirty="0" err="1" smtClean="0">
                <a:cs typeface="Arial" pitchFamily="34" charset="0"/>
              </a:rPr>
              <a:t>calciumchannel</a:t>
            </a:r>
            <a:r>
              <a:rPr lang="en-US" b="1" dirty="0" smtClean="0">
                <a:cs typeface="Arial" pitchFamily="34" charset="0"/>
              </a:rPr>
              <a:t> blocker </a:t>
            </a:r>
            <a:r>
              <a:rPr lang="en-US" b="1" dirty="0" err="1" smtClean="0">
                <a:cs typeface="Arial" pitchFamily="34" charset="0"/>
              </a:rPr>
              <a:t>verapamil</a:t>
            </a:r>
            <a:r>
              <a:rPr lang="en-US" b="1" dirty="0" smtClean="0">
                <a:cs typeface="Arial" pitchFamily="34" charset="0"/>
              </a:rPr>
              <a:t> at 3 mg/kg once daily; (6</a:t>
            </a:r>
            <a:r>
              <a:rPr lang="en-US" b="1" dirty="0" smtClean="0">
                <a:cs typeface="Arial" pitchFamily="34" charset="0"/>
              </a:rPr>
              <a:t>) </a:t>
            </a:r>
            <a:r>
              <a:rPr lang="en-US" b="1" dirty="0" err="1" smtClean="0">
                <a:cs typeface="Arial" pitchFamily="34" charset="0"/>
              </a:rPr>
              <a:t>Larginine</a:t>
            </a:r>
            <a:r>
              <a:rPr lang="en-US" b="1" dirty="0" smtClean="0">
                <a:cs typeface="Arial" pitchFamily="34" charset="0"/>
              </a:rPr>
              <a:t> at </a:t>
            </a:r>
            <a:r>
              <a:rPr lang="en-US" b="1" dirty="0" smtClean="0">
                <a:cs typeface="Arial" pitchFamily="34" charset="0"/>
              </a:rPr>
              <a:t>1 g/100 </a:t>
            </a:r>
            <a:r>
              <a:rPr lang="en-US" b="1" dirty="0" err="1" smtClean="0">
                <a:cs typeface="Arial" pitchFamily="34" charset="0"/>
              </a:rPr>
              <a:t>mL</a:t>
            </a:r>
            <a:r>
              <a:rPr lang="en-US" b="1" dirty="0" smtClean="0">
                <a:cs typeface="Arial" pitchFamily="34" charset="0"/>
              </a:rPr>
              <a:t> drinking water, a total dose </a:t>
            </a:r>
            <a:r>
              <a:rPr lang="en-US" b="1" dirty="0" smtClean="0">
                <a:cs typeface="Arial" pitchFamily="34" charset="0"/>
              </a:rPr>
              <a:t>of 1.25–1.5 </a:t>
            </a:r>
            <a:r>
              <a:rPr lang="en-US" b="1" dirty="0" smtClean="0">
                <a:cs typeface="Arial" pitchFamily="34" charset="0"/>
              </a:rPr>
              <a:t>g/day; and (7) antioxidant, as vitamin E </a:t>
            </a:r>
            <a:r>
              <a:rPr lang="en-US" b="1" dirty="0" smtClean="0">
                <a:cs typeface="Arial" pitchFamily="34" charset="0"/>
              </a:rPr>
              <a:t>and selenium </a:t>
            </a:r>
            <a:r>
              <a:rPr lang="en-US" b="1" dirty="0" smtClean="0">
                <a:cs typeface="Arial" pitchFamily="34" charset="0"/>
              </a:rPr>
              <a:t>at 1 </a:t>
            </a:r>
            <a:r>
              <a:rPr lang="en-US" b="1" dirty="0" err="1" smtClean="0">
                <a:cs typeface="Arial" pitchFamily="34" charset="0"/>
              </a:rPr>
              <a:t>mL</a:t>
            </a:r>
            <a:r>
              <a:rPr lang="en-US" b="1" dirty="0" smtClean="0">
                <a:cs typeface="Arial" pitchFamily="34" charset="0"/>
              </a:rPr>
              <a:t> once daily, which provided the </a:t>
            </a:r>
            <a:r>
              <a:rPr lang="en-US" b="1" dirty="0" smtClean="0">
                <a:cs typeface="Arial" pitchFamily="34" charset="0"/>
              </a:rPr>
              <a:t>rabbit with </a:t>
            </a:r>
            <a:r>
              <a:rPr lang="en-US" b="1" dirty="0" smtClean="0">
                <a:cs typeface="Arial" pitchFamily="34" charset="0"/>
              </a:rPr>
              <a:t>vitamin E (100 mg/kg) plus selenium (1 mg/kg).</a:t>
            </a:r>
            <a:endParaRPr lang="en-US" b="1" dirty="0">
              <a:cs typeface="Arial" pitchFamily="34" charset="0"/>
            </a:endParaRPr>
          </a:p>
        </p:txBody>
      </p:sp>
      <p:pic>
        <p:nvPicPr>
          <p:cNvPr id="1030" name="Picture 6" descr="C:\Users\MAx\Pictures\302257_d2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557" y="1217613"/>
            <a:ext cx="288131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90622" y="708401"/>
            <a:ext cx="2969970" cy="3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5" name="Chart 24"/>
          <p:cNvGraphicFramePr>
            <a:graphicFrameLocks noGrp="1"/>
          </p:cNvGraphicFramePr>
          <p:nvPr/>
        </p:nvGraphicFramePr>
        <p:xfrm>
          <a:off x="14073190" y="16373436"/>
          <a:ext cx="133588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Chart 25"/>
          <p:cNvGraphicFramePr>
            <a:graphicFrameLocks noGrp="1"/>
          </p:cNvGraphicFramePr>
          <p:nvPr/>
        </p:nvGraphicFramePr>
        <p:xfrm>
          <a:off x="13930314" y="21088344"/>
          <a:ext cx="1350168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858876" y="25946128"/>
            <a:ext cx="1357312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Rectangle 28"/>
          <p:cNvSpPr/>
          <p:nvPr/>
        </p:nvSpPr>
        <p:spPr bwMode="auto">
          <a:xfrm>
            <a:off x="14158916" y="29875218"/>
            <a:ext cx="12644526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2400" b="1" dirty="0" smtClean="0"/>
              <a:t>(A) Complete UUO with </a:t>
            </a:r>
            <a:r>
              <a:rPr lang="en-US" sz="2400" b="1" dirty="0" smtClean="0"/>
              <a:t>no treatment. (</a:t>
            </a:r>
            <a:r>
              <a:rPr lang="en-US" sz="2400" b="1" dirty="0" smtClean="0"/>
              <a:t>B) Complete UUO after </a:t>
            </a:r>
            <a:r>
              <a:rPr lang="en-US" sz="2400" b="1" dirty="0" smtClean="0"/>
              <a:t>treatment </a:t>
            </a:r>
            <a:r>
              <a:rPr lang="en-US" sz="2400" b="1" dirty="0" smtClean="0"/>
              <a:t>with </a:t>
            </a:r>
            <a:r>
              <a:rPr lang="en-US" sz="2400" b="1" dirty="0" err="1" smtClean="0"/>
              <a:t>enalapril</a:t>
            </a:r>
            <a:endParaRPr kumimoji="0" lang="ar-E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" name="Picture 1" descr="2008-10-06 19-54-35_0013.jpg"/>
          <p:cNvPicPr>
            <a:picLocks noChangeAspect="1"/>
          </p:cNvPicPr>
          <p:nvPr/>
        </p:nvPicPr>
        <p:blipFill>
          <a:blip r:embed="rId7"/>
          <a:srcRect b="49794"/>
          <a:stretch>
            <a:fillRect/>
          </a:stretch>
        </p:blipFill>
        <p:spPr bwMode="auto">
          <a:xfrm>
            <a:off x="20716924" y="12301470"/>
            <a:ext cx="5341945" cy="423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" descr="2008-10-06 19-54-35_0013.jpg"/>
          <p:cNvPicPr>
            <a:picLocks noChangeAspect="1"/>
          </p:cNvPicPr>
          <p:nvPr/>
        </p:nvPicPr>
        <p:blipFill>
          <a:blip r:embed="rId7"/>
          <a:srcRect t="50206"/>
          <a:stretch>
            <a:fillRect/>
          </a:stretch>
        </p:blipFill>
        <p:spPr bwMode="auto">
          <a:xfrm>
            <a:off x="14787570" y="12301470"/>
            <a:ext cx="5357850" cy="421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1521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khaled Ibrahim</cp:lastModifiedBy>
  <cp:revision>86</cp:revision>
  <cp:lastPrinted>2000-08-03T00:31:24Z</cp:lastPrinted>
  <dcterms:created xsi:type="dcterms:W3CDTF">2000-02-09T15:01:13Z</dcterms:created>
  <dcterms:modified xsi:type="dcterms:W3CDTF">2013-02-28T18:27:55Z</dcterms:modified>
</cp:coreProperties>
</file>