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41"/>
  </p:notesMasterIdLst>
  <p:sldIdLst>
    <p:sldId id="335" r:id="rId2"/>
    <p:sldId id="337" r:id="rId3"/>
    <p:sldId id="386" r:id="rId4"/>
    <p:sldId id="391" r:id="rId5"/>
    <p:sldId id="394" r:id="rId6"/>
    <p:sldId id="393" r:id="rId7"/>
    <p:sldId id="396" r:id="rId8"/>
    <p:sldId id="402" r:id="rId9"/>
    <p:sldId id="399" r:id="rId10"/>
    <p:sldId id="404" r:id="rId11"/>
    <p:sldId id="405" r:id="rId12"/>
    <p:sldId id="451" r:id="rId13"/>
    <p:sldId id="411" r:id="rId14"/>
    <p:sldId id="413" r:id="rId15"/>
    <p:sldId id="416" r:id="rId16"/>
    <p:sldId id="418" r:id="rId17"/>
    <p:sldId id="420" r:id="rId18"/>
    <p:sldId id="421" r:id="rId19"/>
    <p:sldId id="422" r:id="rId20"/>
    <p:sldId id="423" r:id="rId21"/>
    <p:sldId id="425" r:id="rId22"/>
    <p:sldId id="427" r:id="rId23"/>
    <p:sldId id="429" r:id="rId24"/>
    <p:sldId id="431" r:id="rId25"/>
    <p:sldId id="436" r:id="rId26"/>
    <p:sldId id="438" r:id="rId27"/>
    <p:sldId id="439" r:id="rId28"/>
    <p:sldId id="442" r:id="rId29"/>
    <p:sldId id="444" r:id="rId30"/>
    <p:sldId id="449" r:id="rId31"/>
    <p:sldId id="450" r:id="rId32"/>
    <p:sldId id="433" r:id="rId33"/>
    <p:sldId id="347" r:id="rId34"/>
    <p:sldId id="348" r:id="rId35"/>
    <p:sldId id="453" r:id="rId36"/>
    <p:sldId id="358" r:id="rId37"/>
    <p:sldId id="360" r:id="rId38"/>
    <p:sldId id="376" r:id="rId39"/>
    <p:sldId id="37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411" autoAdjust="0"/>
  </p:normalViewPr>
  <p:slideViewPr>
    <p:cSldViewPr>
      <p:cViewPr>
        <p:scale>
          <a:sx n="40" d="100"/>
          <a:sy n="40" d="100"/>
        </p:scale>
        <p:origin x="-1555" y="-29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5D293-00F1-44C2-BDD0-0BC4402990C8}" type="datetimeFigureOut">
              <a:rPr lang="en-US" smtClean="0"/>
              <a:pPr/>
              <a:t>1/31/2013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3BA8D-0EA8-4BB7-B59A-43078E36854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studentconsult.com/content/bookcontent.cfm?ID=C0149781416031154&amp;channel=toc" TargetMode="External"/><Relationship Id="rId3" Type="http://schemas.openxmlformats.org/officeDocument/2006/relationships/hyperlink" Target="http://www.studentconsult.com/content/bookcontent.cfm?xrefID=T013001" TargetMode="External"/><Relationship Id="rId7" Type="http://schemas.openxmlformats.org/officeDocument/2006/relationships/hyperlink" Target="http://www.studentconsult.com/content/bookcontent.cfm?xrefID=C0079781416031154"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studentconsult.com/content/bookcontent.cfm?xrefID=C0139781416031154" TargetMode="External"/><Relationship Id="rId5" Type="http://schemas.openxmlformats.org/officeDocument/2006/relationships/hyperlink" Target="http://www.studentconsult.com/content/bookcontent.cfm?xrefID=T014003" TargetMode="External"/><Relationship Id="rId4" Type="http://schemas.openxmlformats.org/officeDocument/2006/relationships/hyperlink" Target="http://www.studentconsult.com/content/9781416031154/boron/Webnote150.htm" TargetMode="External"/><Relationship Id="rId9" Type="http://schemas.openxmlformats.org/officeDocument/2006/relationships/hyperlink" Target="http://www.studentconsult.com/content/bookcontent.cfm?xrefID=C0039781416031154"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Arteries" TargetMode="External"/><Relationship Id="rId13" Type="http://schemas.openxmlformats.org/officeDocument/2006/relationships/hyperlink" Target="http://en.wikipedia.org/wiki/GI_tract" TargetMode="External"/><Relationship Id="rId18" Type="http://schemas.openxmlformats.org/officeDocument/2006/relationships/hyperlink" Target="http://en.wikipedia.org/wiki/Kidney" TargetMode="External"/><Relationship Id="rId3" Type="http://schemas.openxmlformats.org/officeDocument/2006/relationships/hyperlink" Target="http://en.wikipedia.org/wiki/Smooth_muscle" TargetMode="External"/><Relationship Id="rId7" Type="http://schemas.openxmlformats.org/officeDocument/2006/relationships/hyperlink" Target="http://en.wikipedia.org/wiki/Urinary_bladder" TargetMode="External"/><Relationship Id="rId12" Type="http://schemas.openxmlformats.org/officeDocument/2006/relationships/hyperlink" Target="http://en.wikipedia.org/wiki/Sphincters" TargetMode="External"/><Relationship Id="rId17" Type="http://schemas.openxmlformats.org/officeDocument/2006/relationships/hyperlink" Target="http://en.wikipedia.org/wiki/Renin" TargetMode="External"/><Relationship Id="rId2" Type="http://schemas.openxmlformats.org/officeDocument/2006/relationships/slide" Target="../slides/slide34.xml"/><Relationship Id="rId16" Type="http://schemas.openxmlformats.org/officeDocument/2006/relationships/hyperlink" Target="http://en.wikipedia.org/wiki/Mast_cells" TargetMode="External"/><Relationship Id="rId1" Type="http://schemas.openxmlformats.org/officeDocument/2006/relationships/notesMaster" Target="../notesMasters/notesMaster1.xml"/><Relationship Id="rId6" Type="http://schemas.openxmlformats.org/officeDocument/2006/relationships/hyperlink" Target="http://en.wikipedia.org/wiki/Detrusor_urinae_muscle" TargetMode="External"/><Relationship Id="rId11" Type="http://schemas.openxmlformats.org/officeDocument/2006/relationships/hyperlink" Target="http://en.wikipedia.org/wiki/Gluconeogenesis" TargetMode="External"/><Relationship Id="rId5" Type="http://schemas.openxmlformats.org/officeDocument/2006/relationships/hyperlink" Target="http://en.wikipedia.org/wiki/Uterus" TargetMode="External"/><Relationship Id="rId15" Type="http://schemas.openxmlformats.org/officeDocument/2006/relationships/hyperlink" Target="http://en.wikipedia.org/wiki/Histamine" TargetMode="External"/><Relationship Id="rId10" Type="http://schemas.openxmlformats.org/officeDocument/2006/relationships/hyperlink" Target="http://en.wikipedia.org/wiki/Glycogenolysis" TargetMode="External"/><Relationship Id="rId4" Type="http://schemas.openxmlformats.org/officeDocument/2006/relationships/hyperlink" Target="http://en.wikipedia.org/wiki/Bronchi" TargetMode="External"/><Relationship Id="rId9" Type="http://schemas.openxmlformats.org/officeDocument/2006/relationships/hyperlink" Target="http://en.wikipedia.org/wiki/Skeletal_muscle" TargetMode="External"/><Relationship Id="rId14" Type="http://schemas.openxmlformats.org/officeDocument/2006/relationships/hyperlink" Target="http://en.wikipedia.org/wiki/Salivary_gland"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3BDF607E-187B-414E-A6A6-2E3B76D0C8E3}" type="slidenum">
              <a:rPr lang="en-US" smtClean="0">
                <a:ea typeface="ＭＳ Ｐゴシック" pitchFamily="34" charset="-128"/>
              </a:rPr>
              <a:pPr/>
              <a:t>3</a:t>
            </a:fld>
            <a:endParaRPr lang="en-US" smtClean="0">
              <a:ea typeface="ＭＳ Ｐゴシック" pitchFamily="34" charset="-128"/>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60000"/>
                    <a:lumOff val="40000"/>
                  </a:schemeClr>
                </a:solidFill>
              </a:rPr>
              <a:t>The Adrenergic NS derives it’s name form the word adrenalin</a:t>
            </a:r>
          </a:p>
          <a:p>
            <a:pPr eaLnBrk="1" hangingPunct="1"/>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level of ne/e no </a:t>
            </a:r>
            <a:r>
              <a:rPr lang="en-US" dirty="0" err="1" smtClean="0"/>
              <a:t>pathelogical</a:t>
            </a:r>
            <a:r>
              <a:rPr lang="en-US" dirty="0" smtClean="0"/>
              <a:t> effect </a:t>
            </a:r>
          </a:p>
          <a:p>
            <a:r>
              <a:rPr lang="en-US" dirty="0" smtClean="0"/>
              <a:t>Adrenal ne/e non-essential for life</a:t>
            </a:r>
          </a:p>
          <a:p>
            <a:r>
              <a:rPr lang="en-US" dirty="0" smtClean="0"/>
              <a:t>High --- high </a:t>
            </a:r>
            <a:r>
              <a:rPr lang="en-US" dirty="0" err="1" smtClean="0"/>
              <a:t>bp</a:t>
            </a:r>
            <a:endParaRPr lang="en-US" dirty="0" smtClean="0"/>
          </a:p>
          <a:p>
            <a:r>
              <a:rPr lang="en-US" dirty="0" err="1" smtClean="0"/>
              <a:t>Tumours</a:t>
            </a:r>
            <a:r>
              <a:rPr lang="en-US" dirty="0" smtClean="0"/>
              <a:t> release both ne/e. may also dopamine</a:t>
            </a:r>
          </a:p>
          <a:p>
            <a:r>
              <a:rPr lang="en-US" dirty="0" smtClean="0"/>
              <a:t>Produce*x500 times E </a:t>
            </a:r>
          </a:p>
          <a:p>
            <a:r>
              <a:rPr lang="en-US" dirty="0" smtClean="0"/>
              <a:t>CAN BE FOUND ANY WERE—</a:t>
            </a:r>
          </a:p>
          <a:p>
            <a:r>
              <a:rPr lang="en-US" dirty="0" smtClean="0"/>
              <a:t>Ratio of ne to e</a:t>
            </a:r>
          </a:p>
          <a:p>
            <a:r>
              <a:rPr lang="en-US" dirty="0" smtClean="0"/>
              <a:t>Human10;1</a:t>
            </a:r>
          </a:p>
          <a:p>
            <a:r>
              <a:rPr lang="en-US" dirty="0" smtClean="0"/>
              <a:t>Cats it is equal</a:t>
            </a:r>
          </a:p>
          <a:p>
            <a:r>
              <a:rPr lang="en-US" dirty="0" err="1" smtClean="0"/>
              <a:t>Whalees</a:t>
            </a:r>
            <a:r>
              <a:rPr lang="en-US" baseline="0" dirty="0" smtClean="0"/>
              <a:t> it is 90to100% ne; ratio changes with age----no E at early </a:t>
            </a:r>
            <a:r>
              <a:rPr lang="en-US" baseline="0" dirty="0" err="1" smtClean="0"/>
              <a:t>evelopment</a:t>
            </a:r>
            <a:endParaRPr lang="en-US" baseline="0" dirty="0" smtClean="0"/>
          </a:p>
          <a:p>
            <a:r>
              <a:rPr lang="en-US" baseline="0" dirty="0" smtClean="0"/>
              <a:t>1year equal amounts of NE &amp; E</a:t>
            </a:r>
          </a:p>
          <a:p>
            <a:r>
              <a:rPr lang="en-US" baseline="0" dirty="0" smtClean="0"/>
              <a:t>E/NE  INCREASE thereafter ne levels r&gt;28% day,75% night the aging effect of age may be related with sympathetic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Precursors of </a:t>
            </a:r>
            <a:r>
              <a:rPr lang="en-US" dirty="0" err="1" smtClean="0"/>
              <a:t>catecholamines</a:t>
            </a:r>
            <a:endParaRPr lang="en-US" dirty="0" smtClean="0"/>
          </a:p>
          <a:p>
            <a:r>
              <a:rPr lang="pt-BR" dirty="0" smtClean="0"/>
              <a:t>Phenylalanine – essential amino acid</a:t>
            </a:r>
            <a:r>
              <a:rPr lang="pt-BR" baseline="0" dirty="0" smtClean="0"/>
              <a:t> </a:t>
            </a:r>
            <a:r>
              <a:rPr lang="en-US" dirty="0" smtClean="0"/>
              <a:t> Must be obtained from diet</a:t>
            </a:r>
            <a:r>
              <a:rPr lang="en-US" baseline="0" dirty="0" smtClean="0"/>
              <a:t> </a:t>
            </a:r>
            <a:r>
              <a:rPr lang="en-US" dirty="0" smtClean="0"/>
              <a:t> Phenylalanine </a:t>
            </a:r>
            <a:r>
              <a:rPr lang="en-US" dirty="0" err="1" smtClean="0"/>
              <a:t>hydroxylase</a:t>
            </a:r>
            <a:r>
              <a:rPr lang="en-US" dirty="0" smtClean="0"/>
              <a:t> –􀂄 Found in liver and nerves</a:t>
            </a:r>
            <a:r>
              <a:rPr lang="en-US" baseline="0" dirty="0" smtClean="0"/>
              <a:t> </a:t>
            </a:r>
            <a:r>
              <a:rPr lang="en-US" dirty="0" err="1" smtClean="0"/>
              <a:t>Phenylketonuria</a:t>
            </a:r>
            <a:r>
              <a:rPr lang="en-US" dirty="0" smtClean="0"/>
              <a:t> – deficiency of the enzyme found</a:t>
            </a:r>
            <a:r>
              <a:rPr lang="en-US" baseline="0" dirty="0" smtClean="0"/>
              <a:t> </a:t>
            </a:r>
            <a:r>
              <a:rPr lang="en-US" dirty="0" smtClean="0"/>
              <a:t>in 1 out of 200 humans</a:t>
            </a:r>
          </a:p>
          <a:p>
            <a:r>
              <a:rPr lang="en-US" dirty="0" smtClean="0"/>
              <a:t>Tyrosine – amino acid</a:t>
            </a:r>
            <a:r>
              <a:rPr lang="en-US" baseline="0" dirty="0" smtClean="0"/>
              <a:t> </a:t>
            </a:r>
            <a:r>
              <a:rPr lang="en-US" dirty="0" smtClean="0"/>
              <a:t>Not essential because most people can synthesize this</a:t>
            </a:r>
            <a:r>
              <a:rPr lang="en-US" baseline="0" dirty="0" smtClean="0"/>
              <a:t> </a:t>
            </a:r>
            <a:r>
              <a:rPr lang="en-US" dirty="0" smtClean="0"/>
              <a:t>from phenylalanine</a:t>
            </a:r>
            <a:r>
              <a:rPr lang="en-US" baseline="0" dirty="0" smtClean="0"/>
              <a:t> </a:t>
            </a:r>
            <a:r>
              <a:rPr lang="en-US" dirty="0" smtClean="0"/>
              <a:t>regulated by </a:t>
            </a:r>
            <a:r>
              <a:rPr lang="en-US" dirty="0" err="1" smtClean="0"/>
              <a:t>preggl</a:t>
            </a:r>
            <a:r>
              <a:rPr lang="en-US" dirty="0" smtClean="0"/>
              <a:t>. neurons and</a:t>
            </a:r>
            <a:r>
              <a:rPr lang="en-US" baseline="0" dirty="0" smtClean="0"/>
              <a:t>  </a:t>
            </a:r>
            <a:r>
              <a:rPr lang="en-US" dirty="0" smtClean="0"/>
              <a:t>intracellular catecholamine levels:</a:t>
            </a:r>
          </a:p>
          <a:p>
            <a:r>
              <a:rPr lang="en-US" dirty="0" smtClean="0"/>
              <a:t>- acute ↑ in the activity of</a:t>
            </a:r>
            <a:r>
              <a:rPr lang="en-US" baseline="0" dirty="0" smtClean="0"/>
              <a:t>  </a:t>
            </a:r>
            <a:r>
              <a:rPr lang="en-US" dirty="0" smtClean="0"/>
              <a:t>preexisting enzyme by PKA,</a:t>
            </a:r>
            <a:r>
              <a:rPr lang="en-US" baseline="0" dirty="0" smtClean="0"/>
              <a:t> </a:t>
            </a:r>
            <a:r>
              <a:rPr lang="en-US" dirty="0" smtClean="0"/>
              <a:t>PKC and </a:t>
            </a:r>
            <a:r>
              <a:rPr lang="en-US" dirty="0" err="1" smtClean="0"/>
              <a:t>CaM-kinases</a:t>
            </a:r>
            <a:r>
              <a:rPr lang="en-US" baseline="0" dirty="0" smtClean="0"/>
              <a:t> </a:t>
            </a:r>
            <a:r>
              <a:rPr lang="en-US" dirty="0" smtClean="0"/>
              <a:t>- long-term stimulation by</a:t>
            </a:r>
            <a:r>
              <a:rPr lang="en-US" baseline="0" dirty="0" smtClean="0"/>
              <a:t>  </a:t>
            </a:r>
            <a:r>
              <a:rPr lang="en-US" dirty="0" err="1" smtClean="0"/>
              <a:t>upregulating</a:t>
            </a:r>
            <a:r>
              <a:rPr lang="en-US" dirty="0" smtClean="0"/>
              <a:t> TH expression</a:t>
            </a:r>
            <a:r>
              <a:rPr lang="en-US" baseline="0" dirty="0" smtClean="0"/>
              <a:t>  </a:t>
            </a:r>
            <a:r>
              <a:rPr lang="en-US" dirty="0" err="1" smtClean="0"/>
              <a:t>catecholamines</a:t>
            </a:r>
            <a:r>
              <a:rPr lang="en-US" dirty="0" smtClean="0"/>
              <a:t> suppress TH</a:t>
            </a:r>
          </a:p>
          <a:p>
            <a:r>
              <a:rPr lang="en-US" dirty="0" smtClean="0"/>
              <a:t>Activity</a:t>
            </a:r>
            <a:r>
              <a:rPr lang="en-US" baseline="0" dirty="0" smtClean="0"/>
              <a:t> </a:t>
            </a:r>
            <a:r>
              <a:rPr lang="en-US" dirty="0" smtClean="0"/>
              <a:t>Tyrosine </a:t>
            </a:r>
            <a:r>
              <a:rPr lang="en-US" dirty="0" err="1" smtClean="0"/>
              <a:t>hydroxylase</a:t>
            </a:r>
            <a:endParaRPr lang="en-US" dirty="0" smtClean="0"/>
          </a:p>
          <a:p>
            <a:r>
              <a:rPr lang="en-US" dirty="0" smtClean="0"/>
              <a:t>Present in adrenal medulla, brain, and all sympathetically</a:t>
            </a:r>
            <a:r>
              <a:rPr lang="en-US" baseline="0" dirty="0" smtClean="0"/>
              <a:t> </a:t>
            </a:r>
            <a:r>
              <a:rPr lang="en-US" dirty="0" smtClean="0"/>
              <a:t>innervated tissues,</a:t>
            </a:r>
            <a:r>
              <a:rPr lang="en-US" baseline="0" dirty="0" smtClean="0"/>
              <a:t> WITHEN MITOCHONDRIA</a:t>
            </a:r>
            <a:r>
              <a:rPr lang="en-US" dirty="0" smtClean="0"/>
              <a:t> Rate-limiting enzyme</a:t>
            </a:r>
          </a:p>
          <a:p>
            <a:r>
              <a:rPr lang="en-US" dirty="0" smtClean="0"/>
              <a:t> Activated by </a:t>
            </a:r>
            <a:r>
              <a:rPr lang="en-US" dirty="0" err="1" smtClean="0"/>
              <a:t>phosphorylation</a:t>
            </a:r>
            <a:r>
              <a:rPr lang="en-US" baseline="0" dirty="0" smtClean="0"/>
              <a:t> </a:t>
            </a:r>
            <a:r>
              <a:rPr lang="en-US" dirty="0" smtClean="0"/>
              <a:t>Converts tyrosine into</a:t>
            </a:r>
            <a:r>
              <a:rPr lang="en-US" baseline="0" dirty="0" smtClean="0"/>
              <a:t>   </a:t>
            </a:r>
            <a:r>
              <a:rPr lang="en-US" dirty="0" smtClean="0"/>
              <a:t>3,4-dihydroxyphenylalanine (DOPA)</a:t>
            </a:r>
          </a:p>
          <a:p>
            <a:r>
              <a:rPr lang="en-US" b="1" dirty="0" smtClean="0"/>
              <a:t>DOPA </a:t>
            </a:r>
            <a:r>
              <a:rPr lang="en-US" b="1" dirty="0" err="1" smtClean="0"/>
              <a:t>decarboxylase</a:t>
            </a:r>
            <a:r>
              <a:rPr lang="en-US" b="1" dirty="0" smtClean="0"/>
              <a:t> ( </a:t>
            </a:r>
            <a:r>
              <a:rPr lang="en-US" dirty="0" smtClean="0"/>
              <a:t>CYTOPLASM)</a:t>
            </a:r>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u="sng" dirty="0" smtClean="0">
                <a:latin typeface="Times New Roman" charset="0"/>
                <a:ea typeface="Arial Unicode MS" pitchFamily="34" charset="-128"/>
                <a:cs typeface="Arial Unicode MS" pitchFamily="34" charset="-128"/>
              </a:rPr>
              <a:t>1) First Step: Hydroxylation: </a:t>
            </a:r>
            <a:endParaRPr lang="en-US" sz="1200" b="0" dirty="0" smtClean="0">
              <a:latin typeface="Times New Roman" charset="0"/>
              <a:ea typeface="Arial Unicode MS" pitchFamily="34" charset="-128"/>
              <a:cs typeface="Arial Unicode MS" pitchFamily="34" charset="-128"/>
            </a:endParaRPr>
          </a:p>
          <a:p>
            <a:r>
              <a:rPr lang="en-US" sz="1200" b="0" dirty="0" smtClean="0">
                <a:latin typeface="Times New Roman" charset="0"/>
                <a:ea typeface="Arial Unicode MS" pitchFamily="34" charset="-128"/>
                <a:cs typeface="Arial Unicode MS" pitchFamily="34" charset="-128"/>
              </a:rPr>
              <a:t>In this step: the reaction involves the conversion of tyrosine, oxygen and </a:t>
            </a:r>
            <a:r>
              <a:rPr lang="en-US" sz="1200" b="0" dirty="0" err="1" smtClean="0">
                <a:latin typeface="Times New Roman" charset="0"/>
                <a:ea typeface="Arial Unicode MS" pitchFamily="34" charset="-128"/>
                <a:cs typeface="Arial Unicode MS" pitchFamily="34" charset="-128"/>
              </a:rPr>
              <a:t>tetrahydrobiopterin</a:t>
            </a:r>
            <a:r>
              <a:rPr lang="en-US" sz="1200" b="0" dirty="0" smtClean="0">
                <a:latin typeface="Times New Roman" charset="0"/>
                <a:ea typeface="Arial Unicode MS" pitchFamily="34" charset="-128"/>
                <a:cs typeface="Arial Unicode MS" pitchFamily="34" charset="-128"/>
              </a:rPr>
              <a:t> to </a:t>
            </a:r>
            <a:r>
              <a:rPr lang="en-US" sz="1200" b="0" dirty="0" err="1" smtClean="0">
                <a:latin typeface="Times New Roman" charset="0"/>
                <a:ea typeface="Arial Unicode MS" pitchFamily="34" charset="-128"/>
                <a:cs typeface="Arial Unicode MS" pitchFamily="34" charset="-128"/>
              </a:rPr>
              <a:t>dopa</a:t>
            </a:r>
            <a:r>
              <a:rPr lang="en-US" sz="1200" b="0" dirty="0" smtClean="0">
                <a:latin typeface="Times New Roman" charset="0"/>
                <a:ea typeface="Arial Unicode MS" pitchFamily="34" charset="-128"/>
                <a:cs typeface="Arial Unicode MS" pitchFamily="34" charset="-128"/>
              </a:rPr>
              <a:t> &amp; </a:t>
            </a:r>
            <a:r>
              <a:rPr lang="en-US" sz="1200" b="0" dirty="0" err="1" smtClean="0">
                <a:latin typeface="Times New Roman" charset="0"/>
                <a:ea typeface="Arial Unicode MS" pitchFamily="34" charset="-128"/>
                <a:cs typeface="Arial Unicode MS" pitchFamily="34" charset="-128"/>
              </a:rPr>
              <a:t>dihydrobiopterin</a:t>
            </a:r>
            <a:r>
              <a:rPr lang="en-US" sz="1200" b="0" dirty="0" smtClean="0">
                <a:latin typeface="Times New Roman" charset="0"/>
                <a:ea typeface="Arial Unicode MS" pitchFamily="34" charset="-128"/>
                <a:cs typeface="Arial Unicode MS" pitchFamily="34" charset="-128"/>
              </a:rPr>
              <a:t>. This reaction is catalyzed by the enzyme tyrosine </a:t>
            </a:r>
            <a:r>
              <a:rPr lang="en-US" sz="1200" b="0" dirty="0" err="1" smtClean="0">
                <a:latin typeface="Times New Roman" charset="0"/>
                <a:ea typeface="Arial Unicode MS" pitchFamily="34" charset="-128"/>
                <a:cs typeface="Arial Unicode MS" pitchFamily="34" charset="-128"/>
              </a:rPr>
              <a:t>hydroxylase</a:t>
            </a:r>
            <a:r>
              <a:rPr lang="en-US" sz="1200" b="0" dirty="0" smtClean="0">
                <a:latin typeface="Times New Roman" charset="0"/>
                <a:ea typeface="Arial Unicode MS" pitchFamily="34" charset="-128"/>
                <a:cs typeface="Arial Unicode MS" pitchFamily="34" charset="-128"/>
              </a:rPr>
              <a:t>. It is irreversible reaction. </a:t>
            </a:r>
          </a:p>
          <a:p>
            <a:r>
              <a:rPr lang="en-US" sz="1200" b="0" u="sng" dirty="0" smtClean="0">
                <a:latin typeface="Times New Roman" charset="0"/>
                <a:ea typeface="Arial Unicode MS" pitchFamily="34" charset="-128"/>
                <a:cs typeface="Arial Unicode MS" pitchFamily="34" charset="-128"/>
              </a:rPr>
              <a:t>2) Second step: </a:t>
            </a:r>
            <a:r>
              <a:rPr lang="en-US" sz="1200" b="0" u="sng" dirty="0" err="1" smtClean="0">
                <a:latin typeface="Times New Roman" charset="0"/>
                <a:ea typeface="Arial Unicode MS" pitchFamily="34" charset="-128"/>
                <a:cs typeface="Arial Unicode MS" pitchFamily="34" charset="-128"/>
              </a:rPr>
              <a:t>Decarboxylation</a:t>
            </a:r>
            <a:r>
              <a:rPr lang="en-US" sz="1200" b="0" u="sng" dirty="0" smtClean="0">
                <a:latin typeface="Times New Roman" charset="0"/>
                <a:ea typeface="Arial Unicode MS" pitchFamily="34" charset="-128"/>
                <a:cs typeface="Arial Unicode MS" pitchFamily="34" charset="-128"/>
              </a:rPr>
              <a:t>:</a:t>
            </a:r>
            <a:endParaRPr lang="en-US" sz="1200" b="0" dirty="0" smtClean="0">
              <a:latin typeface="Times New Roman" charset="0"/>
              <a:ea typeface="Arial Unicode MS" pitchFamily="34" charset="-128"/>
              <a:cs typeface="Arial Unicode MS" pitchFamily="34" charset="-128"/>
            </a:endParaRPr>
          </a:p>
          <a:p>
            <a:r>
              <a:rPr lang="en-US" sz="1200" b="0" dirty="0" smtClean="0">
                <a:latin typeface="Times New Roman" charset="0"/>
                <a:ea typeface="Arial Unicode MS" pitchFamily="34" charset="-128"/>
                <a:cs typeface="Arial Unicode MS" pitchFamily="34" charset="-128"/>
              </a:rPr>
              <a:t>In this step: the </a:t>
            </a:r>
            <a:r>
              <a:rPr lang="en-US" sz="1200" b="0" dirty="0" err="1" smtClean="0">
                <a:latin typeface="Times New Roman" charset="0"/>
                <a:ea typeface="Arial Unicode MS" pitchFamily="34" charset="-128"/>
                <a:cs typeface="Arial Unicode MS" pitchFamily="34" charset="-128"/>
              </a:rPr>
              <a:t>dopa</a:t>
            </a:r>
            <a:r>
              <a:rPr lang="en-US" sz="1200" b="0" dirty="0" smtClean="0">
                <a:latin typeface="Times New Roman" charset="0"/>
                <a:ea typeface="Arial Unicode MS" pitchFamily="34" charset="-128"/>
                <a:cs typeface="Arial Unicode MS" pitchFamily="34" charset="-128"/>
              </a:rPr>
              <a:t> </a:t>
            </a:r>
            <a:r>
              <a:rPr lang="en-US" sz="1200" b="0" dirty="0" err="1" smtClean="0">
                <a:latin typeface="Times New Roman" charset="0"/>
                <a:ea typeface="Arial Unicode MS" pitchFamily="34" charset="-128"/>
                <a:cs typeface="Arial Unicode MS" pitchFamily="34" charset="-128"/>
              </a:rPr>
              <a:t>decaboxylase</a:t>
            </a:r>
            <a:r>
              <a:rPr lang="en-US" sz="1200" b="0" dirty="0" smtClean="0">
                <a:latin typeface="Times New Roman" charset="0"/>
                <a:ea typeface="Arial Unicode MS" pitchFamily="34" charset="-128"/>
                <a:cs typeface="Arial Unicode MS" pitchFamily="34" charset="-128"/>
              </a:rPr>
              <a:t> will catalyze the </a:t>
            </a:r>
            <a:r>
              <a:rPr lang="en-US" sz="1200" b="0" dirty="0" err="1" smtClean="0">
                <a:latin typeface="Times New Roman" charset="0"/>
                <a:ea typeface="Arial Unicode MS" pitchFamily="34" charset="-128"/>
                <a:cs typeface="Arial Unicode MS" pitchFamily="34" charset="-128"/>
              </a:rPr>
              <a:t>decaoxylation</a:t>
            </a:r>
            <a:r>
              <a:rPr lang="en-US" sz="1200" b="0" dirty="0" smtClean="0">
                <a:latin typeface="Times New Roman" charset="0"/>
                <a:ea typeface="Arial Unicode MS" pitchFamily="34" charset="-128"/>
                <a:cs typeface="Arial Unicode MS" pitchFamily="34" charset="-128"/>
              </a:rPr>
              <a:t> of </a:t>
            </a:r>
            <a:r>
              <a:rPr lang="en-US" sz="1200" b="0" dirty="0" err="1" smtClean="0">
                <a:latin typeface="Times New Roman" charset="0"/>
                <a:ea typeface="Arial Unicode MS" pitchFamily="34" charset="-128"/>
                <a:cs typeface="Arial Unicode MS" pitchFamily="34" charset="-128"/>
              </a:rPr>
              <a:t>dopa</a:t>
            </a:r>
            <a:r>
              <a:rPr lang="en-US" sz="1200" b="0" dirty="0" smtClean="0">
                <a:latin typeface="Times New Roman" charset="0"/>
                <a:ea typeface="Arial Unicode MS" pitchFamily="34" charset="-128"/>
                <a:cs typeface="Arial Unicode MS" pitchFamily="34" charset="-128"/>
              </a:rPr>
              <a:t> to produce dopamine. The deficiency of this enzyme can cause Parkinson’s disease.  It is irreversible reaction. The cofactor in this reaction is the PLP (</a:t>
            </a:r>
            <a:r>
              <a:rPr lang="en-US" sz="1200" b="0" dirty="0" err="1" smtClean="0">
                <a:latin typeface="Times New Roman" charset="0"/>
                <a:ea typeface="Arial Unicode MS" pitchFamily="34" charset="-128"/>
                <a:cs typeface="Arial Unicode MS" pitchFamily="34" charset="-128"/>
              </a:rPr>
              <a:t>pyridoxal</a:t>
            </a:r>
            <a:r>
              <a:rPr lang="en-US" sz="1200" b="0" dirty="0" smtClean="0">
                <a:latin typeface="Times New Roman" charset="0"/>
                <a:ea typeface="Arial Unicode MS" pitchFamily="34" charset="-128"/>
                <a:cs typeface="Arial Unicode MS" pitchFamily="34" charset="-128"/>
              </a:rPr>
              <a:t> phosphate). In the nerve cells that secrete dopamine as neurotransmitter the pathway ends at this step. </a:t>
            </a:r>
          </a:p>
          <a:p>
            <a:pPr>
              <a:spcBef>
                <a:spcPct val="50000"/>
              </a:spcBef>
            </a:pPr>
            <a:r>
              <a:rPr lang="en-US" sz="1200" b="0" u="sng" dirty="0" smtClean="0">
                <a:latin typeface="Times New Roman" charset="0"/>
                <a:ea typeface="Arial Unicode MS" pitchFamily="34" charset="-128"/>
                <a:cs typeface="Arial Unicode MS" pitchFamily="34" charset="-128"/>
              </a:rPr>
              <a:t>3) Third step: Hydroxylation:</a:t>
            </a:r>
            <a:endParaRPr lang="en-US" sz="1200" b="0" dirty="0" smtClean="0">
              <a:latin typeface="Times New Roman" charset="0"/>
              <a:ea typeface="Arial Unicode MS" pitchFamily="34" charset="-128"/>
              <a:cs typeface="Arial Unicode MS" pitchFamily="34" charset="-128"/>
            </a:endParaRPr>
          </a:p>
          <a:p>
            <a:pPr>
              <a:spcBef>
                <a:spcPct val="50000"/>
              </a:spcBef>
            </a:pPr>
            <a:r>
              <a:rPr lang="en-US" sz="1200" b="0" dirty="0" smtClean="0">
                <a:latin typeface="Times New Roman" charset="0"/>
                <a:ea typeface="Arial Unicode MS" pitchFamily="34" charset="-128"/>
                <a:cs typeface="Arial Unicode MS" pitchFamily="34" charset="-128"/>
              </a:rPr>
              <a:t>This reaction is catalyzed by the enzyme dopamine </a:t>
            </a:r>
            <a:r>
              <a:rPr lang="en-US" sz="1200" b="0" dirty="0" smtClean="0">
                <a:latin typeface="Times New Roman" charset="0"/>
                <a:cs typeface="Times New Roman" charset="0"/>
              </a:rPr>
              <a:t>β</a:t>
            </a:r>
            <a:r>
              <a:rPr lang="en-US" sz="1200" b="0" dirty="0" smtClean="0">
                <a:latin typeface="Times New Roman" charset="0"/>
                <a:ea typeface="Arial Unicode MS" pitchFamily="34" charset="-128"/>
                <a:cs typeface="Arial Unicode MS" pitchFamily="34" charset="-128"/>
              </a:rPr>
              <a:t>- </a:t>
            </a:r>
            <a:r>
              <a:rPr lang="en-US" sz="1200" b="0" dirty="0" err="1" smtClean="0">
                <a:latin typeface="Times New Roman" charset="0"/>
                <a:ea typeface="Arial Unicode MS" pitchFamily="34" charset="-128"/>
                <a:cs typeface="Arial Unicode MS" pitchFamily="34" charset="-128"/>
              </a:rPr>
              <a:t>hydroxylase</a:t>
            </a:r>
            <a:r>
              <a:rPr lang="en-US" sz="1200" b="0" dirty="0" smtClean="0">
                <a:latin typeface="Times New Roman" charset="0"/>
                <a:ea typeface="Arial Unicode MS" pitchFamily="34" charset="-128"/>
                <a:cs typeface="Arial Unicode MS" pitchFamily="34" charset="-128"/>
              </a:rPr>
              <a:t>.  The reactants include dopamine, O</a:t>
            </a:r>
            <a:r>
              <a:rPr lang="en-US" sz="1200" b="0" baseline="-30000" dirty="0" smtClean="0">
                <a:latin typeface="Times New Roman" charset="0"/>
                <a:ea typeface="Arial Unicode MS" pitchFamily="34" charset="-128"/>
                <a:cs typeface="Arial Unicode MS" pitchFamily="34" charset="-128"/>
              </a:rPr>
              <a:t>2</a:t>
            </a:r>
            <a:r>
              <a:rPr lang="en-US" sz="1200" b="0" dirty="0" smtClean="0">
                <a:latin typeface="Times New Roman" charset="0"/>
                <a:ea typeface="Arial Unicode MS" pitchFamily="34" charset="-128"/>
                <a:cs typeface="Arial Unicode MS" pitchFamily="34" charset="-128"/>
              </a:rPr>
              <a:t> and </a:t>
            </a:r>
            <a:r>
              <a:rPr lang="en-US" sz="1200" b="0" dirty="0" err="1" smtClean="0">
                <a:latin typeface="Times New Roman" charset="0"/>
                <a:ea typeface="Arial Unicode MS" pitchFamily="34" charset="-128"/>
                <a:cs typeface="Arial Unicode MS" pitchFamily="34" charset="-128"/>
              </a:rPr>
              <a:t>ascorbate</a:t>
            </a:r>
            <a:r>
              <a:rPr lang="en-US" sz="1200" b="0" dirty="0" smtClean="0">
                <a:latin typeface="Times New Roman" charset="0"/>
                <a:ea typeface="Arial Unicode MS" pitchFamily="34" charset="-128"/>
                <a:cs typeface="Arial Unicode MS" pitchFamily="34" charset="-128"/>
              </a:rPr>
              <a:t> (vitamin C).  The products are </a:t>
            </a:r>
            <a:r>
              <a:rPr lang="en-US" sz="1200" b="0" dirty="0" err="1" smtClean="0">
                <a:latin typeface="Times New Roman" charset="0"/>
                <a:ea typeface="Arial Unicode MS" pitchFamily="34" charset="-128"/>
                <a:cs typeface="Arial Unicode MS" pitchFamily="34" charset="-128"/>
              </a:rPr>
              <a:t>norepinephrine</a:t>
            </a:r>
            <a:r>
              <a:rPr lang="en-US" sz="1200" b="0" dirty="0" smtClean="0">
                <a:latin typeface="Times New Roman" charset="0"/>
                <a:ea typeface="Arial Unicode MS" pitchFamily="34" charset="-128"/>
                <a:cs typeface="Arial Unicode MS" pitchFamily="34" charset="-128"/>
              </a:rPr>
              <a:t>, water and </a:t>
            </a:r>
            <a:r>
              <a:rPr lang="en-US" sz="1200" b="0" dirty="0" err="1" smtClean="0">
                <a:latin typeface="Times New Roman" charset="0"/>
                <a:ea typeface="Arial Unicode MS" pitchFamily="34" charset="-128"/>
                <a:cs typeface="Arial Unicode MS" pitchFamily="34" charset="-128"/>
              </a:rPr>
              <a:t>dehydroascorbate</a:t>
            </a:r>
            <a:r>
              <a:rPr lang="en-US" sz="1200" b="0" dirty="0" smtClean="0">
                <a:latin typeface="Times New Roman" charset="0"/>
                <a:ea typeface="Arial Unicode MS" pitchFamily="34" charset="-128"/>
                <a:cs typeface="Arial Unicode MS" pitchFamily="34" charset="-128"/>
              </a:rPr>
              <a:t>. It is an irreversible reaction).  The end product in noradrenergic cells is </a:t>
            </a:r>
            <a:r>
              <a:rPr lang="en-US" sz="1200" b="0" dirty="0" err="1" smtClean="0">
                <a:latin typeface="Times New Roman" charset="0"/>
                <a:ea typeface="Arial Unicode MS" pitchFamily="34" charset="-128"/>
                <a:cs typeface="Arial Unicode MS" pitchFamily="34" charset="-128"/>
              </a:rPr>
              <a:t>norepinephrine</a:t>
            </a:r>
            <a:r>
              <a:rPr lang="en-US" sz="1200" b="0" dirty="0" smtClean="0">
                <a:latin typeface="Times New Roman" charset="0"/>
                <a:ea typeface="Arial Unicode MS" pitchFamily="34" charset="-128"/>
                <a:cs typeface="Arial Unicode MS" pitchFamily="34" charset="-128"/>
              </a:rPr>
              <a:t> and the pathway ends her.</a:t>
            </a:r>
          </a:p>
          <a:p>
            <a:pPr>
              <a:spcBef>
                <a:spcPct val="50000"/>
              </a:spcBef>
            </a:pPr>
            <a:r>
              <a:rPr lang="en-US" sz="1200" b="0" u="sng" dirty="0" smtClean="0">
                <a:latin typeface="Times New Roman" charset="0"/>
                <a:ea typeface="Arial Unicode MS" pitchFamily="34" charset="-128"/>
                <a:cs typeface="Arial Unicode MS" pitchFamily="34" charset="-128"/>
              </a:rPr>
              <a:t>4) Forth step: </a:t>
            </a:r>
            <a:r>
              <a:rPr lang="en-US" sz="1200" b="0" u="sng" dirty="0" err="1" smtClean="0">
                <a:latin typeface="Times New Roman" charset="0"/>
                <a:ea typeface="Arial Unicode MS" pitchFamily="34" charset="-128"/>
                <a:cs typeface="Arial Unicode MS" pitchFamily="34" charset="-128"/>
              </a:rPr>
              <a:t>Methylation</a:t>
            </a:r>
            <a:r>
              <a:rPr lang="en-US" sz="1200" b="0" u="sng" dirty="0" smtClean="0">
                <a:latin typeface="Times New Roman" charset="0"/>
                <a:ea typeface="Arial Unicode MS" pitchFamily="34" charset="-128"/>
                <a:cs typeface="Arial Unicode MS" pitchFamily="34" charset="-128"/>
              </a:rPr>
              <a:t>: </a:t>
            </a:r>
            <a:endParaRPr lang="en-US" sz="1200" b="0" dirty="0" smtClean="0">
              <a:latin typeface="Times New Roman" charset="0"/>
              <a:ea typeface="Arial Unicode MS" pitchFamily="34" charset="-128"/>
              <a:cs typeface="Arial Unicode MS" pitchFamily="34" charset="-128"/>
            </a:endParaRPr>
          </a:p>
          <a:p>
            <a:pPr>
              <a:spcBef>
                <a:spcPct val="50000"/>
              </a:spcBef>
            </a:pPr>
            <a:r>
              <a:rPr lang="en-US" sz="1200" b="0" dirty="0" smtClean="0">
                <a:latin typeface="Times New Roman" charset="0"/>
                <a:ea typeface="Arial Unicode MS" pitchFamily="34" charset="-128"/>
                <a:cs typeface="Arial Unicode MS" pitchFamily="34" charset="-128"/>
              </a:rPr>
              <a:t>This reaction is catalyzed by </a:t>
            </a:r>
            <a:r>
              <a:rPr lang="en-US" sz="1200" b="0" dirty="0" err="1" smtClean="0">
                <a:latin typeface="Times New Roman" charset="0"/>
                <a:ea typeface="Arial Unicode MS" pitchFamily="34" charset="-128"/>
                <a:cs typeface="Arial Unicode MS" pitchFamily="34" charset="-128"/>
              </a:rPr>
              <a:t>phenylethanolamine</a:t>
            </a:r>
            <a:r>
              <a:rPr lang="en-US" sz="1200" b="0" dirty="0" smtClean="0">
                <a:latin typeface="Times New Roman" charset="0"/>
                <a:ea typeface="Arial Unicode MS" pitchFamily="34" charset="-128"/>
                <a:cs typeface="Arial Unicode MS" pitchFamily="34" charset="-128"/>
              </a:rPr>
              <a:t> N-</a:t>
            </a:r>
            <a:r>
              <a:rPr lang="en-US" sz="1200" b="0" dirty="0" err="1" smtClean="0">
                <a:latin typeface="Times New Roman" charset="0"/>
                <a:ea typeface="Arial Unicode MS" pitchFamily="34" charset="-128"/>
                <a:cs typeface="Arial Unicode MS" pitchFamily="34" charset="-128"/>
              </a:rPr>
              <a:t>methyltransferase</a:t>
            </a:r>
            <a:r>
              <a:rPr lang="en-US" sz="1200" b="0" dirty="0" smtClean="0">
                <a:latin typeface="Times New Roman" charset="0"/>
                <a:ea typeface="Arial Unicode MS" pitchFamily="34" charset="-128"/>
                <a:cs typeface="Arial Unicode MS" pitchFamily="34" charset="-128"/>
              </a:rPr>
              <a:t>.  </a:t>
            </a:r>
            <a:r>
              <a:rPr lang="en-US" sz="1200" b="0" dirty="0" err="1" smtClean="0">
                <a:latin typeface="Times New Roman" charset="0"/>
                <a:ea typeface="Arial Unicode MS" pitchFamily="34" charset="-128"/>
                <a:cs typeface="Arial Unicode MS" pitchFamily="34" charset="-128"/>
              </a:rPr>
              <a:t>Norepinephrine</a:t>
            </a:r>
            <a:r>
              <a:rPr lang="en-US" sz="1200" b="0" dirty="0" smtClean="0">
                <a:latin typeface="Times New Roman" charset="0"/>
                <a:ea typeface="Arial Unicode MS" pitchFamily="34" charset="-128"/>
                <a:cs typeface="Arial Unicode MS" pitchFamily="34" charset="-128"/>
              </a:rPr>
              <a:t> and S-</a:t>
            </a:r>
            <a:r>
              <a:rPr lang="en-US" sz="1200" b="0" dirty="0" err="1" smtClean="0">
                <a:latin typeface="Times New Roman" charset="0"/>
                <a:ea typeface="Arial Unicode MS" pitchFamily="34" charset="-128"/>
                <a:cs typeface="Arial Unicode MS" pitchFamily="34" charset="-128"/>
              </a:rPr>
              <a:t>adenosylmethionin</a:t>
            </a:r>
            <a:r>
              <a:rPr lang="en-US" sz="1200" b="0" dirty="0" smtClean="0">
                <a:latin typeface="Times New Roman" charset="0"/>
                <a:ea typeface="Arial Unicode MS" pitchFamily="34" charset="-128"/>
                <a:cs typeface="Arial Unicode MS" pitchFamily="34" charset="-128"/>
              </a:rPr>
              <a:t> (ado-Met) form epinephrine and S-</a:t>
            </a:r>
            <a:r>
              <a:rPr lang="en-US" sz="1200" b="0" dirty="0" err="1" smtClean="0">
                <a:latin typeface="Times New Roman" charset="0"/>
                <a:ea typeface="Arial Unicode MS" pitchFamily="34" charset="-128"/>
                <a:cs typeface="Arial Unicode MS" pitchFamily="34" charset="-128"/>
              </a:rPr>
              <a:t>adenosyl</a:t>
            </a:r>
            <a:r>
              <a:rPr lang="en-US" sz="1200" b="0" dirty="0" smtClean="0">
                <a:latin typeface="Times New Roman" charset="0"/>
                <a:ea typeface="Arial Unicode MS" pitchFamily="34" charset="-128"/>
                <a:cs typeface="Arial Unicode MS" pitchFamily="34" charset="-128"/>
              </a:rPr>
              <a:t> </a:t>
            </a:r>
            <a:r>
              <a:rPr lang="en-US" sz="1200" b="0" dirty="0" err="1" smtClean="0">
                <a:latin typeface="Times New Roman" charset="0"/>
                <a:ea typeface="Arial Unicode MS" pitchFamily="34" charset="-128"/>
                <a:cs typeface="Arial Unicode MS" pitchFamily="34" charset="-128"/>
              </a:rPr>
              <a:t>homocysteine</a:t>
            </a:r>
            <a:r>
              <a:rPr lang="en-US" sz="1200" b="0" dirty="0" smtClean="0">
                <a:latin typeface="Times New Roman" charset="0"/>
                <a:ea typeface="Arial Unicode MS" pitchFamily="34" charset="-128"/>
                <a:cs typeface="Arial Unicode MS" pitchFamily="34" charset="-128"/>
              </a:rPr>
              <a:t> (ado-</a:t>
            </a:r>
            <a:r>
              <a:rPr lang="en-US" sz="1200" b="0" dirty="0" err="1" smtClean="0">
                <a:latin typeface="Times New Roman" charset="0"/>
                <a:ea typeface="Arial Unicode MS" pitchFamily="34" charset="-128"/>
                <a:cs typeface="Arial Unicode MS" pitchFamily="34" charset="-128"/>
              </a:rPr>
              <a:t>Hcy</a:t>
            </a:r>
            <a:r>
              <a:rPr lang="en-US" sz="1200" b="0" dirty="0" smtClean="0">
                <a:latin typeface="Times New Roman" charset="0"/>
                <a:ea typeface="Arial Unicode MS" pitchFamily="34" charset="-128"/>
                <a:cs typeface="Arial Unicode MS" pitchFamily="34" charset="-128"/>
              </a:rPr>
              <a:t>). </a:t>
            </a:r>
          </a:p>
          <a:p>
            <a:pPr>
              <a:spcBef>
                <a:spcPct val="50000"/>
              </a:spcBef>
            </a:pPr>
            <a:r>
              <a:rPr lang="en-US" sz="1200" b="0" dirty="0" smtClean="0">
                <a:latin typeface="Times New Roman" charset="0"/>
                <a:ea typeface="Arial Unicode MS" pitchFamily="34" charset="-128"/>
                <a:cs typeface="Arial Unicode MS" pitchFamily="34" charset="-128"/>
              </a:rPr>
              <a:t> </a:t>
            </a:r>
          </a:p>
        </p:txBody>
      </p:sp>
      <p:sp>
        <p:nvSpPr>
          <p:cNvPr id="4" name="Slide Number Placeholder 3"/>
          <p:cNvSpPr>
            <a:spLocks noGrp="1"/>
          </p:cNvSpPr>
          <p:nvPr>
            <p:ph type="sldNum" sz="quarter" idx="10"/>
          </p:nvPr>
        </p:nvSpPr>
        <p:spPr/>
        <p:txBody>
          <a:bodyPr/>
          <a:lstStyle/>
          <a:p>
            <a:fld id="{2A91EAD6-0981-4AB6-8FC9-55781395A920}"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b="1" u="sng" dirty="0" smtClean="0">
                <a:solidFill>
                  <a:srgbClr val="FF0066"/>
                </a:solidFill>
              </a:rPr>
              <a:t>METABOLISM :</a:t>
            </a:r>
            <a:r>
              <a:rPr lang="en-US" dirty="0" smtClean="0"/>
              <a:t>                                        </a:t>
            </a:r>
            <a:r>
              <a:rPr lang="en-US" sz="1200" dirty="0" smtClean="0"/>
              <a:t>by two enzyme systems –                           </a:t>
            </a:r>
            <a:r>
              <a:rPr lang="en-US" sz="1200" dirty="0" smtClean="0">
                <a:solidFill>
                  <a:srgbClr val="FF0066"/>
                </a:solidFill>
              </a:rPr>
              <a:t>MAO</a:t>
            </a:r>
            <a:r>
              <a:rPr lang="en-US" sz="1200" dirty="0" smtClean="0"/>
              <a:t> and </a:t>
            </a:r>
            <a:r>
              <a:rPr lang="en-US" sz="1200" dirty="0" smtClean="0">
                <a:solidFill>
                  <a:srgbClr val="FFFF00"/>
                </a:solidFill>
              </a:rPr>
              <a:t>COMT.</a:t>
            </a:r>
          </a:p>
          <a:p>
            <a:pPr eaLnBrk="1" hangingPunct="1">
              <a:lnSpc>
                <a:spcPct val="90000"/>
              </a:lnSpc>
            </a:pPr>
            <a:r>
              <a:rPr lang="en-US" sz="1200" dirty="0" smtClean="0"/>
              <a:t>NE after uptake -1 into the </a:t>
            </a:r>
            <a:r>
              <a:rPr lang="en-US" sz="1200" dirty="0" err="1" smtClean="0"/>
              <a:t>axoplasm</a:t>
            </a:r>
            <a:r>
              <a:rPr lang="en-US" sz="1200" dirty="0" smtClean="0"/>
              <a:t> is acted upon by </a:t>
            </a:r>
            <a:r>
              <a:rPr lang="en-US" sz="1200" dirty="0" smtClean="0">
                <a:solidFill>
                  <a:srgbClr val="FF0066"/>
                </a:solidFill>
              </a:rPr>
              <a:t>MAO.</a:t>
            </a:r>
          </a:p>
          <a:p>
            <a:pPr eaLnBrk="1" hangingPunct="1">
              <a:lnSpc>
                <a:spcPct val="90000"/>
              </a:lnSpc>
            </a:pPr>
            <a:r>
              <a:rPr lang="en-US" sz="1200" dirty="0" smtClean="0"/>
              <a:t>NE which diffuses into the circulation is acted upon by </a:t>
            </a:r>
            <a:r>
              <a:rPr lang="en-US" sz="1200" dirty="0" smtClean="0">
                <a:solidFill>
                  <a:srgbClr val="FFFF00"/>
                </a:solidFill>
              </a:rPr>
              <a:t>COMT, mainly in the liver</a:t>
            </a:r>
          </a:p>
          <a:p>
            <a:pPr eaLnBrk="1" hangingPunct="1">
              <a:lnSpc>
                <a:spcPct val="90000"/>
              </a:lnSpc>
            </a:pPr>
            <a:r>
              <a:rPr lang="en-US" sz="1200" dirty="0" smtClean="0"/>
              <a:t>The major metabolites excreted in urine is </a:t>
            </a:r>
            <a:r>
              <a:rPr lang="en-US" sz="1200" dirty="0" smtClean="0">
                <a:solidFill>
                  <a:srgbClr val="FF0000"/>
                </a:solidFill>
              </a:rPr>
              <a:t>VMA (</a:t>
            </a:r>
            <a:r>
              <a:rPr lang="en-US" sz="1200" dirty="0" err="1" smtClean="0">
                <a:solidFill>
                  <a:srgbClr val="FF0000"/>
                </a:solidFill>
              </a:rPr>
              <a:t>Vanillyl</a:t>
            </a:r>
            <a:r>
              <a:rPr lang="en-US" sz="1200" dirty="0" smtClean="0">
                <a:solidFill>
                  <a:srgbClr val="FF0000"/>
                </a:solidFill>
              </a:rPr>
              <a:t> </a:t>
            </a:r>
            <a:r>
              <a:rPr lang="en-US" sz="1200" dirty="0" err="1" smtClean="0">
                <a:solidFill>
                  <a:srgbClr val="FF0000"/>
                </a:solidFill>
              </a:rPr>
              <a:t>mandelic</a:t>
            </a:r>
            <a:r>
              <a:rPr lang="en-US" sz="1200" dirty="0" smtClean="0">
                <a:solidFill>
                  <a:srgbClr val="FF0000"/>
                </a:solidFill>
              </a:rPr>
              <a:t> acid)</a:t>
            </a:r>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AutoNum type="arabicPeriod"/>
            </a:pPr>
            <a:r>
              <a:rPr lang="en-US" sz="1200" dirty="0" smtClean="0"/>
              <a:t>CA are </a:t>
            </a:r>
            <a:r>
              <a:rPr lang="en-US" sz="1200" dirty="0" err="1" smtClean="0"/>
              <a:t>stored+fills</a:t>
            </a:r>
            <a:r>
              <a:rPr lang="en-US" sz="1200" dirty="0" smtClean="0"/>
              <a:t> in vesicles prior to release by VMAT: </a:t>
            </a:r>
            <a:r>
              <a:rPr lang="en-US" sz="1050" dirty="0" smtClean="0"/>
              <a:t>vesicle monoamine  transporter protein</a:t>
            </a:r>
            <a:r>
              <a:rPr lang="en-US" sz="1200" dirty="0" smtClean="0"/>
              <a:t> </a:t>
            </a:r>
          </a:p>
          <a:p>
            <a:pPr marL="514350" indent="-514350">
              <a:buFont typeface="+mj-lt"/>
              <a:buAutoNum type="arabicPeriod"/>
            </a:pPr>
            <a:endParaRPr lang="en-US" sz="1200" dirty="0" smtClean="0"/>
          </a:p>
          <a:p>
            <a:pPr marL="514350" indent="-514350">
              <a:buNone/>
            </a:pPr>
            <a:r>
              <a:rPr lang="en-US" sz="1200" dirty="0" smtClean="0"/>
              <a:t>2.   Active transport processes keep high concentrations of    CA  inside the </a:t>
            </a:r>
            <a:r>
              <a:rPr lang="en-US" sz="1200" dirty="0" err="1" smtClean="0"/>
              <a:t>vesicles,inhibited</a:t>
            </a:r>
            <a:r>
              <a:rPr lang="en-US" sz="1200" dirty="0" smtClean="0"/>
              <a:t> by </a:t>
            </a:r>
            <a:r>
              <a:rPr lang="en-US" sz="1200" dirty="0" err="1" smtClean="0"/>
              <a:t>reserpine</a:t>
            </a:r>
            <a:r>
              <a:rPr lang="en-US" sz="1200" dirty="0" smtClean="0"/>
              <a:t> </a:t>
            </a:r>
          </a:p>
          <a:p>
            <a:pPr marL="514350" indent="-514350">
              <a:buFont typeface="+mj-lt"/>
              <a:buAutoNum type="arabicPeriod"/>
            </a:pPr>
            <a:endParaRPr lang="en-US" sz="1200" dirty="0" smtClean="0"/>
          </a:p>
          <a:p>
            <a:pPr marL="514350" indent="-514350">
              <a:buNone/>
            </a:pPr>
            <a:r>
              <a:rPr lang="en-US" dirty="0" smtClean="0"/>
              <a:t>  3.  </a:t>
            </a:r>
            <a:r>
              <a:rPr lang="en-US" sz="1200" dirty="0" smtClean="0"/>
              <a:t>vesicles contain   CA  bound to ATP and </a:t>
            </a:r>
            <a:r>
              <a:rPr lang="en-US" sz="1200" dirty="0" err="1" smtClean="0"/>
              <a:t>chromogranin</a:t>
            </a:r>
            <a:r>
              <a:rPr lang="en-US" sz="1200" dirty="0" smtClean="0"/>
              <a:t> A  (49-kD protein),</a:t>
            </a:r>
            <a:r>
              <a:rPr lang="en-US" dirty="0" smtClean="0"/>
              <a:t> </a:t>
            </a:r>
            <a:r>
              <a:rPr lang="en-US" sz="1200" dirty="0" smtClean="0"/>
              <a:t>Dopamine </a:t>
            </a:r>
            <a:r>
              <a:rPr lang="el-GR" sz="1200" dirty="0" smtClean="0"/>
              <a:t>β-</a:t>
            </a:r>
            <a:r>
              <a:rPr lang="en-US" sz="1200" dirty="0" err="1" smtClean="0"/>
              <a:t>hydroxylase</a:t>
            </a:r>
            <a:endParaRPr lang="en-US" sz="1200" dirty="0" smtClean="0"/>
          </a:p>
          <a:p>
            <a:pPr marL="514350" indent="-514350">
              <a:buFont typeface="+mj-lt"/>
              <a:buAutoNum type="arabicPeriod"/>
            </a:pPr>
            <a:endParaRPr lang="en-US" sz="1200" dirty="0" smtClean="0"/>
          </a:p>
          <a:p>
            <a:pPr marL="514350" indent="-514350">
              <a:buNone/>
            </a:pPr>
            <a:r>
              <a:rPr lang="en-US" sz="1200" dirty="0" smtClean="0"/>
              <a:t>4    in some </a:t>
            </a:r>
            <a:r>
              <a:rPr lang="en-US" sz="1200" dirty="0" err="1" smtClean="0"/>
              <a:t>neurons,VMAT</a:t>
            </a:r>
            <a:r>
              <a:rPr lang="en-US" sz="1200" dirty="0" smtClean="0"/>
              <a:t> can secrete small amounts of  CA from neurons</a:t>
            </a:r>
          </a:p>
          <a:p>
            <a:endParaRPr lang="en-GB" dirty="0"/>
          </a:p>
        </p:txBody>
      </p:sp>
      <p:sp>
        <p:nvSpPr>
          <p:cNvPr id="4" name="Slide Number Placeholder 3"/>
          <p:cNvSpPr>
            <a:spLocks noGrp="1"/>
          </p:cNvSpPr>
          <p:nvPr>
            <p:ph type="sldNum" sz="quarter" idx="10"/>
          </p:nvPr>
        </p:nvSpPr>
        <p:spPr/>
        <p:txBody>
          <a:bodyPr/>
          <a:lstStyle/>
          <a:p>
            <a:fld id="{3E03BA8D-0EA8-4BB7-B59A-43078E36854E}"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omic Sans MS" pitchFamily="66" charset="0"/>
              </a:rPr>
              <a:t>Uptake 1 is an active energy requiring temperature dependent process that can be inhibited. </a:t>
            </a:r>
          </a:p>
          <a:p>
            <a:endParaRPr lang="en-US" dirty="0" smtClean="0">
              <a:latin typeface="Comic Sans MS" pitchFamily="66" charset="0"/>
            </a:endParaRPr>
          </a:p>
          <a:p>
            <a:r>
              <a:rPr lang="en-US" dirty="0" err="1" smtClean="0">
                <a:latin typeface="Comic Sans MS" pitchFamily="66" charset="0"/>
              </a:rPr>
              <a:t>Extraneuronal</a:t>
            </a:r>
            <a:r>
              <a:rPr lang="en-US" dirty="0" smtClean="0">
                <a:latin typeface="Comic Sans MS" pitchFamily="66" charset="0"/>
              </a:rPr>
              <a:t> uptake (uptake 2) is a minor pathway for inactivation of NE and NE that is taken up by the </a:t>
            </a:r>
            <a:r>
              <a:rPr lang="en-US" dirty="0" err="1" smtClean="0">
                <a:latin typeface="Comic Sans MS" pitchFamily="66" charset="0"/>
              </a:rPr>
              <a:t>extraneuronal</a:t>
            </a:r>
            <a:r>
              <a:rPr lang="en-US" dirty="0" smtClean="0">
                <a:latin typeface="Comic Sans MS" pitchFamily="66" charset="0"/>
              </a:rPr>
              <a:t> tissue is metabolized by MAO and COMT to form VMA. </a:t>
            </a:r>
          </a:p>
          <a:p>
            <a:endParaRPr lang="en-US" dirty="0" smtClean="0">
              <a:latin typeface="Comic Sans MS" pitchFamily="66" charset="0"/>
            </a:endParaRPr>
          </a:p>
          <a:p>
            <a:r>
              <a:rPr lang="en-US" dirty="0" smtClean="0">
                <a:latin typeface="Comic Sans MS" pitchFamily="66" charset="0"/>
              </a:rPr>
              <a:t>The importance of uptake 1 &amp; uptake 2 is diminished when </a:t>
            </a:r>
            <a:r>
              <a:rPr lang="en-US" dirty="0" err="1" smtClean="0">
                <a:latin typeface="Comic Sans MS" pitchFamily="66" charset="0"/>
              </a:rPr>
              <a:t>sympathomimetics</a:t>
            </a:r>
            <a:r>
              <a:rPr lang="en-US" dirty="0" smtClean="0">
                <a:latin typeface="Comic Sans MS" pitchFamily="66" charset="0"/>
              </a:rPr>
              <a:t> are given exogenously, uptake 3 is the predominant pathway for </a:t>
            </a:r>
            <a:r>
              <a:rPr lang="en-US" dirty="0" err="1" smtClean="0">
                <a:latin typeface="Comic Sans MS" pitchFamily="66" charset="0"/>
              </a:rPr>
              <a:t>catecholamines</a:t>
            </a:r>
            <a:r>
              <a:rPr lang="en-US" dirty="0" smtClean="0">
                <a:latin typeface="Comic Sans MS" pitchFamily="66" charset="0"/>
              </a:rPr>
              <a:t> given exogenously and is clinically important. The uptake 3 is slow metabolism. </a:t>
            </a:r>
          </a:p>
          <a:p>
            <a:endParaRPr lang="en-GB" dirty="0"/>
          </a:p>
        </p:txBody>
      </p:sp>
      <p:sp>
        <p:nvSpPr>
          <p:cNvPr id="4" name="Slide Number Placeholder 3"/>
          <p:cNvSpPr>
            <a:spLocks noGrp="1"/>
          </p:cNvSpPr>
          <p:nvPr>
            <p:ph type="sldNum" sz="quarter" idx="10"/>
          </p:nvPr>
        </p:nvSpPr>
        <p:spPr/>
        <p:txBody>
          <a:bodyPr/>
          <a:lstStyle/>
          <a:p>
            <a:fld id="{3E03BA8D-0EA8-4BB7-B59A-43078E36854E}" type="slidenum">
              <a:rPr lang="en-GB" smtClean="0"/>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09600" indent="-609600">
              <a:lnSpc>
                <a:spcPct val="90000"/>
              </a:lnSpc>
              <a:spcBef>
                <a:spcPct val="50000"/>
              </a:spcBef>
              <a:buFontTx/>
              <a:buChar char="•"/>
            </a:pPr>
            <a:r>
              <a:rPr lang="en-US" sz="1200" dirty="0" smtClean="0"/>
              <a:t>Activity terminated primarily by reuptake into neurons or </a:t>
            </a:r>
            <a:r>
              <a:rPr lang="en-US" sz="1200" dirty="0" err="1" smtClean="0"/>
              <a:t>glia</a:t>
            </a:r>
            <a:endParaRPr lang="en-US" sz="1200" dirty="0" smtClean="0"/>
          </a:p>
          <a:p>
            <a:pPr marL="609600" indent="-609600">
              <a:lnSpc>
                <a:spcPct val="90000"/>
              </a:lnSpc>
              <a:spcBef>
                <a:spcPct val="50000"/>
              </a:spcBef>
              <a:buFontTx/>
              <a:buChar char="•"/>
            </a:pPr>
            <a:r>
              <a:rPr lang="en-US" sz="1200" dirty="0" smtClean="0"/>
              <a:t>Following reuptake, breakdown inside neurons (or </a:t>
            </a:r>
            <a:r>
              <a:rPr lang="en-US" sz="1200" dirty="0" err="1" smtClean="0"/>
              <a:t>glia</a:t>
            </a:r>
            <a:r>
              <a:rPr lang="en-US" sz="1200" dirty="0" smtClean="0"/>
              <a:t>) is by monoamine </a:t>
            </a:r>
            <a:r>
              <a:rPr lang="en-US" sz="1200" dirty="0" err="1" smtClean="0"/>
              <a:t>oxidase</a:t>
            </a:r>
            <a:r>
              <a:rPr lang="en-US" sz="1200" dirty="0" smtClean="0"/>
              <a:t> (MAO)</a:t>
            </a:r>
          </a:p>
          <a:p>
            <a:pPr marL="609600" indent="-609600">
              <a:lnSpc>
                <a:spcPct val="90000"/>
              </a:lnSpc>
              <a:spcBef>
                <a:spcPct val="50000"/>
              </a:spcBef>
              <a:buFontTx/>
              <a:buChar char="•"/>
            </a:pPr>
            <a:r>
              <a:rPr lang="en-US" sz="1200" dirty="0" smtClean="0"/>
              <a:t>By-products are metabolized and excreted (not recycled)</a:t>
            </a:r>
          </a:p>
          <a:p>
            <a:pPr marL="609600" indent="-609600">
              <a:lnSpc>
                <a:spcPct val="90000"/>
              </a:lnSpc>
              <a:spcBef>
                <a:spcPct val="50000"/>
              </a:spcBef>
              <a:buFontTx/>
              <a:buChar char="•"/>
            </a:pPr>
            <a:r>
              <a:rPr lang="en-US" sz="1200" dirty="0" smtClean="0"/>
              <a:t>NE is broken down into </a:t>
            </a:r>
            <a:r>
              <a:rPr lang="en-US" sz="1200" dirty="0" err="1" smtClean="0"/>
              <a:t>vanillylmandelic</a:t>
            </a:r>
            <a:r>
              <a:rPr lang="en-US" sz="1200" dirty="0" smtClean="0"/>
              <a:t> acid (VMA) and MHPG – index of NE activity </a:t>
            </a:r>
          </a:p>
          <a:p>
            <a:pPr marL="609600" indent="-609600">
              <a:lnSpc>
                <a:spcPct val="90000"/>
              </a:lnSpc>
              <a:spcBef>
                <a:spcPct val="50000"/>
              </a:spcBef>
              <a:buFontTx/>
              <a:buChar char="•"/>
            </a:pPr>
            <a:r>
              <a:rPr lang="en-US" sz="1200" dirty="0" smtClean="0"/>
              <a:t>DA broken into </a:t>
            </a:r>
            <a:r>
              <a:rPr lang="en-US" sz="1200" dirty="0" err="1" smtClean="0"/>
              <a:t>homovanillic</a:t>
            </a:r>
            <a:r>
              <a:rPr lang="en-US" sz="1200" dirty="0" smtClean="0"/>
              <a:t> acid (HVA) – index of DA activity</a:t>
            </a:r>
          </a:p>
          <a:p>
            <a:pPr marL="609600" indent="-609600">
              <a:lnSpc>
                <a:spcPct val="90000"/>
              </a:lnSpc>
              <a:spcBef>
                <a:spcPct val="50000"/>
              </a:spcBef>
              <a:buFontTx/>
              <a:buChar char="•"/>
            </a:pPr>
            <a:r>
              <a:rPr lang="en-US" sz="1200" dirty="0" smtClean="0"/>
              <a:t>Also some NE and DA broken down in synaptic space by </a:t>
            </a:r>
            <a:r>
              <a:rPr lang="en-US" sz="1200" dirty="0" err="1" smtClean="0"/>
              <a:t>catechol</a:t>
            </a:r>
            <a:r>
              <a:rPr lang="en-US" sz="1200" dirty="0" smtClean="0"/>
              <a:t>-o-methyl-</a:t>
            </a:r>
            <a:r>
              <a:rPr lang="en-US" sz="1200" dirty="0" err="1" smtClean="0"/>
              <a:t>transferease</a:t>
            </a:r>
            <a:r>
              <a:rPr lang="en-US" sz="1200" dirty="0" smtClean="0"/>
              <a:t> (COMT)</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Axonal uptake  (Uptake 1 ) :   Transports NE at a higher rate than E.</a:t>
            </a:r>
          </a:p>
          <a:p>
            <a:pPr eaLnBrk="1" hangingPunct="1"/>
            <a:r>
              <a:rPr lang="en-US" b="0" u="none" dirty="0" smtClean="0"/>
              <a:t>Cocaine, </a:t>
            </a:r>
            <a:r>
              <a:rPr lang="en-US" b="0" u="none" dirty="0" err="1" smtClean="0"/>
              <a:t>Imipramine</a:t>
            </a:r>
            <a:r>
              <a:rPr lang="en-US" b="0" u="none" dirty="0" smtClean="0"/>
              <a:t> inhibits this uptake 1. </a:t>
            </a:r>
            <a:endParaRPr lang="en-US" b="0" u="none" dirty="0" smtClean="0">
              <a:solidFill>
                <a:srgbClr val="FF0066"/>
              </a:solidFill>
            </a:endParaRPr>
          </a:p>
          <a:p>
            <a:pPr eaLnBrk="1" hangingPunct="1"/>
            <a:r>
              <a:rPr lang="en-US" b="0" u="none" dirty="0" smtClean="0">
                <a:solidFill>
                  <a:srgbClr val="FF0066"/>
                </a:solidFill>
              </a:rPr>
              <a:t>UPTAKE 2 (extra neuronal uptake</a:t>
            </a:r>
            <a:r>
              <a:rPr lang="en-US" b="1" u="sng" dirty="0" smtClean="0">
                <a:solidFill>
                  <a:srgbClr val="FF0066"/>
                </a:solidFill>
              </a:rPr>
              <a:t>)</a:t>
            </a:r>
            <a:r>
              <a:rPr lang="en-US" dirty="0" smtClean="0">
                <a:solidFill>
                  <a:srgbClr val="FF0066"/>
                </a:solidFill>
              </a:rPr>
              <a:t> : </a:t>
            </a:r>
            <a:r>
              <a:rPr lang="en-US" dirty="0" smtClean="0"/>
              <a:t>CA are taken into other tissues.</a:t>
            </a:r>
          </a:p>
          <a:p>
            <a:pPr marL="609600" indent="-609600">
              <a:lnSpc>
                <a:spcPct val="90000"/>
              </a:lnSpc>
              <a:spcBef>
                <a:spcPct val="50000"/>
              </a:spcBef>
              <a:buFontTx/>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rtl="0" eaLnBrk="1" latinLnBrk="0" hangingPunct="1"/>
            <a:r>
              <a:rPr lang="en-US" sz="1200" kern="1200" dirty="0" smtClean="0">
                <a:solidFill>
                  <a:schemeClr val="tx1"/>
                </a:solidFill>
                <a:latin typeface="+mn-lt"/>
                <a:ea typeface="+mn-ea"/>
                <a:cs typeface="+mn-cs"/>
              </a:rPr>
              <a:t>Most NE releasing neurons are </a:t>
            </a:r>
            <a:r>
              <a:rPr lang="en-US" sz="1200" kern="1200" dirty="0" err="1" smtClean="0">
                <a:solidFill>
                  <a:schemeClr val="tx1"/>
                </a:solidFill>
                <a:latin typeface="+mn-lt"/>
                <a:ea typeface="+mn-ea"/>
                <a:cs typeface="+mn-cs"/>
              </a:rPr>
              <a:t>unmyelinated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 pathways from brainstem</a:t>
            </a:r>
            <a:endParaRPr lang="en-US" dirty="0" smtClean="0"/>
          </a:p>
          <a:p>
            <a:pPr rtl="0" eaLnBrk="1" latinLnBrk="0" hangingPunct="1"/>
            <a:r>
              <a:rPr lang="en-US" sz="1200" kern="1200" dirty="0" smtClean="0">
                <a:solidFill>
                  <a:schemeClr val="tx1"/>
                </a:solidFill>
                <a:latin typeface="+mn-lt"/>
                <a:ea typeface="+mn-ea"/>
                <a:cs typeface="+mn-cs"/>
              </a:rPr>
              <a:t>1. From locus </a:t>
            </a:r>
            <a:r>
              <a:rPr lang="en-US" sz="1200" kern="1200" dirty="0" err="1" smtClean="0">
                <a:solidFill>
                  <a:schemeClr val="tx1"/>
                </a:solidFill>
                <a:latin typeface="+mn-lt"/>
                <a:ea typeface="+mn-ea"/>
                <a:cs typeface="+mn-cs"/>
              </a:rPr>
              <a:t>coeruleus</a:t>
            </a:r>
            <a:r>
              <a:rPr lang="en-US" sz="1200" kern="1200" dirty="0" smtClean="0">
                <a:solidFill>
                  <a:schemeClr val="tx1"/>
                </a:solidFill>
                <a:latin typeface="+mn-lt"/>
                <a:ea typeface="+mn-ea"/>
                <a:cs typeface="+mn-cs"/>
              </a:rPr>
              <a:t> to multiple  </a:t>
            </a:r>
            <a:r>
              <a:rPr lang="en-US" sz="1200" kern="1200" dirty="0" err="1" smtClean="0">
                <a:solidFill>
                  <a:schemeClr val="tx1"/>
                </a:solidFill>
                <a:latin typeface="+mn-lt"/>
                <a:ea typeface="+mn-ea"/>
                <a:cs typeface="+mn-cs"/>
              </a:rPr>
              <a:t>subcortical</a:t>
            </a:r>
            <a:r>
              <a:rPr lang="en-US" sz="1200" kern="1200" dirty="0" smtClean="0">
                <a:solidFill>
                  <a:schemeClr val="tx1"/>
                </a:solidFill>
                <a:latin typeface="+mn-lt"/>
                <a:ea typeface="+mn-ea"/>
                <a:cs typeface="+mn-cs"/>
              </a:rPr>
              <a:t> and cortical sites</a:t>
            </a:r>
            <a:endParaRPr lang="en-US" dirty="0" smtClean="0"/>
          </a:p>
          <a:p>
            <a:pPr rtl="0" eaLnBrk="1" latinLnBrk="0" hangingPunct="1"/>
            <a:r>
              <a:rPr lang="en-US" sz="1200" kern="1200" dirty="0" smtClean="0">
                <a:solidFill>
                  <a:schemeClr val="tx1"/>
                </a:solidFill>
                <a:latin typeface="+mn-lt"/>
                <a:ea typeface="+mn-ea"/>
                <a:cs typeface="+mn-cs"/>
              </a:rPr>
              <a:t>Locus </a:t>
            </a:r>
            <a:r>
              <a:rPr lang="en-US" sz="1200" kern="1200" dirty="0" err="1" smtClean="0">
                <a:solidFill>
                  <a:schemeClr val="tx1"/>
                </a:solidFill>
                <a:latin typeface="+mn-lt"/>
                <a:ea typeface="+mn-ea"/>
                <a:cs typeface="+mn-cs"/>
              </a:rPr>
              <a:t>coeruleus</a:t>
            </a:r>
            <a:r>
              <a:rPr lang="en-US" sz="1200" kern="1200" dirty="0" smtClean="0">
                <a:solidFill>
                  <a:schemeClr val="tx1"/>
                </a:solidFill>
                <a:latin typeface="+mn-lt"/>
                <a:ea typeface="+mn-ea"/>
                <a:cs typeface="+mn-cs"/>
              </a:rPr>
              <a:t> – large cluster of neurons at core of </a:t>
            </a:r>
            <a:r>
              <a:rPr lang="en-US" sz="1200" kern="1200" dirty="0" err="1" smtClean="0">
                <a:solidFill>
                  <a:schemeClr val="tx1"/>
                </a:solidFill>
                <a:latin typeface="+mn-lt"/>
                <a:ea typeface="+mn-ea"/>
                <a:cs typeface="+mn-cs"/>
              </a:rPr>
              <a:t>pons</a:t>
            </a:r>
            <a:r>
              <a:rPr lang="en-US" sz="1200" kern="1200" dirty="0" smtClean="0">
                <a:solidFill>
                  <a:schemeClr val="tx1"/>
                </a:solidFill>
                <a:latin typeface="+mn-lt"/>
                <a:ea typeface="+mn-ea"/>
                <a:cs typeface="+mn-cs"/>
              </a:rPr>
              <a:t> – 12000 on each side that send axons over broad network</a:t>
            </a:r>
            <a:endParaRPr lang="en-US" dirty="0" smtClean="0"/>
          </a:p>
          <a:p>
            <a:pPr rtl="0" eaLnBrk="1" latinLnBrk="0" hangingPunct="1"/>
            <a:r>
              <a:rPr lang="en-US" sz="1200" kern="1200" dirty="0" smtClean="0">
                <a:solidFill>
                  <a:schemeClr val="tx1"/>
                </a:solidFill>
                <a:latin typeface="+mn-lt"/>
                <a:ea typeface="+mn-ea"/>
                <a:cs typeface="+mn-cs"/>
              </a:rPr>
              <a:t>Project to hippocampus, thalamus, hypothalamus, olfactory bulb, cerebellum, cerebral cortex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Mostly act at beta adrenergic receptors – inhibitory</a:t>
            </a:r>
            <a:endParaRPr lang="en-US" dirty="0" smtClean="0"/>
          </a:p>
          <a:p>
            <a:pPr rtl="0" eaLnBrk="1" latinLnBrk="0" hangingPunct="1"/>
            <a:r>
              <a:rPr lang="en-US" sz="1200" kern="1200" dirty="0" smtClean="0">
                <a:solidFill>
                  <a:schemeClr val="tx1"/>
                </a:solidFill>
                <a:latin typeface="+mn-lt"/>
                <a:ea typeface="+mn-ea"/>
                <a:cs typeface="+mn-cs"/>
              </a:rPr>
              <a:t>	Inhibit background discharge rates of multiple neurons in above areas, especially cortex – causes global orientation to stimuli; positive feelings of emotion; involved in basic drive states (hunger (suppression); thirst; sex)</a:t>
            </a:r>
            <a:endParaRPr lang="en-US" dirty="0" smtClean="0"/>
          </a:p>
          <a:p>
            <a:pPr rtl="0" eaLnBrk="1" latinLnBrk="0" hangingPunct="1"/>
            <a:endParaRPr lang="en-US" sz="1200" kern="1200" dirty="0" smtClean="0">
              <a:solidFill>
                <a:schemeClr val="tx1"/>
              </a:solidFill>
              <a:latin typeface="+mn-lt"/>
              <a:ea typeface="+mn-ea"/>
              <a:cs typeface="+mn-cs"/>
            </a:endParaRPr>
          </a:p>
          <a:p>
            <a:pPr>
              <a:spcBef>
                <a:spcPct val="0"/>
              </a:spcBef>
            </a:pP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9E8F0-2EEE-465D-A502-DA4EFE720E9C}" type="slidenum">
              <a:rPr lang="en-US">
                <a:latin typeface="Times New Roman" pitchFamily="18" charset="0"/>
              </a:rPr>
              <a:pPr/>
              <a:t>23</a:t>
            </a:fld>
            <a:endParaRPr lang="en-US">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level of ne/e no </a:t>
            </a:r>
            <a:r>
              <a:rPr lang="en-US" dirty="0" err="1" smtClean="0"/>
              <a:t>pathelogical</a:t>
            </a:r>
            <a:r>
              <a:rPr lang="en-US" dirty="0" smtClean="0"/>
              <a:t> effect Adrenal ne/e non-essential for life</a:t>
            </a:r>
          </a:p>
          <a:p>
            <a:r>
              <a:rPr lang="en-US" dirty="0" smtClean="0"/>
              <a:t>High --- high </a:t>
            </a:r>
            <a:r>
              <a:rPr lang="en-US" dirty="0" err="1" smtClean="0"/>
              <a:t>bp</a:t>
            </a:r>
            <a:r>
              <a:rPr lang="en-US" baseline="0" dirty="0" smtClean="0"/>
              <a:t>  </a:t>
            </a:r>
            <a:r>
              <a:rPr lang="en-US" dirty="0" err="1" smtClean="0"/>
              <a:t>Tumours</a:t>
            </a:r>
            <a:r>
              <a:rPr lang="en-US" dirty="0" smtClean="0"/>
              <a:t> release both ne/e. may also dopamine</a:t>
            </a:r>
          </a:p>
          <a:p>
            <a:r>
              <a:rPr lang="en-US" dirty="0" smtClean="0"/>
              <a:t>Produce*x500 times E </a:t>
            </a:r>
            <a:r>
              <a:rPr lang="en-US" baseline="0" dirty="0" smtClean="0"/>
              <a:t> </a:t>
            </a:r>
            <a:r>
              <a:rPr lang="en-US" dirty="0" smtClean="0"/>
              <a:t>CAN BE FOUND ANY WERE—Ratio of ne to e</a:t>
            </a:r>
            <a:r>
              <a:rPr lang="en-US" baseline="0" dirty="0" smtClean="0"/>
              <a:t> </a:t>
            </a:r>
            <a:r>
              <a:rPr lang="en-US" dirty="0" smtClean="0"/>
              <a:t>Human10;1</a:t>
            </a:r>
          </a:p>
          <a:p>
            <a:r>
              <a:rPr lang="en-US" dirty="0" smtClean="0"/>
              <a:t>Cats it is equal</a:t>
            </a:r>
            <a:r>
              <a:rPr lang="en-US" baseline="0" dirty="0" smtClean="0"/>
              <a:t> </a:t>
            </a:r>
            <a:r>
              <a:rPr lang="en-US" dirty="0" smtClean="0"/>
              <a:t>Whales</a:t>
            </a:r>
            <a:r>
              <a:rPr lang="en-US" baseline="0" dirty="0" smtClean="0"/>
              <a:t> it is 90to100% ne; ratio changes with age----no E at early Development 1year equal amounts of NE &amp; E</a:t>
            </a:r>
          </a:p>
          <a:p>
            <a:r>
              <a:rPr lang="en-US" baseline="0" dirty="0" smtClean="0"/>
              <a:t>E/NE  INCREASE thereafter ne levels r&gt;28% day,75% night the aging effect of age may be related with sympathetic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ERGO= WORK, HENCE ENERGY   TROPIC =RELEASING,</a:t>
            </a:r>
            <a:r>
              <a:rPr lang="en-US" baseline="0" dirty="0" smtClean="0"/>
              <a:t>  CANNON 1920 ,</a:t>
            </a:r>
            <a:endParaRPr lang="en-US" dirty="0"/>
          </a:p>
        </p:txBody>
      </p:sp>
      <p:sp>
        <p:nvSpPr>
          <p:cNvPr id="4" name="Slide Number Placeholder 3"/>
          <p:cNvSpPr>
            <a:spLocks noGrp="1"/>
          </p:cNvSpPr>
          <p:nvPr>
            <p:ph type="sldNum" sz="quarter" idx="10"/>
          </p:nvPr>
        </p:nvSpPr>
        <p:spPr/>
        <p:txBody>
          <a:bodyPr/>
          <a:lstStyle/>
          <a:p>
            <a:fld id="{2F8017D1-AD03-4D12-AADE-65C69581C36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recently, it has become evident that some neurotransmission in the ANS involves neither adrenergic nor cholinergic pathways. Moreover, many neuronal synapses use more than a single neurotransmitter. Such </a:t>
            </a:r>
            <a:r>
              <a:rPr lang="en-US" b="1" dirty="0" err="1" smtClean="0"/>
              <a:t>cotransmission</a:t>
            </a:r>
            <a:r>
              <a:rPr lang="en-US" dirty="0" smtClean="0"/>
              <a:t> is now known to be common in the ANS. As many as eight different neurotransmitters may be found within some neurons, a phenomenon known as </a:t>
            </a:r>
            <a:r>
              <a:rPr lang="en-US" b="1" dirty="0" smtClean="0"/>
              <a:t>co-localization</a:t>
            </a:r>
            <a:r>
              <a:rPr lang="en-US" dirty="0" smtClean="0"/>
              <a:t> (see </a:t>
            </a:r>
            <a:r>
              <a:rPr lang="en-US" dirty="0" smtClean="0">
                <a:hlinkClick r:id="rId3" tooltip="Go here now"/>
              </a:rPr>
              <a:t>Table 13-1</a:t>
            </a:r>
            <a:r>
              <a:rPr lang="en-US" dirty="0" smtClean="0"/>
              <a:t>). Thus, </a:t>
            </a:r>
            <a:r>
              <a:rPr lang="en-US" dirty="0" err="1" smtClean="0"/>
              <a:t>ACh</a:t>
            </a:r>
            <a:r>
              <a:rPr lang="en-US" dirty="0" smtClean="0"/>
              <a:t> and </a:t>
            </a:r>
            <a:r>
              <a:rPr lang="en-US" dirty="0" err="1" smtClean="0"/>
              <a:t>norepinephrine</a:t>
            </a:r>
            <a:r>
              <a:rPr lang="en-US" dirty="0" smtClean="0"/>
              <a:t> play important but not exclusive roles in autonomic control. </a:t>
            </a:r>
            <a:r>
              <a:rPr lang="en-US" b="1" dirty="0" smtClean="0">
                <a:hlinkClick r:id="rId4"/>
              </a:rPr>
              <a:t>Sir Henry H. Dale</a:t>
            </a:r>
            <a:r>
              <a:rPr lang="en-US" dirty="0" smtClean="0"/>
              <a:t> </a:t>
            </a:r>
            <a:r>
              <a:rPr lang="en-US" dirty="0" err="1" smtClean="0"/>
              <a:t>Body_ID</a:t>
            </a:r>
            <a:r>
              <a:rPr lang="en-US" dirty="0" smtClean="0"/>
              <a:t>: </a:t>
            </a:r>
            <a:r>
              <a:rPr lang="en-US" b="1" dirty="0" smtClean="0"/>
              <a:t>P014046</a:t>
            </a:r>
            <a:r>
              <a:rPr lang="en-US" dirty="0" smtClean="0"/>
              <a:t> The distribution and function of </a:t>
            </a:r>
            <a:r>
              <a:rPr lang="en-US" dirty="0" err="1" smtClean="0"/>
              <a:t>nonadrenergic</a:t>
            </a:r>
            <a:r>
              <a:rPr lang="en-US" dirty="0" smtClean="0"/>
              <a:t>, </a:t>
            </a:r>
            <a:r>
              <a:rPr lang="en-US" dirty="0" err="1" smtClean="0"/>
              <a:t>noncholinergic</a:t>
            </a:r>
            <a:r>
              <a:rPr lang="en-US" dirty="0" smtClean="0"/>
              <a:t> transmitters are only partially understood. However, these transmitters are found at every level of autonomic control (</a:t>
            </a:r>
            <a:r>
              <a:rPr lang="en-US" dirty="0" smtClean="0">
                <a:hlinkClick r:id="rId5" tooltip="Go here now"/>
              </a:rPr>
              <a:t>Table 14-3</a:t>
            </a:r>
            <a:r>
              <a:rPr lang="en-US" dirty="0" smtClean="0"/>
              <a:t>), where they can cause a wide range of postsynaptic responses. These </a:t>
            </a:r>
            <a:r>
              <a:rPr lang="en-US" dirty="0" err="1" smtClean="0"/>
              <a:t>nonclassic</a:t>
            </a:r>
            <a:r>
              <a:rPr lang="en-US" dirty="0" smtClean="0"/>
              <a:t> transmitters may cause slow synaptic potentials or may modulate the response to other inputs (as in the case of the M current) without having obvious direct effects. In other cases, </a:t>
            </a:r>
            <a:r>
              <a:rPr lang="en-US" dirty="0" err="1" smtClean="0"/>
              <a:t>nonclassic</a:t>
            </a:r>
            <a:r>
              <a:rPr lang="en-US" dirty="0" smtClean="0"/>
              <a:t> transmitters have no known effects and may be acting in ways that have not been determined. </a:t>
            </a:r>
            <a:r>
              <a:rPr lang="en-US" dirty="0" err="1" smtClean="0"/>
              <a:t>Body_ID</a:t>
            </a:r>
            <a:r>
              <a:rPr lang="en-US" dirty="0" smtClean="0"/>
              <a:t>: </a:t>
            </a:r>
            <a:r>
              <a:rPr lang="en-US" b="1" dirty="0" smtClean="0"/>
              <a:t>P014047</a:t>
            </a:r>
            <a:r>
              <a:rPr lang="en-US" dirty="0" smtClean="0"/>
              <a:t> Although co-localization of neurotransmitters is recognized as a common property of neurons, it is not clear what controls the release of each of the many neurotransmitters. In some cases, the proportion of neurotransmitters released depends on the level of neuronal activity (see </a:t>
            </a:r>
            <a:r>
              <a:rPr lang="en-US" dirty="0" smtClean="0">
                <a:hlinkClick r:id="rId6" tooltip="Go here now"/>
              </a:rPr>
              <a:t>Chapter 13</a:t>
            </a:r>
            <a:r>
              <a:rPr lang="en-US" dirty="0" smtClean="0"/>
              <a:t>). For example, </a:t>
            </a:r>
            <a:r>
              <a:rPr lang="en-US" dirty="0" err="1" smtClean="0"/>
              <a:t>medullary</a:t>
            </a:r>
            <a:r>
              <a:rPr lang="en-US" dirty="0" smtClean="0"/>
              <a:t> </a:t>
            </a:r>
            <a:r>
              <a:rPr lang="en-US" dirty="0" err="1" smtClean="0"/>
              <a:t>raphe</a:t>
            </a:r>
            <a:r>
              <a:rPr lang="en-US" dirty="0" smtClean="0"/>
              <a:t> neurons project to the </a:t>
            </a:r>
            <a:r>
              <a:rPr lang="en-US" dirty="0" err="1" smtClean="0"/>
              <a:t>intermediolateral</a:t>
            </a:r>
            <a:r>
              <a:rPr lang="en-US" dirty="0" smtClean="0"/>
              <a:t> cell column in the spinal cord, where they co-release serotonin, </a:t>
            </a:r>
            <a:r>
              <a:rPr lang="en-US" dirty="0" err="1" smtClean="0"/>
              <a:t>thyrotropin</a:t>
            </a:r>
            <a:r>
              <a:rPr lang="en-US" dirty="0" smtClean="0"/>
              <a:t>-releasing hormone, and substance P onto sympathetic </a:t>
            </a:r>
            <a:r>
              <a:rPr lang="en-US" dirty="0" err="1" smtClean="0"/>
              <a:t>preganglionic</a:t>
            </a:r>
            <a:r>
              <a:rPr lang="en-US" dirty="0" smtClean="0"/>
              <a:t> neurons. The proportions of released neurotransmitters are controlled by neuronal firing frequency: at low firing rates, 5-hydroxytryptamine is released alone; at intermediate firing rates, </a:t>
            </a:r>
            <a:r>
              <a:rPr lang="en-US" dirty="0" err="1" smtClean="0"/>
              <a:t>thyrotropin</a:t>
            </a:r>
            <a:r>
              <a:rPr lang="en-US" dirty="0" smtClean="0"/>
              <a:t>-releasing hormone is also released; and at high firing rates, all three neurotransmitters are released. This frequency-dependent modulation of synaptic transmission provides a mechanism for enhancing the versatility of the ANS. </a:t>
            </a:r>
            <a:r>
              <a:rPr lang="en-US" dirty="0" err="1" smtClean="0"/>
              <a:t>Body_ID</a:t>
            </a:r>
            <a:r>
              <a:rPr lang="en-US" dirty="0" smtClean="0"/>
              <a:t>: </a:t>
            </a:r>
            <a:r>
              <a:rPr lang="en-US" b="1" dirty="0" smtClean="0"/>
              <a:t>P014048</a:t>
            </a:r>
            <a:r>
              <a:rPr lang="en-US" dirty="0" smtClean="0"/>
              <a:t> Two of the Most Unusual </a:t>
            </a:r>
            <a:r>
              <a:rPr lang="en-US" dirty="0" err="1" smtClean="0"/>
              <a:t>Nonclassic</a:t>
            </a:r>
            <a:r>
              <a:rPr lang="en-US" dirty="0" smtClean="0"/>
              <a:t> Neurotransmitters, Adenosine </a:t>
            </a:r>
            <a:r>
              <a:rPr lang="en-US" dirty="0" err="1" smtClean="0"/>
              <a:t>Triphosphate</a:t>
            </a:r>
            <a:r>
              <a:rPr lang="en-US" dirty="0" smtClean="0"/>
              <a:t> and Nitric Oxide, Were First Identified in the Autonomic Nervous System </a:t>
            </a:r>
            <a:r>
              <a:rPr lang="en-US" dirty="0" err="1" smtClean="0"/>
              <a:t>Body_ID</a:t>
            </a:r>
            <a:r>
              <a:rPr lang="en-US" dirty="0" smtClean="0"/>
              <a:t>: </a:t>
            </a:r>
            <a:r>
              <a:rPr lang="en-US" b="1" dirty="0" smtClean="0"/>
              <a:t>HC014021</a:t>
            </a:r>
            <a:r>
              <a:rPr lang="en-US" dirty="0" smtClean="0"/>
              <a:t> page 361 page 362 </a:t>
            </a:r>
            <a:r>
              <a:rPr lang="en-US" dirty="0" err="1" smtClean="0"/>
              <a:t>Body_ID</a:t>
            </a:r>
            <a:r>
              <a:rPr lang="en-US" dirty="0" smtClean="0"/>
              <a:t>: </a:t>
            </a:r>
            <a:r>
              <a:rPr lang="en-US" b="1" dirty="0" smtClean="0"/>
              <a:t>P0362</a:t>
            </a:r>
            <a:r>
              <a:rPr lang="en-US" dirty="0" smtClean="0"/>
              <a:t> </a:t>
            </a:r>
            <a:r>
              <a:rPr lang="en-US" dirty="0" err="1" smtClean="0"/>
              <a:t>Body_ID</a:t>
            </a:r>
            <a:r>
              <a:rPr lang="en-US" dirty="0" smtClean="0"/>
              <a:t>: </a:t>
            </a:r>
            <a:r>
              <a:rPr lang="en-US" b="1" dirty="0" smtClean="0"/>
              <a:t>P014050</a:t>
            </a:r>
            <a:r>
              <a:rPr lang="en-US" dirty="0" smtClean="0"/>
              <a:t> </a:t>
            </a:r>
            <a:r>
              <a:rPr lang="en-US" dirty="0" err="1" smtClean="0"/>
              <a:t>Body_ID</a:t>
            </a:r>
            <a:r>
              <a:rPr lang="en-US" dirty="0" smtClean="0"/>
              <a:t>: </a:t>
            </a:r>
            <a:r>
              <a:rPr lang="en-US" b="1" dirty="0" smtClean="0"/>
              <a:t>F014009</a:t>
            </a:r>
            <a:r>
              <a:rPr lang="en-US" dirty="0" smtClean="0"/>
              <a:t> Figure 14-9 Dual nicotinic and </a:t>
            </a:r>
            <a:r>
              <a:rPr lang="en-US" dirty="0" err="1" smtClean="0"/>
              <a:t>muscarinic</a:t>
            </a:r>
            <a:r>
              <a:rPr lang="en-US" dirty="0" smtClean="0"/>
              <a:t> neurotransmission between sympathetic </a:t>
            </a:r>
            <a:r>
              <a:rPr lang="en-US" dirty="0" err="1" smtClean="0"/>
              <a:t>preganglionic</a:t>
            </a:r>
            <a:r>
              <a:rPr lang="en-US" dirty="0" smtClean="0"/>
              <a:t> and postganglionic neurons. </a:t>
            </a:r>
            <a:r>
              <a:rPr lang="en-US" b="1" dirty="0" smtClean="0"/>
              <a:t>A,</a:t>
            </a:r>
            <a:r>
              <a:rPr lang="en-US" dirty="0" smtClean="0"/>
              <a:t> Stimulation of a frog </a:t>
            </a:r>
            <a:r>
              <a:rPr lang="en-US" dirty="0" err="1" smtClean="0"/>
              <a:t>preganglionic</a:t>
            </a:r>
            <a:r>
              <a:rPr lang="en-US" dirty="0" smtClean="0"/>
              <a:t> sympathetic neuron releases </a:t>
            </a:r>
            <a:r>
              <a:rPr lang="en-US" dirty="0" err="1" smtClean="0"/>
              <a:t>ACh</a:t>
            </a:r>
            <a:r>
              <a:rPr lang="en-US" dirty="0" smtClean="0"/>
              <a:t>, which triggers a fast EPSP (due to activation of </a:t>
            </a:r>
            <a:r>
              <a:rPr lang="en-US" i="1" dirty="0" smtClean="0"/>
              <a:t>nicotinic</a:t>
            </a:r>
            <a:r>
              <a:rPr lang="en-US" dirty="0" smtClean="0"/>
              <a:t> receptors on the postganglionic sympathetic neuron), followed by a slow EPSP (due to activation of </a:t>
            </a:r>
            <a:r>
              <a:rPr lang="en-US" i="1" dirty="0" err="1" smtClean="0"/>
              <a:t>muscarinic</a:t>
            </a:r>
            <a:r>
              <a:rPr lang="en-US" dirty="0" smtClean="0"/>
              <a:t> receptors on the postganglionic neuron). </a:t>
            </a:r>
            <a:r>
              <a:rPr lang="en-US" b="1" dirty="0" smtClean="0"/>
              <a:t>B,</a:t>
            </a:r>
            <a:r>
              <a:rPr lang="en-US" dirty="0" smtClean="0"/>
              <a:t> The M current (mediated by a K</a:t>
            </a:r>
            <a:r>
              <a:rPr lang="en-US" baseline="30000" dirty="0" smtClean="0"/>
              <a:t>+</a:t>
            </a:r>
            <a:r>
              <a:rPr lang="en-US" dirty="0" smtClean="0"/>
              <a:t> channel) normally hyperpolarizes this rat sympathetic postganglionic neuron, thereby inhibiting trains of action potentials. Thus, injection of current elicits only a single action potential. </a:t>
            </a:r>
            <a:r>
              <a:rPr lang="en-US" b="1" dirty="0" smtClean="0"/>
              <a:t>C,</a:t>
            </a:r>
            <a:r>
              <a:rPr lang="en-US" dirty="0" smtClean="0"/>
              <a:t> In the same experiment as that in </a:t>
            </a:r>
            <a:r>
              <a:rPr lang="en-US" b="1" dirty="0" smtClean="0"/>
              <a:t>B,</a:t>
            </a:r>
            <a:r>
              <a:rPr lang="en-US" dirty="0" smtClean="0"/>
              <a:t> the addition of </a:t>
            </a:r>
            <a:r>
              <a:rPr lang="en-US" dirty="0" err="1" smtClean="0"/>
              <a:t>muscarine</a:t>
            </a:r>
            <a:r>
              <a:rPr lang="en-US" dirty="0" smtClean="0"/>
              <a:t> stimulates a </a:t>
            </a:r>
            <a:r>
              <a:rPr lang="en-US" dirty="0" err="1" smtClean="0"/>
              <a:t>muscarinic</a:t>
            </a:r>
            <a:r>
              <a:rPr lang="en-US" dirty="0" smtClean="0"/>
              <a:t> receptor (i.e., GPCR) and triggers a signal transduction cascade that blocks the M current. One result is a steady-state depolarization of the cell. In addition, injection of current now elicits a train of action </a:t>
            </a:r>
            <a:r>
              <a:rPr lang="en-US" dirty="0" err="1" smtClean="0"/>
              <a:t>potentials.It</a:t>
            </a:r>
            <a:r>
              <a:rPr lang="en-US" dirty="0" smtClean="0"/>
              <a:t> was not until the 1970s that a </a:t>
            </a:r>
            <a:r>
              <a:rPr lang="en-US" dirty="0" err="1" smtClean="0"/>
              <a:t>nonadrenergic</a:t>
            </a:r>
            <a:r>
              <a:rPr lang="en-US" dirty="0" smtClean="0"/>
              <a:t>, </a:t>
            </a:r>
            <a:r>
              <a:rPr lang="en-US" dirty="0" err="1" smtClean="0"/>
              <a:t>noncholinergic</a:t>
            </a:r>
            <a:r>
              <a:rPr lang="en-US" dirty="0" smtClean="0"/>
              <a:t> class of </a:t>
            </a:r>
            <a:r>
              <a:rPr lang="en-US" i="1" dirty="0" smtClean="0"/>
              <a:t>sympathetic</a:t>
            </a:r>
            <a:r>
              <a:rPr lang="en-US" dirty="0" smtClean="0"/>
              <a:t> or </a:t>
            </a:r>
            <a:r>
              <a:rPr lang="en-US" i="1" dirty="0" smtClean="0"/>
              <a:t>parasympathetic</a:t>
            </a:r>
            <a:r>
              <a:rPr lang="en-US" dirty="0" smtClean="0"/>
              <a:t> neurons was first proposed by Geoffrey </a:t>
            </a:r>
            <a:r>
              <a:rPr lang="en-US" dirty="0" err="1" smtClean="0"/>
              <a:t>Burnstock</a:t>
            </a:r>
            <a:r>
              <a:rPr lang="en-US" dirty="0" smtClean="0"/>
              <a:t> and colleagues, who suggested that adenosine </a:t>
            </a:r>
            <a:r>
              <a:rPr lang="en-US" dirty="0" err="1" smtClean="0"/>
              <a:t>triphosphate</a:t>
            </a:r>
            <a:r>
              <a:rPr lang="en-US" dirty="0" smtClean="0"/>
              <a:t> (ATP) might act as the neurotransmitter. This idea, that a molecule used as an intracellular energy substrate could also be a synaptic transmitter, was initially difficult to prove. However, it is now clear that neurons use a variety of classes of molecules for intercellular communication (see </a:t>
            </a:r>
            <a:r>
              <a:rPr lang="en-US" dirty="0" smtClean="0">
                <a:hlinkClick r:id="rId6" tooltip="Go here now"/>
              </a:rPr>
              <a:t>Chapter 13</a:t>
            </a:r>
            <a:r>
              <a:rPr lang="en-US" dirty="0" smtClean="0"/>
              <a:t>). Two of the most surprising examples of </a:t>
            </a:r>
            <a:r>
              <a:rPr lang="en-US" dirty="0" err="1" smtClean="0"/>
              <a:t>nonclassic</a:t>
            </a:r>
            <a:r>
              <a:rPr lang="en-US" dirty="0" smtClean="0"/>
              <a:t> transmitters, nitric oxide (NO) and ATP, were first identified and studied as neurotransmitters in the ANS, but they are now known to be more widely used throughout the nervous system   </a:t>
            </a:r>
            <a:r>
              <a:rPr lang="en-US" b="1" dirty="0" smtClean="0"/>
              <a:t>CNS Neurons</a:t>
            </a:r>
            <a:r>
              <a:rPr lang="en-US" dirty="0" smtClean="0"/>
              <a:t> </a:t>
            </a:r>
            <a:r>
              <a:rPr lang="en-US" b="1" dirty="0" err="1" smtClean="0"/>
              <a:t>Preganglionic</a:t>
            </a:r>
            <a:r>
              <a:rPr lang="en-US" b="1" dirty="0" smtClean="0"/>
              <a:t> Autonomic</a:t>
            </a:r>
            <a:r>
              <a:rPr lang="en-US" dirty="0" smtClean="0"/>
              <a:t> </a:t>
            </a:r>
            <a:r>
              <a:rPr lang="en-US" b="1" dirty="0" smtClean="0"/>
              <a:t>Postganglionic Autonomic</a:t>
            </a:r>
            <a:r>
              <a:rPr lang="en-US" dirty="0" smtClean="0"/>
              <a:t> </a:t>
            </a:r>
            <a:r>
              <a:rPr lang="en-US" b="1" dirty="0" smtClean="0"/>
              <a:t>Visceral Afferent</a:t>
            </a:r>
            <a:r>
              <a:rPr lang="en-US" dirty="0" smtClean="0"/>
              <a:t> </a:t>
            </a:r>
            <a:r>
              <a:rPr lang="en-US" b="1" dirty="0" smtClean="0"/>
              <a:t>Ganglion </a:t>
            </a:r>
            <a:r>
              <a:rPr lang="en-US" b="1" dirty="0" err="1" smtClean="0"/>
              <a:t>Interneurons</a:t>
            </a:r>
            <a:r>
              <a:rPr lang="en-US" dirty="0" smtClean="0"/>
              <a:t> </a:t>
            </a:r>
            <a:r>
              <a:rPr lang="en-US" b="1" dirty="0" smtClean="0"/>
              <a:t>Enteric Neurons</a:t>
            </a:r>
            <a:r>
              <a:rPr lang="en-US" dirty="0" smtClean="0"/>
              <a:t> </a:t>
            </a:r>
            <a:r>
              <a:rPr lang="en-US" dirty="0" err="1" smtClean="0"/>
              <a:t>Body_ID</a:t>
            </a:r>
            <a:r>
              <a:rPr lang="en-US" dirty="0" smtClean="0"/>
              <a:t>: </a:t>
            </a:r>
            <a:r>
              <a:rPr lang="en-US" b="1" dirty="0" smtClean="0"/>
              <a:t>T014003.50</a:t>
            </a:r>
            <a:r>
              <a:rPr lang="en-US" dirty="0" smtClean="0"/>
              <a:t> Acetylcholine   X </a:t>
            </a:r>
            <a:r>
              <a:rPr lang="en-US" dirty="0" err="1" smtClean="0"/>
              <a:t>X</a:t>
            </a:r>
            <a:r>
              <a:rPr lang="en-US" dirty="0" smtClean="0"/>
              <a:t>       </a:t>
            </a:r>
            <a:r>
              <a:rPr lang="en-US" dirty="0" err="1" smtClean="0"/>
              <a:t>Body_ID</a:t>
            </a:r>
            <a:r>
              <a:rPr lang="en-US" dirty="0" smtClean="0"/>
              <a:t>: </a:t>
            </a:r>
            <a:r>
              <a:rPr lang="en-US" b="1" dirty="0" smtClean="0"/>
              <a:t>T014003.100</a:t>
            </a:r>
            <a:r>
              <a:rPr lang="en-US" dirty="0" smtClean="0"/>
              <a:t> Monoamines             </a:t>
            </a:r>
            <a:r>
              <a:rPr lang="en-US" dirty="0" err="1" smtClean="0"/>
              <a:t>Body_ID</a:t>
            </a:r>
            <a:r>
              <a:rPr lang="en-US" dirty="0" smtClean="0"/>
              <a:t>: </a:t>
            </a:r>
            <a:r>
              <a:rPr lang="en-US" b="1" dirty="0" smtClean="0"/>
              <a:t>T014003.150</a:t>
            </a:r>
            <a:r>
              <a:rPr lang="en-US" dirty="0" smtClean="0"/>
              <a:t>   </a:t>
            </a:r>
            <a:r>
              <a:rPr lang="en-US" dirty="0" err="1" smtClean="0"/>
              <a:t>Norepinephrine</a:t>
            </a:r>
            <a:r>
              <a:rPr lang="en-US" dirty="0" smtClean="0"/>
              <a:t> X   </a:t>
            </a:r>
            <a:r>
              <a:rPr lang="en-US" dirty="0" err="1" smtClean="0"/>
              <a:t>X</a:t>
            </a:r>
            <a:r>
              <a:rPr lang="en-US" dirty="0" smtClean="0"/>
              <a:t>     </a:t>
            </a:r>
            <a:r>
              <a:rPr lang="en-US" dirty="0" err="1" smtClean="0"/>
              <a:t>X</a:t>
            </a:r>
            <a:r>
              <a:rPr lang="en-US" dirty="0" smtClean="0"/>
              <a:t> </a:t>
            </a:r>
            <a:r>
              <a:rPr lang="en-US" dirty="0" err="1" smtClean="0"/>
              <a:t>Body_ID</a:t>
            </a:r>
            <a:r>
              <a:rPr lang="en-US" dirty="0" smtClean="0"/>
              <a:t>: </a:t>
            </a:r>
            <a:r>
              <a:rPr lang="en-US" b="1" dirty="0" smtClean="0"/>
              <a:t>T014003.200</a:t>
            </a:r>
            <a:r>
              <a:rPr lang="en-US" dirty="0" smtClean="0"/>
              <a:t>   Epinephrine             </a:t>
            </a:r>
            <a:r>
              <a:rPr lang="en-US" dirty="0" err="1" smtClean="0"/>
              <a:t>Body_ID</a:t>
            </a:r>
            <a:r>
              <a:rPr lang="en-US" dirty="0" smtClean="0"/>
              <a:t>: </a:t>
            </a:r>
            <a:r>
              <a:rPr lang="en-US" b="1" dirty="0" smtClean="0"/>
              <a:t>T014003.250</a:t>
            </a:r>
            <a:r>
              <a:rPr lang="en-US" dirty="0" smtClean="0"/>
              <a:t>   5-Hydroxytryptamine X         </a:t>
            </a:r>
            <a:r>
              <a:rPr lang="en-US" dirty="0" err="1" smtClean="0"/>
              <a:t>X</a:t>
            </a:r>
            <a:r>
              <a:rPr lang="en-US" dirty="0" smtClean="0"/>
              <a:t> </a:t>
            </a:r>
            <a:r>
              <a:rPr lang="en-US" dirty="0" err="1" smtClean="0"/>
              <a:t>Body_ID</a:t>
            </a:r>
            <a:r>
              <a:rPr lang="en-US" dirty="0" smtClean="0"/>
              <a:t>: </a:t>
            </a:r>
            <a:r>
              <a:rPr lang="en-US" b="1" dirty="0" smtClean="0"/>
              <a:t>T014003.300</a:t>
            </a:r>
            <a:r>
              <a:rPr lang="en-US" dirty="0" smtClean="0"/>
              <a:t>   Dopamine         X </a:t>
            </a:r>
            <a:r>
              <a:rPr lang="en-US" dirty="0" err="1" smtClean="0"/>
              <a:t>X</a:t>
            </a:r>
            <a:r>
              <a:rPr lang="en-US" dirty="0" smtClean="0"/>
              <a:t> </a:t>
            </a:r>
            <a:r>
              <a:rPr lang="en-US" dirty="0" err="1" smtClean="0"/>
              <a:t>Body_ID</a:t>
            </a:r>
            <a:r>
              <a:rPr lang="en-US" dirty="0" smtClean="0"/>
              <a:t>: </a:t>
            </a:r>
            <a:r>
              <a:rPr lang="en-US" b="1" dirty="0" smtClean="0"/>
              <a:t>T014003.350</a:t>
            </a:r>
            <a:r>
              <a:rPr lang="en-US" dirty="0" smtClean="0"/>
              <a:t> Amino acids             </a:t>
            </a:r>
            <a:r>
              <a:rPr lang="en-US" dirty="0" err="1" smtClean="0"/>
              <a:t>Body_ID</a:t>
            </a:r>
            <a:r>
              <a:rPr lang="en-US" dirty="0" smtClean="0"/>
              <a:t>: </a:t>
            </a:r>
            <a:r>
              <a:rPr lang="en-US" b="1" dirty="0" smtClean="0"/>
              <a:t>T014003.400</a:t>
            </a:r>
            <a:r>
              <a:rPr lang="en-US" dirty="0" smtClean="0"/>
              <a:t>   Glutamate X           </a:t>
            </a:r>
            <a:r>
              <a:rPr lang="en-US" dirty="0" err="1" smtClean="0"/>
              <a:t>Body_ID</a:t>
            </a:r>
            <a:r>
              <a:rPr lang="en-US" dirty="0" smtClean="0"/>
              <a:t>: </a:t>
            </a:r>
            <a:r>
              <a:rPr lang="en-US" b="1" dirty="0" smtClean="0"/>
              <a:t>T014003.450</a:t>
            </a:r>
            <a:r>
              <a:rPr lang="en-US" dirty="0" smtClean="0"/>
              <a:t>   </a:t>
            </a:r>
            <a:r>
              <a:rPr lang="en-US" dirty="0" err="1" smtClean="0"/>
              <a:t>Glycine</a:t>
            </a:r>
            <a:r>
              <a:rPr lang="en-US" dirty="0" smtClean="0"/>
              <a:t> X           </a:t>
            </a:r>
            <a:r>
              <a:rPr lang="en-US" dirty="0" err="1" smtClean="0"/>
              <a:t>Body_ID</a:t>
            </a:r>
            <a:r>
              <a:rPr lang="en-US" dirty="0" smtClean="0"/>
              <a:t>: </a:t>
            </a:r>
            <a:r>
              <a:rPr lang="en-US" b="1" dirty="0" smtClean="0"/>
              <a:t>T014003.500</a:t>
            </a:r>
            <a:r>
              <a:rPr lang="en-US" dirty="0" smtClean="0"/>
              <a:t>   GABA           X </a:t>
            </a:r>
            <a:r>
              <a:rPr lang="en-US" dirty="0" err="1" smtClean="0"/>
              <a:t>Body_ID</a:t>
            </a:r>
            <a:r>
              <a:rPr lang="en-US" dirty="0" smtClean="0"/>
              <a:t>: </a:t>
            </a:r>
            <a:r>
              <a:rPr lang="en-US" b="1" dirty="0" smtClean="0"/>
              <a:t>T014003.550</a:t>
            </a:r>
            <a:r>
              <a:rPr lang="en-US" dirty="0" smtClean="0"/>
              <a:t> </a:t>
            </a:r>
            <a:r>
              <a:rPr lang="en-US" dirty="0" err="1" smtClean="0"/>
              <a:t>Neuropeptides</a:t>
            </a:r>
            <a:r>
              <a:rPr lang="en-US" dirty="0" smtClean="0"/>
              <a:t>             </a:t>
            </a:r>
            <a:r>
              <a:rPr lang="en-US" dirty="0" err="1" smtClean="0"/>
              <a:t>Body_ID</a:t>
            </a:r>
            <a:r>
              <a:rPr lang="en-US" dirty="0" smtClean="0"/>
              <a:t>: </a:t>
            </a:r>
            <a:r>
              <a:rPr lang="en-US" b="1" dirty="0" smtClean="0"/>
              <a:t>T014003.600</a:t>
            </a:r>
            <a:r>
              <a:rPr lang="en-US" dirty="0" smtClean="0"/>
              <a:t>   Substance P X </a:t>
            </a:r>
            <a:r>
              <a:rPr lang="en-US" dirty="0" err="1" smtClean="0"/>
              <a:t>X</a:t>
            </a:r>
            <a:r>
              <a:rPr lang="en-US" dirty="0" smtClean="0"/>
              <a:t>   </a:t>
            </a:r>
            <a:r>
              <a:rPr lang="en-US" dirty="0" err="1" smtClean="0"/>
              <a:t>X</a:t>
            </a:r>
            <a:r>
              <a:rPr lang="en-US" dirty="0" smtClean="0"/>
              <a:t> </a:t>
            </a:r>
            <a:r>
              <a:rPr lang="en-US" dirty="0" err="1" smtClean="0"/>
              <a:t>X</a:t>
            </a:r>
            <a:r>
              <a:rPr lang="en-US" dirty="0" smtClean="0"/>
              <a:t> </a:t>
            </a:r>
            <a:r>
              <a:rPr lang="en-US" dirty="0" err="1" smtClean="0"/>
              <a:t>X</a:t>
            </a:r>
            <a:r>
              <a:rPr lang="en-US" dirty="0" smtClean="0"/>
              <a:t> </a:t>
            </a:r>
            <a:r>
              <a:rPr lang="en-US" dirty="0" err="1" smtClean="0"/>
              <a:t>Body_ID</a:t>
            </a:r>
            <a:r>
              <a:rPr lang="en-US" dirty="0" smtClean="0"/>
              <a:t>: </a:t>
            </a:r>
            <a:r>
              <a:rPr lang="en-US" b="1" dirty="0" smtClean="0"/>
              <a:t>T014003.650</a:t>
            </a:r>
            <a:r>
              <a:rPr lang="en-US" dirty="0" smtClean="0"/>
              <a:t>   </a:t>
            </a:r>
            <a:r>
              <a:rPr lang="en-US" dirty="0" err="1" smtClean="0"/>
              <a:t>Thyrotropin</a:t>
            </a:r>
            <a:r>
              <a:rPr lang="en-US" dirty="0" smtClean="0"/>
              <a:t>-releasing hormone X     </a:t>
            </a:r>
            <a:r>
              <a:rPr lang="en-US" dirty="0" err="1" smtClean="0"/>
              <a:t>X</a:t>
            </a:r>
            <a:r>
              <a:rPr lang="en-US" dirty="0" smtClean="0"/>
              <a:t>   </a:t>
            </a:r>
            <a:r>
              <a:rPr lang="en-US" dirty="0" err="1" smtClean="0"/>
              <a:t>X</a:t>
            </a:r>
            <a:r>
              <a:rPr lang="en-US" dirty="0" smtClean="0"/>
              <a:t> </a:t>
            </a:r>
            <a:r>
              <a:rPr lang="en-US" dirty="0" err="1" smtClean="0"/>
              <a:t>Body_ID</a:t>
            </a:r>
            <a:r>
              <a:rPr lang="en-US" dirty="0" smtClean="0"/>
              <a:t>: </a:t>
            </a:r>
            <a:r>
              <a:rPr lang="en-US" b="1" dirty="0" smtClean="0"/>
              <a:t>T014003.700</a:t>
            </a:r>
            <a:r>
              <a:rPr lang="en-US" dirty="0" smtClean="0"/>
              <a:t>   </a:t>
            </a:r>
            <a:r>
              <a:rPr lang="en-US" dirty="0" err="1" smtClean="0"/>
              <a:t>Enkephalins</a:t>
            </a:r>
            <a:r>
              <a:rPr lang="en-US" dirty="0" smtClean="0"/>
              <a:t> X         </a:t>
            </a:r>
            <a:r>
              <a:rPr lang="en-US" dirty="0" err="1" smtClean="0"/>
              <a:t>X</a:t>
            </a:r>
            <a:r>
              <a:rPr lang="en-US" dirty="0" smtClean="0"/>
              <a:t> </a:t>
            </a:r>
            <a:r>
              <a:rPr lang="en-US" dirty="0" err="1" smtClean="0"/>
              <a:t>Body_ID</a:t>
            </a:r>
            <a:r>
              <a:rPr lang="en-US" dirty="0" smtClean="0"/>
              <a:t>: </a:t>
            </a:r>
            <a:r>
              <a:rPr lang="en-US" b="1" dirty="0" smtClean="0"/>
              <a:t>T014003.750</a:t>
            </a:r>
            <a:r>
              <a:rPr lang="en-US" dirty="0" smtClean="0"/>
              <a:t>   </a:t>
            </a:r>
            <a:r>
              <a:rPr lang="en-US" dirty="0" err="1" smtClean="0"/>
              <a:t>Neuropeptide</a:t>
            </a:r>
            <a:r>
              <a:rPr lang="en-US" dirty="0" smtClean="0"/>
              <a:t> Y X   </a:t>
            </a:r>
            <a:r>
              <a:rPr lang="en-US" dirty="0" err="1" smtClean="0"/>
              <a:t>X</a:t>
            </a:r>
            <a:r>
              <a:rPr lang="en-US" dirty="0" smtClean="0"/>
              <a:t>     </a:t>
            </a:r>
            <a:r>
              <a:rPr lang="en-US" dirty="0" err="1" smtClean="0"/>
              <a:t>X</a:t>
            </a:r>
            <a:r>
              <a:rPr lang="en-US" dirty="0" smtClean="0"/>
              <a:t> </a:t>
            </a:r>
            <a:r>
              <a:rPr lang="en-US" dirty="0" err="1" smtClean="0"/>
              <a:t>Body_ID</a:t>
            </a:r>
            <a:r>
              <a:rPr lang="en-US" dirty="0" smtClean="0"/>
              <a:t>: </a:t>
            </a:r>
            <a:r>
              <a:rPr lang="en-US" b="1" dirty="0" smtClean="0"/>
              <a:t>T014003.800</a:t>
            </a:r>
            <a:r>
              <a:rPr lang="en-US" dirty="0" smtClean="0"/>
              <a:t>   </a:t>
            </a:r>
            <a:r>
              <a:rPr lang="en-US" dirty="0" err="1" smtClean="0"/>
              <a:t>Neurotensin</a:t>
            </a:r>
            <a:r>
              <a:rPr lang="en-US" dirty="0" smtClean="0"/>
              <a:t> X         </a:t>
            </a:r>
            <a:r>
              <a:rPr lang="en-US" dirty="0" err="1" smtClean="0"/>
              <a:t>X</a:t>
            </a:r>
            <a:r>
              <a:rPr lang="en-US" dirty="0" smtClean="0"/>
              <a:t> </a:t>
            </a:r>
            <a:r>
              <a:rPr lang="en-US" dirty="0" err="1" smtClean="0"/>
              <a:t>Body_ID</a:t>
            </a:r>
            <a:r>
              <a:rPr lang="en-US" dirty="0" smtClean="0"/>
              <a:t>: </a:t>
            </a:r>
            <a:r>
              <a:rPr lang="en-US" b="1" dirty="0" smtClean="0"/>
              <a:t>T014003.850</a:t>
            </a:r>
            <a:r>
              <a:rPr lang="en-US" dirty="0" smtClean="0"/>
              <a:t>   </a:t>
            </a:r>
            <a:r>
              <a:rPr lang="en-US" dirty="0" err="1" smtClean="0"/>
              <a:t>Neurophysin</a:t>
            </a:r>
            <a:r>
              <a:rPr lang="en-US" dirty="0" smtClean="0"/>
              <a:t> II X         </a:t>
            </a:r>
            <a:r>
              <a:rPr lang="en-US" dirty="0" err="1" smtClean="0"/>
              <a:t>X</a:t>
            </a:r>
            <a:r>
              <a:rPr lang="en-US" dirty="0" smtClean="0"/>
              <a:t> </a:t>
            </a:r>
            <a:r>
              <a:rPr lang="en-US" dirty="0" err="1" smtClean="0"/>
              <a:t>Body_ID</a:t>
            </a:r>
            <a:r>
              <a:rPr lang="en-US" dirty="0" smtClean="0"/>
              <a:t>: </a:t>
            </a:r>
            <a:r>
              <a:rPr lang="en-US" b="1" dirty="0" smtClean="0"/>
              <a:t>T014003.900</a:t>
            </a:r>
            <a:r>
              <a:rPr lang="en-US" dirty="0" smtClean="0"/>
              <a:t>   </a:t>
            </a:r>
            <a:r>
              <a:rPr lang="en-US" dirty="0" err="1" smtClean="0"/>
              <a:t>Oxytocin</a:t>
            </a:r>
            <a:r>
              <a:rPr lang="en-US" dirty="0" smtClean="0"/>
              <a:t> X         </a:t>
            </a:r>
            <a:r>
              <a:rPr lang="en-US" dirty="0" err="1" smtClean="0"/>
              <a:t>X</a:t>
            </a:r>
            <a:r>
              <a:rPr lang="en-US" dirty="0" smtClean="0"/>
              <a:t> </a:t>
            </a:r>
            <a:r>
              <a:rPr lang="en-US" dirty="0" err="1" smtClean="0"/>
              <a:t>Body_ID</a:t>
            </a:r>
            <a:r>
              <a:rPr lang="en-US" dirty="0" smtClean="0"/>
              <a:t>: </a:t>
            </a:r>
            <a:r>
              <a:rPr lang="en-US" b="1" dirty="0" smtClean="0"/>
              <a:t>T014003.950</a:t>
            </a:r>
            <a:r>
              <a:rPr lang="en-US" dirty="0" smtClean="0"/>
              <a:t>   </a:t>
            </a:r>
            <a:r>
              <a:rPr lang="en-US" dirty="0" err="1" smtClean="0"/>
              <a:t>Somatostatin</a:t>
            </a:r>
            <a:r>
              <a:rPr lang="en-US" dirty="0" smtClean="0"/>
              <a:t> X   </a:t>
            </a:r>
            <a:r>
              <a:rPr lang="en-US" dirty="0" err="1" smtClean="0"/>
              <a:t>X</a:t>
            </a:r>
            <a:r>
              <a:rPr lang="en-US" dirty="0" smtClean="0"/>
              <a:t>     </a:t>
            </a:r>
            <a:r>
              <a:rPr lang="en-US" dirty="0" err="1" smtClean="0"/>
              <a:t>X</a:t>
            </a:r>
            <a:r>
              <a:rPr lang="en-US" dirty="0" smtClean="0"/>
              <a:t> </a:t>
            </a:r>
            <a:r>
              <a:rPr lang="en-US" dirty="0" err="1" smtClean="0"/>
              <a:t>Body_ID</a:t>
            </a:r>
            <a:r>
              <a:rPr lang="en-US" dirty="0" smtClean="0"/>
              <a:t>: </a:t>
            </a:r>
            <a:r>
              <a:rPr lang="en-US" b="1" dirty="0" smtClean="0"/>
              <a:t>T014003.1000</a:t>
            </a:r>
            <a:r>
              <a:rPr lang="en-US" dirty="0" smtClean="0"/>
              <a:t>   </a:t>
            </a:r>
            <a:r>
              <a:rPr lang="en-US" dirty="0" err="1" smtClean="0"/>
              <a:t>Calcitonin</a:t>
            </a:r>
            <a:r>
              <a:rPr lang="en-US" dirty="0" smtClean="0"/>
              <a:t> gene-related peptide           X </a:t>
            </a:r>
            <a:r>
              <a:rPr lang="en-US" dirty="0" err="1" smtClean="0"/>
              <a:t>Body_ID</a:t>
            </a:r>
            <a:r>
              <a:rPr lang="en-US" dirty="0" smtClean="0"/>
              <a:t>: </a:t>
            </a:r>
            <a:r>
              <a:rPr lang="en-US" b="1" dirty="0" smtClean="0"/>
              <a:t>T014003.1050</a:t>
            </a:r>
            <a:r>
              <a:rPr lang="en-US" dirty="0" smtClean="0"/>
              <a:t>   </a:t>
            </a:r>
            <a:r>
              <a:rPr lang="en-US" dirty="0" err="1" smtClean="0"/>
              <a:t>Galanin</a:t>
            </a:r>
            <a:r>
              <a:rPr lang="en-US" dirty="0" smtClean="0"/>
              <a:t>   X </a:t>
            </a:r>
            <a:r>
              <a:rPr lang="en-US" dirty="0" err="1" smtClean="0"/>
              <a:t>X</a:t>
            </a:r>
            <a:r>
              <a:rPr lang="en-US" dirty="0" smtClean="0"/>
              <a:t>     </a:t>
            </a:r>
            <a:r>
              <a:rPr lang="en-US" dirty="0" err="1" smtClean="0"/>
              <a:t>X</a:t>
            </a:r>
            <a:r>
              <a:rPr lang="en-US" dirty="0" smtClean="0"/>
              <a:t> </a:t>
            </a:r>
            <a:r>
              <a:rPr lang="en-US" dirty="0" err="1" smtClean="0"/>
              <a:t>Body_ID</a:t>
            </a:r>
            <a:r>
              <a:rPr lang="en-US" dirty="0" smtClean="0"/>
              <a:t>: </a:t>
            </a:r>
            <a:r>
              <a:rPr lang="en-US" b="1" dirty="0" smtClean="0"/>
              <a:t>T014003.1100</a:t>
            </a:r>
            <a:r>
              <a:rPr lang="en-US" dirty="0" smtClean="0"/>
              <a:t>   </a:t>
            </a:r>
            <a:r>
              <a:rPr lang="en-US" dirty="0" err="1" smtClean="0"/>
              <a:t>Vasoactive</a:t>
            </a:r>
            <a:r>
              <a:rPr lang="en-US" dirty="0" smtClean="0"/>
              <a:t> intestinal polypeptide     X     </a:t>
            </a:r>
            <a:r>
              <a:rPr lang="en-US" dirty="0" err="1" smtClean="0"/>
              <a:t>X</a:t>
            </a:r>
            <a:r>
              <a:rPr lang="en-US" dirty="0" smtClean="0"/>
              <a:t> </a:t>
            </a:r>
            <a:r>
              <a:rPr lang="en-US" dirty="0" err="1" smtClean="0"/>
              <a:t>Body_ID</a:t>
            </a:r>
            <a:r>
              <a:rPr lang="en-US" dirty="0" smtClean="0"/>
              <a:t>: </a:t>
            </a:r>
            <a:r>
              <a:rPr lang="en-US" b="1" dirty="0" smtClean="0"/>
              <a:t>T014003.1150</a:t>
            </a:r>
            <a:r>
              <a:rPr lang="en-US" dirty="0" smtClean="0"/>
              <a:t>   </a:t>
            </a:r>
            <a:r>
              <a:rPr lang="en-US" dirty="0" err="1" smtClean="0"/>
              <a:t>Opioids</a:t>
            </a:r>
            <a:r>
              <a:rPr lang="en-US" dirty="0" smtClean="0"/>
              <a:t>?     X     </a:t>
            </a:r>
            <a:r>
              <a:rPr lang="en-US" dirty="0" err="1" smtClean="0"/>
              <a:t>X</a:t>
            </a:r>
            <a:r>
              <a:rPr lang="en-US" dirty="0" smtClean="0"/>
              <a:t> </a:t>
            </a:r>
            <a:r>
              <a:rPr lang="en-US" dirty="0" err="1" smtClean="0"/>
              <a:t>Body_ID</a:t>
            </a:r>
            <a:r>
              <a:rPr lang="en-US" dirty="0" smtClean="0"/>
              <a:t>: </a:t>
            </a:r>
            <a:r>
              <a:rPr lang="en-US" b="1" dirty="0" smtClean="0"/>
              <a:t>T014003.1200</a:t>
            </a:r>
            <a:r>
              <a:rPr lang="en-US" dirty="0" smtClean="0"/>
              <a:t>   </a:t>
            </a:r>
            <a:r>
              <a:rPr lang="en-US" dirty="0" err="1" smtClean="0"/>
              <a:t>Tachykinins</a:t>
            </a:r>
            <a:r>
              <a:rPr lang="en-US" dirty="0" smtClean="0"/>
              <a:t> (substance P, </a:t>
            </a:r>
            <a:r>
              <a:rPr lang="en-US" dirty="0" err="1" smtClean="0"/>
              <a:t>neurokinin</a:t>
            </a:r>
            <a:r>
              <a:rPr lang="en-US" dirty="0" smtClean="0"/>
              <a:t> A, </a:t>
            </a:r>
            <a:r>
              <a:rPr lang="en-US" dirty="0" err="1" smtClean="0"/>
              <a:t>neuropeptide</a:t>
            </a:r>
            <a:r>
              <a:rPr lang="en-US" dirty="0" smtClean="0"/>
              <a:t> K, </a:t>
            </a:r>
            <a:r>
              <a:rPr lang="en-US" dirty="0" err="1" smtClean="0"/>
              <a:t>neuropeptide</a:t>
            </a:r>
            <a:r>
              <a:rPr lang="en-US" dirty="0" smtClean="0"/>
              <a:t> γ)             </a:t>
            </a:r>
            <a:r>
              <a:rPr lang="en-US" dirty="0" err="1" smtClean="0"/>
              <a:t>Body_ID</a:t>
            </a:r>
            <a:r>
              <a:rPr lang="en-US" dirty="0" smtClean="0"/>
              <a:t>: </a:t>
            </a:r>
            <a:r>
              <a:rPr lang="en-US" b="1" dirty="0" smtClean="0"/>
              <a:t>T014003.1250</a:t>
            </a:r>
            <a:r>
              <a:rPr lang="en-US" dirty="0" smtClean="0"/>
              <a:t>   </a:t>
            </a:r>
            <a:r>
              <a:rPr lang="en-US" dirty="0" err="1" smtClean="0"/>
              <a:t>Cholecystokinin</a:t>
            </a:r>
            <a:r>
              <a:rPr lang="en-US" dirty="0" smtClean="0"/>
              <a:t>             </a:t>
            </a:r>
            <a:r>
              <a:rPr lang="en-US" dirty="0" err="1" smtClean="0"/>
              <a:t>Body_ID</a:t>
            </a:r>
            <a:r>
              <a:rPr lang="en-US" dirty="0" smtClean="0"/>
              <a:t>: </a:t>
            </a:r>
            <a:r>
              <a:rPr lang="en-US" b="1" dirty="0" smtClean="0"/>
              <a:t>T014003.1300</a:t>
            </a:r>
            <a:r>
              <a:rPr lang="en-US" dirty="0" smtClean="0"/>
              <a:t>   </a:t>
            </a:r>
            <a:r>
              <a:rPr lang="en-US" dirty="0" err="1" smtClean="0"/>
              <a:t>Gastrin</a:t>
            </a:r>
            <a:r>
              <a:rPr lang="en-US" dirty="0" smtClean="0"/>
              <a:t>-releasing peptide             </a:t>
            </a:r>
            <a:r>
              <a:rPr lang="en-US" dirty="0" err="1" smtClean="0"/>
              <a:t>Body_ID</a:t>
            </a:r>
            <a:r>
              <a:rPr lang="en-US" dirty="0" smtClean="0"/>
              <a:t>: </a:t>
            </a:r>
            <a:r>
              <a:rPr lang="en-US" b="1" dirty="0" smtClean="0"/>
              <a:t>T014003.1350</a:t>
            </a:r>
            <a:r>
              <a:rPr lang="en-US" dirty="0" smtClean="0"/>
              <a:t>   </a:t>
            </a:r>
            <a:r>
              <a:rPr lang="en-US" dirty="0" err="1" smtClean="0"/>
              <a:t>Dynorphin</a:t>
            </a:r>
            <a:r>
              <a:rPr lang="en-US" dirty="0" smtClean="0"/>
              <a:t>             </a:t>
            </a:r>
            <a:r>
              <a:rPr lang="en-US" dirty="0" err="1" smtClean="0"/>
              <a:t>Body_ID</a:t>
            </a:r>
            <a:r>
              <a:rPr lang="en-US" dirty="0" smtClean="0"/>
              <a:t>: </a:t>
            </a:r>
            <a:r>
              <a:rPr lang="en-US" b="1" dirty="0" smtClean="0"/>
              <a:t>T014003.1400</a:t>
            </a:r>
            <a:r>
              <a:rPr lang="en-US" dirty="0" smtClean="0"/>
              <a:t> </a:t>
            </a:r>
            <a:r>
              <a:rPr lang="en-US" dirty="0" err="1" smtClean="0"/>
              <a:t>Nonclassical</a:t>
            </a:r>
            <a:r>
              <a:rPr lang="en-US" dirty="0" smtClean="0"/>
              <a:t>     X     </a:t>
            </a:r>
            <a:r>
              <a:rPr lang="en-US" dirty="0" err="1" smtClean="0"/>
              <a:t>X</a:t>
            </a:r>
            <a:r>
              <a:rPr lang="en-US" dirty="0" smtClean="0"/>
              <a:t> </a:t>
            </a:r>
            <a:r>
              <a:rPr lang="en-US" dirty="0" err="1" smtClean="0"/>
              <a:t>Body_ID</a:t>
            </a:r>
            <a:r>
              <a:rPr lang="en-US" dirty="0" smtClean="0"/>
              <a:t>: </a:t>
            </a:r>
            <a:r>
              <a:rPr lang="en-US" b="1" dirty="0" smtClean="0"/>
              <a:t>T014003.1450</a:t>
            </a:r>
            <a:r>
              <a:rPr lang="en-US" dirty="0" smtClean="0"/>
              <a:t>   Nitric oxide     X     </a:t>
            </a:r>
            <a:r>
              <a:rPr lang="en-US" dirty="0" err="1" smtClean="0"/>
              <a:t>X</a:t>
            </a:r>
            <a:r>
              <a:rPr lang="en-US" dirty="0" smtClean="0"/>
              <a:t> </a:t>
            </a:r>
            <a:r>
              <a:rPr lang="en-US" dirty="0" err="1" smtClean="0"/>
              <a:t>Body_ID</a:t>
            </a:r>
            <a:r>
              <a:rPr lang="en-US" dirty="0" smtClean="0"/>
              <a:t>: </a:t>
            </a:r>
            <a:r>
              <a:rPr lang="en-US" b="1" dirty="0" smtClean="0"/>
              <a:t>T014003.1500</a:t>
            </a:r>
            <a:r>
              <a:rPr lang="en-US" dirty="0" smtClean="0"/>
              <a:t>   ATP  None ATP is co-localized with </a:t>
            </a:r>
            <a:r>
              <a:rPr lang="en-US" dirty="0" err="1" smtClean="0"/>
              <a:t>norepinephrine</a:t>
            </a:r>
            <a:r>
              <a:rPr lang="en-US" dirty="0" smtClean="0"/>
              <a:t> in postganglionic sympathetic vasoconstrictor neurons. It is contained in synaptic vesicles, is released on electrical stimulation, and induces vascular constriction when it is applied directly to vascular smooth muscle. The effect of ATP results from activation of P</a:t>
            </a:r>
            <a:r>
              <a:rPr lang="en-US" baseline="-25000" dirty="0" smtClean="0"/>
              <a:t>2</a:t>
            </a:r>
            <a:r>
              <a:rPr lang="en-US" dirty="0" smtClean="0"/>
              <a:t> </a:t>
            </a:r>
            <a:r>
              <a:rPr lang="en-US" b="1" dirty="0" err="1" smtClean="0"/>
              <a:t>purinoceptors</a:t>
            </a:r>
            <a:r>
              <a:rPr lang="en-US" dirty="0" smtClean="0"/>
              <a:t> on smooth muscle, which include </a:t>
            </a:r>
            <a:r>
              <a:rPr lang="en-US" dirty="0" err="1" smtClean="0"/>
              <a:t>ligand</a:t>
            </a:r>
            <a:r>
              <a:rPr lang="en-US" dirty="0" smtClean="0"/>
              <a:t>-gated ion channels (P</a:t>
            </a:r>
            <a:r>
              <a:rPr lang="en-US" baseline="-25000" dirty="0" smtClean="0"/>
              <a:t>2X</a:t>
            </a:r>
            <a:r>
              <a:rPr lang="en-US" dirty="0" smtClean="0"/>
              <a:t>) and GPCRs (P</a:t>
            </a:r>
            <a:r>
              <a:rPr lang="en-US" baseline="-25000" dirty="0" smtClean="0"/>
              <a:t>2Y</a:t>
            </a:r>
            <a:r>
              <a:rPr lang="en-US" dirty="0" smtClean="0"/>
              <a:t> and P</a:t>
            </a:r>
            <a:r>
              <a:rPr lang="en-US" baseline="-25000" dirty="0" smtClean="0"/>
              <a:t>2U</a:t>
            </a:r>
            <a:r>
              <a:rPr lang="en-US" dirty="0" smtClean="0"/>
              <a:t>). P</a:t>
            </a:r>
            <a:r>
              <a:rPr lang="en-US" baseline="-25000" dirty="0" smtClean="0"/>
              <a:t>2X</a:t>
            </a:r>
            <a:r>
              <a:rPr lang="en-US" dirty="0" smtClean="0"/>
              <a:t> receptors are present on autonomic neurons and smooth muscle cells of blood vessels, the urinary bladder, and other visceral targets. P</a:t>
            </a:r>
            <a:r>
              <a:rPr lang="en-US" baseline="-25000" dirty="0" smtClean="0"/>
              <a:t>2X</a:t>
            </a:r>
            <a:r>
              <a:rPr lang="en-US" dirty="0" smtClean="0"/>
              <a:t> receptor channels have a relatively high Ca</a:t>
            </a:r>
            <a:r>
              <a:rPr lang="en-US" baseline="30000" dirty="0" smtClean="0"/>
              <a:t>2+</a:t>
            </a:r>
            <a:r>
              <a:rPr lang="en-US" dirty="0" smtClean="0"/>
              <a:t> permeability (see </a:t>
            </a:r>
            <a:r>
              <a:rPr lang="en-US" dirty="0" smtClean="0">
                <a:hlinkClick r:id="rId6" tooltip="Go here now"/>
              </a:rPr>
              <a:t>Chapter 13</a:t>
            </a:r>
            <a:r>
              <a:rPr lang="en-US" dirty="0" smtClean="0"/>
              <a:t>). In smooth muscle, ATP-induced depolarization can also activate voltage-gated Ca</a:t>
            </a:r>
            <a:r>
              <a:rPr lang="en-US" baseline="30000" dirty="0" smtClean="0"/>
              <a:t>2+</a:t>
            </a:r>
            <a:r>
              <a:rPr lang="en-US" dirty="0" smtClean="0"/>
              <a:t> channels (see </a:t>
            </a:r>
            <a:r>
              <a:rPr lang="en-US" dirty="0" smtClean="0">
                <a:hlinkClick r:id="rId7" tooltip="Go here now"/>
              </a:rPr>
              <a:t>Chapter 7</a:t>
            </a:r>
            <a:r>
              <a:rPr lang="en-US" dirty="0" smtClean="0"/>
              <a:t>) and thus lead to an elevation in [Ca</a:t>
            </a:r>
            <a:r>
              <a:rPr lang="en-US" baseline="30000" dirty="0" smtClean="0"/>
              <a:t>2+</a:t>
            </a:r>
            <a:r>
              <a:rPr lang="en-US" dirty="0" smtClean="0"/>
              <a:t>]</a:t>
            </a:r>
            <a:r>
              <a:rPr lang="en-US" baseline="-25000" dirty="0" err="1" smtClean="0"/>
              <a:t>i</a:t>
            </a:r>
            <a:r>
              <a:rPr lang="en-US" dirty="0" smtClean="0"/>
              <a:t> and a rapid phase of contraction (</a:t>
            </a:r>
            <a:r>
              <a:rPr lang="en-US" dirty="0" smtClean="0">
                <a:hlinkClick r:id="rId8" tooltip="View now"/>
              </a:rPr>
              <a:t>Fig. 14-10</a:t>
            </a:r>
            <a:r>
              <a:rPr lang="en-US" dirty="0" smtClean="0"/>
              <a:t>). </a:t>
            </a:r>
            <a:r>
              <a:rPr lang="en-US" dirty="0" err="1" smtClean="0"/>
              <a:t>Norepinephrine</a:t>
            </a:r>
            <a:r>
              <a:rPr lang="en-US" dirty="0" smtClean="0"/>
              <a:t>, by binding to α</a:t>
            </a:r>
            <a:r>
              <a:rPr lang="en-US" baseline="-25000" dirty="0" smtClean="0"/>
              <a:t>1</a:t>
            </a:r>
            <a:r>
              <a:rPr lang="en-US" dirty="0" smtClean="0"/>
              <a:t>-adrenergic receptors, acts through a </a:t>
            </a:r>
            <a:r>
              <a:rPr lang="en-US" dirty="0" err="1" smtClean="0"/>
              <a:t>heterotrimeric</a:t>
            </a:r>
            <a:r>
              <a:rPr lang="en-US" dirty="0" smtClean="0"/>
              <a:t> G protein (see </a:t>
            </a:r>
            <a:r>
              <a:rPr lang="en-US" dirty="0" smtClean="0">
                <a:hlinkClick r:id="rId9" tooltip="Go here now"/>
              </a:rPr>
              <a:t>Chapter 3</a:t>
            </a:r>
            <a:r>
              <a:rPr lang="en-US" dirty="0" smtClean="0"/>
              <a:t>) to facilitate the release of Ca</a:t>
            </a:r>
            <a:r>
              <a:rPr lang="en-US" baseline="30000" dirty="0" smtClean="0"/>
              <a:t>2+</a:t>
            </a:r>
            <a:r>
              <a:rPr lang="en-US" dirty="0" smtClean="0"/>
              <a:t> from intracellular stores and thereby produce a slower phase of contraction. Finally, the release of </a:t>
            </a:r>
            <a:r>
              <a:rPr lang="en-US" dirty="0" err="1" smtClean="0"/>
              <a:t>neuropeptide</a:t>
            </a:r>
            <a:r>
              <a:rPr lang="en-US" dirty="0" smtClean="0"/>
              <a:t> Y may, after prolonged and intense stimulation, elicit a third component of contraction. </a:t>
            </a:r>
            <a:r>
              <a:rPr lang="en-US" dirty="0" err="1" smtClean="0"/>
              <a:t>Body_ID</a:t>
            </a:r>
            <a:r>
              <a:rPr lang="en-US" dirty="0" smtClean="0"/>
              <a:t>: </a:t>
            </a:r>
            <a:r>
              <a:rPr lang="en-US" b="1" dirty="0" smtClean="0"/>
              <a:t>P014051</a:t>
            </a:r>
            <a:r>
              <a:rPr lang="en-US" dirty="0" smtClean="0"/>
              <a:t> Nitric Oxide </a:t>
            </a:r>
            <a:r>
              <a:rPr lang="en-US" dirty="0" err="1" smtClean="0"/>
              <a:t>Body_ID</a:t>
            </a:r>
            <a:r>
              <a:rPr lang="en-US" dirty="0" smtClean="0"/>
              <a:t>: </a:t>
            </a:r>
            <a:r>
              <a:rPr lang="en-US" b="1" dirty="0" smtClean="0"/>
              <a:t>HC014023</a:t>
            </a:r>
            <a:r>
              <a:rPr lang="en-US" dirty="0" smtClean="0"/>
              <a:t> In the 1970s, it was also discovered that the vascular endothelium produces a substance that induces relaxation of vascular smooth muscle. First called endothelium-derived relaxation factor, it was identified as the free radical NO in 1987. NO is an unusual molecule for intercellular communication because it is a short-lived gas. It is produced locally from </a:t>
            </a:r>
            <a:r>
              <a:rPr lang="en-US" cap="small" dirty="0" smtClean="0"/>
              <a:t>l</a:t>
            </a:r>
            <a:r>
              <a:rPr lang="en-US" dirty="0" smtClean="0"/>
              <a:t>-</a:t>
            </a:r>
            <a:r>
              <a:rPr lang="en-US" dirty="0" err="1" smtClean="0"/>
              <a:t>arginine</a:t>
            </a:r>
            <a:r>
              <a:rPr lang="en-US" dirty="0" smtClean="0"/>
              <a:t> by the enzyme nitric oxide </a:t>
            </a:r>
            <a:r>
              <a:rPr lang="en-US" dirty="0" err="1" smtClean="0"/>
              <a:t>synthase</a:t>
            </a:r>
            <a:r>
              <a:rPr lang="en-US" dirty="0" smtClean="0"/>
              <a:t> (NOS; see </a:t>
            </a:r>
            <a:r>
              <a:rPr lang="en-US" dirty="0" smtClean="0">
                <a:hlinkClick r:id="rId9" tooltip="Go here now"/>
              </a:rPr>
              <a:t>Chapter 3</a:t>
            </a:r>
            <a:r>
              <a:rPr lang="en-US" dirty="0" smtClean="0"/>
              <a:t>). The NO then diffuses a short distance to a neighboring cell, where its effects are primarily mediated by the activation of </a:t>
            </a:r>
            <a:r>
              <a:rPr lang="en-US" dirty="0" err="1" smtClean="0"/>
              <a:t>guanylyl</a:t>
            </a:r>
            <a:r>
              <a:rPr lang="en-US" dirty="0" smtClean="0"/>
              <a:t> </a:t>
            </a:r>
            <a:r>
              <a:rPr lang="en-US" dirty="0" err="1" smtClean="0"/>
              <a:t>cyclase</a:t>
            </a:r>
            <a:r>
              <a:rPr lang="en-US" dirty="0" smtClean="0"/>
              <a:t>. </a:t>
            </a:r>
            <a:r>
              <a:rPr lang="en-US" dirty="0" err="1" smtClean="0"/>
              <a:t>Body_ID</a:t>
            </a:r>
            <a:r>
              <a:rPr lang="en-US" dirty="0" smtClean="0"/>
              <a:t>: </a:t>
            </a:r>
            <a:r>
              <a:rPr lang="en-US" b="1" dirty="0" smtClean="0"/>
              <a:t>P014052</a:t>
            </a:r>
            <a:r>
              <a:rPr lang="en-US" dirty="0" smtClean="0"/>
              <a:t> NOS is found in the </a:t>
            </a:r>
            <a:r>
              <a:rPr lang="en-US" dirty="0" err="1" smtClean="0"/>
              <a:t>preganglionic</a:t>
            </a:r>
            <a:r>
              <a:rPr lang="en-US" dirty="0" smtClean="0"/>
              <a:t> and postganglionic neurons of both the sympathetic and parasympathetic divisions as well as in vascular endothelial cells. It is not specific for any type of neuron inasmuch as it is found in both </a:t>
            </a:r>
            <a:r>
              <a:rPr lang="en-US" dirty="0" err="1" smtClean="0"/>
              <a:t>norepinephrine</a:t>
            </a:r>
            <a:r>
              <a:rPr lang="en-US" dirty="0" smtClean="0"/>
              <a:t>- and </a:t>
            </a:r>
            <a:r>
              <a:rPr lang="en-US" dirty="0" err="1" smtClean="0"/>
              <a:t>ACh</a:t>
            </a:r>
            <a:r>
              <a:rPr lang="en-US" dirty="0" smtClean="0"/>
              <a:t>-containing cells as well as in neurons containing a variety of </a:t>
            </a:r>
            <a:r>
              <a:rPr lang="en-US" dirty="0" err="1" smtClean="0"/>
              <a:t>neuropeptides</a:t>
            </a:r>
            <a:r>
              <a:rPr lang="en-US" dirty="0" smtClean="0"/>
              <a:t>. </a:t>
            </a:r>
            <a:r>
              <a:rPr lang="en-US" dirty="0" smtClean="0">
                <a:hlinkClick r:id="rId8" tooltip="View now"/>
              </a:rPr>
              <a:t>Figure 14-11</a:t>
            </a:r>
            <a:r>
              <a:rPr lang="en-US" dirty="0" smtClean="0"/>
              <a:t> shows how a parasympathetic neuron may simultaneously release NO, </a:t>
            </a:r>
            <a:r>
              <a:rPr lang="en-US" dirty="0" err="1" smtClean="0"/>
              <a:t>ACh</a:t>
            </a:r>
            <a:r>
              <a:rPr lang="en-US" dirty="0" smtClean="0"/>
              <a:t>, and </a:t>
            </a:r>
            <a:r>
              <a:rPr lang="en-US" dirty="0" err="1" smtClean="0"/>
              <a:t>vasoactive</a:t>
            </a:r>
            <a:r>
              <a:rPr lang="en-US" dirty="0" smtClean="0"/>
              <a:t> intestinal polypeptide, each acting in concert to lower [Ca</a:t>
            </a:r>
            <a:r>
              <a:rPr lang="en-US" baseline="30000" dirty="0" smtClean="0"/>
              <a:t>2+</a:t>
            </a:r>
            <a:r>
              <a:rPr lang="en-US" dirty="0" smtClean="0"/>
              <a:t>]</a:t>
            </a:r>
            <a:r>
              <a:rPr lang="en-US" baseline="-25000" dirty="0" err="1" smtClean="0"/>
              <a:t>i</a:t>
            </a:r>
            <a:r>
              <a:rPr lang="en-US" dirty="0" smtClean="0"/>
              <a:t> and to relax vascular smooth muscle. Why NO is so ubiquitous and when its release is important are not known. However, evidence now indicates that abnormalities of the NO system are involved in the </a:t>
            </a:r>
            <a:r>
              <a:rPr lang="en-US" dirty="0" err="1" smtClean="0"/>
              <a:t>pathophysiological</a:t>
            </a:r>
            <a:r>
              <a:rPr lang="en-US" dirty="0" smtClean="0"/>
              <a:t> processes of adult respiratory distress syndrome, high-altitude pulmonary edema, stroke, and other diseases. Understanding of its physiological and </a:t>
            </a:r>
            <a:r>
              <a:rPr lang="en-US" dirty="0" err="1" smtClean="0"/>
              <a:t>pathophysiological</a:t>
            </a:r>
            <a:r>
              <a:rPr lang="en-US" dirty="0" smtClean="0"/>
              <a:t> roles has led to the introduction of clinical treatments that modulate the NO system. Examples</a:t>
            </a:r>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ID: </a:t>
            </a:r>
            <a:r>
              <a:rPr lang="en-US" b="1" dirty="0" smtClean="0"/>
              <a:t>T013001.100</a:t>
            </a:r>
            <a:r>
              <a:rPr lang="en-US" dirty="0" smtClean="0"/>
              <a:t> </a:t>
            </a:r>
            <a:r>
              <a:rPr lang="en-US" dirty="0" err="1" smtClean="0"/>
              <a:t>Body_ID</a:t>
            </a:r>
            <a:r>
              <a:rPr lang="en-US" dirty="0" smtClean="0"/>
              <a:t>: </a:t>
            </a:r>
            <a:r>
              <a:rPr lang="en-US" b="1" dirty="0" smtClean="0"/>
              <a:t>T013001.150</a:t>
            </a:r>
            <a:r>
              <a:rPr lang="en-US" dirty="0" smtClean="0"/>
              <a:t> </a:t>
            </a:r>
            <a:r>
              <a:rPr lang="en-US" dirty="0" err="1" smtClean="0"/>
              <a:t>Body_ID</a:t>
            </a:r>
            <a:r>
              <a:rPr lang="en-US" dirty="0" smtClean="0"/>
              <a:t>: </a:t>
            </a:r>
            <a:r>
              <a:rPr lang="en-US" b="1" dirty="0" smtClean="0"/>
              <a:t>T013001.200</a:t>
            </a:r>
            <a:r>
              <a:rPr lang="en-US" dirty="0" smtClean="0"/>
              <a:t> GABA </a:t>
            </a:r>
            <a:r>
              <a:rPr lang="en-US" dirty="0" err="1" smtClean="0"/>
              <a:t>Cholecystokinin</a:t>
            </a:r>
            <a:r>
              <a:rPr lang="en-US" dirty="0" smtClean="0"/>
              <a:t/>
            </a:r>
            <a:br>
              <a:rPr lang="en-US" dirty="0" smtClean="0"/>
            </a:br>
            <a:r>
              <a:rPr lang="en-US" dirty="0" err="1" smtClean="0"/>
              <a:t>Enkephalin</a:t>
            </a:r>
            <a:r>
              <a:rPr lang="en-US" dirty="0" smtClean="0"/>
              <a:t/>
            </a:r>
            <a:br>
              <a:rPr lang="en-US" dirty="0" smtClean="0"/>
            </a:br>
            <a:r>
              <a:rPr lang="en-US" dirty="0" err="1" smtClean="0"/>
              <a:t>Somatostatin</a:t>
            </a:r>
            <a:r>
              <a:rPr lang="en-US" dirty="0" smtClean="0"/>
              <a:t/>
            </a:r>
            <a:br>
              <a:rPr lang="en-US" dirty="0" smtClean="0"/>
            </a:br>
            <a:r>
              <a:rPr lang="en-US" dirty="0" err="1" smtClean="0"/>
              <a:t>Neuropeptide</a:t>
            </a:r>
            <a:r>
              <a:rPr lang="en-US" dirty="0" smtClean="0"/>
              <a:t> Y</a:t>
            </a:r>
            <a:br>
              <a:rPr lang="en-US" dirty="0" smtClean="0"/>
            </a:br>
            <a:r>
              <a:rPr lang="en-US" dirty="0" smtClean="0"/>
              <a:t>Substance P</a:t>
            </a:r>
            <a:br>
              <a:rPr lang="en-US" dirty="0" smtClean="0"/>
            </a:br>
            <a:r>
              <a:rPr lang="en-US" dirty="0" err="1" smtClean="0"/>
              <a:t>Vasoactive</a:t>
            </a:r>
            <a:r>
              <a:rPr lang="en-US" dirty="0" smtClean="0"/>
              <a:t> intestinal polypeptide </a:t>
            </a:r>
            <a:r>
              <a:rPr lang="en-US" dirty="0" err="1" smtClean="0"/>
              <a:t>Body_ID</a:t>
            </a:r>
            <a:r>
              <a:rPr lang="en-US" dirty="0" smtClean="0"/>
              <a:t>: </a:t>
            </a:r>
            <a:r>
              <a:rPr lang="en-US" b="1" dirty="0" smtClean="0"/>
              <a:t>T013001.250</a:t>
            </a:r>
            <a:r>
              <a:rPr lang="en-US" dirty="0" smtClean="0"/>
              <a:t> Glutamate Substance P </a:t>
            </a:r>
            <a:r>
              <a:rPr lang="en-US" dirty="0" err="1" smtClean="0"/>
              <a:t>Body_ID</a:t>
            </a:r>
            <a:r>
              <a:rPr lang="en-US" dirty="0" smtClean="0"/>
              <a:t>: </a:t>
            </a:r>
            <a:r>
              <a:rPr lang="en-US" b="1" dirty="0" smtClean="0"/>
              <a:t>T013001.300</a:t>
            </a:r>
            <a:r>
              <a:rPr lang="en-US" dirty="0" smtClean="0"/>
              <a:t> </a:t>
            </a:r>
            <a:r>
              <a:rPr lang="en-US" dirty="0" err="1" smtClean="0"/>
              <a:t>Glycine</a:t>
            </a:r>
            <a:r>
              <a:rPr lang="en-US" dirty="0" smtClean="0"/>
              <a:t> </a:t>
            </a:r>
            <a:r>
              <a:rPr lang="en-US" dirty="0" err="1" smtClean="0"/>
              <a:t>Neurotensin</a:t>
            </a:r>
            <a:r>
              <a:rPr lang="en-US" dirty="0" smtClean="0"/>
              <a:t> </a:t>
            </a:r>
            <a:r>
              <a:rPr lang="en-US" dirty="0" err="1" smtClean="0"/>
              <a:t>Body_ID</a:t>
            </a:r>
            <a:r>
              <a:rPr lang="en-US" dirty="0" smtClean="0"/>
              <a:t>: </a:t>
            </a:r>
            <a:r>
              <a:rPr lang="en-US" b="1" dirty="0" smtClean="0"/>
              <a:t>T013001.350</a:t>
            </a:r>
            <a:r>
              <a:rPr lang="en-US" dirty="0" smtClean="0"/>
              <a:t> </a:t>
            </a:r>
            <a:r>
              <a:rPr lang="en-US" dirty="0" err="1" smtClean="0"/>
              <a:t>Body_ID</a:t>
            </a:r>
            <a:r>
              <a:rPr lang="en-US" dirty="0" smtClean="0"/>
              <a:t>: </a:t>
            </a:r>
            <a:r>
              <a:rPr lang="en-US" b="1" dirty="0" smtClean="0"/>
              <a:t>T013001.400</a:t>
            </a:r>
            <a:r>
              <a:rPr lang="en-US" dirty="0" smtClean="0"/>
              <a:t> Serotonin </a:t>
            </a:r>
            <a:r>
              <a:rPr lang="en-US" dirty="0" err="1" smtClean="0"/>
              <a:t>Cholecystokinin</a:t>
            </a:r>
            <a:r>
              <a:rPr lang="en-US" dirty="0" smtClean="0"/>
              <a:t/>
            </a:r>
            <a:br>
              <a:rPr lang="en-US" dirty="0" smtClean="0"/>
            </a:br>
            <a:r>
              <a:rPr lang="en-US" dirty="0" err="1" smtClean="0"/>
              <a:t>Enkephalin</a:t>
            </a:r>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050" b="0" i="1" u="none" dirty="0" smtClean="0">
                <a:latin typeface="Arial" pitchFamily="34" charset="0"/>
                <a:cs typeface="Arial" pitchFamily="34" charset="0"/>
              </a:rPr>
              <a:t> </a:t>
            </a:r>
            <a:r>
              <a:rPr lang="en-US" sz="1050" b="0" i="0" u="none" dirty="0" smtClean="0">
                <a:latin typeface="Arial" pitchFamily="34" charset="0"/>
                <a:cs typeface="Arial" pitchFamily="34" charset="0"/>
              </a:rPr>
              <a:t>Sweat glands:</a:t>
            </a:r>
          </a:p>
          <a:p>
            <a:pPr lvl="1" eaLnBrk="1" hangingPunct="1">
              <a:buSzPct val="120000"/>
              <a:buFontTx/>
              <a:buNone/>
            </a:pPr>
            <a:r>
              <a:rPr lang="en-US" sz="800" b="0" i="0" u="none" dirty="0" smtClean="0">
                <a:latin typeface="Arial" pitchFamily="34" charset="0"/>
                <a:cs typeface="Arial" pitchFamily="34" charset="0"/>
              </a:rPr>
              <a:t>Postganglionic neurons involved with stress-related excretion release </a:t>
            </a:r>
            <a:r>
              <a:rPr lang="en-US" sz="800" b="0" i="0" u="none" dirty="0" err="1" smtClean="0">
                <a:latin typeface="Arial" pitchFamily="34" charset="0"/>
                <a:cs typeface="Arial" pitchFamily="34" charset="0"/>
              </a:rPr>
              <a:t>norepinephrine</a:t>
            </a:r>
            <a:r>
              <a:rPr lang="en-US" sz="800" b="0" i="0" u="none" dirty="0" smtClean="0">
                <a:latin typeface="Arial" pitchFamily="34" charset="0"/>
                <a:cs typeface="Arial" pitchFamily="34" charset="0"/>
              </a:rPr>
              <a:t> (“sweaty palms”)</a:t>
            </a:r>
          </a:p>
          <a:p>
            <a:pPr lvl="1" eaLnBrk="1" hangingPunct="1">
              <a:buSzPct val="120000"/>
              <a:buFontTx/>
              <a:buNone/>
            </a:pPr>
            <a:r>
              <a:rPr lang="en-US" sz="800" b="0" i="0" u="none" dirty="0" smtClean="0">
                <a:latin typeface="Arial" pitchFamily="34" charset="0"/>
                <a:cs typeface="Arial" pitchFamily="34" charset="0"/>
              </a:rPr>
              <a:t>Postganglionic neurons involved with thermoregulation release </a:t>
            </a:r>
            <a:r>
              <a:rPr lang="en-US" sz="800" b="0" i="0" u="none" dirty="0" smtClean="0">
                <a:solidFill>
                  <a:schemeClr val="tx2"/>
                </a:solidFill>
                <a:latin typeface="Arial" pitchFamily="34" charset="0"/>
                <a:cs typeface="Arial" pitchFamily="34" charset="0"/>
              </a:rPr>
              <a:t>acetylcholine</a:t>
            </a:r>
          </a:p>
          <a:p>
            <a:pPr eaLnBrk="1" hangingPunct="1"/>
            <a:r>
              <a:rPr lang="en-US" sz="2400" b="0" dirty="0" smtClean="0">
                <a:latin typeface="Arial" charset="0"/>
              </a:rPr>
              <a:t>Kidneys:</a:t>
            </a:r>
          </a:p>
          <a:p>
            <a:pPr lvl="1" eaLnBrk="1" hangingPunct="1">
              <a:buSzPct val="120000"/>
              <a:buFontTx/>
              <a:buChar char="»"/>
            </a:pPr>
            <a:r>
              <a:rPr lang="en-US" sz="1600" b="0" dirty="0" smtClean="0">
                <a:latin typeface="Arial" charset="0"/>
              </a:rPr>
              <a:t>Postganglionic neurons to the smooth muscle of the renal vascular bed release </a:t>
            </a:r>
            <a:r>
              <a:rPr lang="en-US" sz="1600" b="0" dirty="0" smtClean="0">
                <a:solidFill>
                  <a:schemeClr val="tx2"/>
                </a:solidFill>
                <a:latin typeface="Arial" charset="0"/>
              </a:rPr>
              <a:t>dopamine</a:t>
            </a:r>
            <a:endParaRPr lang="en-US" sz="1400" b="0" dirty="0" smtClean="0">
              <a:solidFill>
                <a:schemeClr val="tx2"/>
              </a:solidFill>
              <a:latin typeface="Arial" charset="0"/>
            </a:endParaRPr>
          </a:p>
          <a:p>
            <a:pPr eaLnBrk="1" hangingPunct="1"/>
            <a:r>
              <a:rPr lang="en-US" sz="2400" b="0" dirty="0" smtClean="0">
                <a:latin typeface="Arial" charset="0"/>
              </a:rPr>
              <a:t>Adrenal gland:</a:t>
            </a:r>
          </a:p>
          <a:p>
            <a:pPr lvl="1" eaLnBrk="1" hangingPunct="1">
              <a:buSzPct val="120000"/>
              <a:buFontTx/>
              <a:buChar char="»"/>
            </a:pPr>
            <a:r>
              <a:rPr lang="en-US" sz="1600" b="0" dirty="0" err="1" smtClean="0">
                <a:latin typeface="Arial" charset="0"/>
              </a:rPr>
              <a:t>Preganglionic</a:t>
            </a:r>
            <a:r>
              <a:rPr lang="en-US" sz="1600" b="0" dirty="0" smtClean="0">
                <a:latin typeface="Arial" charset="0"/>
              </a:rPr>
              <a:t> neurons do not synapse in the </a:t>
            </a:r>
            <a:r>
              <a:rPr lang="en-US" sz="1600" b="0" dirty="0" err="1" smtClean="0">
                <a:latin typeface="Arial" charset="0"/>
              </a:rPr>
              <a:t>paraverterbral</a:t>
            </a:r>
            <a:r>
              <a:rPr lang="en-US" sz="1600" b="0" dirty="0" smtClean="0">
                <a:latin typeface="Arial" charset="0"/>
              </a:rPr>
              <a:t> sympathetic ganglion</a:t>
            </a:r>
          </a:p>
          <a:p>
            <a:pPr lvl="1" eaLnBrk="1" hangingPunct="1">
              <a:buSzPct val="120000"/>
              <a:buFontTx/>
              <a:buChar char="»"/>
            </a:pPr>
            <a:r>
              <a:rPr lang="en-US" sz="1600" b="0" dirty="0" err="1" smtClean="0">
                <a:latin typeface="Arial" charset="0"/>
              </a:rPr>
              <a:t>Preganglionic</a:t>
            </a:r>
            <a:r>
              <a:rPr lang="en-US" sz="1600" b="0" dirty="0" smtClean="0">
                <a:latin typeface="Arial" charset="0"/>
              </a:rPr>
              <a:t> neurons synapse directly on the adrenal gland, release acetylcholine, and activate nicotinic receptors on the adrenal gland</a:t>
            </a:r>
          </a:p>
          <a:p>
            <a:pPr lvl="1" eaLnBrk="1" hangingPunct="1">
              <a:buSzPct val="120000"/>
              <a:buFontTx/>
              <a:buChar char="»"/>
            </a:pPr>
            <a:r>
              <a:rPr lang="en-US" sz="1600" b="0" dirty="0" smtClean="0">
                <a:latin typeface="Arial" charset="0"/>
              </a:rPr>
              <a:t>Adrenal glands release epinephrine into systemic circulation</a:t>
            </a:r>
            <a:endParaRPr lang="en-US" sz="1400" b="0" dirty="0" smtClean="0">
              <a:latin typeface="Arial" charset="0"/>
            </a:endParaRPr>
          </a:p>
          <a:p>
            <a:pPr lvl="1" eaLnBrk="1" hangingPunct="1">
              <a:buSzPct val="120000"/>
              <a:buFontTx/>
              <a:buChar char="»"/>
            </a:pPr>
            <a:endParaRPr lang="en-US" sz="700" b="0" i="1" u="none" dirty="0" smtClean="0">
              <a:solidFill>
                <a:schemeClr val="tx2"/>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Neocortex</a:t>
            </a:r>
            <a:r>
              <a:rPr lang="en-US" dirty="0" smtClean="0"/>
              <a:t>, </a:t>
            </a:r>
          </a:p>
          <a:p>
            <a:r>
              <a:rPr lang="en-US" dirty="0" smtClean="0"/>
              <a:t>Hypothalamus,</a:t>
            </a:r>
          </a:p>
          <a:p>
            <a:r>
              <a:rPr lang="en-US" dirty="0" smtClean="0"/>
              <a:t>Cerebellum,</a:t>
            </a:r>
          </a:p>
          <a:p>
            <a:r>
              <a:rPr lang="en-US" dirty="0" smtClean="0"/>
              <a:t>Locus </a:t>
            </a:r>
            <a:r>
              <a:rPr lang="en-US" dirty="0" err="1" smtClean="0"/>
              <a:t>cere</a:t>
            </a:r>
            <a:endParaRPr lang="en-US" dirty="0" smtClean="0"/>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latinLnBrk="0" hangingPunct="1"/>
            <a:r>
              <a:rPr lang="en-US" sz="1200" kern="1200" dirty="0" err="1" smtClean="0">
                <a:solidFill>
                  <a:schemeClr val="tx1"/>
                </a:solidFill>
                <a:latin typeface="+mn-lt"/>
                <a:ea typeface="+mn-ea"/>
                <a:cs typeface="+mn-cs"/>
              </a:rPr>
              <a:t>Dopaminergic</a:t>
            </a:r>
            <a:r>
              <a:rPr lang="en-US" sz="1200" kern="1200" dirty="0" smtClean="0">
                <a:solidFill>
                  <a:schemeClr val="tx1"/>
                </a:solidFill>
                <a:latin typeface="+mn-lt"/>
                <a:ea typeface="+mn-ea"/>
                <a:cs typeface="+mn-cs"/>
              </a:rPr>
              <a:t> synapses: </a:t>
            </a:r>
            <a:endParaRPr lang="en-US" dirty="0" smtClean="0"/>
          </a:p>
          <a:p>
            <a:pPr rtl="0" eaLnBrk="1" latinLnBrk="0" hangingPunct="1"/>
            <a:r>
              <a:rPr lang="en-US" sz="1200" kern="1200" dirty="0" smtClean="0">
                <a:solidFill>
                  <a:schemeClr val="tx1"/>
                </a:solidFill>
                <a:latin typeface="+mn-lt"/>
                <a:ea typeface="+mn-ea"/>
                <a:cs typeface="+mn-cs"/>
              </a:rPr>
              <a:t>Striatum: Motor behavior (PD)</a:t>
            </a:r>
            <a:endParaRPr lang="en-US" dirty="0" smtClean="0"/>
          </a:p>
          <a:p>
            <a:pPr rtl="0" eaLnBrk="1" latinLnBrk="0" hangingPunct="1"/>
            <a:r>
              <a:rPr lang="en-US" sz="1200" kern="1200" dirty="0" smtClean="0">
                <a:solidFill>
                  <a:schemeClr val="tx1"/>
                </a:solidFill>
                <a:latin typeface="+mn-lt"/>
                <a:ea typeface="+mn-ea"/>
                <a:cs typeface="+mn-cs"/>
              </a:rPr>
              <a:t>Nucleus </a:t>
            </a:r>
            <a:r>
              <a:rPr lang="en-US" sz="1200" kern="1200" dirty="0" err="1" smtClean="0">
                <a:solidFill>
                  <a:schemeClr val="tx1"/>
                </a:solidFill>
                <a:latin typeface="+mn-lt"/>
                <a:ea typeface="+mn-ea"/>
                <a:cs typeface="+mn-cs"/>
              </a:rPr>
              <a:t>Accumbuns</a:t>
            </a:r>
            <a:r>
              <a:rPr lang="en-US" sz="1200" kern="1200" dirty="0" smtClean="0">
                <a:solidFill>
                  <a:schemeClr val="tx1"/>
                </a:solidFill>
                <a:latin typeface="+mn-lt"/>
                <a:ea typeface="+mn-ea"/>
                <a:cs typeface="+mn-cs"/>
              </a:rPr>
              <a:t>: Reward-Pleasure</a:t>
            </a:r>
            <a:endParaRPr lang="en-US" dirty="0" smtClean="0"/>
          </a:p>
          <a:p>
            <a:pPr rtl="0" eaLnBrk="1" latinLnBrk="0" hangingPunct="1"/>
            <a:r>
              <a:rPr lang="en-US" sz="1200" kern="1200" dirty="0" err="1" smtClean="0">
                <a:solidFill>
                  <a:schemeClr val="tx1"/>
                </a:solidFill>
                <a:latin typeface="+mn-lt"/>
                <a:ea typeface="+mn-ea"/>
                <a:cs typeface="+mn-cs"/>
              </a:rPr>
              <a:t>Mesolimbic</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mesocortical</a:t>
            </a:r>
            <a:r>
              <a:rPr lang="en-US" sz="1200" kern="1200" dirty="0" smtClean="0">
                <a:solidFill>
                  <a:schemeClr val="tx1"/>
                </a:solidFill>
                <a:latin typeface="+mn-lt"/>
                <a:ea typeface="+mn-ea"/>
                <a:cs typeface="+mn-cs"/>
              </a:rPr>
              <a:t>: affect, emotions, motivation</a:t>
            </a:r>
            <a:endParaRPr lang="en-US" dirty="0" smtClean="0"/>
          </a:p>
          <a:p>
            <a:pPr rtl="0" eaLnBrk="1" latinLnBrk="0" hangingPunct="1"/>
            <a:r>
              <a:rPr lang="en-US" sz="1200" kern="1200" dirty="0" smtClean="0">
                <a:solidFill>
                  <a:schemeClr val="tx1"/>
                </a:solidFill>
                <a:latin typeface="+mn-lt"/>
                <a:ea typeface="+mn-ea"/>
                <a:cs typeface="+mn-cs"/>
              </a:rPr>
              <a:t>   (Schizophrenia)</a:t>
            </a:r>
            <a:endParaRPr lang="en-US" dirty="0" smtClean="0"/>
          </a:p>
          <a:p>
            <a:pPr rtl="0" eaLnBrk="1" latinLnBrk="0" hangingPunct="1"/>
            <a:r>
              <a:rPr lang="en-US" sz="1200" kern="1200" dirty="0" smtClean="0">
                <a:solidFill>
                  <a:schemeClr val="tx1"/>
                </a:solidFill>
                <a:latin typeface="+mn-lt"/>
                <a:ea typeface="+mn-ea"/>
                <a:cs typeface="+mn-cs"/>
              </a:rPr>
              <a:t>Hypothalamus: Release of hormones</a:t>
            </a:r>
            <a:endParaRPr lang="en-US" dirty="0" smtClean="0"/>
          </a:p>
          <a:p>
            <a:pPr rtl="0" eaLnBrk="1" latinLnBrk="0" hangingPunct="1"/>
            <a:endParaRPr lang="en-US" sz="1200" kern="1200" dirty="0" smtClean="0">
              <a:solidFill>
                <a:schemeClr val="tx1"/>
              </a:solidFill>
              <a:latin typeface="+mn-lt"/>
              <a:ea typeface="+mn-ea"/>
              <a:cs typeface="+mn-cs"/>
            </a:endParaRPr>
          </a:p>
          <a:p>
            <a:pPr rtl="0" eaLnBrk="1" latinLnBrk="0" hangingPunct="1"/>
            <a:endParaRPr lang="en-US" sz="1200" kern="1200" dirty="0" smtClean="0">
              <a:solidFill>
                <a:schemeClr val="tx1"/>
              </a:solidFill>
              <a:latin typeface="+mn-lt"/>
              <a:ea typeface="+mn-ea"/>
              <a:cs typeface="+mn-cs"/>
            </a:endParaRPr>
          </a:p>
          <a:p>
            <a:pPr rtl="0" eaLnBrk="1" latinLnBrk="0" hangingPunct="1"/>
            <a:endParaRPr lang="en-US" sz="1200" kern="1200" dirty="0" smtClean="0">
              <a:solidFill>
                <a:schemeClr val="tx1"/>
              </a:solidFill>
              <a:latin typeface="+mn-lt"/>
              <a:ea typeface="+mn-ea"/>
              <a:cs typeface="+mn-cs"/>
            </a:endParaRPr>
          </a:p>
          <a:p>
            <a:pPr rtl="0" eaLnBrk="1" latinLnBrk="0" hangingPunct="1"/>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91EAD6-0981-4AB6-8FC9-55781395A920}"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1003E-4D46-4D5E-ADFA-D963B837B305}"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E0DCCD8-4F52-4F5F-8945-B2027EF00F5C}" type="slidenum">
              <a:rPr lang="en-US">
                <a:latin typeface="Arial" charset="0"/>
              </a:rPr>
              <a:pPr/>
              <a:t>34</a:t>
            </a:fld>
            <a:endParaRPr lang="en-US">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sz="2800" dirty="0" smtClean="0"/>
              <a:t>Specific actions of the β2 receptor include:</a:t>
            </a:r>
          </a:p>
          <a:p>
            <a:pPr lvl="1"/>
            <a:r>
              <a:rPr lang="en-US" sz="2400" dirty="0" smtClean="0">
                <a:hlinkClick r:id="rId3" tooltip="Smooth muscle"/>
              </a:rPr>
              <a:t>Smooth muscle</a:t>
            </a:r>
            <a:r>
              <a:rPr lang="en-US" sz="2400" dirty="0" smtClean="0"/>
              <a:t> relaxation, e.g. in </a:t>
            </a:r>
            <a:r>
              <a:rPr lang="en-US" sz="2400" dirty="0" smtClean="0">
                <a:hlinkClick r:id="rId4" tooltip="Bronchi"/>
              </a:rPr>
              <a:t>bronchi</a:t>
            </a:r>
            <a:r>
              <a:rPr lang="en-US" sz="2400" dirty="0" smtClean="0"/>
              <a:t>. </a:t>
            </a:r>
          </a:p>
          <a:p>
            <a:pPr lvl="1"/>
            <a:r>
              <a:rPr lang="en-US" sz="2400" dirty="0" smtClean="0"/>
              <a:t>Relax non-pregnant </a:t>
            </a:r>
            <a:r>
              <a:rPr lang="en-US" sz="2400" dirty="0" smtClean="0">
                <a:hlinkClick r:id="rId5" tooltip="Uterus"/>
              </a:rPr>
              <a:t>uterus</a:t>
            </a:r>
            <a:r>
              <a:rPr lang="en-US" sz="2400" dirty="0" smtClean="0"/>
              <a:t>. </a:t>
            </a:r>
          </a:p>
          <a:p>
            <a:pPr lvl="1"/>
            <a:r>
              <a:rPr lang="en-US" sz="2400" dirty="0" smtClean="0"/>
              <a:t>Relax </a:t>
            </a:r>
            <a:r>
              <a:rPr lang="en-US" sz="2400" dirty="0" err="1" smtClean="0">
                <a:hlinkClick r:id="rId6" tooltip="Detrusor urinae muscle"/>
              </a:rPr>
              <a:t>detrusor</a:t>
            </a:r>
            <a:r>
              <a:rPr lang="en-US" sz="2400" dirty="0" smtClean="0">
                <a:hlinkClick r:id="rId6" tooltip="Detrusor urinae muscle"/>
              </a:rPr>
              <a:t> </a:t>
            </a:r>
            <a:r>
              <a:rPr lang="en-US" sz="2400" dirty="0" err="1" smtClean="0">
                <a:hlinkClick r:id="rId6" tooltip="Detrusor urinae muscle"/>
              </a:rPr>
              <a:t>urinae</a:t>
            </a:r>
            <a:r>
              <a:rPr lang="en-US" sz="2400" dirty="0" smtClean="0">
                <a:hlinkClick r:id="rId6" tooltip="Detrusor urinae muscle"/>
              </a:rPr>
              <a:t> muscle‎</a:t>
            </a:r>
            <a:r>
              <a:rPr lang="en-US" sz="2400" dirty="0" smtClean="0"/>
              <a:t> of </a:t>
            </a:r>
            <a:r>
              <a:rPr lang="en-US" sz="2400" dirty="0" smtClean="0">
                <a:hlinkClick r:id="rId7" tooltip="Urinary bladder"/>
              </a:rPr>
              <a:t>bladder</a:t>
            </a:r>
            <a:r>
              <a:rPr lang="en-US" sz="2400" dirty="0" smtClean="0"/>
              <a:t> wall </a:t>
            </a:r>
          </a:p>
          <a:p>
            <a:pPr lvl="1"/>
            <a:r>
              <a:rPr lang="en-US" sz="2400" dirty="0" smtClean="0"/>
              <a:t>Dilate </a:t>
            </a:r>
            <a:r>
              <a:rPr lang="en-US" sz="2400" dirty="0" smtClean="0">
                <a:hlinkClick r:id="rId8" tooltip="Arteries"/>
              </a:rPr>
              <a:t>arteries</a:t>
            </a:r>
            <a:r>
              <a:rPr lang="en-US" sz="2400" dirty="0" smtClean="0"/>
              <a:t> to </a:t>
            </a:r>
            <a:r>
              <a:rPr lang="en-US" sz="2400" dirty="0" smtClean="0">
                <a:hlinkClick r:id="rId9" tooltip="Skeletal muscle"/>
              </a:rPr>
              <a:t>skeletal muscle</a:t>
            </a:r>
            <a:r>
              <a:rPr lang="en-US" sz="2400" dirty="0" smtClean="0"/>
              <a:t> </a:t>
            </a:r>
          </a:p>
          <a:p>
            <a:pPr lvl="1"/>
            <a:r>
              <a:rPr lang="en-US" sz="2400" dirty="0" err="1" smtClean="0">
                <a:hlinkClick r:id="rId10" tooltip="Glycogenolysis"/>
              </a:rPr>
              <a:t>Glycogenolysis</a:t>
            </a:r>
            <a:r>
              <a:rPr lang="en-US" sz="2400" dirty="0" smtClean="0"/>
              <a:t> and </a:t>
            </a:r>
            <a:r>
              <a:rPr lang="en-US" sz="2400" dirty="0" err="1" smtClean="0">
                <a:hlinkClick r:id="rId11" tooltip="Gluconeogenesis"/>
              </a:rPr>
              <a:t>gluconeogenesis</a:t>
            </a:r>
            <a:r>
              <a:rPr lang="en-US" sz="2400" dirty="0" smtClean="0"/>
              <a:t> </a:t>
            </a:r>
          </a:p>
          <a:p>
            <a:pPr lvl="1"/>
            <a:r>
              <a:rPr lang="en-US" sz="2400" dirty="0" smtClean="0"/>
              <a:t>Contract </a:t>
            </a:r>
            <a:r>
              <a:rPr lang="en-US" sz="2400" dirty="0" smtClean="0">
                <a:hlinkClick r:id="rId12" tooltip="Sphincters"/>
              </a:rPr>
              <a:t>sphincters</a:t>
            </a:r>
            <a:r>
              <a:rPr lang="en-US" sz="2400" dirty="0" smtClean="0"/>
              <a:t> of </a:t>
            </a:r>
            <a:r>
              <a:rPr lang="en-US" sz="2400" dirty="0" smtClean="0">
                <a:hlinkClick r:id="rId13" tooltip="GI tract"/>
              </a:rPr>
              <a:t>GI tract</a:t>
            </a:r>
            <a:r>
              <a:rPr lang="en-US" sz="2400" dirty="0" smtClean="0"/>
              <a:t> </a:t>
            </a:r>
          </a:p>
          <a:p>
            <a:pPr lvl="1"/>
            <a:r>
              <a:rPr lang="en-US" sz="2400" dirty="0" smtClean="0"/>
              <a:t>Thickened secretions from </a:t>
            </a:r>
            <a:r>
              <a:rPr lang="en-US" sz="2400" dirty="0" smtClean="0">
                <a:hlinkClick r:id="rId14" tooltip="Salivary gland"/>
              </a:rPr>
              <a:t>salivary glands</a:t>
            </a:r>
            <a:r>
              <a:rPr lang="en-US" sz="2400" dirty="0" smtClean="0"/>
              <a:t>. </a:t>
            </a:r>
          </a:p>
          <a:p>
            <a:pPr lvl="1"/>
            <a:r>
              <a:rPr lang="en-US" sz="2400" dirty="0" smtClean="0"/>
              <a:t>Inhibit </a:t>
            </a:r>
            <a:r>
              <a:rPr lang="en-US" sz="2400" dirty="0" smtClean="0">
                <a:hlinkClick r:id="rId15" tooltip="Histamine"/>
              </a:rPr>
              <a:t>histamine</a:t>
            </a:r>
            <a:r>
              <a:rPr lang="en-US" sz="2400" dirty="0" smtClean="0"/>
              <a:t>-release from </a:t>
            </a:r>
            <a:r>
              <a:rPr lang="en-US" sz="2400" dirty="0" smtClean="0">
                <a:hlinkClick r:id="rId16" tooltip="Mast cells"/>
              </a:rPr>
              <a:t>mast cells</a:t>
            </a:r>
            <a:r>
              <a:rPr lang="en-US" sz="2400" dirty="0" smtClean="0"/>
              <a:t> </a:t>
            </a:r>
          </a:p>
          <a:p>
            <a:pPr lvl="1"/>
            <a:r>
              <a:rPr lang="en-US" sz="2400" dirty="0" smtClean="0"/>
              <a:t>Increase </a:t>
            </a:r>
            <a:r>
              <a:rPr lang="en-US" sz="2400" dirty="0" err="1" smtClean="0">
                <a:hlinkClick r:id="rId17" tooltip="Renin"/>
              </a:rPr>
              <a:t>renin</a:t>
            </a:r>
            <a:r>
              <a:rPr lang="en-US" sz="2400" dirty="0" smtClean="0"/>
              <a:t> secretion from </a:t>
            </a:r>
            <a:r>
              <a:rPr lang="en-US" sz="2400" dirty="0" smtClean="0">
                <a:hlinkClick r:id="rId18" tooltip="Kidney"/>
              </a:rPr>
              <a:t>kidney</a:t>
            </a:r>
            <a:r>
              <a:rPr lang="en-US" sz="2400" dirty="0" smtClean="0"/>
              <a:t> </a:t>
            </a:r>
          </a:p>
          <a:p>
            <a:pPr eaLnBrk="1" hangingPunct="1"/>
            <a:endParaRPr 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DA1 receptors are located on renal tubules which inhibits sodium </a:t>
            </a:r>
            <a:r>
              <a:rPr lang="en-US" dirty="0" err="1" smtClean="0"/>
              <a:t>reabsorption</a:t>
            </a:r>
            <a:r>
              <a:rPr lang="en-US" dirty="0" smtClean="0"/>
              <a:t> with subsequent </a:t>
            </a:r>
            <a:r>
              <a:rPr lang="en-US" dirty="0" err="1" smtClean="0"/>
              <a:t>natriuresis</a:t>
            </a:r>
            <a:r>
              <a:rPr lang="en-US" dirty="0" smtClean="0"/>
              <a:t> and </a:t>
            </a:r>
            <a:r>
              <a:rPr lang="en-US" dirty="0" err="1" smtClean="0"/>
              <a:t>diuresis</a:t>
            </a:r>
            <a:r>
              <a:rPr lang="en-US" dirty="0" smtClean="0"/>
              <a:t>. It reduces </a:t>
            </a:r>
            <a:r>
              <a:rPr lang="en-US" dirty="0" err="1" smtClean="0"/>
              <a:t>afterload</a:t>
            </a:r>
            <a:r>
              <a:rPr lang="en-US" dirty="0" smtClean="0"/>
              <a:t> via dilatation of the renal and mesenteric arterial beds.</a:t>
            </a:r>
          </a:p>
          <a:p>
            <a:r>
              <a:rPr lang="en-US" dirty="0" smtClean="0"/>
              <a:t>The </a:t>
            </a:r>
            <a:r>
              <a:rPr lang="en-US" dirty="0" err="1" smtClean="0"/>
              <a:t>natriuresis</a:t>
            </a:r>
            <a:r>
              <a:rPr lang="en-US" dirty="0" smtClean="0"/>
              <a:t> may be the result of combined renal vasodilatation, improved cardiac output and tubular action of DA1 receptors. </a:t>
            </a:r>
          </a:p>
          <a:p>
            <a:r>
              <a:rPr lang="en-US" dirty="0" smtClean="0"/>
              <a:t>JG cells also contain DA2 receptors which increases </a:t>
            </a:r>
            <a:r>
              <a:rPr lang="en-US" dirty="0" err="1" smtClean="0"/>
              <a:t>renin</a:t>
            </a:r>
            <a:r>
              <a:rPr lang="en-US" dirty="0" smtClean="0"/>
              <a:t> release when activated. This action modulates the </a:t>
            </a:r>
            <a:r>
              <a:rPr lang="en-US" dirty="0" err="1" smtClean="0"/>
              <a:t>diuresis</a:t>
            </a:r>
            <a:r>
              <a:rPr lang="en-US" dirty="0" smtClean="0"/>
              <a:t> produced by DA1 activation of tubules. </a:t>
            </a:r>
          </a:p>
          <a:p>
            <a:pPr>
              <a:buNone/>
            </a:pPr>
            <a:endParaRPr lang="en-US" dirty="0" smtClean="0"/>
          </a:p>
        </p:txBody>
      </p:sp>
      <p:sp>
        <p:nvSpPr>
          <p:cNvPr id="4" name="Slide Number Placeholder 3"/>
          <p:cNvSpPr>
            <a:spLocks noGrp="1"/>
          </p:cNvSpPr>
          <p:nvPr>
            <p:ph type="sldNum" sz="quarter" idx="10"/>
          </p:nvPr>
        </p:nvSpPr>
        <p:spPr/>
        <p:txBody>
          <a:bodyPr/>
          <a:lstStyle/>
          <a:p>
            <a:fld id="{0FB1003E-4D46-4D5E-ADFA-D963B837B305}"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E96A435-40A7-4774-BC79-4CDFB7B1A6B7}" type="slidenum">
              <a:rPr lang="en-US">
                <a:latin typeface="Arial" charset="0"/>
              </a:rPr>
              <a:pPr/>
              <a:t>38</a:t>
            </a:fld>
            <a:endParaRPr lang="en-US">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5000 cell bodies in lateral horn INTERMEDIOLATERAL HORN,</a:t>
            </a:r>
            <a:r>
              <a:rPr lang="en-US" sz="1200" dirty="0" smtClean="0"/>
              <a:t> C 8,T1 to L2.</a:t>
            </a:r>
            <a:r>
              <a:rPr lang="en-US" sz="1200" kern="1200" dirty="0" smtClean="0">
                <a:solidFill>
                  <a:schemeClr val="tx1"/>
                </a:solidFill>
                <a:latin typeface="+mn-lt"/>
                <a:ea typeface="+mn-ea"/>
                <a:cs typeface="+mn-cs"/>
              </a:rPr>
              <a:t> fibers which comprise the sympathetic system originate in the </a:t>
            </a:r>
            <a:r>
              <a:rPr lang="en-US" sz="1200" kern="1200" dirty="0" err="1" smtClean="0">
                <a:solidFill>
                  <a:schemeClr val="tx1"/>
                </a:solidFill>
                <a:latin typeface="+mn-lt"/>
                <a:ea typeface="+mn-ea"/>
                <a:cs typeface="+mn-cs"/>
              </a:rPr>
              <a:t>inter­mediolateral</a:t>
            </a:r>
            <a:r>
              <a:rPr lang="en-US" sz="1200" kern="1200" dirty="0" smtClean="0">
                <a:solidFill>
                  <a:schemeClr val="tx1"/>
                </a:solidFill>
                <a:latin typeface="+mn-lt"/>
                <a:ea typeface="+mn-ea"/>
                <a:cs typeface="+mn-cs"/>
              </a:rPr>
              <a:t> horn (lamina VII)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F8017D1-AD03-4D12-AADE-65C69581C36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568325" indent="-184150" algn="l">
              <a:buFont typeface="Monotype Sorts" pitchFamily="2" charset="2"/>
              <a:buNone/>
            </a:pPr>
            <a:r>
              <a:rPr lang="en-US" sz="1200" dirty="0" smtClean="0">
                <a:latin typeface="Times New Roman" pitchFamily="18" charset="0"/>
              </a:rPr>
              <a:t>Travel along the </a:t>
            </a:r>
            <a:r>
              <a:rPr lang="en-US" sz="1200" dirty="0" smtClean="0">
                <a:latin typeface="AngsanaUPC" pitchFamily="18" charset="-34"/>
              </a:rPr>
              <a:t> </a:t>
            </a:r>
            <a:r>
              <a:rPr lang="en-US" sz="1200" dirty="0" smtClean="0">
                <a:latin typeface="Times New Roman" pitchFamily="18" charset="0"/>
              </a:rPr>
              <a:t>spinal nerves.</a:t>
            </a:r>
          </a:p>
          <a:p>
            <a:pPr marL="568325" indent="-184150" algn="l">
              <a:buFont typeface="Monotype Sorts" pitchFamily="2" charset="2"/>
              <a:buNone/>
            </a:pPr>
            <a:r>
              <a:rPr lang="en-US" sz="1200" dirty="0" smtClean="0">
                <a:latin typeface="Times New Roman" pitchFamily="18" charset="0"/>
              </a:rPr>
              <a:t>2.</a:t>
            </a:r>
            <a:r>
              <a:rPr lang="th-TH" sz="1200" b="1" dirty="0" smtClean="0">
                <a:solidFill>
                  <a:srgbClr val="FF0000"/>
                </a:solidFill>
                <a:latin typeface="Times New Roman" pitchFamily="18" charset="0"/>
              </a:rPr>
              <a:t>Travel along the blood vessel, e.g.</a:t>
            </a:r>
            <a:r>
              <a:rPr lang="en-US" sz="1200" b="1" dirty="0" smtClean="0">
                <a:solidFill>
                  <a:srgbClr val="FF0000"/>
                </a:solidFill>
                <a:latin typeface="Times New Roman" pitchFamily="18" charset="0"/>
              </a:rPr>
              <a:t> internal   carotid  artery</a:t>
            </a:r>
            <a:r>
              <a:rPr lang="en-US" sz="1200" dirty="0" smtClean="0">
                <a:solidFill>
                  <a:srgbClr val="FF0000"/>
                </a:solidFill>
                <a:latin typeface="Times New Roman" pitchFamily="18" charset="0"/>
              </a:rPr>
              <a:t>.</a:t>
            </a:r>
          </a:p>
          <a:p>
            <a:pPr marL="568325" indent="-184150" algn="l">
              <a:buFont typeface="Monotype Sorts" pitchFamily="2" charset="2"/>
              <a:buNone/>
            </a:pPr>
            <a:r>
              <a:rPr lang="en-US" sz="1200" dirty="0" smtClean="0">
                <a:latin typeface="Times New Roman" pitchFamily="18" charset="0"/>
              </a:rPr>
              <a:t> 3.</a:t>
            </a:r>
            <a:r>
              <a:rPr lang="th-TH" sz="1200" dirty="0" smtClean="0">
                <a:latin typeface="Times New Roman" pitchFamily="18" charset="0"/>
              </a:rPr>
              <a:t>Travel straight to the target organ.e.g. fibers to the </a:t>
            </a:r>
            <a:r>
              <a:rPr lang="en-US" sz="1200" dirty="0" smtClean="0">
                <a:latin typeface="Times New Roman" pitchFamily="18" charset="0"/>
              </a:rPr>
              <a:t> heart.</a:t>
            </a:r>
          </a:p>
          <a:p>
            <a:pPr algn="just"/>
            <a:r>
              <a:rPr lang="en-US" sz="1200" b="1" dirty="0" err="1" smtClean="0">
                <a:latin typeface="Times New Roman" pitchFamily="18" charset="0"/>
              </a:rPr>
              <a:t>Perivascular</a:t>
            </a:r>
            <a:r>
              <a:rPr lang="en-US" sz="1200" b="1" dirty="0" smtClean="0">
                <a:latin typeface="Times New Roman" pitchFamily="18" charset="0"/>
              </a:rPr>
              <a:t> plexus</a:t>
            </a:r>
          </a:p>
          <a:p>
            <a:pPr algn="just"/>
            <a:r>
              <a:rPr lang="en-US" sz="1200" dirty="0" smtClean="0">
                <a:latin typeface="Times New Roman" pitchFamily="18" charset="0"/>
              </a:rPr>
              <a:t>	- Sympathetic : postganglionic </a:t>
            </a:r>
          </a:p>
          <a:p>
            <a:pPr algn="just"/>
            <a:r>
              <a:rPr lang="en-US" sz="1200" dirty="0" smtClean="0">
                <a:latin typeface="Times New Roman" pitchFamily="18" charset="0"/>
              </a:rPr>
              <a:t>	    sympathetic fibers   AS</a:t>
            </a:r>
            <a:r>
              <a:rPr lang="en-US" sz="1200" baseline="0" dirty="0" smtClean="0">
                <a:latin typeface="Times New Roman" pitchFamily="18" charset="0"/>
              </a:rPr>
              <a:t> SYM; NERVES—VISERAL ORGANS,  SPINAL NERVE PARTS GO TO VISERAL EFFECTOR PARTS</a:t>
            </a:r>
            <a:endParaRPr lang="en-US" sz="1200" dirty="0" smtClean="0">
              <a:latin typeface="Times New Roman" pitchFamily="18" charset="0"/>
            </a:endParaRPr>
          </a:p>
          <a:p>
            <a:pPr algn="just"/>
            <a:r>
              <a:rPr lang="en-US" sz="1200" dirty="0" smtClean="0">
                <a:latin typeface="Times New Roman" pitchFamily="18" charset="0"/>
              </a:rPr>
              <a:t>	-Parasympathetic : </a:t>
            </a:r>
            <a:r>
              <a:rPr lang="en-US" sz="1200" dirty="0" err="1" smtClean="0">
                <a:latin typeface="Times New Roman" pitchFamily="18" charset="0"/>
              </a:rPr>
              <a:t>preganglionic</a:t>
            </a:r>
            <a:r>
              <a:rPr lang="en-US" sz="1200" dirty="0" smtClean="0">
                <a:latin typeface="Times New Roman" pitchFamily="18" charset="0"/>
              </a:rPr>
              <a:t> </a:t>
            </a:r>
          </a:p>
          <a:p>
            <a:pPr algn="just"/>
            <a:r>
              <a:rPr lang="en-US" sz="1200" dirty="0" smtClean="0">
                <a:latin typeface="Times New Roman" pitchFamily="18" charset="0"/>
              </a:rPr>
              <a:t>	    parasympathetic fibers</a:t>
            </a:r>
          </a:p>
          <a:p>
            <a:pPr algn="just"/>
            <a:r>
              <a:rPr lang="en-US" sz="1200" dirty="0" smtClean="0">
                <a:latin typeface="Times New Roman" pitchFamily="18" charset="0"/>
              </a:rPr>
              <a:t>	- Sensory fibers</a:t>
            </a:r>
            <a:endParaRPr lang="en-US" sz="1000" dirty="0" smtClean="0">
              <a:latin typeface="Times New Roman" pitchFamily="18" charset="0"/>
            </a:endParaRPr>
          </a:p>
          <a:p>
            <a:endParaRPr lang="en-US" dirty="0" smtClean="0"/>
          </a:p>
        </p:txBody>
      </p:sp>
      <p:sp>
        <p:nvSpPr>
          <p:cNvPr id="4" name="Slide Number Placeholder 3"/>
          <p:cNvSpPr>
            <a:spLocks noGrp="1"/>
          </p:cNvSpPr>
          <p:nvPr>
            <p:ph type="sldNum" sz="quarter" idx="10"/>
          </p:nvPr>
        </p:nvSpPr>
        <p:spPr/>
        <p:txBody>
          <a:bodyPr/>
          <a:lstStyle/>
          <a:p>
            <a:fld id="{2F8017D1-AD03-4D12-AADE-65C69581C36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   SPINAL NERVE</a:t>
            </a:r>
            <a:r>
              <a:rPr lang="en-US" baseline="0" dirty="0" smtClean="0"/>
              <a:t>       </a:t>
            </a:r>
            <a:r>
              <a:rPr lang="en-US" dirty="0" smtClean="0"/>
              <a:t>Dorsal </a:t>
            </a:r>
            <a:r>
              <a:rPr lang="en-US" dirty="0" err="1" smtClean="0"/>
              <a:t>rami</a:t>
            </a:r>
            <a:r>
              <a:rPr lang="en-US" dirty="0" smtClean="0"/>
              <a:t> serves post; trunk ---muscles and skin</a:t>
            </a:r>
          </a:p>
          <a:p>
            <a:pPr algn="l"/>
            <a:r>
              <a:rPr lang="en-US" baseline="0" dirty="0" smtClean="0"/>
              <a:t> </a:t>
            </a:r>
            <a:r>
              <a:rPr lang="en-US" dirty="0" smtClean="0"/>
              <a:t>Ventral </a:t>
            </a:r>
            <a:r>
              <a:rPr lang="en-US" dirty="0" err="1" smtClean="0"/>
              <a:t>rami</a:t>
            </a:r>
            <a:r>
              <a:rPr lang="en-US" baseline="0" dirty="0" smtClean="0"/>
              <a:t> </a:t>
            </a:r>
            <a:r>
              <a:rPr lang="en-US" baseline="0" dirty="0" err="1" smtClean="0"/>
              <a:t>servs</a:t>
            </a:r>
            <a:r>
              <a:rPr lang="en-US" baseline="0" dirty="0" smtClean="0"/>
              <a:t> as  plexuses to the anterior</a:t>
            </a:r>
            <a:endParaRPr lang="en-US" dirty="0"/>
          </a:p>
        </p:txBody>
      </p:sp>
      <p:sp>
        <p:nvSpPr>
          <p:cNvPr id="4" name="Slide Number Placeholder 3"/>
          <p:cNvSpPr>
            <a:spLocks noGrp="1"/>
          </p:cNvSpPr>
          <p:nvPr>
            <p:ph type="sldNum" sz="quarter" idx="10"/>
          </p:nvPr>
        </p:nvSpPr>
        <p:spPr/>
        <p:txBody>
          <a:bodyPr/>
          <a:lstStyle/>
          <a:p>
            <a:fld id="{2F8017D1-AD03-4D12-AADE-65C69581C36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Sympathetic trunk ganglia: 3 cervical, 11 or 12 thoracic, 4 or 5 lumbar, 4 or 5 sacral and 1 </a:t>
            </a:r>
            <a:r>
              <a:rPr lang="en-US" dirty="0" err="1" smtClean="0"/>
              <a:t>coccygeal</a:t>
            </a:r>
            <a:r>
              <a:rPr lang="en-US" dirty="0" smtClean="0"/>
              <a:t>.</a:t>
            </a:r>
          </a:p>
          <a:p>
            <a:pPr eaLnBrk="1" hangingPunct="1"/>
            <a:r>
              <a:rPr lang="en-US" dirty="0" smtClean="0"/>
              <a:t>Postganglionic neurons from the </a:t>
            </a:r>
          </a:p>
          <a:p>
            <a:pPr eaLnBrk="1" hangingPunct="1">
              <a:buFont typeface="Wingdings" pitchFamily="2" charset="2"/>
              <a:buNone/>
            </a:pPr>
            <a:r>
              <a:rPr lang="en-US" dirty="0" smtClean="0"/>
              <a:t>	superior cervical region-head and heart.</a:t>
            </a:r>
          </a:p>
          <a:p>
            <a:pPr eaLnBrk="1" hangingPunct="1">
              <a:buFont typeface="Wingdings" pitchFamily="2" charset="2"/>
              <a:buNone/>
            </a:pPr>
            <a:r>
              <a:rPr lang="en-US" dirty="0" smtClean="0"/>
              <a:t>	middle cervical ganglion and the inferior cervical ganglion-heart.</a:t>
            </a:r>
          </a:p>
          <a:p>
            <a:pPr eaLnBrk="1" hangingPunct="1"/>
            <a:r>
              <a:rPr lang="en-US" dirty="0" smtClean="0"/>
              <a:t>Thoracic sympathetic trunk- heart, lungs, and bronchi.</a:t>
            </a:r>
          </a:p>
          <a:p>
            <a:endParaRPr lang="en-US" dirty="0"/>
          </a:p>
        </p:txBody>
      </p:sp>
      <p:sp>
        <p:nvSpPr>
          <p:cNvPr id="4" name="Slide Number Placeholder 3"/>
          <p:cNvSpPr>
            <a:spLocks noGrp="1"/>
          </p:cNvSpPr>
          <p:nvPr>
            <p:ph type="sldNum" sz="quarter" idx="10"/>
          </p:nvPr>
        </p:nvSpPr>
        <p:spPr/>
        <p:txBody>
          <a:bodyPr/>
          <a:lstStyle/>
          <a:p>
            <a:fld id="{2F8017D1-AD03-4D12-AADE-65C69581C36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568325" indent="-184150" algn="l">
              <a:buFont typeface="Monotype Sorts" pitchFamily="2" charset="2"/>
              <a:buNone/>
            </a:pPr>
            <a:r>
              <a:rPr lang="en-US" sz="1200" dirty="0" smtClean="0">
                <a:latin typeface="Times New Roman" pitchFamily="18" charset="0"/>
              </a:rPr>
              <a:t>Travel along the </a:t>
            </a:r>
            <a:r>
              <a:rPr lang="en-US" sz="1200" dirty="0" smtClean="0">
                <a:latin typeface="AngsanaUPC" pitchFamily="18" charset="-34"/>
              </a:rPr>
              <a:t> </a:t>
            </a:r>
            <a:r>
              <a:rPr lang="en-US" sz="1200" dirty="0" smtClean="0">
                <a:latin typeface="Times New Roman" pitchFamily="18" charset="0"/>
              </a:rPr>
              <a:t>spinal nerves.</a:t>
            </a:r>
          </a:p>
          <a:p>
            <a:pPr marL="568325" indent="-184150" algn="l">
              <a:buFont typeface="Monotype Sorts" pitchFamily="2" charset="2"/>
              <a:buNone/>
            </a:pPr>
            <a:r>
              <a:rPr lang="en-US" sz="1200" dirty="0" smtClean="0">
                <a:latin typeface="Times New Roman" pitchFamily="18" charset="0"/>
              </a:rPr>
              <a:t>2.</a:t>
            </a:r>
            <a:r>
              <a:rPr lang="th-TH" sz="1200" b="1" dirty="0" smtClean="0">
                <a:solidFill>
                  <a:srgbClr val="FF0000"/>
                </a:solidFill>
                <a:latin typeface="Times New Roman" pitchFamily="18" charset="0"/>
              </a:rPr>
              <a:t>Travel along the blood vessel, e.g.</a:t>
            </a:r>
            <a:r>
              <a:rPr lang="en-US" sz="1200" b="1" dirty="0" smtClean="0">
                <a:solidFill>
                  <a:srgbClr val="FF0000"/>
                </a:solidFill>
                <a:latin typeface="Times New Roman" pitchFamily="18" charset="0"/>
              </a:rPr>
              <a:t> internal   carotid  artery</a:t>
            </a:r>
            <a:r>
              <a:rPr lang="en-US" sz="1200" dirty="0" smtClean="0">
                <a:solidFill>
                  <a:srgbClr val="FF0000"/>
                </a:solidFill>
                <a:latin typeface="Times New Roman" pitchFamily="18" charset="0"/>
              </a:rPr>
              <a:t>.</a:t>
            </a:r>
          </a:p>
          <a:p>
            <a:pPr marL="568325" indent="-184150" algn="l">
              <a:buFont typeface="Monotype Sorts" pitchFamily="2" charset="2"/>
              <a:buNone/>
            </a:pPr>
            <a:r>
              <a:rPr lang="en-US" sz="1200" dirty="0" smtClean="0">
                <a:latin typeface="Times New Roman" pitchFamily="18" charset="0"/>
              </a:rPr>
              <a:t> 3.</a:t>
            </a:r>
            <a:r>
              <a:rPr lang="th-TH" sz="1200" dirty="0" smtClean="0">
                <a:latin typeface="Times New Roman" pitchFamily="18" charset="0"/>
              </a:rPr>
              <a:t>Travel straight to the target organ.e.g. fibers to the </a:t>
            </a:r>
            <a:r>
              <a:rPr lang="en-US" sz="1200" dirty="0" smtClean="0">
                <a:latin typeface="Times New Roman" pitchFamily="18" charset="0"/>
              </a:rPr>
              <a:t> heart.</a:t>
            </a:r>
          </a:p>
          <a:p>
            <a:pPr algn="just"/>
            <a:r>
              <a:rPr lang="en-US" sz="1200" b="1" dirty="0" err="1" smtClean="0">
                <a:latin typeface="Times New Roman" pitchFamily="18" charset="0"/>
              </a:rPr>
              <a:t>Perivascular</a:t>
            </a:r>
            <a:r>
              <a:rPr lang="en-US" sz="1200" b="1" dirty="0" smtClean="0">
                <a:latin typeface="Times New Roman" pitchFamily="18" charset="0"/>
              </a:rPr>
              <a:t> plexus</a:t>
            </a:r>
          </a:p>
          <a:p>
            <a:pPr algn="just"/>
            <a:r>
              <a:rPr lang="en-US" sz="1200" dirty="0" smtClean="0">
                <a:latin typeface="Times New Roman" pitchFamily="18" charset="0"/>
              </a:rPr>
              <a:t>	- Sympathetic : postganglionic </a:t>
            </a:r>
          </a:p>
          <a:p>
            <a:pPr algn="just"/>
            <a:r>
              <a:rPr lang="en-US" sz="1200" dirty="0" smtClean="0">
                <a:latin typeface="Times New Roman" pitchFamily="18" charset="0"/>
              </a:rPr>
              <a:t>	    sympathetic fibers   AS</a:t>
            </a:r>
            <a:r>
              <a:rPr lang="en-US" sz="1200" baseline="0" dirty="0" smtClean="0">
                <a:latin typeface="Times New Roman" pitchFamily="18" charset="0"/>
              </a:rPr>
              <a:t> SYM; NERVES—VISERAL ORGANS,  SPINAL NERVE PARTS GO TO VISERAL EFFECTOR PARTS</a:t>
            </a:r>
            <a:endParaRPr lang="en-US" sz="1200" dirty="0" smtClean="0">
              <a:latin typeface="Times New Roman" pitchFamily="18" charset="0"/>
            </a:endParaRPr>
          </a:p>
          <a:p>
            <a:pPr algn="just"/>
            <a:r>
              <a:rPr lang="en-US" sz="1200" dirty="0" smtClean="0">
                <a:latin typeface="Times New Roman" pitchFamily="18" charset="0"/>
              </a:rPr>
              <a:t>	-Parasympathetic : </a:t>
            </a:r>
            <a:r>
              <a:rPr lang="en-US" sz="1200" dirty="0" err="1" smtClean="0">
                <a:latin typeface="Times New Roman" pitchFamily="18" charset="0"/>
              </a:rPr>
              <a:t>preganglionic</a:t>
            </a:r>
            <a:r>
              <a:rPr lang="en-US" sz="1200" dirty="0" smtClean="0">
                <a:latin typeface="Times New Roman" pitchFamily="18" charset="0"/>
              </a:rPr>
              <a:t> </a:t>
            </a:r>
          </a:p>
          <a:p>
            <a:pPr algn="just"/>
            <a:r>
              <a:rPr lang="en-US" sz="1200" dirty="0" smtClean="0">
                <a:latin typeface="Times New Roman" pitchFamily="18" charset="0"/>
              </a:rPr>
              <a:t>	    parasympathetic fibers</a:t>
            </a:r>
          </a:p>
          <a:p>
            <a:pPr algn="just"/>
            <a:r>
              <a:rPr lang="en-US" sz="1200" dirty="0" smtClean="0">
                <a:latin typeface="Times New Roman" pitchFamily="18" charset="0"/>
              </a:rPr>
              <a:t>	- Sensory fibers</a:t>
            </a:r>
            <a:endParaRPr lang="en-US" sz="1000" dirty="0" smtClean="0">
              <a:latin typeface="Times New Roman" pitchFamily="18" charset="0"/>
            </a:endParaRPr>
          </a:p>
          <a:p>
            <a:endParaRPr lang="en-US" dirty="0" smtClean="0"/>
          </a:p>
        </p:txBody>
      </p:sp>
      <p:sp>
        <p:nvSpPr>
          <p:cNvPr id="4" name="Slide Number Placeholder 3"/>
          <p:cNvSpPr>
            <a:spLocks noGrp="1"/>
          </p:cNvSpPr>
          <p:nvPr>
            <p:ph type="sldNum" sz="quarter" idx="10"/>
          </p:nvPr>
        </p:nvSpPr>
        <p:spPr/>
        <p:txBody>
          <a:bodyPr/>
          <a:lstStyle/>
          <a:p>
            <a:fld id="{2F8017D1-AD03-4D12-AADE-65C69581C366}"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8017D1-AD03-4D12-AADE-65C69581C366}"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Synapses of the ANS are specialized for their function. Rather than possessing synaptic terminals that are typical of somatic motor axons, many postganglionic autonomic neurons have bulbous expansions, or </a:t>
            </a:r>
            <a:r>
              <a:rPr lang="en-US" b="1" dirty="0" smtClean="0"/>
              <a:t>varicosities</a:t>
            </a:r>
            <a:r>
              <a:rPr lang="en-US" dirty="0" smtClean="0"/>
              <a:t>, that are distributed along their axons within their target organ  It was once believed that these varicosities indicated that neurotransmitter release sites of the ANS did not form close contact with end organs and that neurotransmitters needed to diffuse long distances across the extracellular space to reach their targets. However, we now recognize that many varicosities form synapses with their targets, with a synaptic cleft extending ∼50 nm across. At each varicosity, autonomic axons form an "en passant" synapse with their end-organ target. This arrangement results in an increase in the number of targets that a single axonal branch can influence, with wider distribution of autonomic output</a:t>
            </a:r>
          </a:p>
          <a:p>
            <a:endParaRPr lang="en-US" dirty="0"/>
          </a:p>
        </p:txBody>
      </p:sp>
      <p:sp>
        <p:nvSpPr>
          <p:cNvPr id="4" name="Slide Number Placeholder 3"/>
          <p:cNvSpPr>
            <a:spLocks noGrp="1"/>
          </p:cNvSpPr>
          <p:nvPr>
            <p:ph type="sldNum" sz="quarter" idx="10"/>
          </p:nvPr>
        </p:nvSpPr>
        <p:spPr/>
        <p:txBody>
          <a:bodyPr/>
          <a:lstStyle/>
          <a:p>
            <a:fld id="{2F8017D1-AD03-4D12-AADE-65C69581C36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8BFEC62-9512-4872-85FA-E7E0D225E092}" type="datetimeFigureOut">
              <a:rPr lang="en-US" smtClean="0"/>
              <a:pPr/>
              <a:t>1/31/2013</a:t>
            </a:fld>
            <a:endParaRPr lang="en-GB"/>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CADD46E-49C2-4035-BF20-85E3E14FDE0D}" type="slidenum">
              <a:rPr lang="en-GB" smtClean="0"/>
              <a:pPr/>
              <a:t>‹#›</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600">
                                          <p:stCondLst>
                                            <p:cond delay="0"/>
                                          </p:stCondLst>
                                        </p:cTn>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9"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BFEC62-9512-4872-85FA-E7E0D225E092}" type="datetimeFigureOut">
              <a:rPr lang="en-US" smtClean="0"/>
              <a:pPr/>
              <a:t>1/31/2013</a:t>
            </a:fld>
            <a:endParaRPr lang="en-GB"/>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D46E-49C2-4035-BF20-85E3E14FDE0D}"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BFEC62-9512-4872-85FA-E7E0D225E092}" type="datetimeFigureOut">
              <a:rPr lang="en-US" smtClean="0"/>
              <a:pPr/>
              <a:t>1/31/2013</a:t>
            </a:fld>
            <a:endParaRPr lang="en-GB"/>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D46E-49C2-4035-BF20-85E3E14FDE0D}"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fld id="{E7964D7E-9EB0-4BFC-BDF6-A71D4F3F2E1C}" type="datetime5">
              <a:rPr lang="en-US" smtClean="0"/>
              <a:pPr/>
              <a:t>31-Jan-13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D4F09A4-45F7-4176-9CEB-241091CCA864}" type="slidenum">
              <a:rPr lang="en-US"/>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8BFEC62-9512-4872-85FA-E7E0D225E092}" type="datetimeFigureOut">
              <a:rPr lang="en-US" smtClean="0"/>
              <a:pPr/>
              <a:t>1/31/2013</a:t>
            </a:fld>
            <a:endParaRPr lang="en-GB"/>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CADD46E-49C2-4035-BF20-85E3E14FDE0D}"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8BFEC62-9512-4872-85FA-E7E0D225E092}" type="datetimeFigureOut">
              <a:rPr lang="en-US" smtClean="0"/>
              <a:pPr/>
              <a:t>1/31/2013</a:t>
            </a:fld>
            <a:endParaRPr lang="en-GB"/>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CADD46E-49C2-4035-BF20-85E3E14FDE0D}" type="slidenum">
              <a:rPr lang="en-GB" smtClean="0"/>
              <a:pPr/>
              <a:t>‹#›</a:t>
            </a:fld>
            <a:endParaRPr lang="en-GB"/>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8BFEC62-9512-4872-85FA-E7E0D225E092}" type="datetimeFigureOut">
              <a:rPr lang="en-US" smtClean="0"/>
              <a:pPr/>
              <a:t>1/31/2013</a:t>
            </a:fld>
            <a:endParaRPr lang="en-GB"/>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CADD46E-49C2-4035-BF20-85E3E14FDE0D}"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8BFEC62-9512-4872-85FA-E7E0D225E092}" type="datetimeFigureOut">
              <a:rPr lang="en-US" smtClean="0"/>
              <a:pPr/>
              <a:t>1/31/2013</a:t>
            </a:fld>
            <a:endParaRPr lang="en-GB"/>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CADD46E-49C2-4035-BF20-85E3E14FDE0D}" type="slidenum">
              <a:rPr lang="en-GB" smtClean="0"/>
              <a:pPr/>
              <a:t>‹#›</a:t>
            </a:fld>
            <a:endParaRPr lang="en-GB"/>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8BFEC62-9512-4872-85FA-E7E0D225E092}" type="datetimeFigureOut">
              <a:rPr lang="en-US" smtClean="0"/>
              <a:pPr/>
              <a:t>1/31/2013</a:t>
            </a:fld>
            <a:endParaRPr lang="en-GB"/>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D46E-49C2-4035-BF20-85E3E14FDE0D}"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BFEC62-9512-4872-85FA-E7E0D225E092}" type="datetimeFigureOut">
              <a:rPr lang="en-US" smtClean="0"/>
              <a:pPr/>
              <a:t>1/31/2013</a:t>
            </a:fld>
            <a:endParaRPr lang="en-GB"/>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D46E-49C2-4035-BF20-85E3E14FDE0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8BFEC62-9512-4872-85FA-E7E0D225E092}" type="datetimeFigureOut">
              <a:rPr lang="en-US" smtClean="0"/>
              <a:pPr/>
              <a:t>1/31/2013</a:t>
            </a:fld>
            <a:endParaRPr lang="en-GB"/>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D46E-49C2-4035-BF20-85E3E14FDE0D}"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8BFEC62-9512-4872-85FA-E7E0D225E092}" type="datetimeFigureOut">
              <a:rPr lang="en-US" smtClean="0"/>
              <a:pPr/>
              <a:t>1/31/2013</a:t>
            </a:fld>
            <a:endParaRPr lang="en-GB"/>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CADD46E-49C2-4035-BF20-85E3E14FDE0D}" type="slidenum">
              <a:rPr lang="en-GB" smtClean="0"/>
              <a:pPr/>
              <a:t>‹#›</a:t>
            </a:fld>
            <a:endParaRPr lang="en-GB"/>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8BFEC62-9512-4872-85FA-E7E0D225E092}" type="datetimeFigureOut">
              <a:rPr lang="en-US" smtClean="0"/>
              <a:pPr/>
              <a:t>1/31/2013</a:t>
            </a:fld>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CADD46E-49C2-4035-BF20-85E3E14FDE0D}" type="slidenum">
              <a:rPr lang="en-GB" smtClean="0"/>
              <a:pPr/>
              <a:t>‹#›</a:t>
            </a:fld>
            <a:endParaRPr lang="en-GB"/>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600">
                                          <p:stCondLst>
                                            <p:cond delay="0"/>
                                          </p:stCondLst>
                                        </p:cTn>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5" dur="500"/>
                                        <p:tgtEl>
                                          <p:spTgt spid="8">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8" dur="500"/>
                                        <p:tgtEl>
                                          <p:spTgt spid="8">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1" dur="500"/>
                                        <p:tgtEl>
                                          <p:spTgt spid="8">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en.wikipedia.org/wiki/Skeletal_muscle" TargetMode="External"/><Relationship Id="rId3" Type="http://schemas.openxmlformats.org/officeDocument/2006/relationships/hyperlink" Target="http://en.wikipedia.org/wiki/Cardiac_output" TargetMode="External"/><Relationship Id="rId7" Type="http://schemas.openxmlformats.org/officeDocument/2006/relationships/hyperlink" Target="http://en.wikipedia.org/wiki/Arteri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en.wikipedia.org/wiki/Uterus" TargetMode="External"/><Relationship Id="rId11" Type="http://schemas.openxmlformats.org/officeDocument/2006/relationships/hyperlink" Target="http://en.wikipedia.org/wiki/Adipose_tissue" TargetMode="External"/><Relationship Id="rId5" Type="http://schemas.openxmlformats.org/officeDocument/2006/relationships/hyperlink" Target="http://en.wikipedia.org/wiki/Juxtaglomerular_cells" TargetMode="External"/><Relationship Id="rId10" Type="http://schemas.openxmlformats.org/officeDocument/2006/relationships/hyperlink" Target="http://en.wikipedia.org/wiki/Lipolysis" TargetMode="External"/><Relationship Id="rId4" Type="http://schemas.openxmlformats.org/officeDocument/2006/relationships/hyperlink" Target="http://en.wikipedia.org/wiki/Renin" TargetMode="External"/><Relationship Id="rId9" Type="http://schemas.openxmlformats.org/officeDocument/2006/relationships/hyperlink" Target="http://en.wikipedia.org/wiki/GI_tract"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8686800" cy="838200"/>
          </a:xfrm>
        </p:spPr>
        <p:txBody>
          <a:bodyPr>
            <a:normAutofit fontScale="90000"/>
          </a:bodyPr>
          <a:lstStyle/>
          <a:p>
            <a:pPr algn="ctr"/>
            <a:r>
              <a:rPr lang="pl-PL" dirty="0" smtClean="0"/>
              <a:t>ADRENERGIC SYSTEM</a:t>
            </a:r>
            <a:r>
              <a:rPr lang="en-GB" dirty="0" smtClean="0"/>
              <a:t/>
            </a:r>
            <a:br>
              <a:rPr lang="en-GB" dirty="0" smtClean="0"/>
            </a:br>
            <a:endParaRPr lang="en-GB" dirty="0"/>
          </a:p>
        </p:txBody>
      </p:sp>
      <p:sp>
        <p:nvSpPr>
          <p:cNvPr id="3" name="Content Placeholder 2"/>
          <p:cNvSpPr>
            <a:spLocks noGrp="1"/>
          </p:cNvSpPr>
          <p:nvPr>
            <p:ph idx="1"/>
          </p:nvPr>
        </p:nvSpPr>
        <p:spPr>
          <a:xfrm>
            <a:off x="1219200" y="1981200"/>
            <a:ext cx="5959475" cy="2991596"/>
          </a:xfrm>
        </p:spPr>
        <p:txBody>
          <a:bodyPr>
            <a:normAutofit fontScale="92500" lnSpcReduction="20000"/>
          </a:bodyPr>
          <a:lstStyle/>
          <a:p>
            <a:endParaRPr lang="en-GB" dirty="0" smtClean="0"/>
          </a:p>
          <a:p>
            <a:endParaRPr lang="en-GB" dirty="0" smtClean="0"/>
          </a:p>
          <a:p>
            <a:endParaRPr lang="en-GB" dirty="0" smtClean="0"/>
          </a:p>
          <a:p>
            <a:endParaRPr lang="en-GB" dirty="0" smtClean="0"/>
          </a:p>
          <a:p>
            <a:endParaRPr lang="en-GB" dirty="0" smtClean="0"/>
          </a:p>
          <a:p>
            <a:pPr algn="r">
              <a:buNone/>
            </a:pPr>
            <a:r>
              <a:rPr lang="pl-PL" dirty="0" smtClean="0"/>
              <a:t>BY DR QAZI</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28004" name="Picture 4" descr="18_09"/>
          <p:cNvPicPr>
            <a:picLocks noChangeAspect="1" noChangeArrowheads="1"/>
          </p:cNvPicPr>
          <p:nvPr/>
        </p:nvPicPr>
        <p:blipFill>
          <a:blip r:embed="rId3" cstate="print"/>
          <a:srcRect/>
          <a:stretch>
            <a:fillRect/>
          </a:stretch>
        </p:blipFill>
        <p:spPr bwMode="auto">
          <a:xfrm>
            <a:off x="0" y="0"/>
            <a:ext cx="5029200" cy="6858000"/>
          </a:xfrm>
          <a:prstGeom prst="rect">
            <a:avLst/>
          </a:prstGeom>
          <a:noFill/>
        </p:spPr>
      </p:pic>
      <p:sp>
        <p:nvSpPr>
          <p:cNvPr id="5" name="Date Placeholder 4"/>
          <p:cNvSpPr>
            <a:spLocks noGrp="1"/>
          </p:cNvSpPr>
          <p:nvPr>
            <p:ph type="dt" sz="half" idx="10"/>
          </p:nvPr>
        </p:nvSpPr>
        <p:spPr/>
        <p:txBody>
          <a:bodyPr/>
          <a:lstStyle/>
          <a:p>
            <a:fld id="{AC50C4DD-5CF0-467C-AC43-820FBC40CB52}" type="datetime5">
              <a:rPr lang="en-US" smtClean="0"/>
              <a:pPr/>
              <a:t>31-Jan-13</a:t>
            </a:fld>
            <a:endParaRPr lang="en-US"/>
          </a:p>
        </p:txBody>
      </p:sp>
      <p:pic>
        <p:nvPicPr>
          <p:cNvPr id="4" name="Picture 2"/>
          <p:cNvPicPr>
            <a:picLocks noChangeAspect="1" noChangeArrowheads="1"/>
          </p:cNvPicPr>
          <p:nvPr/>
        </p:nvPicPr>
        <p:blipFill>
          <a:blip r:embed="rId4" cstate="print"/>
          <a:srcRect/>
          <a:stretch>
            <a:fillRect/>
          </a:stretch>
        </p:blipFill>
        <p:spPr bwMode="auto">
          <a:xfrm>
            <a:off x="4953000" y="0"/>
            <a:ext cx="4191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685800" y="0"/>
            <a:ext cx="8229600" cy="1143000"/>
          </a:xfrm>
        </p:spPr>
        <p:txBody>
          <a:bodyPr>
            <a:noAutofit/>
          </a:bodyPr>
          <a:lstStyle/>
          <a:p>
            <a:pPr algn="ctr"/>
            <a:r>
              <a:rPr lang="en-US" sz="3200" dirty="0"/>
              <a:t>Sympathetic </a:t>
            </a:r>
            <a:r>
              <a:rPr lang="en-US" sz="3200" dirty="0" err="1" smtClean="0"/>
              <a:t>Variosities</a:t>
            </a:r>
            <a:r>
              <a:rPr lang="en-US" sz="3200" dirty="0" smtClean="0"/>
              <a:t> are long</a:t>
            </a:r>
            <a:r>
              <a:rPr lang="en-US" sz="3600" dirty="0" smtClean="0"/>
              <a:t/>
            </a:r>
            <a:br>
              <a:rPr lang="en-US" sz="3600" dirty="0" smtClean="0"/>
            </a:br>
            <a:r>
              <a:rPr lang="en-US" sz="3200" dirty="0" smtClean="0"/>
              <a:t>1:25,000 </a:t>
            </a:r>
            <a:r>
              <a:rPr lang="en-US" sz="3200" dirty="0" err="1" smtClean="0"/>
              <a:t>effector</a:t>
            </a:r>
            <a:r>
              <a:rPr lang="en-US" sz="3200" dirty="0" smtClean="0"/>
              <a:t>  cells; cleft ∼50 nm across</a:t>
            </a:r>
            <a:endParaRPr lang="en-US" sz="3200" dirty="0"/>
          </a:p>
        </p:txBody>
      </p:sp>
      <p:sp>
        <p:nvSpPr>
          <p:cNvPr id="4" name="Date Placeholder 3"/>
          <p:cNvSpPr>
            <a:spLocks noGrp="1"/>
          </p:cNvSpPr>
          <p:nvPr>
            <p:ph type="dt" sz="half" idx="10"/>
          </p:nvPr>
        </p:nvSpPr>
        <p:spPr>
          <a:xfrm>
            <a:off x="0" y="6548438"/>
            <a:ext cx="4938713" cy="309562"/>
          </a:xfrm>
          <a:prstGeom prst="rect">
            <a:avLst/>
          </a:prstGeom>
        </p:spPr>
        <p:txBody>
          <a:bodyPr/>
          <a:lstStyle/>
          <a:p>
            <a:fld id="{C5A9ED3F-FE55-4761-A950-C3EE0CC0A00D}" type="datetime5">
              <a:rPr lang="en-US" smtClean="0"/>
              <a:pPr/>
              <a:t>31-Jan-13</a:t>
            </a:fld>
            <a:endParaRPr lang="en-US"/>
          </a:p>
        </p:txBody>
      </p:sp>
      <p:pic>
        <p:nvPicPr>
          <p:cNvPr id="21506" name="Picture 2"/>
          <p:cNvPicPr>
            <a:picLocks noChangeAspect="1" noChangeArrowheads="1"/>
          </p:cNvPicPr>
          <p:nvPr/>
        </p:nvPicPr>
        <p:blipFill>
          <a:blip r:embed="rId3" cstate="print"/>
          <a:srcRect b="3000"/>
          <a:stretch>
            <a:fillRect/>
          </a:stretch>
        </p:blipFill>
        <p:spPr bwMode="auto">
          <a:xfrm>
            <a:off x="0" y="1143000"/>
            <a:ext cx="9144000" cy="571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0" y="0"/>
            <a:ext cx="10439400" cy="5562600"/>
          </a:xfrm>
        </p:spPr>
        <p:txBody>
          <a:bodyPr>
            <a:normAutofit/>
          </a:bodyPr>
          <a:lstStyle/>
          <a:p>
            <a:pPr algn="ctr">
              <a:buNone/>
            </a:pPr>
            <a:r>
              <a:rPr lang="en-US" sz="3600" b="1" dirty="0" smtClean="0"/>
              <a:t>CATECHOLAMINES </a:t>
            </a:r>
            <a:r>
              <a:rPr lang="en-US" sz="3200" dirty="0" smtClean="0"/>
              <a:t>  </a:t>
            </a:r>
          </a:p>
          <a:p>
            <a:pPr>
              <a:lnSpc>
                <a:spcPct val="110000"/>
              </a:lnSpc>
              <a:buNone/>
            </a:pPr>
            <a:r>
              <a:rPr lang="en-US" sz="3200" dirty="0" smtClean="0"/>
              <a:t>  </a:t>
            </a:r>
            <a:r>
              <a:rPr lang="en-US" sz="3200" dirty="0" smtClean="0"/>
              <a:t>1</a:t>
            </a:r>
            <a:r>
              <a:rPr lang="en-US" sz="2800" dirty="0" smtClean="0"/>
              <a:t>. </a:t>
            </a:r>
            <a:r>
              <a:rPr lang="en-US" sz="2800" dirty="0" err="1" smtClean="0"/>
              <a:t>Norepinephrine</a:t>
            </a:r>
            <a:r>
              <a:rPr lang="en-US" sz="2800" dirty="0" smtClean="0"/>
              <a:t> (ne) 1904</a:t>
            </a:r>
          </a:p>
          <a:p>
            <a:pPr>
              <a:lnSpc>
                <a:spcPct val="110000"/>
              </a:lnSpc>
              <a:buNone/>
            </a:pPr>
            <a:r>
              <a:rPr lang="en-US" sz="2800" dirty="0" smtClean="0"/>
              <a:t>   2. Dopamine </a:t>
            </a:r>
          </a:p>
          <a:p>
            <a:pPr>
              <a:lnSpc>
                <a:spcPct val="110000"/>
              </a:lnSpc>
              <a:buNone/>
            </a:pPr>
            <a:r>
              <a:rPr lang="en-US" sz="2800" dirty="0" smtClean="0"/>
              <a:t>  3.  Epinephrine (e) </a:t>
            </a:r>
          </a:p>
          <a:p>
            <a:pPr>
              <a:lnSpc>
                <a:spcPct val="110000"/>
              </a:lnSpc>
              <a:buNone/>
            </a:pPr>
            <a:r>
              <a:rPr lang="en-US" sz="2800" i="1" dirty="0" smtClean="0"/>
              <a:t>  </a:t>
            </a:r>
            <a:r>
              <a:rPr lang="en-US" sz="2800" dirty="0" smtClean="0"/>
              <a:t>4</a:t>
            </a:r>
            <a:r>
              <a:rPr lang="en-US" sz="2800" i="1" dirty="0" smtClean="0"/>
              <a:t>.</a:t>
            </a:r>
            <a:r>
              <a:rPr lang="en-US" sz="2800" dirty="0" smtClean="0"/>
              <a:t>Indolamines = histamine + serotonin</a:t>
            </a:r>
          </a:p>
          <a:p>
            <a:r>
              <a:rPr lang="en-US" sz="2800" dirty="0" smtClean="0"/>
              <a:t>all contain a </a:t>
            </a:r>
            <a:r>
              <a:rPr lang="en-US" sz="2800" dirty="0" err="1" smtClean="0"/>
              <a:t>catechol</a:t>
            </a:r>
            <a:r>
              <a:rPr lang="en-US" sz="2800" dirty="0" smtClean="0"/>
              <a:t> ring </a:t>
            </a:r>
            <a:r>
              <a:rPr lang="en-US" sz="2800" dirty="0" smtClean="0"/>
              <a:t> 6 </a:t>
            </a:r>
            <a:r>
              <a:rPr lang="en-US" sz="2800" dirty="0" smtClean="0"/>
              <a:t>carbon  ring </a:t>
            </a:r>
            <a:r>
              <a:rPr lang="en-US" sz="2800" dirty="0" smtClean="0"/>
              <a:t>with 2 OH groups </a:t>
            </a:r>
            <a:endParaRPr lang="en-US" sz="2800" dirty="0" smtClean="0"/>
          </a:p>
          <a:p>
            <a:r>
              <a:rPr lang="en-US" sz="2800" dirty="0" smtClean="0"/>
              <a:t>+an amine group; </a:t>
            </a:r>
            <a:endParaRPr lang="en-US" sz="2800" dirty="0" smtClean="0"/>
          </a:p>
          <a:p>
            <a:r>
              <a:rPr lang="en-US" sz="2800" dirty="0" smtClean="0"/>
              <a:t>Resting </a:t>
            </a:r>
            <a:r>
              <a:rPr lang="en-US" sz="2800" dirty="0" smtClean="0"/>
              <a:t>rate secretion</a:t>
            </a:r>
          </a:p>
          <a:p>
            <a:r>
              <a:rPr lang="en-US" sz="2800" dirty="0" smtClean="0"/>
              <a:t>– </a:t>
            </a:r>
            <a:r>
              <a:rPr lang="en-US" sz="2800" dirty="0" smtClean="0"/>
              <a:t>E: 0.2ug/kg/min,– NE: </a:t>
            </a:r>
            <a:r>
              <a:rPr lang="en-US" sz="2800" dirty="0" smtClean="0"/>
              <a:t>0.05ug/kg/min</a:t>
            </a:r>
          </a:p>
          <a:p>
            <a:endParaRPr lang="en-US" sz="2800" dirty="0" smtClean="0"/>
          </a:p>
          <a:p>
            <a:pPr>
              <a:lnSpc>
                <a:spcPct val="110000"/>
              </a:lnSpc>
              <a:buNone/>
            </a:pPr>
            <a:endParaRPr lang="en-US" sz="2800" dirty="0"/>
          </a:p>
        </p:txBody>
      </p:sp>
      <p:sp>
        <p:nvSpPr>
          <p:cNvPr id="3" name="Rectangle 2"/>
          <p:cNvSpPr/>
          <p:nvPr/>
        </p:nvSpPr>
        <p:spPr>
          <a:xfrm>
            <a:off x="0" y="5657671"/>
            <a:ext cx="9144000" cy="1200329"/>
          </a:xfrm>
          <a:prstGeom prst="rect">
            <a:avLst/>
          </a:prstGeom>
        </p:spPr>
        <p:txBody>
          <a:bodyPr wrap="square">
            <a:spAutoFit/>
          </a:bodyPr>
          <a:lstStyle/>
          <a:p>
            <a:pPr algn="ctr">
              <a:spcBef>
                <a:spcPct val="50000"/>
              </a:spcBef>
            </a:pPr>
            <a:r>
              <a:rPr lang="en-US" sz="3600" dirty="0" smtClean="0">
                <a:solidFill>
                  <a:schemeClr val="accent6">
                    <a:lumMod val="50000"/>
                  </a:schemeClr>
                </a:solidFill>
              </a:rPr>
              <a:t>SMOOTH+CARDIAC MUSCLE+ GLANDS </a:t>
            </a:r>
            <a:r>
              <a:rPr lang="en-US" sz="3600" dirty="0" err="1" smtClean="0">
                <a:solidFill>
                  <a:schemeClr val="accent6">
                    <a:lumMod val="50000"/>
                  </a:schemeClr>
                </a:solidFill>
              </a:rPr>
              <a:t>i.e</a:t>
            </a:r>
            <a:r>
              <a:rPr lang="en-US" sz="3600" dirty="0" smtClean="0">
                <a:solidFill>
                  <a:schemeClr val="accent6">
                    <a:lumMod val="50000"/>
                  </a:schemeClr>
                </a:solidFill>
              </a:rPr>
              <a:t> SWEAT GLANDS, NEURONES =N.S</a:t>
            </a:r>
            <a:endParaRPr lang="en-US" sz="3600"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2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20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2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20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20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9091">
                                            <p:txEl>
                                              <p:pRg st="5" end="5"/>
                                            </p:txEl>
                                          </p:spTgt>
                                        </p:tgtEl>
                                        <p:attrNameLst>
                                          <p:attrName>style.visibility</p:attrName>
                                        </p:attrNameLst>
                                      </p:cBhvr>
                                      <p:to>
                                        <p:strVal val="visible"/>
                                      </p:to>
                                    </p:set>
                                    <p:anim calcmode="lin" valueType="num">
                                      <p:cBhvr additive="base">
                                        <p:cTn id="37" dur="20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890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9091">
                                            <p:txEl>
                                              <p:pRg st="6" end="6"/>
                                            </p:txEl>
                                          </p:spTgt>
                                        </p:tgtEl>
                                        <p:attrNameLst>
                                          <p:attrName>style.visibility</p:attrName>
                                        </p:attrNameLst>
                                      </p:cBhvr>
                                      <p:to>
                                        <p:strVal val="visible"/>
                                      </p:to>
                                    </p:set>
                                    <p:anim calcmode="lin" valueType="num">
                                      <p:cBhvr additive="base">
                                        <p:cTn id="43" dur="20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890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9091">
                                            <p:txEl>
                                              <p:pRg st="7" end="7"/>
                                            </p:txEl>
                                          </p:spTgt>
                                        </p:tgtEl>
                                        <p:attrNameLst>
                                          <p:attrName>style.visibility</p:attrName>
                                        </p:attrNameLst>
                                      </p:cBhvr>
                                      <p:to>
                                        <p:strVal val="visible"/>
                                      </p:to>
                                    </p:set>
                                    <p:anim calcmode="lin" valueType="num">
                                      <p:cBhvr additive="base">
                                        <p:cTn id="49" dur="2000" fill="hold"/>
                                        <p:tgtEl>
                                          <p:spTgt spid="89091">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890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9091">
                                            <p:txEl>
                                              <p:pRg st="8" end="8"/>
                                            </p:txEl>
                                          </p:spTgt>
                                        </p:tgtEl>
                                        <p:attrNameLst>
                                          <p:attrName>style.visibility</p:attrName>
                                        </p:attrNameLst>
                                      </p:cBhvr>
                                      <p:to>
                                        <p:strVal val="visible"/>
                                      </p:to>
                                    </p:set>
                                    <p:anim calcmode="lin" valueType="num">
                                      <p:cBhvr additive="base">
                                        <p:cTn id="55" dur="2000" fill="hold"/>
                                        <p:tgtEl>
                                          <p:spTgt spid="89091">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890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429000" y="2209800"/>
            <a:ext cx="1447800" cy="461665"/>
          </a:xfrm>
          <a:prstGeom prst="rect">
            <a:avLst/>
          </a:prstGeom>
          <a:noFill/>
          <a:ln w="9525">
            <a:noFill/>
            <a:miter lim="800000"/>
            <a:headEnd/>
            <a:tailEnd/>
          </a:ln>
          <a:effectLst/>
        </p:spPr>
        <p:txBody>
          <a:bodyPr>
            <a:spAutoFit/>
          </a:bodyPr>
          <a:lstStyle/>
          <a:p>
            <a:r>
              <a:rPr lang="en-US" sz="2400" dirty="0"/>
              <a:t>Tyrosine </a:t>
            </a:r>
          </a:p>
        </p:txBody>
      </p:sp>
      <p:sp>
        <p:nvSpPr>
          <p:cNvPr id="16388" name="Line 4"/>
          <p:cNvSpPr>
            <a:spLocks noChangeShapeType="1"/>
          </p:cNvSpPr>
          <p:nvPr/>
        </p:nvSpPr>
        <p:spPr bwMode="auto">
          <a:xfrm>
            <a:off x="4038600" y="2667000"/>
            <a:ext cx="0" cy="685800"/>
          </a:xfrm>
          <a:prstGeom prst="line">
            <a:avLst/>
          </a:prstGeom>
          <a:noFill/>
          <a:ln w="38100">
            <a:solidFill>
              <a:schemeClr val="tx1"/>
            </a:solidFill>
            <a:round/>
            <a:headEnd/>
            <a:tailEnd type="triangle" w="med" len="med"/>
          </a:ln>
          <a:effectLst/>
        </p:spPr>
        <p:txBody>
          <a:bodyPr/>
          <a:lstStyle/>
          <a:p>
            <a:endParaRPr lang="en-US" sz="2400"/>
          </a:p>
        </p:txBody>
      </p:sp>
      <p:sp>
        <p:nvSpPr>
          <p:cNvPr id="16389" name="Text Box 5"/>
          <p:cNvSpPr txBox="1">
            <a:spLocks noChangeArrowheads="1"/>
          </p:cNvSpPr>
          <p:nvPr/>
        </p:nvSpPr>
        <p:spPr bwMode="auto">
          <a:xfrm>
            <a:off x="4572000" y="2671763"/>
            <a:ext cx="3708131" cy="461665"/>
          </a:xfrm>
          <a:prstGeom prst="rect">
            <a:avLst/>
          </a:prstGeom>
          <a:noFill/>
          <a:ln w="9525">
            <a:noFill/>
            <a:miter lim="800000"/>
            <a:headEnd/>
            <a:tailEnd/>
          </a:ln>
          <a:effectLst/>
        </p:spPr>
        <p:txBody>
          <a:bodyPr wrap="none">
            <a:spAutoFit/>
          </a:bodyPr>
          <a:lstStyle/>
          <a:p>
            <a:r>
              <a:rPr lang="en-US" sz="2400" dirty="0"/>
              <a:t>tyrosine </a:t>
            </a:r>
            <a:r>
              <a:rPr lang="en-US" sz="2400" dirty="0" err="1"/>
              <a:t>hydroxylase</a:t>
            </a:r>
            <a:r>
              <a:rPr lang="en-US" sz="2400" dirty="0"/>
              <a:t> (RLS)</a:t>
            </a:r>
          </a:p>
        </p:txBody>
      </p:sp>
      <p:sp>
        <p:nvSpPr>
          <p:cNvPr id="16390" name="Text Box 6"/>
          <p:cNvSpPr txBox="1">
            <a:spLocks noChangeArrowheads="1"/>
          </p:cNvSpPr>
          <p:nvPr/>
        </p:nvSpPr>
        <p:spPr bwMode="auto">
          <a:xfrm>
            <a:off x="2209800" y="3357563"/>
            <a:ext cx="5315301" cy="461665"/>
          </a:xfrm>
          <a:prstGeom prst="rect">
            <a:avLst/>
          </a:prstGeom>
          <a:noFill/>
          <a:ln w="9525">
            <a:noFill/>
            <a:miter lim="800000"/>
            <a:headEnd/>
            <a:tailEnd/>
          </a:ln>
          <a:effectLst/>
        </p:spPr>
        <p:txBody>
          <a:bodyPr wrap="none">
            <a:spAutoFit/>
          </a:bodyPr>
          <a:lstStyle/>
          <a:p>
            <a:r>
              <a:rPr lang="en-US" sz="2400" dirty="0"/>
              <a:t>3,4 </a:t>
            </a:r>
            <a:r>
              <a:rPr lang="en-US" sz="2400" dirty="0" err="1"/>
              <a:t>Dihydroxyphenylalanine</a:t>
            </a:r>
            <a:r>
              <a:rPr lang="en-US" sz="2400" dirty="0"/>
              <a:t> (L-DOPA)</a:t>
            </a:r>
          </a:p>
        </p:txBody>
      </p:sp>
      <p:sp>
        <p:nvSpPr>
          <p:cNvPr id="16391" name="Line 7"/>
          <p:cNvSpPr>
            <a:spLocks noChangeShapeType="1"/>
          </p:cNvSpPr>
          <p:nvPr/>
        </p:nvSpPr>
        <p:spPr bwMode="auto">
          <a:xfrm flipH="1">
            <a:off x="4038600" y="3886200"/>
            <a:ext cx="0" cy="609600"/>
          </a:xfrm>
          <a:prstGeom prst="line">
            <a:avLst/>
          </a:prstGeom>
          <a:noFill/>
          <a:ln w="38100">
            <a:solidFill>
              <a:schemeClr val="tx1"/>
            </a:solidFill>
            <a:round/>
            <a:headEnd/>
            <a:tailEnd type="triangle" w="med" len="med"/>
          </a:ln>
          <a:effectLst/>
        </p:spPr>
        <p:txBody>
          <a:bodyPr/>
          <a:lstStyle/>
          <a:p>
            <a:endParaRPr lang="en-US" sz="2400"/>
          </a:p>
        </p:txBody>
      </p:sp>
      <p:sp>
        <p:nvSpPr>
          <p:cNvPr id="16392" name="Text Box 8"/>
          <p:cNvSpPr txBox="1">
            <a:spLocks noChangeArrowheads="1"/>
          </p:cNvSpPr>
          <p:nvPr/>
        </p:nvSpPr>
        <p:spPr bwMode="auto">
          <a:xfrm>
            <a:off x="3048000" y="5414963"/>
            <a:ext cx="2306081" cy="461665"/>
          </a:xfrm>
          <a:prstGeom prst="rect">
            <a:avLst/>
          </a:prstGeom>
          <a:noFill/>
          <a:ln w="9525">
            <a:noFill/>
            <a:miter lim="800000"/>
            <a:headEnd/>
            <a:tailEnd/>
          </a:ln>
          <a:effectLst/>
        </p:spPr>
        <p:txBody>
          <a:bodyPr wrap="none">
            <a:spAutoFit/>
          </a:bodyPr>
          <a:lstStyle/>
          <a:p>
            <a:r>
              <a:rPr lang="en-US" sz="2400" dirty="0" err="1"/>
              <a:t>Norepinephrine</a:t>
            </a:r>
            <a:endParaRPr lang="en-US" sz="2400" dirty="0"/>
          </a:p>
        </p:txBody>
      </p:sp>
      <p:sp>
        <p:nvSpPr>
          <p:cNvPr id="16393" name="Text Box 9"/>
          <p:cNvSpPr txBox="1">
            <a:spLocks noChangeArrowheads="1"/>
          </p:cNvSpPr>
          <p:nvPr/>
        </p:nvSpPr>
        <p:spPr bwMode="auto">
          <a:xfrm>
            <a:off x="4114800" y="3962400"/>
            <a:ext cx="5562600" cy="461665"/>
          </a:xfrm>
          <a:prstGeom prst="rect">
            <a:avLst/>
          </a:prstGeom>
          <a:noFill/>
          <a:ln w="9525">
            <a:noFill/>
            <a:miter lim="800000"/>
            <a:headEnd/>
            <a:tailEnd/>
          </a:ln>
          <a:effectLst/>
        </p:spPr>
        <p:txBody>
          <a:bodyPr wrap="square">
            <a:spAutoFit/>
          </a:bodyPr>
          <a:lstStyle/>
          <a:p>
            <a:r>
              <a:rPr lang="en-US" sz="2400" dirty="0"/>
              <a:t>aromatic-L-Amino Acid </a:t>
            </a:r>
            <a:r>
              <a:rPr lang="en-US" sz="2400" dirty="0" err="1"/>
              <a:t>decarboxylase</a:t>
            </a:r>
            <a:endParaRPr lang="en-US" sz="2000" dirty="0"/>
          </a:p>
        </p:txBody>
      </p:sp>
      <p:sp>
        <p:nvSpPr>
          <p:cNvPr id="16394" name="Text Box 10"/>
          <p:cNvSpPr txBox="1">
            <a:spLocks noChangeArrowheads="1"/>
          </p:cNvSpPr>
          <p:nvPr/>
        </p:nvSpPr>
        <p:spPr bwMode="auto">
          <a:xfrm>
            <a:off x="3352800" y="4500563"/>
            <a:ext cx="1580882" cy="461665"/>
          </a:xfrm>
          <a:prstGeom prst="rect">
            <a:avLst/>
          </a:prstGeom>
          <a:noFill/>
          <a:ln w="9525">
            <a:noFill/>
            <a:miter lim="800000"/>
            <a:headEnd/>
            <a:tailEnd/>
          </a:ln>
          <a:effectLst/>
        </p:spPr>
        <p:txBody>
          <a:bodyPr wrap="none">
            <a:spAutoFit/>
          </a:bodyPr>
          <a:lstStyle/>
          <a:p>
            <a:r>
              <a:rPr lang="en-US" sz="2400" dirty="0"/>
              <a:t>Dopamine</a:t>
            </a:r>
          </a:p>
        </p:txBody>
      </p:sp>
      <p:sp>
        <p:nvSpPr>
          <p:cNvPr id="16395" name="Line 11"/>
          <p:cNvSpPr>
            <a:spLocks noChangeShapeType="1"/>
          </p:cNvSpPr>
          <p:nvPr/>
        </p:nvSpPr>
        <p:spPr bwMode="auto">
          <a:xfrm>
            <a:off x="4038600" y="4953000"/>
            <a:ext cx="0" cy="381000"/>
          </a:xfrm>
          <a:prstGeom prst="line">
            <a:avLst/>
          </a:prstGeom>
          <a:noFill/>
          <a:ln w="38100">
            <a:solidFill>
              <a:schemeClr val="tx1"/>
            </a:solidFill>
            <a:round/>
            <a:headEnd/>
            <a:tailEnd type="triangle" w="med" len="med"/>
          </a:ln>
          <a:effectLst/>
        </p:spPr>
        <p:txBody>
          <a:bodyPr/>
          <a:lstStyle/>
          <a:p>
            <a:endParaRPr lang="en-US" sz="2400"/>
          </a:p>
        </p:txBody>
      </p:sp>
      <p:sp>
        <p:nvSpPr>
          <p:cNvPr id="16396" name="Text Box 12"/>
          <p:cNvSpPr txBox="1">
            <a:spLocks noChangeArrowheads="1"/>
          </p:cNvSpPr>
          <p:nvPr/>
        </p:nvSpPr>
        <p:spPr bwMode="auto">
          <a:xfrm>
            <a:off x="4648200" y="4953000"/>
            <a:ext cx="4267200" cy="461665"/>
          </a:xfrm>
          <a:prstGeom prst="rect">
            <a:avLst/>
          </a:prstGeom>
          <a:noFill/>
          <a:ln w="9525">
            <a:noFill/>
            <a:miter lim="800000"/>
            <a:headEnd/>
            <a:tailEnd/>
          </a:ln>
          <a:effectLst/>
        </p:spPr>
        <p:txBody>
          <a:bodyPr>
            <a:spAutoFit/>
          </a:bodyPr>
          <a:lstStyle/>
          <a:p>
            <a:r>
              <a:rPr lang="en-US" sz="2400" dirty="0"/>
              <a:t>dopamine </a:t>
            </a:r>
            <a:r>
              <a:rPr lang="en-US" sz="2400" dirty="0">
                <a:latin typeface="Symbol" pitchFamily="18" charset="2"/>
              </a:rPr>
              <a:t>b</a:t>
            </a:r>
            <a:r>
              <a:rPr lang="en-US" sz="2400" dirty="0"/>
              <a:t> </a:t>
            </a:r>
            <a:r>
              <a:rPr lang="en-US" sz="2400" dirty="0" err="1" smtClean="0"/>
              <a:t>hydroxylase</a:t>
            </a:r>
            <a:r>
              <a:rPr lang="en-US" sz="2400" dirty="0" smtClean="0"/>
              <a:t>  </a:t>
            </a:r>
            <a:endParaRPr lang="en-US" sz="2400" dirty="0"/>
          </a:p>
        </p:txBody>
      </p:sp>
      <p:sp>
        <p:nvSpPr>
          <p:cNvPr id="16400" name="Text Box 16"/>
          <p:cNvSpPr txBox="1">
            <a:spLocks noChangeArrowheads="1"/>
          </p:cNvSpPr>
          <p:nvPr/>
        </p:nvSpPr>
        <p:spPr bwMode="auto">
          <a:xfrm>
            <a:off x="1371600" y="1147763"/>
            <a:ext cx="5896294" cy="461665"/>
          </a:xfrm>
          <a:prstGeom prst="rect">
            <a:avLst/>
          </a:prstGeom>
          <a:noFill/>
          <a:ln w="9525">
            <a:noFill/>
            <a:miter lim="800000"/>
            <a:headEnd/>
            <a:tailEnd/>
          </a:ln>
          <a:effectLst/>
        </p:spPr>
        <p:txBody>
          <a:bodyPr wrap="none">
            <a:spAutoFit/>
          </a:bodyPr>
          <a:lstStyle/>
          <a:p>
            <a:r>
              <a:rPr lang="en-US" sz="2400" dirty="0">
                <a:latin typeface="Times New Roman" pitchFamily="51" charset="0"/>
              </a:rPr>
              <a:t>          </a:t>
            </a:r>
            <a:r>
              <a:rPr lang="en-US" sz="2400" dirty="0"/>
              <a:t>Phenylalanine (amino acid from diet)</a:t>
            </a:r>
          </a:p>
        </p:txBody>
      </p:sp>
      <p:sp>
        <p:nvSpPr>
          <p:cNvPr id="16401" name="Line 17"/>
          <p:cNvSpPr>
            <a:spLocks noChangeShapeType="1"/>
          </p:cNvSpPr>
          <p:nvPr/>
        </p:nvSpPr>
        <p:spPr bwMode="auto">
          <a:xfrm>
            <a:off x="4038600" y="1600200"/>
            <a:ext cx="0" cy="685800"/>
          </a:xfrm>
          <a:prstGeom prst="line">
            <a:avLst/>
          </a:prstGeom>
          <a:noFill/>
          <a:ln w="38100">
            <a:solidFill>
              <a:schemeClr val="tx1"/>
            </a:solidFill>
            <a:round/>
            <a:headEnd/>
            <a:tailEnd type="triangle" w="med" len="med"/>
          </a:ln>
          <a:effectLst/>
        </p:spPr>
        <p:txBody>
          <a:bodyPr/>
          <a:lstStyle/>
          <a:p>
            <a:endParaRPr lang="en-US" sz="2400"/>
          </a:p>
        </p:txBody>
      </p:sp>
      <p:sp>
        <p:nvSpPr>
          <p:cNvPr id="16402" name="Text Box 18"/>
          <p:cNvSpPr txBox="1">
            <a:spLocks noChangeArrowheads="1"/>
          </p:cNvSpPr>
          <p:nvPr/>
        </p:nvSpPr>
        <p:spPr bwMode="auto">
          <a:xfrm>
            <a:off x="4419600" y="1681163"/>
            <a:ext cx="3767122" cy="461665"/>
          </a:xfrm>
          <a:prstGeom prst="rect">
            <a:avLst/>
          </a:prstGeom>
          <a:noFill/>
          <a:ln w="9525">
            <a:noFill/>
            <a:miter lim="800000"/>
            <a:headEnd/>
            <a:tailEnd/>
          </a:ln>
          <a:effectLst/>
        </p:spPr>
        <p:txBody>
          <a:bodyPr wrap="none">
            <a:spAutoFit/>
          </a:bodyPr>
          <a:lstStyle/>
          <a:p>
            <a:r>
              <a:rPr lang="en-US" sz="2400" dirty="0" smtClean="0">
                <a:latin typeface="Times New Roman" pitchFamily="51" charset="0"/>
              </a:rPr>
              <a:t> </a:t>
            </a:r>
            <a:r>
              <a:rPr lang="en-US" sz="2400" dirty="0"/>
              <a:t>phenylalanine </a:t>
            </a:r>
            <a:r>
              <a:rPr lang="en-US" sz="2400" dirty="0" err="1"/>
              <a:t>hydroxylase</a:t>
            </a:r>
            <a:endParaRPr lang="en-US" sz="2400" dirty="0"/>
          </a:p>
        </p:txBody>
      </p:sp>
      <p:sp>
        <p:nvSpPr>
          <p:cNvPr id="16405" name="Line 21"/>
          <p:cNvSpPr>
            <a:spLocks noChangeShapeType="1"/>
          </p:cNvSpPr>
          <p:nvPr/>
        </p:nvSpPr>
        <p:spPr bwMode="auto">
          <a:xfrm>
            <a:off x="4038600" y="5867400"/>
            <a:ext cx="0" cy="533400"/>
          </a:xfrm>
          <a:prstGeom prst="line">
            <a:avLst/>
          </a:prstGeom>
          <a:noFill/>
          <a:ln w="38100">
            <a:solidFill>
              <a:schemeClr val="tx1"/>
            </a:solidFill>
            <a:round/>
            <a:headEnd/>
            <a:tailEnd type="triangle" w="med" len="med"/>
          </a:ln>
          <a:effectLst/>
        </p:spPr>
        <p:txBody>
          <a:bodyPr/>
          <a:lstStyle/>
          <a:p>
            <a:endParaRPr lang="en-US" sz="2400"/>
          </a:p>
        </p:txBody>
      </p:sp>
      <p:sp>
        <p:nvSpPr>
          <p:cNvPr id="16406" name="Text Box 22"/>
          <p:cNvSpPr txBox="1">
            <a:spLocks noChangeArrowheads="1"/>
          </p:cNvSpPr>
          <p:nvPr/>
        </p:nvSpPr>
        <p:spPr bwMode="auto">
          <a:xfrm>
            <a:off x="3200400" y="6396335"/>
            <a:ext cx="1829347" cy="461665"/>
          </a:xfrm>
          <a:prstGeom prst="rect">
            <a:avLst/>
          </a:prstGeom>
          <a:noFill/>
          <a:ln w="9525">
            <a:noFill/>
            <a:miter lim="800000"/>
            <a:headEnd/>
            <a:tailEnd/>
          </a:ln>
          <a:effectLst/>
        </p:spPr>
        <p:txBody>
          <a:bodyPr wrap="none">
            <a:spAutoFit/>
          </a:bodyPr>
          <a:lstStyle/>
          <a:p>
            <a:r>
              <a:rPr lang="en-US" sz="2400" dirty="0"/>
              <a:t>Epinephrine</a:t>
            </a:r>
          </a:p>
        </p:txBody>
      </p:sp>
      <p:sp>
        <p:nvSpPr>
          <p:cNvPr id="16407" name="Text Box 23"/>
          <p:cNvSpPr txBox="1">
            <a:spLocks noChangeArrowheads="1"/>
          </p:cNvSpPr>
          <p:nvPr/>
        </p:nvSpPr>
        <p:spPr bwMode="auto">
          <a:xfrm>
            <a:off x="4267200" y="5791200"/>
            <a:ext cx="5791200" cy="830997"/>
          </a:xfrm>
          <a:prstGeom prst="rect">
            <a:avLst/>
          </a:prstGeom>
          <a:noFill/>
          <a:ln w="9525">
            <a:noFill/>
            <a:miter lim="800000"/>
            <a:headEnd/>
            <a:tailEnd/>
          </a:ln>
          <a:effectLst/>
        </p:spPr>
        <p:txBody>
          <a:bodyPr wrap="square">
            <a:spAutoFit/>
          </a:bodyPr>
          <a:lstStyle/>
          <a:p>
            <a:pPr algn="ctr"/>
            <a:r>
              <a:rPr lang="en-US" sz="2400" dirty="0" err="1"/>
              <a:t>Phenylethanol</a:t>
            </a:r>
            <a:r>
              <a:rPr lang="en-US" sz="2400" dirty="0"/>
              <a:t>-amine </a:t>
            </a:r>
            <a:r>
              <a:rPr lang="en-US" sz="2400" dirty="0" smtClean="0"/>
              <a:t>N-methyl-</a:t>
            </a:r>
            <a:r>
              <a:rPr lang="en-US" sz="2400" dirty="0" err="1" smtClean="0"/>
              <a:t>transferase</a:t>
            </a:r>
            <a:r>
              <a:rPr lang="en-US" sz="2400" dirty="0" smtClean="0"/>
              <a:t> </a:t>
            </a:r>
            <a:endParaRPr lang="en-US" sz="2000" dirty="0"/>
          </a:p>
        </p:txBody>
      </p:sp>
      <p:sp>
        <p:nvSpPr>
          <p:cNvPr id="19" name="Title 18"/>
          <p:cNvSpPr>
            <a:spLocks noGrp="1"/>
          </p:cNvSpPr>
          <p:nvPr>
            <p:ph type="title"/>
          </p:nvPr>
        </p:nvSpPr>
        <p:spPr>
          <a:xfrm>
            <a:off x="381000" y="0"/>
            <a:ext cx="8229600" cy="1143000"/>
          </a:xfrm>
        </p:spPr>
        <p:txBody>
          <a:bodyPr>
            <a:normAutofit/>
          </a:bodyPr>
          <a:lstStyle/>
          <a:p>
            <a:r>
              <a:rPr lang="en-US" sz="6000" dirty="0" smtClean="0"/>
              <a:t>              BIOSYNTHESIS </a:t>
            </a:r>
            <a:endParaRPr lang="en-US" sz="6000" dirty="0"/>
          </a:p>
        </p:txBody>
      </p:sp>
      <p:sp>
        <p:nvSpPr>
          <p:cNvPr id="20" name="Rectangle 19"/>
          <p:cNvSpPr/>
          <p:nvPr/>
        </p:nvSpPr>
        <p:spPr>
          <a:xfrm>
            <a:off x="5715000" y="6172200"/>
            <a:ext cx="1523174" cy="369332"/>
          </a:xfrm>
          <a:prstGeom prst="rect">
            <a:avLst/>
          </a:prstGeom>
        </p:spPr>
        <p:txBody>
          <a:bodyPr wrap="none">
            <a:spAutoFit/>
          </a:bodyPr>
          <a:lstStyle/>
          <a:p>
            <a:r>
              <a:rPr lang="en-US" dirty="0" smtClean="0"/>
              <a:t>adrenal gland</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400"/>
                                        </p:tgtEl>
                                        <p:attrNameLst>
                                          <p:attrName>style.visibility</p:attrName>
                                        </p:attrNameLst>
                                      </p:cBhvr>
                                      <p:to>
                                        <p:strVal val="visible"/>
                                      </p:to>
                                    </p:set>
                                    <p:animEffect transition="in" filter="diamond(in)">
                                      <p:cBhvr>
                                        <p:cTn id="7" dur="2000"/>
                                        <p:tgtEl>
                                          <p:spTgt spid="164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402"/>
                                        </p:tgtEl>
                                        <p:attrNameLst>
                                          <p:attrName>style.visibility</p:attrName>
                                        </p:attrNameLst>
                                      </p:cBhvr>
                                      <p:to>
                                        <p:strVal val="visible"/>
                                      </p:to>
                                    </p:set>
                                    <p:anim calcmode="lin" valueType="num">
                                      <p:cBhvr additive="base">
                                        <p:cTn id="12" dur="2000" fill="hold"/>
                                        <p:tgtEl>
                                          <p:spTgt spid="16402"/>
                                        </p:tgtEl>
                                        <p:attrNameLst>
                                          <p:attrName>ppt_x</p:attrName>
                                        </p:attrNameLst>
                                      </p:cBhvr>
                                      <p:tavLst>
                                        <p:tav tm="0">
                                          <p:val>
                                            <p:strVal val="#ppt_x"/>
                                          </p:val>
                                        </p:tav>
                                        <p:tav tm="100000">
                                          <p:val>
                                            <p:strVal val="#ppt_x"/>
                                          </p:val>
                                        </p:tav>
                                      </p:tavLst>
                                    </p:anim>
                                    <p:anim calcmode="lin" valueType="num">
                                      <p:cBhvr additive="base">
                                        <p:cTn id="13" dur="2000" fill="hold"/>
                                        <p:tgtEl>
                                          <p:spTgt spid="1640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diamond(in)">
                                      <p:cBhvr>
                                        <p:cTn id="18" dur="2000"/>
                                        <p:tgtEl>
                                          <p:spTgt spid="1638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389"/>
                                        </p:tgtEl>
                                        <p:attrNameLst>
                                          <p:attrName>style.visibility</p:attrName>
                                        </p:attrNameLst>
                                      </p:cBhvr>
                                      <p:to>
                                        <p:strVal val="visible"/>
                                      </p:to>
                                    </p:set>
                                    <p:anim calcmode="lin" valueType="num">
                                      <p:cBhvr additive="base">
                                        <p:cTn id="23" dur="2000" fill="hold"/>
                                        <p:tgtEl>
                                          <p:spTgt spid="16389"/>
                                        </p:tgtEl>
                                        <p:attrNameLst>
                                          <p:attrName>ppt_x</p:attrName>
                                        </p:attrNameLst>
                                      </p:cBhvr>
                                      <p:tavLst>
                                        <p:tav tm="0">
                                          <p:val>
                                            <p:strVal val="#ppt_x"/>
                                          </p:val>
                                        </p:tav>
                                        <p:tav tm="100000">
                                          <p:val>
                                            <p:strVal val="#ppt_x"/>
                                          </p:val>
                                        </p:tav>
                                      </p:tavLst>
                                    </p:anim>
                                    <p:anim calcmode="lin" valueType="num">
                                      <p:cBhvr additive="base">
                                        <p:cTn id="24" dur="20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6390"/>
                                        </p:tgtEl>
                                        <p:attrNameLst>
                                          <p:attrName>style.visibility</p:attrName>
                                        </p:attrNameLst>
                                      </p:cBhvr>
                                      <p:to>
                                        <p:strVal val="visible"/>
                                      </p:to>
                                    </p:set>
                                    <p:animEffect transition="in" filter="diamond(in)">
                                      <p:cBhvr>
                                        <p:cTn id="29" dur="2000"/>
                                        <p:tgtEl>
                                          <p:spTgt spid="1639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393"/>
                                        </p:tgtEl>
                                        <p:attrNameLst>
                                          <p:attrName>style.visibility</p:attrName>
                                        </p:attrNameLst>
                                      </p:cBhvr>
                                      <p:to>
                                        <p:strVal val="visible"/>
                                      </p:to>
                                    </p:set>
                                    <p:anim calcmode="lin" valueType="num">
                                      <p:cBhvr additive="base">
                                        <p:cTn id="34" dur="2000" fill="hold"/>
                                        <p:tgtEl>
                                          <p:spTgt spid="16393"/>
                                        </p:tgtEl>
                                        <p:attrNameLst>
                                          <p:attrName>ppt_x</p:attrName>
                                        </p:attrNameLst>
                                      </p:cBhvr>
                                      <p:tavLst>
                                        <p:tav tm="0">
                                          <p:val>
                                            <p:strVal val="#ppt_x"/>
                                          </p:val>
                                        </p:tav>
                                        <p:tav tm="100000">
                                          <p:val>
                                            <p:strVal val="#ppt_x"/>
                                          </p:val>
                                        </p:tav>
                                      </p:tavLst>
                                    </p:anim>
                                    <p:anim calcmode="lin" valueType="num">
                                      <p:cBhvr additive="base">
                                        <p:cTn id="35" dur="20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6394"/>
                                        </p:tgtEl>
                                        <p:attrNameLst>
                                          <p:attrName>style.visibility</p:attrName>
                                        </p:attrNameLst>
                                      </p:cBhvr>
                                      <p:to>
                                        <p:strVal val="visible"/>
                                      </p:to>
                                    </p:set>
                                    <p:animEffect transition="in" filter="diamond(in)">
                                      <p:cBhvr>
                                        <p:cTn id="40" dur="2000"/>
                                        <p:tgtEl>
                                          <p:spTgt spid="1639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396"/>
                                        </p:tgtEl>
                                        <p:attrNameLst>
                                          <p:attrName>style.visibility</p:attrName>
                                        </p:attrNameLst>
                                      </p:cBhvr>
                                      <p:to>
                                        <p:strVal val="visible"/>
                                      </p:to>
                                    </p:set>
                                    <p:anim calcmode="lin" valueType="num">
                                      <p:cBhvr additive="base">
                                        <p:cTn id="45" dur="2000" fill="hold"/>
                                        <p:tgtEl>
                                          <p:spTgt spid="16396"/>
                                        </p:tgtEl>
                                        <p:attrNameLst>
                                          <p:attrName>ppt_x</p:attrName>
                                        </p:attrNameLst>
                                      </p:cBhvr>
                                      <p:tavLst>
                                        <p:tav tm="0">
                                          <p:val>
                                            <p:strVal val="#ppt_x"/>
                                          </p:val>
                                        </p:tav>
                                        <p:tav tm="100000">
                                          <p:val>
                                            <p:strVal val="#ppt_x"/>
                                          </p:val>
                                        </p:tav>
                                      </p:tavLst>
                                    </p:anim>
                                    <p:anim calcmode="lin" valueType="num">
                                      <p:cBhvr additive="base">
                                        <p:cTn id="46" dur="2000" fill="hold"/>
                                        <p:tgtEl>
                                          <p:spTgt spid="1639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6392"/>
                                        </p:tgtEl>
                                        <p:attrNameLst>
                                          <p:attrName>style.visibility</p:attrName>
                                        </p:attrNameLst>
                                      </p:cBhvr>
                                      <p:to>
                                        <p:strVal val="visible"/>
                                      </p:to>
                                    </p:set>
                                    <p:animEffect transition="in" filter="diamond(in)">
                                      <p:cBhvr>
                                        <p:cTn id="51" dur="2000"/>
                                        <p:tgtEl>
                                          <p:spTgt spid="1639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407"/>
                                        </p:tgtEl>
                                        <p:attrNameLst>
                                          <p:attrName>style.visibility</p:attrName>
                                        </p:attrNameLst>
                                      </p:cBhvr>
                                      <p:to>
                                        <p:strVal val="visible"/>
                                      </p:to>
                                    </p:set>
                                    <p:anim calcmode="lin" valueType="num">
                                      <p:cBhvr additive="base">
                                        <p:cTn id="56" dur="2000" fill="hold"/>
                                        <p:tgtEl>
                                          <p:spTgt spid="16407"/>
                                        </p:tgtEl>
                                        <p:attrNameLst>
                                          <p:attrName>ppt_x</p:attrName>
                                        </p:attrNameLst>
                                      </p:cBhvr>
                                      <p:tavLst>
                                        <p:tav tm="0">
                                          <p:val>
                                            <p:strVal val="#ppt_x"/>
                                          </p:val>
                                        </p:tav>
                                        <p:tav tm="100000">
                                          <p:val>
                                            <p:strVal val="#ppt_x"/>
                                          </p:val>
                                        </p:tav>
                                      </p:tavLst>
                                    </p:anim>
                                    <p:anim calcmode="lin" valueType="num">
                                      <p:cBhvr additive="base">
                                        <p:cTn id="57" dur="2000" fill="hold"/>
                                        <p:tgtEl>
                                          <p:spTgt spid="1640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6406"/>
                                        </p:tgtEl>
                                        <p:attrNameLst>
                                          <p:attrName>style.visibility</p:attrName>
                                        </p:attrNameLst>
                                      </p:cBhvr>
                                      <p:to>
                                        <p:strVal val="visible"/>
                                      </p:to>
                                    </p:set>
                                    <p:animEffect transition="in" filter="diamond(in)">
                                      <p:cBhvr>
                                        <p:cTn id="62" dur="2000"/>
                                        <p:tgtEl>
                                          <p:spTgt spid="1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9" grpId="0"/>
      <p:bldP spid="16390" grpId="0"/>
      <p:bldP spid="16392" grpId="0"/>
      <p:bldP spid="16393" grpId="0"/>
      <p:bldP spid="16394" grpId="0"/>
      <p:bldP spid="16396" grpId="0"/>
      <p:bldP spid="16400" grpId="0"/>
      <p:bldP spid="16402" grpId="0"/>
      <p:bldP spid="16406" grpId="0"/>
      <p:bldP spid="1640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4800600"/>
            <a:ext cx="3405188" cy="636588"/>
            <a:chOff x="672" y="1827"/>
            <a:chExt cx="1609" cy="535"/>
          </a:xfrm>
        </p:grpSpPr>
        <p:sp>
          <p:nvSpPr>
            <p:cNvPr id="62467" name="Text Box 3"/>
            <p:cNvSpPr txBox="1">
              <a:spLocks noChangeArrowheads="1"/>
            </p:cNvSpPr>
            <p:nvPr/>
          </p:nvSpPr>
          <p:spPr bwMode="auto">
            <a:xfrm>
              <a:off x="2019" y="2079"/>
              <a:ext cx="262" cy="283"/>
            </a:xfrm>
            <a:prstGeom prst="rect">
              <a:avLst/>
            </a:prstGeom>
            <a:noFill/>
            <a:ln w="9525">
              <a:noFill/>
              <a:miter lim="800000"/>
              <a:headEnd/>
              <a:tailEnd/>
            </a:ln>
            <a:effectLst/>
          </p:spPr>
          <p:txBody>
            <a:bodyPr wrap="none">
              <a:spAutoFit/>
            </a:bodyPr>
            <a:lstStyle/>
            <a:p>
              <a:r>
                <a:rPr lang="en-GB" sz="1600" b="1">
                  <a:latin typeface="Arial" charset="0"/>
                </a:rPr>
                <a:t>NH</a:t>
              </a:r>
              <a:r>
                <a:rPr lang="en-GB" sz="1600" b="1" baseline="-25000">
                  <a:latin typeface="Arial" charset="0"/>
                </a:rPr>
                <a:t>2</a:t>
              </a:r>
            </a:p>
          </p:txBody>
        </p:sp>
        <p:sp>
          <p:nvSpPr>
            <p:cNvPr id="62468" name="Line 4"/>
            <p:cNvSpPr>
              <a:spLocks noChangeShapeType="1"/>
            </p:cNvSpPr>
            <p:nvPr/>
          </p:nvSpPr>
          <p:spPr bwMode="auto">
            <a:xfrm>
              <a:off x="1043" y="1983"/>
              <a:ext cx="58" cy="87"/>
            </a:xfrm>
            <a:prstGeom prst="line">
              <a:avLst/>
            </a:prstGeom>
            <a:noFill/>
            <a:ln w="28575">
              <a:solidFill>
                <a:srgbClr val="FF00FF"/>
              </a:solidFill>
              <a:round/>
              <a:headEnd/>
              <a:tailEnd/>
            </a:ln>
            <a:effectLst/>
          </p:spPr>
          <p:txBody>
            <a:bodyPr/>
            <a:lstStyle/>
            <a:p>
              <a:endParaRPr lang="en-US"/>
            </a:p>
          </p:txBody>
        </p:sp>
        <p:sp>
          <p:nvSpPr>
            <p:cNvPr id="62469" name="Text Box 5"/>
            <p:cNvSpPr txBox="1">
              <a:spLocks noChangeArrowheads="1"/>
            </p:cNvSpPr>
            <p:nvPr/>
          </p:nvSpPr>
          <p:spPr bwMode="auto">
            <a:xfrm>
              <a:off x="810" y="1827"/>
              <a:ext cx="231" cy="283"/>
            </a:xfrm>
            <a:prstGeom prst="rect">
              <a:avLst/>
            </a:prstGeom>
            <a:noFill/>
            <a:ln w="9525">
              <a:noFill/>
              <a:miter lim="800000"/>
              <a:headEnd/>
              <a:tailEnd/>
            </a:ln>
            <a:effectLst/>
          </p:spPr>
          <p:txBody>
            <a:bodyPr wrap="none">
              <a:spAutoFit/>
            </a:bodyPr>
            <a:lstStyle/>
            <a:p>
              <a:r>
                <a:rPr lang="en-GB" sz="1600" b="1">
                  <a:latin typeface="Arial" charset="0"/>
                </a:rPr>
                <a:t>HO</a:t>
              </a:r>
            </a:p>
          </p:txBody>
        </p:sp>
        <p:grpSp>
          <p:nvGrpSpPr>
            <p:cNvPr id="3" name="Group 6"/>
            <p:cNvGrpSpPr>
              <a:grpSpLocks/>
            </p:cNvGrpSpPr>
            <p:nvPr/>
          </p:nvGrpSpPr>
          <p:grpSpPr bwMode="auto">
            <a:xfrm>
              <a:off x="1007" y="2065"/>
              <a:ext cx="355" cy="240"/>
              <a:chOff x="1356" y="1728"/>
              <a:chExt cx="444" cy="300"/>
            </a:xfrm>
          </p:grpSpPr>
          <p:sp>
            <p:nvSpPr>
              <p:cNvPr id="62471" name="AutoShape 7"/>
              <p:cNvSpPr>
                <a:spLocks noChangeArrowheads="1"/>
              </p:cNvSpPr>
              <p:nvPr/>
            </p:nvSpPr>
            <p:spPr bwMode="auto">
              <a:xfrm>
                <a:off x="1356" y="1728"/>
                <a:ext cx="444" cy="300"/>
              </a:xfrm>
              <a:prstGeom prst="hexagon">
                <a:avLst>
                  <a:gd name="adj" fmla="val 37000"/>
                  <a:gd name="vf" fmla="val 115470"/>
                </a:avLst>
              </a:prstGeom>
              <a:noFill/>
              <a:ln w="25400">
                <a:solidFill>
                  <a:srgbClr val="FF00FF"/>
                </a:solidFill>
                <a:miter lim="800000"/>
                <a:headEnd/>
                <a:tailEnd/>
              </a:ln>
              <a:effectLst/>
            </p:spPr>
            <p:txBody>
              <a:bodyPr wrap="none" anchor="ctr"/>
              <a:lstStyle/>
              <a:p>
                <a:endParaRPr lang="en-US"/>
              </a:p>
            </p:txBody>
          </p:sp>
          <p:sp>
            <p:nvSpPr>
              <p:cNvPr id="62472" name="Oval 8"/>
              <p:cNvSpPr>
                <a:spLocks noChangeArrowheads="1"/>
              </p:cNvSpPr>
              <p:nvPr/>
            </p:nvSpPr>
            <p:spPr bwMode="auto">
              <a:xfrm>
                <a:off x="1452" y="1770"/>
                <a:ext cx="264" cy="216"/>
              </a:xfrm>
              <a:prstGeom prst="ellipse">
                <a:avLst/>
              </a:prstGeom>
              <a:noFill/>
              <a:ln w="25400">
                <a:solidFill>
                  <a:srgbClr val="FF00FF"/>
                </a:solidFill>
                <a:round/>
                <a:headEnd/>
                <a:tailEnd/>
              </a:ln>
              <a:effectLst/>
            </p:spPr>
            <p:txBody>
              <a:bodyPr wrap="none" anchor="ctr"/>
              <a:lstStyle/>
              <a:p>
                <a:endParaRPr lang="en-US"/>
              </a:p>
            </p:txBody>
          </p:sp>
        </p:grpSp>
        <p:sp>
          <p:nvSpPr>
            <p:cNvPr id="62473" name="Line 9"/>
            <p:cNvSpPr>
              <a:spLocks noChangeShapeType="1"/>
            </p:cNvSpPr>
            <p:nvPr/>
          </p:nvSpPr>
          <p:spPr bwMode="auto">
            <a:xfrm>
              <a:off x="1362" y="2185"/>
              <a:ext cx="77" cy="0"/>
            </a:xfrm>
            <a:prstGeom prst="line">
              <a:avLst/>
            </a:prstGeom>
            <a:noFill/>
            <a:ln w="28575">
              <a:solidFill>
                <a:srgbClr val="FF00FF"/>
              </a:solidFill>
              <a:round/>
              <a:headEnd/>
              <a:tailEnd/>
            </a:ln>
            <a:effectLst/>
          </p:spPr>
          <p:txBody>
            <a:bodyPr/>
            <a:lstStyle/>
            <a:p>
              <a:endParaRPr lang="en-US"/>
            </a:p>
          </p:txBody>
        </p:sp>
        <p:sp>
          <p:nvSpPr>
            <p:cNvPr id="62474" name="Text Box 10"/>
            <p:cNvSpPr txBox="1">
              <a:spLocks noChangeArrowheads="1"/>
            </p:cNvSpPr>
            <p:nvPr/>
          </p:nvSpPr>
          <p:spPr bwMode="auto">
            <a:xfrm>
              <a:off x="1705" y="2079"/>
              <a:ext cx="262" cy="283"/>
            </a:xfrm>
            <a:prstGeom prst="rect">
              <a:avLst/>
            </a:prstGeom>
            <a:noFill/>
            <a:ln w="9525">
              <a:noFill/>
              <a:miter lim="800000"/>
              <a:headEnd/>
              <a:tailEnd/>
            </a:ln>
            <a:effectLst/>
          </p:spPr>
          <p:txBody>
            <a:bodyPr wrap="none">
              <a:spAutoFit/>
            </a:bodyPr>
            <a:lstStyle/>
            <a:p>
              <a:r>
                <a:rPr lang="en-GB" sz="1600" b="1">
                  <a:latin typeface="Arial" charset="0"/>
                </a:rPr>
                <a:t>CH</a:t>
              </a:r>
              <a:r>
                <a:rPr lang="en-GB" sz="1600" b="1" baseline="-25000">
                  <a:latin typeface="Arial" charset="0"/>
                </a:rPr>
                <a:t>2</a:t>
              </a:r>
            </a:p>
          </p:txBody>
        </p:sp>
        <p:sp>
          <p:nvSpPr>
            <p:cNvPr id="62475" name="Text Box 11"/>
            <p:cNvSpPr txBox="1">
              <a:spLocks noChangeArrowheads="1"/>
            </p:cNvSpPr>
            <p:nvPr/>
          </p:nvSpPr>
          <p:spPr bwMode="auto">
            <a:xfrm>
              <a:off x="1402" y="2079"/>
              <a:ext cx="262" cy="283"/>
            </a:xfrm>
            <a:prstGeom prst="rect">
              <a:avLst/>
            </a:prstGeom>
            <a:noFill/>
            <a:ln w="9525">
              <a:noFill/>
              <a:miter lim="800000"/>
              <a:headEnd/>
              <a:tailEnd/>
            </a:ln>
            <a:effectLst/>
          </p:spPr>
          <p:txBody>
            <a:bodyPr wrap="none">
              <a:spAutoFit/>
            </a:bodyPr>
            <a:lstStyle/>
            <a:p>
              <a:r>
                <a:rPr lang="en-GB" sz="1600" b="1" dirty="0">
                  <a:latin typeface="Arial" charset="0"/>
                </a:rPr>
                <a:t>CH</a:t>
              </a:r>
              <a:r>
                <a:rPr lang="en-GB" sz="1600" b="1" baseline="-25000" dirty="0">
                  <a:latin typeface="Arial" charset="0"/>
                </a:rPr>
                <a:t>2</a:t>
              </a:r>
            </a:p>
          </p:txBody>
        </p:sp>
        <p:sp>
          <p:nvSpPr>
            <p:cNvPr id="62476" name="Line 12"/>
            <p:cNvSpPr>
              <a:spLocks noChangeShapeType="1"/>
            </p:cNvSpPr>
            <p:nvPr/>
          </p:nvSpPr>
          <p:spPr bwMode="auto">
            <a:xfrm>
              <a:off x="1665" y="2186"/>
              <a:ext cx="76" cy="0"/>
            </a:xfrm>
            <a:prstGeom prst="line">
              <a:avLst/>
            </a:prstGeom>
            <a:noFill/>
            <a:ln w="28575">
              <a:solidFill>
                <a:srgbClr val="FF00FF"/>
              </a:solidFill>
              <a:round/>
              <a:headEnd/>
              <a:tailEnd/>
            </a:ln>
            <a:effectLst/>
          </p:spPr>
          <p:txBody>
            <a:bodyPr/>
            <a:lstStyle/>
            <a:p>
              <a:endParaRPr lang="en-US"/>
            </a:p>
          </p:txBody>
        </p:sp>
        <p:sp>
          <p:nvSpPr>
            <p:cNvPr id="62477" name="Line 13"/>
            <p:cNvSpPr>
              <a:spLocks noChangeShapeType="1"/>
            </p:cNvSpPr>
            <p:nvPr/>
          </p:nvSpPr>
          <p:spPr bwMode="auto">
            <a:xfrm>
              <a:off x="1981" y="2186"/>
              <a:ext cx="77" cy="0"/>
            </a:xfrm>
            <a:prstGeom prst="line">
              <a:avLst/>
            </a:prstGeom>
            <a:noFill/>
            <a:ln w="28575">
              <a:solidFill>
                <a:srgbClr val="FF00FF"/>
              </a:solidFill>
              <a:round/>
              <a:headEnd/>
              <a:tailEnd/>
            </a:ln>
            <a:effectLst/>
          </p:spPr>
          <p:txBody>
            <a:bodyPr/>
            <a:lstStyle/>
            <a:p>
              <a:endParaRPr lang="en-US"/>
            </a:p>
          </p:txBody>
        </p:sp>
        <p:sp>
          <p:nvSpPr>
            <p:cNvPr id="62478" name="Text Box 14"/>
            <p:cNvSpPr txBox="1">
              <a:spLocks noChangeArrowheads="1"/>
            </p:cNvSpPr>
            <p:nvPr/>
          </p:nvSpPr>
          <p:spPr bwMode="auto">
            <a:xfrm>
              <a:off x="672" y="2075"/>
              <a:ext cx="231" cy="283"/>
            </a:xfrm>
            <a:prstGeom prst="rect">
              <a:avLst/>
            </a:prstGeom>
            <a:noFill/>
            <a:ln w="9525">
              <a:noFill/>
              <a:miter lim="800000"/>
              <a:headEnd/>
              <a:tailEnd/>
            </a:ln>
            <a:effectLst/>
          </p:spPr>
          <p:txBody>
            <a:bodyPr wrap="none">
              <a:spAutoFit/>
            </a:bodyPr>
            <a:lstStyle/>
            <a:p>
              <a:r>
                <a:rPr lang="en-GB" sz="1600" b="1">
                  <a:latin typeface="Arial" charset="0"/>
                </a:rPr>
                <a:t>HO</a:t>
              </a:r>
            </a:p>
          </p:txBody>
        </p:sp>
        <p:sp>
          <p:nvSpPr>
            <p:cNvPr id="62479" name="Line 15"/>
            <p:cNvSpPr>
              <a:spLocks noChangeShapeType="1"/>
            </p:cNvSpPr>
            <p:nvPr/>
          </p:nvSpPr>
          <p:spPr bwMode="auto">
            <a:xfrm>
              <a:off x="922" y="2193"/>
              <a:ext cx="77" cy="0"/>
            </a:xfrm>
            <a:prstGeom prst="line">
              <a:avLst/>
            </a:prstGeom>
            <a:noFill/>
            <a:ln w="28575">
              <a:solidFill>
                <a:srgbClr val="FF00FF"/>
              </a:solidFill>
              <a:round/>
              <a:headEnd/>
              <a:tailEnd/>
            </a:ln>
            <a:effectLst/>
          </p:spPr>
          <p:txBody>
            <a:bodyPr/>
            <a:lstStyle/>
            <a:p>
              <a:endParaRPr lang="en-US"/>
            </a:p>
          </p:txBody>
        </p:sp>
      </p:grpSp>
      <p:sp>
        <p:nvSpPr>
          <p:cNvPr id="62480" name="Text Box 16"/>
          <p:cNvSpPr txBox="1">
            <a:spLocks noChangeArrowheads="1"/>
          </p:cNvSpPr>
          <p:nvPr/>
        </p:nvSpPr>
        <p:spPr bwMode="auto">
          <a:xfrm>
            <a:off x="4343400" y="4953000"/>
            <a:ext cx="5562600" cy="553998"/>
          </a:xfrm>
          <a:prstGeom prst="rect">
            <a:avLst/>
          </a:prstGeom>
          <a:noFill/>
          <a:ln w="9525">
            <a:noFill/>
            <a:miter lim="800000"/>
            <a:headEnd/>
            <a:tailEnd/>
          </a:ln>
          <a:effectLst/>
        </p:spPr>
        <p:txBody>
          <a:bodyPr wrap="square">
            <a:spAutoFit/>
          </a:bodyPr>
          <a:lstStyle/>
          <a:p>
            <a:r>
              <a:rPr lang="en-GB" sz="1600" b="1" dirty="0" smtClean="0">
                <a:latin typeface="Arial" charset="0"/>
              </a:rPr>
              <a:t>DOPAMINE (DIHYDROXYPHENYL-ETHYLAMINE</a:t>
            </a:r>
            <a:r>
              <a:rPr lang="en-GB" sz="1600" b="1" dirty="0">
                <a:latin typeface="Arial" charset="0"/>
              </a:rPr>
              <a:t>)</a:t>
            </a:r>
          </a:p>
          <a:p>
            <a:endParaRPr lang="en-GB" sz="1400" b="1" i="1" dirty="0">
              <a:latin typeface="Arial" charset="0"/>
            </a:endParaRPr>
          </a:p>
        </p:txBody>
      </p:sp>
      <p:grpSp>
        <p:nvGrpSpPr>
          <p:cNvPr id="4" name="Group 17"/>
          <p:cNvGrpSpPr>
            <a:grpSpLocks/>
          </p:cNvGrpSpPr>
          <p:nvPr/>
        </p:nvGrpSpPr>
        <p:grpSpPr bwMode="auto">
          <a:xfrm>
            <a:off x="914400" y="685800"/>
            <a:ext cx="2633663" cy="593725"/>
            <a:chOff x="312" y="925"/>
            <a:chExt cx="1244" cy="500"/>
          </a:xfrm>
        </p:grpSpPr>
        <p:grpSp>
          <p:nvGrpSpPr>
            <p:cNvPr id="5" name="Group 18"/>
            <p:cNvGrpSpPr>
              <a:grpSpLocks/>
            </p:cNvGrpSpPr>
            <p:nvPr/>
          </p:nvGrpSpPr>
          <p:grpSpPr bwMode="auto">
            <a:xfrm>
              <a:off x="312" y="925"/>
              <a:ext cx="355" cy="240"/>
              <a:chOff x="1356" y="1728"/>
              <a:chExt cx="444" cy="300"/>
            </a:xfrm>
          </p:grpSpPr>
          <p:sp>
            <p:nvSpPr>
              <p:cNvPr id="62483" name="AutoShape 19"/>
              <p:cNvSpPr>
                <a:spLocks noChangeArrowheads="1"/>
              </p:cNvSpPr>
              <p:nvPr/>
            </p:nvSpPr>
            <p:spPr bwMode="auto">
              <a:xfrm>
                <a:off x="1356" y="1728"/>
                <a:ext cx="444" cy="300"/>
              </a:xfrm>
              <a:prstGeom prst="hexagon">
                <a:avLst>
                  <a:gd name="adj" fmla="val 37000"/>
                  <a:gd name="vf" fmla="val 115470"/>
                </a:avLst>
              </a:prstGeom>
              <a:noFill/>
              <a:ln w="25400">
                <a:solidFill>
                  <a:srgbClr val="FF00FF"/>
                </a:solidFill>
                <a:miter lim="800000"/>
                <a:headEnd/>
                <a:tailEnd/>
              </a:ln>
              <a:effectLst/>
            </p:spPr>
            <p:txBody>
              <a:bodyPr wrap="none" anchor="ctr"/>
              <a:lstStyle/>
              <a:p>
                <a:endParaRPr lang="en-US"/>
              </a:p>
            </p:txBody>
          </p:sp>
          <p:sp>
            <p:nvSpPr>
              <p:cNvPr id="62484" name="Oval 20"/>
              <p:cNvSpPr>
                <a:spLocks noChangeArrowheads="1"/>
              </p:cNvSpPr>
              <p:nvPr/>
            </p:nvSpPr>
            <p:spPr bwMode="auto">
              <a:xfrm>
                <a:off x="1452" y="1770"/>
                <a:ext cx="264" cy="216"/>
              </a:xfrm>
              <a:prstGeom prst="ellipse">
                <a:avLst/>
              </a:prstGeom>
              <a:noFill/>
              <a:ln w="25400">
                <a:solidFill>
                  <a:srgbClr val="FF00FF"/>
                </a:solidFill>
                <a:round/>
                <a:headEnd/>
                <a:tailEnd/>
              </a:ln>
              <a:effectLst/>
            </p:spPr>
            <p:txBody>
              <a:bodyPr wrap="none" anchor="ctr"/>
              <a:lstStyle/>
              <a:p>
                <a:endParaRPr lang="en-US" dirty="0"/>
              </a:p>
            </p:txBody>
          </p:sp>
        </p:grpSp>
        <p:sp>
          <p:nvSpPr>
            <p:cNvPr id="62485" name="Line 21"/>
            <p:cNvSpPr>
              <a:spLocks noChangeShapeType="1"/>
            </p:cNvSpPr>
            <p:nvPr/>
          </p:nvSpPr>
          <p:spPr bwMode="auto">
            <a:xfrm>
              <a:off x="667" y="1045"/>
              <a:ext cx="77" cy="0"/>
            </a:xfrm>
            <a:prstGeom prst="line">
              <a:avLst/>
            </a:prstGeom>
            <a:noFill/>
            <a:ln w="28575">
              <a:solidFill>
                <a:srgbClr val="FF00FF"/>
              </a:solidFill>
              <a:round/>
              <a:headEnd/>
              <a:tailEnd/>
            </a:ln>
            <a:effectLst/>
          </p:spPr>
          <p:txBody>
            <a:bodyPr/>
            <a:lstStyle/>
            <a:p>
              <a:endParaRPr lang="en-US"/>
            </a:p>
          </p:txBody>
        </p:sp>
        <p:sp>
          <p:nvSpPr>
            <p:cNvPr id="62486" name="Text Box 22"/>
            <p:cNvSpPr txBox="1">
              <a:spLocks noChangeArrowheads="1"/>
            </p:cNvSpPr>
            <p:nvPr/>
          </p:nvSpPr>
          <p:spPr bwMode="auto">
            <a:xfrm>
              <a:off x="1010" y="938"/>
              <a:ext cx="225" cy="284"/>
            </a:xfrm>
            <a:prstGeom prst="rect">
              <a:avLst/>
            </a:prstGeom>
            <a:noFill/>
            <a:ln w="9525">
              <a:noFill/>
              <a:miter lim="800000"/>
              <a:headEnd/>
              <a:tailEnd/>
            </a:ln>
            <a:effectLst/>
          </p:spPr>
          <p:txBody>
            <a:bodyPr wrap="none">
              <a:spAutoFit/>
            </a:bodyPr>
            <a:lstStyle/>
            <a:p>
              <a:r>
                <a:rPr lang="en-GB" sz="1600" b="1">
                  <a:latin typeface="Arial" charset="0"/>
                </a:rPr>
                <a:t>CH</a:t>
              </a:r>
            </a:p>
          </p:txBody>
        </p:sp>
        <p:sp>
          <p:nvSpPr>
            <p:cNvPr id="62487" name="Text Box 23"/>
            <p:cNvSpPr txBox="1">
              <a:spLocks noChangeArrowheads="1"/>
            </p:cNvSpPr>
            <p:nvPr/>
          </p:nvSpPr>
          <p:spPr bwMode="auto">
            <a:xfrm>
              <a:off x="707" y="938"/>
              <a:ext cx="262" cy="284"/>
            </a:xfrm>
            <a:prstGeom prst="rect">
              <a:avLst/>
            </a:prstGeom>
            <a:noFill/>
            <a:ln w="9525">
              <a:noFill/>
              <a:miter lim="800000"/>
              <a:headEnd/>
              <a:tailEnd/>
            </a:ln>
            <a:effectLst/>
          </p:spPr>
          <p:txBody>
            <a:bodyPr wrap="none">
              <a:spAutoFit/>
            </a:bodyPr>
            <a:lstStyle/>
            <a:p>
              <a:r>
                <a:rPr lang="en-GB" sz="1600" b="1">
                  <a:latin typeface="Arial" charset="0"/>
                </a:rPr>
                <a:t>CH</a:t>
              </a:r>
              <a:r>
                <a:rPr lang="en-GB" sz="1600" b="1" baseline="-25000">
                  <a:latin typeface="Arial" charset="0"/>
                </a:rPr>
                <a:t>2</a:t>
              </a:r>
            </a:p>
          </p:txBody>
        </p:sp>
        <p:sp>
          <p:nvSpPr>
            <p:cNvPr id="62488" name="Line 24"/>
            <p:cNvSpPr>
              <a:spLocks noChangeShapeType="1"/>
            </p:cNvSpPr>
            <p:nvPr/>
          </p:nvSpPr>
          <p:spPr bwMode="auto">
            <a:xfrm>
              <a:off x="970" y="1045"/>
              <a:ext cx="76" cy="0"/>
            </a:xfrm>
            <a:prstGeom prst="line">
              <a:avLst/>
            </a:prstGeom>
            <a:noFill/>
            <a:ln w="28575">
              <a:solidFill>
                <a:srgbClr val="FF00FF"/>
              </a:solidFill>
              <a:round/>
              <a:headEnd/>
              <a:tailEnd/>
            </a:ln>
            <a:effectLst/>
          </p:spPr>
          <p:txBody>
            <a:bodyPr/>
            <a:lstStyle/>
            <a:p>
              <a:endParaRPr lang="en-US"/>
            </a:p>
          </p:txBody>
        </p:sp>
        <p:sp>
          <p:nvSpPr>
            <p:cNvPr id="62489" name="Text Box 25"/>
            <p:cNvSpPr txBox="1">
              <a:spLocks noChangeArrowheads="1"/>
            </p:cNvSpPr>
            <p:nvPr/>
          </p:nvSpPr>
          <p:spPr bwMode="auto">
            <a:xfrm>
              <a:off x="1004" y="1142"/>
              <a:ext cx="375" cy="283"/>
            </a:xfrm>
            <a:prstGeom prst="rect">
              <a:avLst/>
            </a:prstGeom>
            <a:noFill/>
            <a:ln w="9525">
              <a:noFill/>
              <a:miter lim="800000"/>
              <a:headEnd/>
              <a:tailEnd/>
            </a:ln>
            <a:effectLst/>
          </p:spPr>
          <p:txBody>
            <a:bodyPr wrap="none">
              <a:spAutoFit/>
            </a:bodyPr>
            <a:lstStyle/>
            <a:p>
              <a:r>
                <a:rPr lang="en-GB" sz="1600" b="1">
                  <a:latin typeface="Arial" charset="0"/>
                </a:rPr>
                <a:t>COOH</a:t>
              </a:r>
            </a:p>
          </p:txBody>
        </p:sp>
        <p:sp>
          <p:nvSpPr>
            <p:cNvPr id="62490" name="Line 26"/>
            <p:cNvSpPr>
              <a:spLocks noChangeShapeType="1"/>
            </p:cNvSpPr>
            <p:nvPr/>
          </p:nvSpPr>
          <p:spPr bwMode="auto">
            <a:xfrm rot="-5400000">
              <a:off x="1073" y="1146"/>
              <a:ext cx="77" cy="0"/>
            </a:xfrm>
            <a:prstGeom prst="line">
              <a:avLst/>
            </a:prstGeom>
            <a:noFill/>
            <a:ln w="28575">
              <a:solidFill>
                <a:schemeClr val="bg1"/>
              </a:solidFill>
              <a:round/>
              <a:headEnd/>
              <a:tailEnd/>
            </a:ln>
            <a:effectLst/>
          </p:spPr>
          <p:txBody>
            <a:bodyPr/>
            <a:lstStyle/>
            <a:p>
              <a:endParaRPr lang="en-US"/>
            </a:p>
          </p:txBody>
        </p:sp>
        <p:sp>
          <p:nvSpPr>
            <p:cNvPr id="62491" name="Line 27"/>
            <p:cNvSpPr>
              <a:spLocks noChangeShapeType="1"/>
            </p:cNvSpPr>
            <p:nvPr/>
          </p:nvSpPr>
          <p:spPr bwMode="auto">
            <a:xfrm>
              <a:off x="1256" y="1045"/>
              <a:ext cx="77" cy="0"/>
            </a:xfrm>
            <a:prstGeom prst="line">
              <a:avLst/>
            </a:prstGeom>
            <a:noFill/>
            <a:ln w="28575">
              <a:solidFill>
                <a:srgbClr val="FF00FF"/>
              </a:solidFill>
              <a:round/>
              <a:headEnd/>
              <a:tailEnd/>
            </a:ln>
            <a:effectLst/>
          </p:spPr>
          <p:txBody>
            <a:bodyPr/>
            <a:lstStyle/>
            <a:p>
              <a:endParaRPr lang="en-US"/>
            </a:p>
          </p:txBody>
        </p:sp>
        <p:sp>
          <p:nvSpPr>
            <p:cNvPr id="62492" name="Text Box 28"/>
            <p:cNvSpPr txBox="1">
              <a:spLocks noChangeArrowheads="1"/>
            </p:cNvSpPr>
            <p:nvPr/>
          </p:nvSpPr>
          <p:spPr bwMode="auto">
            <a:xfrm>
              <a:off x="1294" y="938"/>
              <a:ext cx="262" cy="284"/>
            </a:xfrm>
            <a:prstGeom prst="rect">
              <a:avLst/>
            </a:prstGeom>
            <a:noFill/>
            <a:ln w="9525">
              <a:noFill/>
              <a:miter lim="800000"/>
              <a:headEnd/>
              <a:tailEnd/>
            </a:ln>
            <a:effectLst/>
          </p:spPr>
          <p:txBody>
            <a:bodyPr wrap="none">
              <a:spAutoFit/>
            </a:bodyPr>
            <a:lstStyle/>
            <a:p>
              <a:r>
                <a:rPr lang="en-GB" sz="1600" b="1">
                  <a:latin typeface="Arial" charset="0"/>
                </a:rPr>
                <a:t>NH</a:t>
              </a:r>
              <a:r>
                <a:rPr lang="en-GB" sz="1600" b="1" baseline="-25000">
                  <a:latin typeface="Arial" charset="0"/>
                </a:rPr>
                <a:t>2</a:t>
              </a:r>
            </a:p>
          </p:txBody>
        </p:sp>
      </p:grpSp>
      <p:grpSp>
        <p:nvGrpSpPr>
          <p:cNvPr id="6" name="Group 29"/>
          <p:cNvGrpSpPr>
            <a:grpSpLocks/>
          </p:cNvGrpSpPr>
          <p:nvPr/>
        </p:nvGrpSpPr>
        <p:grpSpPr bwMode="auto">
          <a:xfrm>
            <a:off x="533400" y="1905000"/>
            <a:ext cx="3070225" cy="912813"/>
            <a:chOff x="446" y="865"/>
            <a:chExt cx="1451" cy="766"/>
          </a:xfrm>
        </p:grpSpPr>
        <p:grpSp>
          <p:nvGrpSpPr>
            <p:cNvPr id="7" name="Group 30"/>
            <p:cNvGrpSpPr>
              <a:grpSpLocks/>
            </p:cNvGrpSpPr>
            <p:nvPr/>
          </p:nvGrpSpPr>
          <p:grpSpPr bwMode="auto">
            <a:xfrm>
              <a:off x="629" y="1113"/>
              <a:ext cx="355" cy="240"/>
              <a:chOff x="1356" y="1728"/>
              <a:chExt cx="444" cy="300"/>
            </a:xfrm>
          </p:grpSpPr>
          <p:sp>
            <p:nvSpPr>
              <p:cNvPr id="62495" name="AutoShape 31"/>
              <p:cNvSpPr>
                <a:spLocks noChangeArrowheads="1"/>
              </p:cNvSpPr>
              <p:nvPr/>
            </p:nvSpPr>
            <p:spPr bwMode="auto">
              <a:xfrm>
                <a:off x="1356" y="1728"/>
                <a:ext cx="444" cy="300"/>
              </a:xfrm>
              <a:prstGeom prst="hexagon">
                <a:avLst>
                  <a:gd name="adj" fmla="val 37000"/>
                  <a:gd name="vf" fmla="val 115470"/>
                </a:avLst>
              </a:prstGeom>
              <a:noFill/>
              <a:ln w="25400">
                <a:solidFill>
                  <a:srgbClr val="FF00FF"/>
                </a:solidFill>
                <a:miter lim="800000"/>
                <a:headEnd/>
                <a:tailEnd/>
              </a:ln>
              <a:effectLst/>
            </p:spPr>
            <p:txBody>
              <a:bodyPr wrap="none" anchor="ctr"/>
              <a:lstStyle/>
              <a:p>
                <a:endParaRPr lang="en-US"/>
              </a:p>
            </p:txBody>
          </p:sp>
          <p:sp>
            <p:nvSpPr>
              <p:cNvPr id="62496" name="Oval 32"/>
              <p:cNvSpPr>
                <a:spLocks noChangeArrowheads="1"/>
              </p:cNvSpPr>
              <p:nvPr/>
            </p:nvSpPr>
            <p:spPr bwMode="auto">
              <a:xfrm>
                <a:off x="1452" y="1770"/>
                <a:ext cx="264" cy="216"/>
              </a:xfrm>
              <a:prstGeom prst="ellipse">
                <a:avLst/>
              </a:prstGeom>
              <a:noFill/>
              <a:ln w="25400">
                <a:solidFill>
                  <a:srgbClr val="FF00FF"/>
                </a:solidFill>
                <a:round/>
                <a:headEnd/>
                <a:tailEnd/>
              </a:ln>
              <a:effectLst/>
            </p:spPr>
            <p:txBody>
              <a:bodyPr wrap="none" anchor="ctr"/>
              <a:lstStyle/>
              <a:p>
                <a:endParaRPr lang="en-US"/>
              </a:p>
            </p:txBody>
          </p:sp>
        </p:grpSp>
        <p:sp>
          <p:nvSpPr>
            <p:cNvPr id="62497" name="Line 33"/>
            <p:cNvSpPr>
              <a:spLocks noChangeShapeType="1"/>
            </p:cNvSpPr>
            <p:nvPr/>
          </p:nvSpPr>
          <p:spPr bwMode="auto">
            <a:xfrm>
              <a:off x="984" y="1233"/>
              <a:ext cx="77" cy="0"/>
            </a:xfrm>
            <a:prstGeom prst="line">
              <a:avLst/>
            </a:prstGeom>
            <a:noFill/>
            <a:ln w="28575">
              <a:solidFill>
                <a:srgbClr val="FF00FF"/>
              </a:solidFill>
              <a:round/>
              <a:headEnd/>
              <a:tailEnd/>
            </a:ln>
            <a:effectLst/>
          </p:spPr>
          <p:txBody>
            <a:bodyPr/>
            <a:lstStyle/>
            <a:p>
              <a:endParaRPr lang="en-US"/>
            </a:p>
          </p:txBody>
        </p:sp>
        <p:sp>
          <p:nvSpPr>
            <p:cNvPr id="62498" name="Text Box 34"/>
            <p:cNvSpPr txBox="1">
              <a:spLocks noChangeArrowheads="1"/>
            </p:cNvSpPr>
            <p:nvPr/>
          </p:nvSpPr>
          <p:spPr bwMode="auto">
            <a:xfrm>
              <a:off x="1327" y="1127"/>
              <a:ext cx="225" cy="283"/>
            </a:xfrm>
            <a:prstGeom prst="rect">
              <a:avLst/>
            </a:prstGeom>
            <a:noFill/>
            <a:ln w="9525">
              <a:noFill/>
              <a:miter lim="800000"/>
              <a:headEnd/>
              <a:tailEnd/>
            </a:ln>
            <a:effectLst/>
          </p:spPr>
          <p:txBody>
            <a:bodyPr wrap="none">
              <a:spAutoFit/>
            </a:bodyPr>
            <a:lstStyle/>
            <a:p>
              <a:r>
                <a:rPr lang="en-GB" sz="1600" b="1">
                  <a:latin typeface="Arial" charset="0"/>
                </a:rPr>
                <a:t>CH</a:t>
              </a:r>
            </a:p>
          </p:txBody>
        </p:sp>
        <p:sp>
          <p:nvSpPr>
            <p:cNvPr id="62499" name="Text Box 35"/>
            <p:cNvSpPr txBox="1">
              <a:spLocks noChangeArrowheads="1"/>
            </p:cNvSpPr>
            <p:nvPr/>
          </p:nvSpPr>
          <p:spPr bwMode="auto">
            <a:xfrm>
              <a:off x="1024" y="1127"/>
              <a:ext cx="262" cy="283"/>
            </a:xfrm>
            <a:prstGeom prst="rect">
              <a:avLst/>
            </a:prstGeom>
            <a:noFill/>
            <a:ln w="9525">
              <a:noFill/>
              <a:miter lim="800000"/>
              <a:headEnd/>
              <a:tailEnd/>
            </a:ln>
            <a:effectLst/>
          </p:spPr>
          <p:txBody>
            <a:bodyPr wrap="none">
              <a:spAutoFit/>
            </a:bodyPr>
            <a:lstStyle/>
            <a:p>
              <a:r>
                <a:rPr lang="en-GB" sz="1600" b="1">
                  <a:latin typeface="Arial" charset="0"/>
                </a:rPr>
                <a:t>CH</a:t>
              </a:r>
              <a:r>
                <a:rPr lang="en-GB" sz="1600" b="1" baseline="-25000">
                  <a:latin typeface="Arial" charset="0"/>
                </a:rPr>
                <a:t>2</a:t>
              </a:r>
            </a:p>
          </p:txBody>
        </p:sp>
        <p:sp>
          <p:nvSpPr>
            <p:cNvPr id="62500" name="Line 36"/>
            <p:cNvSpPr>
              <a:spLocks noChangeShapeType="1"/>
            </p:cNvSpPr>
            <p:nvPr/>
          </p:nvSpPr>
          <p:spPr bwMode="auto">
            <a:xfrm>
              <a:off x="1287" y="1234"/>
              <a:ext cx="76" cy="0"/>
            </a:xfrm>
            <a:prstGeom prst="line">
              <a:avLst/>
            </a:prstGeom>
            <a:noFill/>
            <a:ln w="28575">
              <a:solidFill>
                <a:srgbClr val="FF00FF"/>
              </a:solidFill>
              <a:round/>
              <a:headEnd/>
              <a:tailEnd/>
            </a:ln>
            <a:effectLst/>
          </p:spPr>
          <p:txBody>
            <a:bodyPr/>
            <a:lstStyle/>
            <a:p>
              <a:endParaRPr lang="en-US"/>
            </a:p>
          </p:txBody>
        </p:sp>
        <p:sp>
          <p:nvSpPr>
            <p:cNvPr id="62501" name="Text Box 37"/>
            <p:cNvSpPr txBox="1">
              <a:spLocks noChangeArrowheads="1"/>
            </p:cNvSpPr>
            <p:nvPr/>
          </p:nvSpPr>
          <p:spPr bwMode="auto">
            <a:xfrm>
              <a:off x="1333" y="1348"/>
              <a:ext cx="375" cy="283"/>
            </a:xfrm>
            <a:prstGeom prst="rect">
              <a:avLst/>
            </a:prstGeom>
            <a:noFill/>
            <a:ln w="9525">
              <a:noFill/>
              <a:miter lim="800000"/>
              <a:headEnd/>
              <a:tailEnd/>
            </a:ln>
            <a:effectLst/>
          </p:spPr>
          <p:txBody>
            <a:bodyPr wrap="none">
              <a:spAutoFit/>
            </a:bodyPr>
            <a:lstStyle/>
            <a:p>
              <a:r>
                <a:rPr lang="en-GB" sz="1600" b="1">
                  <a:latin typeface="Arial" charset="0"/>
                </a:rPr>
                <a:t>COOH</a:t>
              </a:r>
            </a:p>
          </p:txBody>
        </p:sp>
        <p:sp>
          <p:nvSpPr>
            <p:cNvPr id="62502" name="Line 38"/>
            <p:cNvSpPr>
              <a:spLocks noChangeShapeType="1"/>
            </p:cNvSpPr>
            <p:nvPr/>
          </p:nvSpPr>
          <p:spPr bwMode="auto">
            <a:xfrm rot="-5400000">
              <a:off x="1390" y="1351"/>
              <a:ext cx="77" cy="0"/>
            </a:xfrm>
            <a:prstGeom prst="line">
              <a:avLst/>
            </a:prstGeom>
            <a:noFill/>
            <a:ln w="28575">
              <a:solidFill>
                <a:schemeClr val="bg1"/>
              </a:solidFill>
              <a:round/>
              <a:headEnd/>
              <a:tailEnd/>
            </a:ln>
            <a:effectLst/>
          </p:spPr>
          <p:txBody>
            <a:bodyPr/>
            <a:lstStyle/>
            <a:p>
              <a:endParaRPr lang="en-US"/>
            </a:p>
          </p:txBody>
        </p:sp>
        <p:sp>
          <p:nvSpPr>
            <p:cNvPr id="62503" name="Line 39"/>
            <p:cNvSpPr>
              <a:spLocks noChangeShapeType="1"/>
            </p:cNvSpPr>
            <p:nvPr/>
          </p:nvSpPr>
          <p:spPr bwMode="auto">
            <a:xfrm>
              <a:off x="1591" y="1234"/>
              <a:ext cx="77" cy="0"/>
            </a:xfrm>
            <a:prstGeom prst="line">
              <a:avLst/>
            </a:prstGeom>
            <a:noFill/>
            <a:ln w="28575">
              <a:solidFill>
                <a:srgbClr val="FF00FF"/>
              </a:solidFill>
              <a:round/>
              <a:headEnd/>
              <a:tailEnd/>
            </a:ln>
            <a:effectLst/>
          </p:spPr>
          <p:txBody>
            <a:bodyPr/>
            <a:lstStyle/>
            <a:p>
              <a:endParaRPr lang="en-US"/>
            </a:p>
          </p:txBody>
        </p:sp>
        <p:sp>
          <p:nvSpPr>
            <p:cNvPr id="62504" name="Text Box 40"/>
            <p:cNvSpPr txBox="1">
              <a:spLocks noChangeArrowheads="1"/>
            </p:cNvSpPr>
            <p:nvPr/>
          </p:nvSpPr>
          <p:spPr bwMode="auto">
            <a:xfrm>
              <a:off x="1635" y="1127"/>
              <a:ext cx="262" cy="283"/>
            </a:xfrm>
            <a:prstGeom prst="rect">
              <a:avLst/>
            </a:prstGeom>
            <a:noFill/>
            <a:ln w="9525">
              <a:noFill/>
              <a:miter lim="800000"/>
              <a:headEnd/>
              <a:tailEnd/>
            </a:ln>
            <a:effectLst/>
          </p:spPr>
          <p:txBody>
            <a:bodyPr wrap="none">
              <a:spAutoFit/>
            </a:bodyPr>
            <a:lstStyle/>
            <a:p>
              <a:r>
                <a:rPr lang="en-GB" sz="1600" b="1">
                  <a:latin typeface="Arial" charset="0"/>
                </a:rPr>
                <a:t>NH</a:t>
              </a:r>
              <a:r>
                <a:rPr lang="en-GB" sz="1600" b="1" baseline="-25000">
                  <a:latin typeface="Arial" charset="0"/>
                </a:rPr>
                <a:t>2</a:t>
              </a:r>
            </a:p>
          </p:txBody>
        </p:sp>
        <p:sp>
          <p:nvSpPr>
            <p:cNvPr id="62505" name="Text Box 41"/>
            <p:cNvSpPr txBox="1">
              <a:spLocks noChangeArrowheads="1"/>
            </p:cNvSpPr>
            <p:nvPr/>
          </p:nvSpPr>
          <p:spPr bwMode="auto">
            <a:xfrm>
              <a:off x="446" y="865"/>
              <a:ext cx="231" cy="282"/>
            </a:xfrm>
            <a:prstGeom prst="rect">
              <a:avLst/>
            </a:prstGeom>
            <a:noFill/>
            <a:ln w="9525">
              <a:noFill/>
              <a:miter lim="800000"/>
              <a:headEnd/>
              <a:tailEnd/>
            </a:ln>
            <a:effectLst/>
          </p:spPr>
          <p:txBody>
            <a:bodyPr wrap="none">
              <a:spAutoFit/>
            </a:bodyPr>
            <a:lstStyle/>
            <a:p>
              <a:r>
                <a:rPr lang="en-GB" sz="1600" b="1">
                  <a:latin typeface="Arial" charset="0"/>
                </a:rPr>
                <a:t>HO</a:t>
              </a:r>
            </a:p>
          </p:txBody>
        </p:sp>
        <p:sp>
          <p:nvSpPr>
            <p:cNvPr id="62506" name="Line 42"/>
            <p:cNvSpPr>
              <a:spLocks noChangeShapeType="1"/>
            </p:cNvSpPr>
            <p:nvPr/>
          </p:nvSpPr>
          <p:spPr bwMode="auto">
            <a:xfrm>
              <a:off x="676" y="1031"/>
              <a:ext cx="58" cy="87"/>
            </a:xfrm>
            <a:prstGeom prst="line">
              <a:avLst/>
            </a:prstGeom>
            <a:noFill/>
            <a:ln w="28575">
              <a:solidFill>
                <a:srgbClr val="FF00FF"/>
              </a:solidFill>
              <a:round/>
              <a:headEnd/>
              <a:tailEnd/>
            </a:ln>
            <a:effectLst/>
          </p:spPr>
          <p:txBody>
            <a:bodyPr/>
            <a:lstStyle/>
            <a:p>
              <a:endParaRPr lang="en-US"/>
            </a:p>
          </p:txBody>
        </p:sp>
      </p:grpSp>
      <p:grpSp>
        <p:nvGrpSpPr>
          <p:cNvPr id="8" name="Group 43"/>
          <p:cNvGrpSpPr>
            <a:grpSpLocks/>
          </p:cNvGrpSpPr>
          <p:nvPr/>
        </p:nvGrpSpPr>
        <p:grpSpPr bwMode="auto">
          <a:xfrm>
            <a:off x="304800" y="3200400"/>
            <a:ext cx="3359150" cy="908050"/>
            <a:chOff x="2648" y="838"/>
            <a:chExt cx="1587" cy="764"/>
          </a:xfrm>
        </p:grpSpPr>
        <p:sp>
          <p:nvSpPr>
            <p:cNvPr id="62508" name="Line 44"/>
            <p:cNvSpPr>
              <a:spLocks noChangeShapeType="1"/>
            </p:cNvSpPr>
            <p:nvPr/>
          </p:nvSpPr>
          <p:spPr bwMode="auto">
            <a:xfrm>
              <a:off x="2995" y="1002"/>
              <a:ext cx="58" cy="87"/>
            </a:xfrm>
            <a:prstGeom prst="line">
              <a:avLst/>
            </a:prstGeom>
            <a:noFill/>
            <a:ln w="28575">
              <a:solidFill>
                <a:srgbClr val="FF00FF"/>
              </a:solidFill>
              <a:round/>
              <a:headEnd/>
              <a:tailEnd/>
            </a:ln>
            <a:effectLst/>
          </p:spPr>
          <p:txBody>
            <a:bodyPr/>
            <a:lstStyle/>
            <a:p>
              <a:endParaRPr lang="en-US"/>
            </a:p>
          </p:txBody>
        </p:sp>
        <p:sp>
          <p:nvSpPr>
            <p:cNvPr id="62509" name="Text Box 45"/>
            <p:cNvSpPr txBox="1">
              <a:spLocks noChangeArrowheads="1"/>
            </p:cNvSpPr>
            <p:nvPr/>
          </p:nvSpPr>
          <p:spPr bwMode="auto">
            <a:xfrm>
              <a:off x="2794" y="838"/>
              <a:ext cx="231" cy="283"/>
            </a:xfrm>
            <a:prstGeom prst="rect">
              <a:avLst/>
            </a:prstGeom>
            <a:noFill/>
            <a:ln w="9525">
              <a:noFill/>
              <a:miter lim="800000"/>
              <a:headEnd/>
              <a:tailEnd/>
            </a:ln>
            <a:effectLst/>
          </p:spPr>
          <p:txBody>
            <a:bodyPr wrap="none">
              <a:spAutoFit/>
            </a:bodyPr>
            <a:lstStyle/>
            <a:p>
              <a:r>
                <a:rPr lang="en-GB" sz="1600" b="1" dirty="0">
                  <a:latin typeface="Arial" charset="0"/>
                </a:rPr>
                <a:t>HO</a:t>
              </a:r>
            </a:p>
          </p:txBody>
        </p:sp>
        <p:grpSp>
          <p:nvGrpSpPr>
            <p:cNvPr id="9" name="Group 46"/>
            <p:cNvGrpSpPr>
              <a:grpSpLocks/>
            </p:cNvGrpSpPr>
            <p:nvPr/>
          </p:nvGrpSpPr>
          <p:grpSpPr bwMode="auto">
            <a:xfrm>
              <a:off x="2967" y="1084"/>
              <a:ext cx="355" cy="240"/>
              <a:chOff x="1356" y="1728"/>
              <a:chExt cx="444" cy="300"/>
            </a:xfrm>
          </p:grpSpPr>
          <p:sp>
            <p:nvSpPr>
              <p:cNvPr id="62511" name="AutoShape 47"/>
              <p:cNvSpPr>
                <a:spLocks noChangeArrowheads="1"/>
              </p:cNvSpPr>
              <p:nvPr/>
            </p:nvSpPr>
            <p:spPr bwMode="auto">
              <a:xfrm>
                <a:off x="1356" y="1728"/>
                <a:ext cx="444" cy="300"/>
              </a:xfrm>
              <a:prstGeom prst="hexagon">
                <a:avLst>
                  <a:gd name="adj" fmla="val 37000"/>
                  <a:gd name="vf" fmla="val 115470"/>
                </a:avLst>
              </a:prstGeom>
              <a:noFill/>
              <a:ln w="25400">
                <a:solidFill>
                  <a:srgbClr val="FF00FF"/>
                </a:solidFill>
                <a:miter lim="800000"/>
                <a:headEnd/>
                <a:tailEnd/>
              </a:ln>
              <a:effectLst/>
            </p:spPr>
            <p:txBody>
              <a:bodyPr wrap="none" anchor="ctr"/>
              <a:lstStyle/>
              <a:p>
                <a:endParaRPr lang="en-US"/>
              </a:p>
            </p:txBody>
          </p:sp>
          <p:sp>
            <p:nvSpPr>
              <p:cNvPr id="62512" name="Oval 48"/>
              <p:cNvSpPr>
                <a:spLocks noChangeArrowheads="1"/>
              </p:cNvSpPr>
              <p:nvPr/>
            </p:nvSpPr>
            <p:spPr bwMode="auto">
              <a:xfrm>
                <a:off x="1452" y="1770"/>
                <a:ext cx="264" cy="216"/>
              </a:xfrm>
              <a:prstGeom prst="ellipse">
                <a:avLst/>
              </a:prstGeom>
              <a:noFill/>
              <a:ln w="25400">
                <a:solidFill>
                  <a:srgbClr val="FF00FF"/>
                </a:solidFill>
                <a:round/>
                <a:headEnd/>
                <a:tailEnd/>
              </a:ln>
              <a:effectLst/>
            </p:spPr>
            <p:txBody>
              <a:bodyPr wrap="none" anchor="ctr"/>
              <a:lstStyle/>
              <a:p>
                <a:endParaRPr lang="en-US"/>
              </a:p>
            </p:txBody>
          </p:sp>
        </p:grpSp>
        <p:sp>
          <p:nvSpPr>
            <p:cNvPr id="62513" name="Line 49"/>
            <p:cNvSpPr>
              <a:spLocks noChangeShapeType="1"/>
            </p:cNvSpPr>
            <p:nvPr/>
          </p:nvSpPr>
          <p:spPr bwMode="auto">
            <a:xfrm>
              <a:off x="3322" y="1204"/>
              <a:ext cx="77" cy="0"/>
            </a:xfrm>
            <a:prstGeom prst="line">
              <a:avLst/>
            </a:prstGeom>
            <a:noFill/>
            <a:ln w="28575">
              <a:solidFill>
                <a:srgbClr val="FF00FF"/>
              </a:solidFill>
              <a:round/>
              <a:headEnd/>
              <a:tailEnd/>
            </a:ln>
            <a:effectLst/>
          </p:spPr>
          <p:txBody>
            <a:bodyPr/>
            <a:lstStyle/>
            <a:p>
              <a:endParaRPr lang="en-US"/>
            </a:p>
          </p:txBody>
        </p:sp>
        <p:sp>
          <p:nvSpPr>
            <p:cNvPr id="62514" name="Text Box 50"/>
            <p:cNvSpPr txBox="1">
              <a:spLocks noChangeArrowheads="1"/>
            </p:cNvSpPr>
            <p:nvPr/>
          </p:nvSpPr>
          <p:spPr bwMode="auto">
            <a:xfrm>
              <a:off x="3665" y="1098"/>
              <a:ext cx="225" cy="284"/>
            </a:xfrm>
            <a:prstGeom prst="rect">
              <a:avLst/>
            </a:prstGeom>
            <a:noFill/>
            <a:ln w="9525">
              <a:noFill/>
              <a:miter lim="800000"/>
              <a:headEnd/>
              <a:tailEnd/>
            </a:ln>
            <a:effectLst/>
          </p:spPr>
          <p:txBody>
            <a:bodyPr wrap="none">
              <a:spAutoFit/>
            </a:bodyPr>
            <a:lstStyle/>
            <a:p>
              <a:r>
                <a:rPr lang="en-GB" sz="1600" b="1" dirty="0">
                  <a:latin typeface="Arial" charset="0"/>
                </a:rPr>
                <a:t>CH</a:t>
              </a:r>
            </a:p>
          </p:txBody>
        </p:sp>
        <p:sp>
          <p:nvSpPr>
            <p:cNvPr id="62515" name="Text Box 51"/>
            <p:cNvSpPr txBox="1">
              <a:spLocks noChangeArrowheads="1"/>
            </p:cNvSpPr>
            <p:nvPr/>
          </p:nvSpPr>
          <p:spPr bwMode="auto">
            <a:xfrm>
              <a:off x="3362" y="1098"/>
              <a:ext cx="262" cy="284"/>
            </a:xfrm>
            <a:prstGeom prst="rect">
              <a:avLst/>
            </a:prstGeom>
            <a:noFill/>
            <a:ln w="9525">
              <a:noFill/>
              <a:miter lim="800000"/>
              <a:headEnd/>
              <a:tailEnd/>
            </a:ln>
            <a:effectLst/>
          </p:spPr>
          <p:txBody>
            <a:bodyPr wrap="none">
              <a:spAutoFit/>
            </a:bodyPr>
            <a:lstStyle/>
            <a:p>
              <a:r>
                <a:rPr lang="en-GB" sz="1600" b="1" dirty="0">
                  <a:latin typeface="Arial" charset="0"/>
                </a:rPr>
                <a:t>CH</a:t>
              </a:r>
              <a:r>
                <a:rPr lang="en-GB" sz="1600" b="1" baseline="-25000" dirty="0">
                  <a:latin typeface="Arial" charset="0"/>
                </a:rPr>
                <a:t>2</a:t>
              </a:r>
            </a:p>
          </p:txBody>
        </p:sp>
        <p:sp>
          <p:nvSpPr>
            <p:cNvPr id="62516" name="Line 52"/>
            <p:cNvSpPr>
              <a:spLocks noChangeShapeType="1"/>
            </p:cNvSpPr>
            <p:nvPr/>
          </p:nvSpPr>
          <p:spPr bwMode="auto">
            <a:xfrm>
              <a:off x="3643" y="1214"/>
              <a:ext cx="76" cy="0"/>
            </a:xfrm>
            <a:prstGeom prst="line">
              <a:avLst/>
            </a:prstGeom>
            <a:noFill/>
            <a:ln w="28575">
              <a:solidFill>
                <a:srgbClr val="FF00FF"/>
              </a:solidFill>
              <a:round/>
              <a:headEnd/>
              <a:tailEnd/>
            </a:ln>
            <a:effectLst/>
          </p:spPr>
          <p:txBody>
            <a:bodyPr/>
            <a:lstStyle/>
            <a:p>
              <a:endParaRPr lang="en-US"/>
            </a:p>
          </p:txBody>
        </p:sp>
        <p:sp>
          <p:nvSpPr>
            <p:cNvPr id="62517" name="Text Box 53"/>
            <p:cNvSpPr txBox="1">
              <a:spLocks noChangeArrowheads="1"/>
            </p:cNvSpPr>
            <p:nvPr/>
          </p:nvSpPr>
          <p:spPr bwMode="auto">
            <a:xfrm>
              <a:off x="3671" y="1319"/>
              <a:ext cx="375" cy="283"/>
            </a:xfrm>
            <a:prstGeom prst="rect">
              <a:avLst/>
            </a:prstGeom>
            <a:noFill/>
            <a:ln w="9525">
              <a:noFill/>
              <a:miter lim="800000"/>
              <a:headEnd/>
              <a:tailEnd/>
            </a:ln>
            <a:effectLst/>
          </p:spPr>
          <p:txBody>
            <a:bodyPr wrap="none">
              <a:spAutoFit/>
            </a:bodyPr>
            <a:lstStyle/>
            <a:p>
              <a:r>
                <a:rPr lang="en-GB" sz="1600" b="1" dirty="0">
                  <a:latin typeface="Arial" charset="0"/>
                </a:rPr>
                <a:t>COOH</a:t>
              </a:r>
            </a:p>
          </p:txBody>
        </p:sp>
        <p:sp>
          <p:nvSpPr>
            <p:cNvPr id="62518" name="Line 54"/>
            <p:cNvSpPr>
              <a:spLocks noChangeShapeType="1"/>
            </p:cNvSpPr>
            <p:nvPr/>
          </p:nvSpPr>
          <p:spPr bwMode="auto">
            <a:xfrm rot="-5400000">
              <a:off x="3728" y="1322"/>
              <a:ext cx="77" cy="0"/>
            </a:xfrm>
            <a:prstGeom prst="line">
              <a:avLst/>
            </a:prstGeom>
            <a:noFill/>
            <a:ln w="28575">
              <a:solidFill>
                <a:schemeClr val="bg1"/>
              </a:solidFill>
              <a:round/>
              <a:headEnd/>
              <a:tailEnd/>
            </a:ln>
            <a:effectLst/>
          </p:spPr>
          <p:txBody>
            <a:bodyPr/>
            <a:lstStyle/>
            <a:p>
              <a:endParaRPr lang="en-US"/>
            </a:p>
          </p:txBody>
        </p:sp>
        <p:sp>
          <p:nvSpPr>
            <p:cNvPr id="62519" name="Line 55"/>
            <p:cNvSpPr>
              <a:spLocks noChangeShapeType="1"/>
            </p:cNvSpPr>
            <p:nvPr/>
          </p:nvSpPr>
          <p:spPr bwMode="auto">
            <a:xfrm>
              <a:off x="3929" y="1205"/>
              <a:ext cx="77" cy="0"/>
            </a:xfrm>
            <a:prstGeom prst="line">
              <a:avLst/>
            </a:prstGeom>
            <a:noFill/>
            <a:ln w="28575">
              <a:solidFill>
                <a:srgbClr val="FF00FF"/>
              </a:solidFill>
              <a:round/>
              <a:headEnd/>
              <a:tailEnd/>
            </a:ln>
            <a:effectLst/>
          </p:spPr>
          <p:txBody>
            <a:bodyPr/>
            <a:lstStyle/>
            <a:p>
              <a:endParaRPr lang="en-US"/>
            </a:p>
          </p:txBody>
        </p:sp>
        <p:sp>
          <p:nvSpPr>
            <p:cNvPr id="62520" name="Text Box 56"/>
            <p:cNvSpPr txBox="1">
              <a:spLocks noChangeArrowheads="1"/>
            </p:cNvSpPr>
            <p:nvPr/>
          </p:nvSpPr>
          <p:spPr bwMode="auto">
            <a:xfrm>
              <a:off x="3973" y="1098"/>
              <a:ext cx="262" cy="283"/>
            </a:xfrm>
            <a:prstGeom prst="rect">
              <a:avLst/>
            </a:prstGeom>
            <a:noFill/>
            <a:ln w="9525">
              <a:noFill/>
              <a:miter lim="800000"/>
              <a:headEnd/>
              <a:tailEnd/>
            </a:ln>
            <a:effectLst/>
          </p:spPr>
          <p:txBody>
            <a:bodyPr wrap="none">
              <a:spAutoFit/>
            </a:bodyPr>
            <a:lstStyle/>
            <a:p>
              <a:r>
                <a:rPr lang="en-GB" sz="1600" b="1" dirty="0">
                  <a:latin typeface="Arial" charset="0"/>
                </a:rPr>
                <a:t>NH</a:t>
              </a:r>
              <a:r>
                <a:rPr lang="en-GB" sz="1600" b="1" baseline="-25000" dirty="0">
                  <a:latin typeface="Arial" charset="0"/>
                </a:rPr>
                <a:t>2</a:t>
              </a:r>
            </a:p>
          </p:txBody>
        </p:sp>
        <p:sp>
          <p:nvSpPr>
            <p:cNvPr id="62521" name="Text Box 57"/>
            <p:cNvSpPr txBox="1">
              <a:spLocks noChangeArrowheads="1"/>
            </p:cNvSpPr>
            <p:nvPr/>
          </p:nvSpPr>
          <p:spPr bwMode="auto">
            <a:xfrm>
              <a:off x="2648" y="1094"/>
              <a:ext cx="231" cy="283"/>
            </a:xfrm>
            <a:prstGeom prst="rect">
              <a:avLst/>
            </a:prstGeom>
            <a:noFill/>
            <a:ln w="9525">
              <a:noFill/>
              <a:miter lim="800000"/>
              <a:headEnd/>
              <a:tailEnd/>
            </a:ln>
            <a:effectLst/>
          </p:spPr>
          <p:txBody>
            <a:bodyPr wrap="none">
              <a:spAutoFit/>
            </a:bodyPr>
            <a:lstStyle/>
            <a:p>
              <a:r>
                <a:rPr lang="en-GB" sz="1600" b="1" dirty="0">
                  <a:latin typeface="Arial" charset="0"/>
                </a:rPr>
                <a:t>HO</a:t>
              </a:r>
            </a:p>
          </p:txBody>
        </p:sp>
        <p:sp>
          <p:nvSpPr>
            <p:cNvPr id="62522" name="Line 58"/>
            <p:cNvSpPr>
              <a:spLocks noChangeShapeType="1"/>
            </p:cNvSpPr>
            <p:nvPr/>
          </p:nvSpPr>
          <p:spPr bwMode="auto">
            <a:xfrm>
              <a:off x="2898" y="1204"/>
              <a:ext cx="77" cy="0"/>
            </a:xfrm>
            <a:prstGeom prst="line">
              <a:avLst/>
            </a:prstGeom>
            <a:noFill/>
            <a:ln w="28575">
              <a:solidFill>
                <a:srgbClr val="FF00FF"/>
              </a:solidFill>
              <a:round/>
              <a:headEnd/>
              <a:tailEnd/>
            </a:ln>
            <a:effectLst/>
          </p:spPr>
          <p:txBody>
            <a:bodyPr/>
            <a:lstStyle/>
            <a:p>
              <a:endParaRPr lang="en-US"/>
            </a:p>
          </p:txBody>
        </p:sp>
      </p:grpSp>
      <p:sp>
        <p:nvSpPr>
          <p:cNvPr id="62523" name="Text Box 59"/>
          <p:cNvSpPr txBox="1">
            <a:spLocks noChangeArrowheads="1"/>
          </p:cNvSpPr>
          <p:nvPr/>
        </p:nvSpPr>
        <p:spPr bwMode="auto">
          <a:xfrm>
            <a:off x="4459288" y="639763"/>
            <a:ext cx="1905000" cy="336550"/>
          </a:xfrm>
          <a:prstGeom prst="rect">
            <a:avLst/>
          </a:prstGeom>
          <a:noFill/>
          <a:ln w="9525">
            <a:noFill/>
            <a:miter lim="800000"/>
            <a:headEnd/>
            <a:tailEnd/>
          </a:ln>
          <a:effectLst/>
        </p:spPr>
        <p:txBody>
          <a:bodyPr wrap="none">
            <a:spAutoFit/>
          </a:bodyPr>
          <a:lstStyle/>
          <a:p>
            <a:r>
              <a:rPr lang="en-GB" sz="1600" b="1" dirty="0">
                <a:latin typeface="Arial" charset="0"/>
              </a:rPr>
              <a:t>PHENYLALANINE</a:t>
            </a:r>
          </a:p>
        </p:txBody>
      </p:sp>
      <p:sp>
        <p:nvSpPr>
          <p:cNvPr id="62524" name="Text Box 60"/>
          <p:cNvSpPr txBox="1">
            <a:spLocks noChangeArrowheads="1"/>
          </p:cNvSpPr>
          <p:nvPr/>
        </p:nvSpPr>
        <p:spPr bwMode="auto">
          <a:xfrm>
            <a:off x="4495800" y="2286000"/>
            <a:ext cx="1220788" cy="336550"/>
          </a:xfrm>
          <a:prstGeom prst="rect">
            <a:avLst/>
          </a:prstGeom>
          <a:noFill/>
          <a:ln w="9525">
            <a:noFill/>
            <a:miter lim="800000"/>
            <a:headEnd/>
            <a:tailEnd/>
          </a:ln>
          <a:effectLst/>
        </p:spPr>
        <p:txBody>
          <a:bodyPr wrap="none">
            <a:spAutoFit/>
          </a:bodyPr>
          <a:lstStyle/>
          <a:p>
            <a:r>
              <a:rPr lang="en-GB" sz="1600" b="1" dirty="0">
                <a:latin typeface="Arial" charset="0"/>
              </a:rPr>
              <a:t>TYROSINE</a:t>
            </a:r>
          </a:p>
        </p:txBody>
      </p:sp>
      <p:sp>
        <p:nvSpPr>
          <p:cNvPr id="62525" name="Text Box 61"/>
          <p:cNvSpPr txBox="1">
            <a:spLocks noChangeArrowheads="1"/>
          </p:cNvSpPr>
          <p:nvPr/>
        </p:nvSpPr>
        <p:spPr bwMode="auto">
          <a:xfrm>
            <a:off x="4495800" y="3429000"/>
            <a:ext cx="4595297" cy="338554"/>
          </a:xfrm>
          <a:prstGeom prst="rect">
            <a:avLst/>
          </a:prstGeom>
          <a:noFill/>
          <a:ln w="9525">
            <a:noFill/>
            <a:miter lim="800000"/>
            <a:headEnd/>
            <a:tailEnd/>
          </a:ln>
          <a:effectLst/>
        </p:spPr>
        <p:txBody>
          <a:bodyPr wrap="none">
            <a:spAutoFit/>
          </a:bodyPr>
          <a:lstStyle/>
          <a:p>
            <a:r>
              <a:rPr lang="en-GB" sz="1600" b="1" dirty="0">
                <a:latin typeface="Arial" charset="0"/>
              </a:rPr>
              <a:t>3,4-DYHYDROXYPHENYLALANINE </a:t>
            </a:r>
            <a:r>
              <a:rPr lang="en-GB" sz="1600" b="1" dirty="0" smtClean="0">
                <a:latin typeface="Arial" charset="0"/>
              </a:rPr>
              <a:t> (</a:t>
            </a:r>
            <a:r>
              <a:rPr lang="en-GB" sz="1600" b="1" dirty="0">
                <a:latin typeface="Arial" charset="0"/>
              </a:rPr>
              <a:t>L-DOPA)</a:t>
            </a:r>
          </a:p>
        </p:txBody>
      </p:sp>
      <p:sp>
        <p:nvSpPr>
          <p:cNvPr id="62526" name="Line 62"/>
          <p:cNvSpPr>
            <a:spLocks noChangeShapeType="1"/>
          </p:cNvSpPr>
          <p:nvPr/>
        </p:nvSpPr>
        <p:spPr bwMode="auto">
          <a:xfrm>
            <a:off x="2362200" y="1524000"/>
            <a:ext cx="0" cy="347663"/>
          </a:xfrm>
          <a:prstGeom prst="line">
            <a:avLst/>
          </a:prstGeom>
          <a:noFill/>
          <a:ln w="9525">
            <a:solidFill>
              <a:srgbClr val="00FF00"/>
            </a:solidFill>
            <a:round/>
            <a:headEnd/>
            <a:tailEnd type="triangle" w="med" len="med"/>
          </a:ln>
          <a:effectLst/>
        </p:spPr>
        <p:txBody>
          <a:bodyPr/>
          <a:lstStyle/>
          <a:p>
            <a:endParaRPr lang="en-US"/>
          </a:p>
        </p:txBody>
      </p:sp>
      <p:sp>
        <p:nvSpPr>
          <p:cNvPr id="62527" name="Line 63"/>
          <p:cNvSpPr>
            <a:spLocks noChangeShapeType="1"/>
          </p:cNvSpPr>
          <p:nvPr/>
        </p:nvSpPr>
        <p:spPr bwMode="auto">
          <a:xfrm>
            <a:off x="2362200" y="2971800"/>
            <a:ext cx="0" cy="347663"/>
          </a:xfrm>
          <a:prstGeom prst="line">
            <a:avLst/>
          </a:prstGeom>
          <a:noFill/>
          <a:ln w="9525">
            <a:solidFill>
              <a:srgbClr val="00FF00"/>
            </a:solidFill>
            <a:round/>
            <a:headEnd/>
            <a:tailEnd type="triangle" w="med" len="med"/>
          </a:ln>
          <a:effectLst/>
        </p:spPr>
        <p:txBody>
          <a:bodyPr/>
          <a:lstStyle/>
          <a:p>
            <a:endParaRPr lang="en-US"/>
          </a:p>
        </p:txBody>
      </p:sp>
      <p:sp>
        <p:nvSpPr>
          <p:cNvPr id="62528" name="Line 64"/>
          <p:cNvSpPr>
            <a:spLocks noChangeShapeType="1"/>
          </p:cNvSpPr>
          <p:nvPr/>
        </p:nvSpPr>
        <p:spPr bwMode="auto">
          <a:xfrm>
            <a:off x="2362200" y="4495800"/>
            <a:ext cx="0" cy="347663"/>
          </a:xfrm>
          <a:prstGeom prst="line">
            <a:avLst/>
          </a:prstGeom>
          <a:noFill/>
          <a:ln w="9525">
            <a:solidFill>
              <a:srgbClr val="00FF00"/>
            </a:solidFill>
            <a:round/>
            <a:headEnd/>
            <a:tailEnd type="triangle" w="med" len="med"/>
          </a:ln>
          <a:effectLst/>
        </p:spPr>
        <p:txBody>
          <a:bodyPr/>
          <a:lstStyle/>
          <a:p>
            <a:endParaRPr lang="en-US"/>
          </a:p>
        </p:txBody>
      </p:sp>
      <p:sp>
        <p:nvSpPr>
          <p:cNvPr id="62529" name="Text Box 65"/>
          <p:cNvSpPr txBox="1">
            <a:spLocks noChangeArrowheads="1"/>
          </p:cNvSpPr>
          <p:nvPr/>
        </p:nvSpPr>
        <p:spPr bwMode="auto">
          <a:xfrm>
            <a:off x="1371600" y="0"/>
            <a:ext cx="7086600" cy="369332"/>
          </a:xfrm>
          <a:prstGeom prst="rect">
            <a:avLst/>
          </a:prstGeom>
          <a:noFill/>
          <a:ln w="9525">
            <a:noFill/>
            <a:miter lim="800000"/>
            <a:headEnd/>
            <a:tailEnd/>
          </a:ln>
          <a:effectLst/>
        </p:spPr>
        <p:txBody>
          <a:bodyPr>
            <a:spAutoFit/>
          </a:bodyPr>
          <a:lstStyle/>
          <a:p>
            <a:r>
              <a:rPr lang="en-GB" b="1" dirty="0">
                <a:latin typeface="Arial" charset="0"/>
              </a:rPr>
              <a:t>BIOSYNTHETIC PATHWAY FOR </a:t>
            </a:r>
            <a:r>
              <a:rPr lang="en-GB" b="1" dirty="0" smtClean="0">
                <a:latin typeface="Arial" charset="0"/>
              </a:rPr>
              <a:t>NE</a:t>
            </a:r>
            <a:endParaRPr lang="en-GB" b="1" dirty="0">
              <a:latin typeface="Arial" charset="0"/>
            </a:endParaRPr>
          </a:p>
        </p:txBody>
      </p:sp>
      <p:sp>
        <p:nvSpPr>
          <p:cNvPr id="62530" name="Text Box 66"/>
          <p:cNvSpPr txBox="1">
            <a:spLocks noChangeArrowheads="1"/>
          </p:cNvSpPr>
          <p:nvPr/>
        </p:nvSpPr>
        <p:spPr bwMode="auto">
          <a:xfrm>
            <a:off x="4495800" y="1371600"/>
            <a:ext cx="3962400" cy="307777"/>
          </a:xfrm>
          <a:prstGeom prst="rect">
            <a:avLst/>
          </a:prstGeom>
          <a:noFill/>
          <a:ln w="9525">
            <a:noFill/>
            <a:miter lim="800000"/>
            <a:headEnd/>
            <a:tailEnd/>
          </a:ln>
          <a:effectLst/>
        </p:spPr>
        <p:txBody>
          <a:bodyPr wrap="square">
            <a:spAutoFit/>
          </a:bodyPr>
          <a:lstStyle/>
          <a:p>
            <a:r>
              <a:rPr lang="en-GB" sz="1400" b="1" i="1" dirty="0" smtClean="0">
                <a:latin typeface="Arial" charset="0"/>
              </a:rPr>
              <a:t>PHENYLALANINE  HYDROXYLASE</a:t>
            </a:r>
            <a:endParaRPr lang="en-GB" sz="1200" b="1" dirty="0">
              <a:latin typeface="Arial" charset="0"/>
            </a:endParaRPr>
          </a:p>
        </p:txBody>
      </p:sp>
      <p:sp>
        <p:nvSpPr>
          <p:cNvPr id="62531" name="Text Box 67"/>
          <p:cNvSpPr txBox="1">
            <a:spLocks noChangeArrowheads="1"/>
          </p:cNvSpPr>
          <p:nvPr/>
        </p:nvSpPr>
        <p:spPr bwMode="auto">
          <a:xfrm>
            <a:off x="4495800" y="2743200"/>
            <a:ext cx="4610558" cy="492443"/>
          </a:xfrm>
          <a:prstGeom prst="rect">
            <a:avLst/>
          </a:prstGeom>
          <a:noFill/>
          <a:ln w="9525">
            <a:noFill/>
            <a:miter lim="800000"/>
            <a:headEnd/>
            <a:tailEnd/>
          </a:ln>
          <a:effectLst/>
        </p:spPr>
        <p:txBody>
          <a:bodyPr wrap="none">
            <a:spAutoFit/>
          </a:bodyPr>
          <a:lstStyle/>
          <a:p>
            <a:r>
              <a:rPr lang="en-GB" sz="1400" b="1" i="1" dirty="0">
                <a:latin typeface="Arial" charset="0"/>
              </a:rPr>
              <a:t>TYROSINE </a:t>
            </a:r>
            <a:r>
              <a:rPr lang="en-GB" sz="1400" b="1" i="1" dirty="0" smtClean="0">
                <a:latin typeface="Arial" charset="0"/>
              </a:rPr>
              <a:t>HYDROXYLASE   </a:t>
            </a:r>
            <a:r>
              <a:rPr lang="en-US" sz="1400" dirty="0" smtClean="0">
                <a:latin typeface="Times New Roman" charset="0"/>
                <a:ea typeface="Arial Unicode MS" pitchFamily="34" charset="-128"/>
                <a:cs typeface="Arial Unicode MS" pitchFamily="34" charset="-128"/>
              </a:rPr>
              <a:t>I t is irreversible reaction. </a:t>
            </a:r>
            <a:endParaRPr lang="en-GB" sz="1400" b="1" i="1" dirty="0">
              <a:latin typeface="Arial" charset="0"/>
            </a:endParaRPr>
          </a:p>
          <a:p>
            <a:endParaRPr lang="en-GB" sz="1200" b="1" dirty="0">
              <a:latin typeface="Arial" charset="0"/>
            </a:endParaRPr>
          </a:p>
        </p:txBody>
      </p:sp>
      <p:sp>
        <p:nvSpPr>
          <p:cNvPr id="62532" name="Text Box 68"/>
          <p:cNvSpPr txBox="1">
            <a:spLocks noChangeArrowheads="1"/>
          </p:cNvSpPr>
          <p:nvPr/>
        </p:nvSpPr>
        <p:spPr bwMode="auto">
          <a:xfrm>
            <a:off x="4495800" y="4114800"/>
            <a:ext cx="5943600" cy="492443"/>
          </a:xfrm>
          <a:prstGeom prst="rect">
            <a:avLst/>
          </a:prstGeom>
          <a:noFill/>
          <a:ln w="9525">
            <a:noFill/>
            <a:miter lim="800000"/>
            <a:headEnd/>
            <a:tailEnd/>
          </a:ln>
          <a:effectLst/>
        </p:spPr>
        <p:txBody>
          <a:bodyPr wrap="square">
            <a:spAutoFit/>
          </a:bodyPr>
          <a:lstStyle/>
          <a:p>
            <a:r>
              <a:rPr lang="en-GB" sz="1400" b="1" i="1" dirty="0">
                <a:latin typeface="Arial" charset="0"/>
              </a:rPr>
              <a:t>AROMATIC-L- AMINO ACID </a:t>
            </a:r>
            <a:r>
              <a:rPr lang="en-GB" sz="1400" b="1" i="1" dirty="0" smtClean="0">
                <a:latin typeface="Arial" charset="0"/>
              </a:rPr>
              <a:t> DECARBOXYLASE</a:t>
            </a:r>
          </a:p>
          <a:p>
            <a:r>
              <a:rPr lang="en-US" sz="1200" dirty="0" smtClean="0">
                <a:latin typeface="Times New Roman" charset="0"/>
                <a:ea typeface="Arial Unicode MS" pitchFamily="34" charset="-128"/>
                <a:cs typeface="Arial Unicode MS" pitchFamily="34" charset="-128"/>
              </a:rPr>
              <a:t>deficiency of this enzyme can cause Parkinson’s disease</a:t>
            </a:r>
            <a:endParaRPr lang="en-GB" sz="1200" b="1" dirty="0">
              <a:latin typeface="Arial" charset="0"/>
            </a:endParaRPr>
          </a:p>
        </p:txBody>
      </p:sp>
      <p:pic>
        <p:nvPicPr>
          <p:cNvPr id="300034" name="Picture 2"/>
          <p:cNvPicPr>
            <a:picLocks noChangeAspect="1" noChangeArrowheads="1"/>
          </p:cNvPicPr>
          <p:nvPr/>
        </p:nvPicPr>
        <p:blipFill>
          <a:blip r:embed="rId3" cstate="print"/>
          <a:srcRect/>
          <a:stretch>
            <a:fillRect/>
          </a:stretch>
        </p:blipFill>
        <p:spPr bwMode="auto">
          <a:xfrm>
            <a:off x="990600" y="6248400"/>
            <a:ext cx="7162800" cy="609600"/>
          </a:xfrm>
          <a:prstGeom prst="rect">
            <a:avLst/>
          </a:prstGeom>
          <a:noFill/>
          <a:ln w="9525">
            <a:noFill/>
            <a:miter lim="800000"/>
            <a:headEnd/>
            <a:tailEnd/>
          </a:ln>
        </p:spPr>
      </p:pic>
      <p:pic>
        <p:nvPicPr>
          <p:cNvPr id="300035" name="Picture 3"/>
          <p:cNvPicPr>
            <a:picLocks noChangeAspect="1" noChangeArrowheads="1"/>
          </p:cNvPicPr>
          <p:nvPr/>
        </p:nvPicPr>
        <p:blipFill>
          <a:blip r:embed="rId4" cstate="print"/>
          <a:srcRect/>
          <a:stretch>
            <a:fillRect/>
          </a:stretch>
        </p:blipFill>
        <p:spPr bwMode="auto">
          <a:xfrm>
            <a:off x="2286000" y="5638800"/>
            <a:ext cx="228600" cy="617220"/>
          </a:xfrm>
          <a:prstGeom prst="rect">
            <a:avLst/>
          </a:prstGeom>
          <a:noFill/>
          <a:ln w="9525">
            <a:noFill/>
            <a:miter lim="800000"/>
            <a:headEnd/>
            <a:tailEnd/>
          </a:ln>
        </p:spPr>
      </p:pic>
      <p:sp>
        <p:nvSpPr>
          <p:cNvPr id="71" name="Rectangle 70"/>
          <p:cNvSpPr/>
          <p:nvPr/>
        </p:nvSpPr>
        <p:spPr>
          <a:xfrm>
            <a:off x="4114800" y="5562600"/>
            <a:ext cx="4572000" cy="369332"/>
          </a:xfrm>
          <a:prstGeom prst="rect">
            <a:avLst/>
          </a:prstGeom>
        </p:spPr>
        <p:txBody>
          <a:bodyPr>
            <a:spAutoFit/>
          </a:bodyPr>
          <a:lstStyle/>
          <a:p>
            <a:r>
              <a:rPr lang="en-US" dirty="0" smtClean="0">
                <a:latin typeface="Times New Roman" charset="0"/>
                <a:ea typeface="Arial Unicode MS" pitchFamily="34" charset="-128"/>
                <a:cs typeface="Arial Unicode MS" pitchFamily="34" charset="-128"/>
              </a:rPr>
              <a:t>dopamine </a:t>
            </a:r>
            <a:r>
              <a:rPr lang="en-US" dirty="0" smtClean="0">
                <a:latin typeface="Times New Roman" charset="0"/>
                <a:cs typeface="Times New Roman" charset="0"/>
              </a:rPr>
              <a:t>β</a:t>
            </a:r>
            <a:r>
              <a:rPr lang="en-US" dirty="0" smtClean="0">
                <a:latin typeface="Times New Roman" charset="0"/>
                <a:ea typeface="Arial Unicode MS" pitchFamily="34" charset="-128"/>
                <a:cs typeface="Arial Unicode MS" pitchFamily="34" charset="-128"/>
              </a:rPr>
              <a:t>- </a:t>
            </a:r>
            <a:r>
              <a:rPr lang="en-US" dirty="0" err="1" smtClean="0">
                <a:latin typeface="Times New Roman" charset="0"/>
                <a:ea typeface="Arial Unicode MS" pitchFamily="34" charset="-128"/>
                <a:cs typeface="Arial Unicode MS" pitchFamily="34" charset="-128"/>
              </a:rPr>
              <a:t>hydroxylase</a:t>
            </a:r>
            <a:r>
              <a:rPr lang="en-US" dirty="0" smtClean="0">
                <a:latin typeface="Times New Roman" charset="0"/>
                <a:ea typeface="Arial Unicode MS" pitchFamily="34" charset="-128"/>
                <a:cs typeface="Arial Unicode MS" pitchFamily="34" charset="-128"/>
              </a:rPr>
              <a:t>.  O</a:t>
            </a:r>
            <a:r>
              <a:rPr lang="en-US" baseline="-30000" dirty="0" smtClean="0">
                <a:latin typeface="Times New Roman" charset="0"/>
                <a:ea typeface="Arial Unicode MS" pitchFamily="34" charset="-128"/>
                <a:cs typeface="Arial Unicode MS" pitchFamily="34" charset="-128"/>
              </a:rPr>
              <a:t>2</a:t>
            </a:r>
            <a:r>
              <a:rPr lang="en-US" dirty="0" smtClean="0">
                <a:latin typeface="Times New Roman" charset="0"/>
                <a:ea typeface="Arial Unicode MS" pitchFamily="34" charset="-128"/>
                <a:cs typeface="Arial Unicode MS" pitchFamily="34" charset="-128"/>
              </a:rPr>
              <a:t> and </a:t>
            </a:r>
            <a:r>
              <a:rPr lang="en-US" dirty="0" err="1" smtClean="0">
                <a:latin typeface="Times New Roman" charset="0"/>
                <a:ea typeface="Arial Unicode MS" pitchFamily="34" charset="-128"/>
                <a:cs typeface="Arial Unicode MS" pitchFamily="34" charset="-128"/>
              </a:rPr>
              <a:t>vit</a:t>
            </a:r>
            <a:r>
              <a:rPr lang="en-US" dirty="0" smtClean="0">
                <a:latin typeface="Times New Roman" charset="0"/>
                <a:ea typeface="Arial Unicode MS" pitchFamily="34" charset="-128"/>
                <a:cs typeface="Arial Unicode MS" pitchFamily="34" charset="-128"/>
              </a:rPr>
              <a:t> 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529"/>
                                        </p:tgtEl>
                                        <p:attrNameLst>
                                          <p:attrName>style.visibility</p:attrName>
                                        </p:attrNameLst>
                                      </p:cBhvr>
                                      <p:to>
                                        <p:strVal val="visible"/>
                                      </p:to>
                                    </p:set>
                                    <p:animEffect transition="in" filter="box(in)">
                                      <p:cBhvr>
                                        <p:cTn id="7" dur="2000"/>
                                        <p:tgtEl>
                                          <p:spTgt spid="625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2523"/>
                                        </p:tgtEl>
                                        <p:attrNameLst>
                                          <p:attrName>style.visibility</p:attrName>
                                        </p:attrNameLst>
                                      </p:cBhvr>
                                      <p:to>
                                        <p:strVal val="visible"/>
                                      </p:to>
                                    </p:set>
                                    <p:animEffect transition="in" filter="wipe(down)">
                                      <p:cBhvr>
                                        <p:cTn id="15" dur="2000"/>
                                        <p:tgtEl>
                                          <p:spTgt spid="6252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2530"/>
                                        </p:tgtEl>
                                        <p:attrNameLst>
                                          <p:attrName>style.visibility</p:attrName>
                                        </p:attrNameLst>
                                      </p:cBhvr>
                                      <p:to>
                                        <p:strVal val="visible"/>
                                      </p:to>
                                    </p:set>
                                    <p:animEffect transition="in" filter="dissolve">
                                      <p:cBhvr>
                                        <p:cTn id="20" dur="2000"/>
                                        <p:tgtEl>
                                          <p:spTgt spid="6253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2526"/>
                                        </p:tgtEl>
                                        <p:attrNameLst>
                                          <p:attrName>style.visibility</p:attrName>
                                        </p:attrNameLst>
                                      </p:cBhvr>
                                      <p:to>
                                        <p:strVal val="visible"/>
                                      </p:to>
                                    </p:set>
                                    <p:animEffect transition="in" filter="dissolve">
                                      <p:cBhvr>
                                        <p:cTn id="23" dur="500"/>
                                        <p:tgtEl>
                                          <p:spTgt spid="625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20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2524"/>
                                        </p:tgtEl>
                                        <p:attrNameLst>
                                          <p:attrName>style.visibility</p:attrName>
                                        </p:attrNameLst>
                                      </p:cBhvr>
                                      <p:to>
                                        <p:strVal val="visible"/>
                                      </p:to>
                                    </p:set>
                                    <p:animEffect transition="in" filter="wipe(down)">
                                      <p:cBhvr>
                                        <p:cTn id="31" dur="500"/>
                                        <p:tgtEl>
                                          <p:spTgt spid="6252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2527"/>
                                        </p:tgtEl>
                                        <p:attrNameLst>
                                          <p:attrName>style.visibility</p:attrName>
                                        </p:attrNameLst>
                                      </p:cBhvr>
                                      <p:to>
                                        <p:strVal val="visible"/>
                                      </p:to>
                                    </p:set>
                                    <p:animEffect transition="in" filter="dissolve">
                                      <p:cBhvr>
                                        <p:cTn id="36" dur="2000"/>
                                        <p:tgtEl>
                                          <p:spTgt spid="6252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2531"/>
                                        </p:tgtEl>
                                        <p:attrNameLst>
                                          <p:attrName>style.visibility</p:attrName>
                                        </p:attrNameLst>
                                      </p:cBhvr>
                                      <p:to>
                                        <p:strVal val="visible"/>
                                      </p:to>
                                    </p:set>
                                    <p:animEffect transition="in" filter="dissolve">
                                      <p:cBhvr>
                                        <p:cTn id="39" dur="500"/>
                                        <p:tgtEl>
                                          <p:spTgt spid="625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2000"/>
                                        <p:tgtEl>
                                          <p:spTgt spid="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2525"/>
                                        </p:tgtEl>
                                        <p:attrNameLst>
                                          <p:attrName>style.visibility</p:attrName>
                                        </p:attrNameLst>
                                      </p:cBhvr>
                                      <p:to>
                                        <p:strVal val="visible"/>
                                      </p:to>
                                    </p:set>
                                    <p:animEffect transition="in" filter="wipe(down)">
                                      <p:cBhvr>
                                        <p:cTn id="47" dur="500"/>
                                        <p:tgtEl>
                                          <p:spTgt spid="6252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2528"/>
                                        </p:tgtEl>
                                        <p:attrNameLst>
                                          <p:attrName>style.visibility</p:attrName>
                                        </p:attrNameLst>
                                      </p:cBhvr>
                                      <p:to>
                                        <p:strVal val="visible"/>
                                      </p:to>
                                    </p:set>
                                    <p:animEffect transition="in" filter="dissolve">
                                      <p:cBhvr>
                                        <p:cTn id="52" dur="2000"/>
                                        <p:tgtEl>
                                          <p:spTgt spid="6252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2532"/>
                                        </p:tgtEl>
                                        <p:attrNameLst>
                                          <p:attrName>style.visibility</p:attrName>
                                        </p:attrNameLst>
                                      </p:cBhvr>
                                      <p:to>
                                        <p:strVal val="visible"/>
                                      </p:to>
                                    </p:set>
                                    <p:animEffect transition="in" filter="dissolve">
                                      <p:cBhvr>
                                        <p:cTn id="55" dur="500"/>
                                        <p:tgtEl>
                                          <p:spTgt spid="625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down)">
                                      <p:cBhvr>
                                        <p:cTn id="60" dur="2000"/>
                                        <p:tgtEl>
                                          <p:spTgt spid="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2480"/>
                                        </p:tgtEl>
                                        <p:attrNameLst>
                                          <p:attrName>style.visibility</p:attrName>
                                        </p:attrNameLst>
                                      </p:cBhvr>
                                      <p:to>
                                        <p:strVal val="visible"/>
                                      </p:to>
                                    </p:set>
                                    <p:animEffect transition="in" filter="wipe(down)">
                                      <p:cBhvr>
                                        <p:cTn id="63" dur="500"/>
                                        <p:tgtEl>
                                          <p:spTgt spid="62480"/>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71">
                                            <p:txEl>
                                              <p:pRg st="0" end="0"/>
                                            </p:txEl>
                                          </p:spTgt>
                                        </p:tgtEl>
                                        <p:attrNameLst>
                                          <p:attrName>style.visibility</p:attrName>
                                        </p:attrNameLst>
                                      </p:cBhvr>
                                      <p:to>
                                        <p:strVal val="visible"/>
                                      </p:to>
                                    </p:set>
                                    <p:anim calcmode="lin" valueType="num">
                                      <p:cBhvr additive="base">
                                        <p:cTn id="68" dur="20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69" dur="20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nodeType="clickEffect">
                                  <p:stCondLst>
                                    <p:cond delay="0"/>
                                  </p:stCondLst>
                                  <p:childTnLst>
                                    <p:set>
                                      <p:cBhvr>
                                        <p:cTn id="73" dur="1" fill="hold">
                                          <p:stCondLst>
                                            <p:cond delay="0"/>
                                          </p:stCondLst>
                                        </p:cTn>
                                        <p:tgtEl>
                                          <p:spTgt spid="300034"/>
                                        </p:tgtEl>
                                        <p:attrNameLst>
                                          <p:attrName>style.visibility</p:attrName>
                                        </p:attrNameLst>
                                      </p:cBhvr>
                                      <p:to>
                                        <p:strVal val="visible"/>
                                      </p:to>
                                    </p:set>
                                    <p:animEffect transition="in" filter="diamond(in)">
                                      <p:cBhvr>
                                        <p:cTn id="74" dur="2000"/>
                                        <p:tgtEl>
                                          <p:spTgt spid="300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0" grpId="0"/>
      <p:bldP spid="62523" grpId="0"/>
      <p:bldP spid="62524" grpId="0"/>
      <p:bldP spid="62525" grpId="0"/>
      <p:bldP spid="62526" grpId="0" animBg="1"/>
      <p:bldP spid="62527" grpId="0" animBg="1"/>
      <p:bldP spid="62528" grpId="0" animBg="1"/>
      <p:bldP spid="62529" grpId="0"/>
      <p:bldP spid="62530" grpId="0"/>
      <p:bldP spid="62531" grpId="0"/>
      <p:bldP spid="625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dirty="0" smtClean="0">
                <a:solidFill>
                  <a:schemeClr val="tx1"/>
                </a:solidFill>
              </a:rPr>
              <a:t>Metabolism of </a:t>
            </a:r>
            <a:r>
              <a:rPr lang="en-US" dirty="0" err="1" smtClean="0">
                <a:solidFill>
                  <a:schemeClr val="tx1"/>
                </a:solidFill>
              </a:rPr>
              <a:t>catecholamines</a:t>
            </a:r>
            <a:r>
              <a:rPr lang="en-US" dirty="0" smtClean="0">
                <a:solidFill>
                  <a:schemeClr val="tx1"/>
                </a:solidFill>
              </a:rPr>
              <a:t/>
            </a:r>
            <a:br>
              <a:rPr lang="en-US" dirty="0" smtClean="0">
                <a:solidFill>
                  <a:schemeClr val="tx1"/>
                </a:solidFill>
              </a:rPr>
            </a:br>
            <a:r>
              <a:rPr lang="en-US" dirty="0" smtClean="0"/>
              <a:t> </a:t>
            </a:r>
            <a:endParaRPr lang="en-US" dirty="0"/>
          </a:p>
        </p:txBody>
      </p:sp>
      <p:sp>
        <p:nvSpPr>
          <p:cNvPr id="3" name="Content Placeholder 2"/>
          <p:cNvSpPr>
            <a:spLocks noGrp="1"/>
          </p:cNvSpPr>
          <p:nvPr>
            <p:ph idx="1"/>
          </p:nvPr>
        </p:nvSpPr>
        <p:spPr>
          <a:xfrm>
            <a:off x="457200" y="685800"/>
            <a:ext cx="8229600" cy="6477000"/>
          </a:xfrm>
        </p:spPr>
        <p:txBody>
          <a:bodyPr>
            <a:normAutofit fontScale="92500"/>
          </a:bodyPr>
          <a:lstStyle/>
          <a:p>
            <a:pPr marL="514350" indent="-514350">
              <a:buNone/>
            </a:pPr>
            <a:r>
              <a:rPr lang="en-US" dirty="0" smtClean="0"/>
              <a:t>  1. </a:t>
            </a:r>
            <a:r>
              <a:rPr lang="en-US" sz="3100" dirty="0" smtClean="0"/>
              <a:t>Synaptic cleft:</a:t>
            </a:r>
          </a:p>
          <a:p>
            <a:pPr marL="514350" indent="-514350">
              <a:buNone/>
            </a:pPr>
            <a:r>
              <a:rPr lang="en-US" sz="3100" dirty="0" smtClean="0"/>
              <a:t>	 reuptake into the axon terminals</a:t>
            </a:r>
          </a:p>
          <a:p>
            <a:pPr marL="514350" indent="-514350">
              <a:buNone/>
            </a:pPr>
            <a:r>
              <a:rPr lang="en-US" sz="3100" dirty="0" smtClean="0"/>
              <a:t>	 re-enter </a:t>
            </a:r>
            <a:r>
              <a:rPr lang="en-US" sz="3100" dirty="0" err="1" smtClean="0"/>
              <a:t>secretory</a:t>
            </a:r>
            <a:r>
              <a:rPr lang="en-US" sz="3100" dirty="0" smtClean="0"/>
              <a:t> vesicles</a:t>
            </a:r>
          </a:p>
          <a:p>
            <a:pPr marL="514350" indent="-514350">
              <a:buNone/>
            </a:pPr>
            <a:r>
              <a:rPr lang="en-US" sz="3100" dirty="0" smtClean="0"/>
              <a:t>	degraded by    MAO</a:t>
            </a:r>
          </a:p>
          <a:p>
            <a:pPr marL="514350" indent="-514350">
              <a:buNone/>
            </a:pPr>
            <a:endParaRPr lang="en-US" sz="3100" dirty="0" smtClean="0"/>
          </a:p>
          <a:p>
            <a:pPr marL="514350" indent="-514350">
              <a:buNone/>
            </a:pPr>
            <a:r>
              <a:rPr lang="en-US" sz="3100" dirty="0" smtClean="0"/>
              <a:t>2. Degradation by the target cells: by COMT</a:t>
            </a:r>
          </a:p>
          <a:p>
            <a:pPr marL="514350" indent="-514350">
              <a:buNone/>
            </a:pPr>
            <a:endParaRPr lang="en-US" sz="3100" dirty="0" smtClean="0"/>
          </a:p>
          <a:p>
            <a:pPr marL="514350" indent="-514350">
              <a:buNone/>
            </a:pPr>
            <a:r>
              <a:rPr lang="en-US" sz="3100" dirty="0" smtClean="0"/>
              <a:t>3. Degradation by the liver: by COMT and/or MAO</a:t>
            </a:r>
          </a:p>
          <a:p>
            <a:pPr marL="514350" indent="-514350">
              <a:buNone/>
            </a:pPr>
            <a:endParaRPr lang="en-US" sz="3100" dirty="0" smtClean="0"/>
          </a:p>
          <a:p>
            <a:pPr marL="514350" indent="-514350">
              <a:buNone/>
            </a:pPr>
            <a:r>
              <a:rPr lang="en-US" sz="3100" dirty="0" smtClean="0"/>
              <a:t>4. </a:t>
            </a:r>
            <a:r>
              <a:rPr lang="en-US" sz="3200" dirty="0" smtClean="0"/>
              <a:t>major metabolites excreted in urine is </a:t>
            </a:r>
            <a:r>
              <a:rPr lang="en-US" sz="3200" dirty="0" smtClean="0">
                <a:solidFill>
                  <a:srgbClr val="FF0000"/>
                </a:solidFill>
              </a:rPr>
              <a:t>VMA (</a:t>
            </a:r>
            <a:r>
              <a:rPr lang="en-US" sz="3200" dirty="0" err="1" smtClean="0">
                <a:solidFill>
                  <a:srgbClr val="FF0000"/>
                </a:solidFill>
              </a:rPr>
              <a:t>Vanillyl</a:t>
            </a:r>
            <a:r>
              <a:rPr lang="en-US" sz="3200" dirty="0" smtClean="0">
                <a:solidFill>
                  <a:srgbClr val="FF0000"/>
                </a:solidFill>
              </a:rPr>
              <a:t> </a:t>
            </a:r>
            <a:r>
              <a:rPr lang="en-US" sz="3200" dirty="0" err="1" smtClean="0">
                <a:solidFill>
                  <a:srgbClr val="FF0000"/>
                </a:solidFill>
              </a:rPr>
              <a:t>mandelic</a:t>
            </a:r>
            <a:r>
              <a:rPr lang="en-US" sz="3200" dirty="0" smtClean="0">
                <a:solidFill>
                  <a:srgbClr val="FF0000"/>
                </a:solidFill>
              </a:rPr>
              <a:t> acid)</a:t>
            </a:r>
            <a:r>
              <a:rPr lang="en-US" sz="3100" dirty="0" smtClean="0"/>
              <a:t>(2-10%)</a:t>
            </a:r>
            <a:br>
              <a:rPr lang="en-US" sz="3100" dirty="0" smtClean="0"/>
            </a:br>
            <a:endParaRPr lang="en-US" sz="3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amond(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178"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50938" y="214313"/>
            <a:ext cx="7793037" cy="1071562"/>
          </a:xfrm>
        </p:spPr>
        <p:txBody>
          <a:bodyPr/>
          <a:lstStyle/>
          <a:p>
            <a:pPr algn="ctr" eaLnBrk="1" hangingPunct="1"/>
            <a:r>
              <a:rPr lang="en-US" sz="4000" dirty="0" smtClean="0">
                <a:solidFill>
                  <a:schemeClr val="tx1"/>
                </a:solidFill>
              </a:rPr>
              <a:t>ADRENERGIC TRANSMISSION</a:t>
            </a:r>
          </a:p>
        </p:txBody>
      </p:sp>
      <p:sp>
        <p:nvSpPr>
          <p:cNvPr id="8195" name="Rectangle 3"/>
          <p:cNvSpPr>
            <a:spLocks noGrp="1" noChangeArrowheads="1"/>
          </p:cNvSpPr>
          <p:nvPr>
            <p:ph idx="1"/>
          </p:nvPr>
        </p:nvSpPr>
        <p:spPr>
          <a:xfrm>
            <a:off x="685800" y="1944687"/>
            <a:ext cx="8193088" cy="4913313"/>
          </a:xfrm>
        </p:spPr>
        <p:txBody>
          <a:bodyPr>
            <a:normAutofit/>
          </a:bodyPr>
          <a:lstStyle/>
          <a:p>
            <a:pPr eaLnBrk="1" hangingPunct="1">
              <a:buFont typeface="Wingdings" pitchFamily="2" charset="2"/>
              <a:buNone/>
            </a:pPr>
            <a:r>
              <a:rPr lang="en-US" sz="2800" dirty="0" smtClean="0"/>
              <a:t>   </a:t>
            </a:r>
            <a:r>
              <a:rPr lang="en-US" sz="2800" b="1" u="sng" dirty="0" smtClean="0"/>
              <a:t>RELEASE</a:t>
            </a:r>
            <a:r>
              <a:rPr lang="en-US" sz="2800" dirty="0" smtClean="0"/>
              <a:t> :</a:t>
            </a:r>
          </a:p>
          <a:p>
            <a:pPr eaLnBrk="1" hangingPunct="1">
              <a:buFont typeface="Wingdings" pitchFamily="2" charset="2"/>
              <a:buNone/>
            </a:pPr>
            <a:endParaRPr lang="en-US" sz="2800" dirty="0" smtClean="0"/>
          </a:p>
          <a:p>
            <a:pPr marL="514350" indent="-514350" eaLnBrk="1" hangingPunct="1">
              <a:buFont typeface="+mj-lt"/>
              <a:buAutoNum type="arabicPeriod"/>
            </a:pPr>
            <a:r>
              <a:rPr lang="en-US" sz="2800" dirty="0" smtClean="0"/>
              <a:t>The release of CA takes by </a:t>
            </a:r>
            <a:r>
              <a:rPr lang="en-US" sz="2800" dirty="0" err="1" smtClean="0"/>
              <a:t>exocytosis</a:t>
            </a:r>
            <a:r>
              <a:rPr lang="en-US" sz="2800" dirty="0" smtClean="0"/>
              <a:t> .</a:t>
            </a:r>
          </a:p>
          <a:p>
            <a:pPr marL="514350" indent="-514350" eaLnBrk="1" hangingPunct="1">
              <a:buFont typeface="+mj-lt"/>
              <a:buAutoNum type="arabicPeriod"/>
            </a:pPr>
            <a:endParaRPr lang="en-US" sz="2800" dirty="0" smtClean="0"/>
          </a:p>
          <a:p>
            <a:pPr marL="514350" indent="-514350" eaLnBrk="1" hangingPunct="1">
              <a:buFont typeface="+mj-lt"/>
              <a:buAutoNum type="arabicPeriod"/>
            </a:pPr>
            <a:r>
              <a:rPr lang="en-US" sz="2800" dirty="0" smtClean="0"/>
              <a:t>Indirectly acting amines (</a:t>
            </a:r>
            <a:r>
              <a:rPr lang="en-US" sz="2800" dirty="0" err="1" smtClean="0"/>
              <a:t>tyramine</a:t>
            </a:r>
            <a:r>
              <a:rPr lang="en-US" sz="2800" dirty="0" smtClean="0"/>
              <a:t> and amphetamine) induce the release of NE by displacing it from the nerve endings.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Adrenaline</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pPr>
            <a:r>
              <a:rPr lang="en-US" sz="3500" dirty="0" smtClean="0">
                <a:latin typeface="+mj-lt"/>
              </a:rPr>
              <a:t>Basal Level                       —  25-50 pg/</a:t>
            </a:r>
            <a:r>
              <a:rPr lang="en-US" sz="3500" dirty="0" err="1" smtClean="0">
                <a:latin typeface="+mj-lt"/>
              </a:rPr>
              <a:t>mL</a:t>
            </a:r>
            <a:endParaRPr lang="en-US" sz="3500" dirty="0" smtClean="0">
              <a:latin typeface="+mj-lt"/>
            </a:endParaRPr>
          </a:p>
          <a:p>
            <a:pPr>
              <a:buFont typeface="Arial" pitchFamily="34" charset="0"/>
              <a:buChar char="•"/>
            </a:pPr>
            <a:r>
              <a:rPr lang="en-US" sz="3500" dirty="0" smtClean="0">
                <a:latin typeface="+mj-lt"/>
              </a:rPr>
              <a:t>Hypoglycemia                 —  250 pg/</a:t>
            </a:r>
            <a:r>
              <a:rPr lang="en-US" sz="3500" dirty="0" err="1" smtClean="0">
                <a:latin typeface="+mj-lt"/>
              </a:rPr>
              <a:t>mL</a:t>
            </a:r>
            <a:endParaRPr lang="en-US" sz="3500" dirty="0" smtClean="0">
              <a:latin typeface="+mj-lt"/>
            </a:endParaRPr>
          </a:p>
          <a:p>
            <a:pPr>
              <a:buFont typeface="Arial" pitchFamily="34" charset="0"/>
              <a:buChar char="•"/>
            </a:pPr>
            <a:r>
              <a:rPr lang="en-US" sz="3500" dirty="0" smtClean="0">
                <a:latin typeface="+mj-lt"/>
              </a:rPr>
              <a:t>Diabetic Ketoacidosis  —  500 pg/</a:t>
            </a:r>
            <a:r>
              <a:rPr lang="en-US" sz="3500" dirty="0" err="1" smtClean="0">
                <a:latin typeface="+mj-lt"/>
              </a:rPr>
              <a:t>mL</a:t>
            </a:r>
            <a:endParaRPr lang="en-US" sz="3500" dirty="0" smtClean="0">
              <a:latin typeface="+mj-lt"/>
            </a:endParaRPr>
          </a:p>
          <a:p>
            <a:pPr>
              <a:buFont typeface="Arial" pitchFamily="34" charset="0"/>
              <a:buChar char="•"/>
            </a:pPr>
            <a:r>
              <a:rPr lang="en-US" sz="3500" dirty="0" smtClean="0">
                <a:latin typeface="+mj-lt"/>
              </a:rPr>
              <a:t>Severe Hypoglycemia   </a:t>
            </a:r>
            <a:r>
              <a:rPr lang="en-US" sz="3500" b="1" dirty="0" smtClean="0"/>
              <a:t>—  1500 pg/</a:t>
            </a:r>
            <a:r>
              <a:rPr lang="en-US" sz="3500" b="1" dirty="0" err="1" smtClean="0"/>
              <a:t>mL</a:t>
            </a:r>
            <a:endParaRPr lang="en-US" sz="3500" b="1" dirty="0" smtClean="0"/>
          </a:p>
          <a:p>
            <a:pPr>
              <a:buNone/>
            </a:pPr>
            <a:r>
              <a:rPr lang="en-US" dirty="0" smtClean="0"/>
              <a:t>             </a:t>
            </a:r>
          </a:p>
          <a:p>
            <a:pPr>
              <a:buNone/>
            </a:pPr>
            <a:endParaRPr lang="en-US" dirty="0" smtClean="0"/>
          </a:p>
          <a:p>
            <a:pPr>
              <a:buNone/>
            </a:pPr>
            <a:endParaRPr lang="en-US" dirty="0" smtClean="0"/>
          </a:p>
          <a:p>
            <a:pPr>
              <a:buNone/>
            </a:pPr>
            <a:r>
              <a:rPr lang="en-US" dirty="0" smtClean="0"/>
              <a:t>  </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0" name="Object 4"/>
          <p:cNvGraphicFramePr>
            <a:graphicFrameLocks noChangeAspect="1"/>
          </p:cNvGraphicFramePr>
          <p:nvPr/>
        </p:nvGraphicFramePr>
        <p:xfrm>
          <a:off x="5486400" y="1447800"/>
          <a:ext cx="3670300" cy="5492750"/>
        </p:xfrm>
        <a:graphic>
          <a:graphicData uri="http://schemas.openxmlformats.org/presentationml/2006/ole">
            <p:oleObj spid="_x0000_s1026" name="Image" r:id="rId4" imgW="3657600" imgH="5486400" progId="">
              <p:embed/>
            </p:oleObj>
          </a:graphicData>
        </a:graphic>
      </p:graphicFrame>
      <p:sp>
        <p:nvSpPr>
          <p:cNvPr id="9218" name="Text Box 2"/>
          <p:cNvSpPr txBox="1">
            <a:spLocks noChangeArrowheads="1"/>
          </p:cNvSpPr>
          <p:nvPr/>
        </p:nvSpPr>
        <p:spPr bwMode="auto">
          <a:xfrm>
            <a:off x="3160713" y="76200"/>
            <a:ext cx="3302699" cy="584775"/>
          </a:xfrm>
          <a:prstGeom prst="rect">
            <a:avLst/>
          </a:prstGeom>
          <a:noFill/>
          <a:ln w="9525">
            <a:noFill/>
            <a:miter lim="800000"/>
            <a:headEnd/>
            <a:tailEnd/>
          </a:ln>
          <a:effectLst/>
        </p:spPr>
        <p:txBody>
          <a:bodyPr wrap="none">
            <a:spAutoFit/>
          </a:bodyPr>
          <a:lstStyle/>
          <a:p>
            <a:r>
              <a:rPr lang="en-US" sz="3200" b="1" dirty="0" err="1"/>
              <a:t>Catecholamines</a:t>
            </a:r>
            <a:endParaRPr lang="en-US" sz="3200" b="1" dirty="0"/>
          </a:p>
        </p:txBody>
      </p:sp>
      <p:sp>
        <p:nvSpPr>
          <p:cNvPr id="9219" name="Text Box 3"/>
          <p:cNvSpPr txBox="1">
            <a:spLocks noChangeArrowheads="1"/>
          </p:cNvSpPr>
          <p:nvPr/>
        </p:nvSpPr>
        <p:spPr bwMode="auto">
          <a:xfrm>
            <a:off x="-25399" y="685801"/>
            <a:ext cx="5892800" cy="5816977"/>
          </a:xfrm>
          <a:prstGeom prst="rect">
            <a:avLst/>
          </a:prstGeom>
          <a:noFill/>
          <a:ln w="9525">
            <a:noFill/>
            <a:miter lim="800000"/>
            <a:headEnd/>
            <a:tailEnd/>
          </a:ln>
          <a:effectLst/>
        </p:spPr>
        <p:txBody>
          <a:bodyPr wrap="square">
            <a:spAutoFit/>
          </a:bodyPr>
          <a:lstStyle/>
          <a:p>
            <a:pPr marL="742950" indent="-742950">
              <a:buFont typeface="+mj-lt"/>
              <a:buAutoNum type="arabicPeriod"/>
            </a:pPr>
            <a:r>
              <a:rPr lang="en-US" sz="2800" u="sng" dirty="0" err="1"/>
              <a:t>autoreceptor</a:t>
            </a:r>
            <a:r>
              <a:rPr lang="en-US" sz="2800" dirty="0"/>
              <a:t>: cell surface receptor on the same </a:t>
            </a:r>
            <a:endParaRPr lang="en-US" sz="2800" dirty="0" smtClean="0"/>
          </a:p>
          <a:p>
            <a:pPr marL="742950" indent="-742950"/>
            <a:r>
              <a:rPr lang="en-US" sz="2800" dirty="0" smtClean="0"/>
              <a:t>	neuron </a:t>
            </a:r>
            <a:r>
              <a:rPr lang="en-US" sz="2800" dirty="0"/>
              <a:t>secreting the</a:t>
            </a:r>
          </a:p>
          <a:p>
            <a:pPr marL="742950" indent="-742950"/>
            <a:r>
              <a:rPr lang="en-US" sz="2800" dirty="0"/>
              <a:t>  </a:t>
            </a:r>
            <a:endParaRPr lang="en-US" sz="2400" dirty="0" smtClean="0"/>
          </a:p>
          <a:p>
            <a:pPr marL="742950" indent="-742950"/>
            <a:r>
              <a:rPr lang="en-US" sz="2400" dirty="0" smtClean="0"/>
              <a:t>CA </a:t>
            </a:r>
            <a:r>
              <a:rPr lang="en-US" sz="2400" dirty="0"/>
              <a:t>(</a:t>
            </a:r>
            <a:r>
              <a:rPr lang="en-US" sz="2400" dirty="0" err="1"/>
              <a:t>autocrine</a:t>
            </a:r>
            <a:r>
              <a:rPr lang="en-US" sz="2400" dirty="0"/>
              <a:t> signaling pathway</a:t>
            </a:r>
            <a:r>
              <a:rPr lang="en-US" sz="2400" dirty="0" smtClean="0"/>
              <a:t>) </a:t>
            </a:r>
            <a:r>
              <a:rPr lang="en-US" sz="2400" dirty="0"/>
              <a:t>stimulated at the same time as the </a:t>
            </a:r>
            <a:r>
              <a:rPr lang="en-US" sz="2400" dirty="0" err="1"/>
              <a:t>paracrine</a:t>
            </a:r>
            <a:r>
              <a:rPr lang="en-US" sz="2400" dirty="0"/>
              <a:t> </a:t>
            </a:r>
            <a:r>
              <a:rPr lang="en-US" sz="2400" dirty="0" smtClean="0"/>
              <a:t>receptor</a:t>
            </a:r>
          </a:p>
          <a:p>
            <a:pPr marL="742950" indent="-742950"/>
            <a:r>
              <a:rPr lang="en-US" sz="2400" dirty="0" smtClean="0"/>
              <a:t>During initiation of release—</a:t>
            </a:r>
            <a:r>
              <a:rPr lang="en-US" dirty="0" smtClean="0"/>
              <a:t>NE Low; conc</a:t>
            </a:r>
            <a:r>
              <a:rPr lang="en-US" sz="2000" dirty="0" smtClean="0"/>
              <a:t>.    in cleft ↑s release process </a:t>
            </a:r>
            <a:r>
              <a:rPr lang="en-US" sz="2000" b="1" dirty="0" smtClean="0"/>
              <a:t>(+</a:t>
            </a:r>
            <a:r>
              <a:rPr lang="en-US" sz="2000" b="1" dirty="0" err="1" smtClean="0"/>
              <a:t>ive</a:t>
            </a:r>
            <a:r>
              <a:rPr lang="en-US" sz="2000" b="1" dirty="0" smtClean="0"/>
              <a:t> feedback) </a:t>
            </a:r>
            <a:r>
              <a:rPr lang="en-US" sz="2000" dirty="0" smtClean="0"/>
              <a:t>whereas conc. of NE </a:t>
            </a:r>
            <a:r>
              <a:rPr lang="en-US" sz="2000" dirty="0" err="1" smtClean="0"/>
              <a:t>presynaptically</a:t>
            </a:r>
            <a:r>
              <a:rPr lang="en-US" sz="2000" dirty="0" smtClean="0"/>
              <a:t> stimulates </a:t>
            </a:r>
            <a:r>
              <a:rPr lang="el-GR" sz="2000" dirty="0" smtClean="0"/>
              <a:t>α</a:t>
            </a:r>
            <a:r>
              <a:rPr lang="en-US" sz="2000" dirty="0" smtClean="0"/>
              <a:t>-receptors which terminate its secretion</a:t>
            </a:r>
            <a:r>
              <a:rPr lang="en-US" sz="2000" b="1" dirty="0" smtClean="0"/>
              <a:t>(-</a:t>
            </a:r>
            <a:r>
              <a:rPr lang="en-US" sz="2000" b="1" dirty="0" err="1" smtClean="0"/>
              <a:t>ive</a:t>
            </a:r>
            <a:r>
              <a:rPr lang="en-US" sz="2000" b="1" dirty="0" smtClean="0"/>
              <a:t> feedback)</a:t>
            </a:r>
            <a:endParaRPr lang="en-US" sz="2400" b="1" dirty="0" smtClean="0"/>
          </a:p>
          <a:p>
            <a:pPr marL="742950" indent="-742950"/>
            <a:r>
              <a:rPr lang="en-US" sz="2800" dirty="0" smtClean="0">
                <a:latin typeface="Calibri"/>
              </a:rPr>
              <a:t> </a:t>
            </a:r>
            <a:endParaRPr lang="en-US" sz="2800" dirty="0" smtClean="0"/>
          </a:p>
          <a:p>
            <a:endParaRPr lang="en-US" sz="2800" dirty="0"/>
          </a:p>
          <a:p>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7213"/>
            <a:ext cx="8382000" cy="1067993"/>
          </a:xfrm>
        </p:spPr>
        <p:txBody>
          <a:bodyPr>
            <a:normAutofit fontScale="90000"/>
          </a:bodyPr>
          <a:lstStyle/>
          <a:p>
            <a:pPr algn="ctr"/>
            <a:r>
              <a:rPr lang="en-GB" sz="3600" b="1" dirty="0" smtClean="0"/>
              <a:t>OBJECTIVES</a:t>
            </a:r>
            <a:r>
              <a:rPr lang="en-GB" dirty="0" smtClean="0"/>
              <a:t/>
            </a:r>
            <a:br>
              <a:rPr lang="en-GB" dirty="0" smtClean="0"/>
            </a:br>
            <a:endParaRPr lang="en-GB" dirty="0"/>
          </a:p>
        </p:txBody>
      </p:sp>
      <p:sp>
        <p:nvSpPr>
          <p:cNvPr id="3" name="Content Placeholder 2"/>
          <p:cNvSpPr>
            <a:spLocks noGrp="1"/>
          </p:cNvSpPr>
          <p:nvPr>
            <p:ph idx="1"/>
          </p:nvPr>
        </p:nvSpPr>
        <p:spPr>
          <a:xfrm>
            <a:off x="381000" y="1981200"/>
            <a:ext cx="11277600" cy="3407095"/>
          </a:xfrm>
        </p:spPr>
        <p:txBody>
          <a:bodyPr>
            <a:normAutofit fontScale="85000" lnSpcReduction="20000"/>
          </a:bodyPr>
          <a:lstStyle/>
          <a:p>
            <a:pPr marL="514350" indent="-514350" algn="l" rtl="0">
              <a:buNone/>
            </a:pPr>
            <a:r>
              <a:rPr lang="en-GB" b="0" dirty="0" smtClean="0"/>
              <a:t>1.      Know anatomical organization of ANS.</a:t>
            </a:r>
          </a:p>
          <a:p>
            <a:pPr marL="514350" indent="-514350" algn="l" rtl="0">
              <a:buAutoNum type="arabicPeriod"/>
            </a:pPr>
            <a:endParaRPr lang="en-GB" b="0" dirty="0" smtClean="0"/>
          </a:p>
          <a:p>
            <a:pPr algn="l" rtl="0">
              <a:buNone/>
            </a:pPr>
            <a:r>
              <a:rPr lang="en-GB" b="0" dirty="0" smtClean="0"/>
              <a:t>2.      Discuss the synthesis, storage, release,</a:t>
            </a:r>
          </a:p>
          <a:p>
            <a:pPr>
              <a:buNone/>
            </a:pPr>
            <a:r>
              <a:rPr lang="en-GB" b="0" dirty="0" smtClean="0"/>
              <a:t>		actions and degradation of </a:t>
            </a:r>
            <a:r>
              <a:rPr lang="pl-PL" b="0" dirty="0" smtClean="0"/>
              <a:t>adrenergic </a:t>
            </a:r>
            <a:endParaRPr lang="en-GB" b="0" dirty="0" smtClean="0"/>
          </a:p>
          <a:p>
            <a:pPr algn="l" rtl="0">
              <a:buNone/>
            </a:pPr>
            <a:endParaRPr lang="en-GB" b="0" dirty="0" smtClean="0"/>
          </a:p>
          <a:p>
            <a:pPr>
              <a:buNone/>
            </a:pPr>
            <a:r>
              <a:rPr lang="en-GB" b="0" dirty="0" smtClean="0"/>
              <a:t>3.       Explain </a:t>
            </a:r>
            <a:r>
              <a:rPr lang="pl-PL" b="0" dirty="0" smtClean="0"/>
              <a:t>adrenergic</a:t>
            </a:r>
            <a:r>
              <a:rPr lang="en-GB" b="0" dirty="0" smtClean="0"/>
              <a:t> transmission</a:t>
            </a:r>
          </a:p>
          <a:p>
            <a:pPr algn="l" rtl="0">
              <a:buNone/>
            </a:pPr>
            <a:endParaRPr lang="en-GB" b="0" dirty="0" smtClean="0"/>
          </a:p>
          <a:p>
            <a:pPr>
              <a:buNone/>
            </a:pPr>
            <a:r>
              <a:rPr lang="en-GB" b="0" dirty="0" smtClean="0"/>
              <a:t>4.       Discuss </a:t>
            </a:r>
            <a:r>
              <a:rPr lang="pl-PL" b="0" dirty="0" smtClean="0"/>
              <a:t>adrenergic</a:t>
            </a:r>
            <a:r>
              <a:rPr lang="en-GB" b="0" dirty="0" smtClean="0"/>
              <a:t> receptors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817"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228600"/>
            <a:ext cx="7793037" cy="1385887"/>
          </a:xfrm>
        </p:spPr>
        <p:txBody>
          <a:bodyPr/>
          <a:lstStyle/>
          <a:p>
            <a:pPr algn="ctr" eaLnBrk="1" hangingPunct="1"/>
            <a:r>
              <a:rPr lang="en-US" dirty="0" smtClean="0">
                <a:solidFill>
                  <a:schemeClr val="tx1"/>
                </a:solidFill>
              </a:rPr>
              <a:t>Adrenergic System</a:t>
            </a:r>
          </a:p>
        </p:txBody>
      </p:sp>
      <p:sp>
        <p:nvSpPr>
          <p:cNvPr id="24579" name="Rectangle 3"/>
          <p:cNvSpPr>
            <a:spLocks noGrp="1" noChangeArrowheads="1"/>
          </p:cNvSpPr>
          <p:nvPr>
            <p:ph idx="1"/>
          </p:nvPr>
        </p:nvSpPr>
        <p:spPr>
          <a:xfrm>
            <a:off x="762000" y="1143000"/>
            <a:ext cx="8193088" cy="4114800"/>
          </a:xfrm>
        </p:spPr>
        <p:txBody>
          <a:bodyPr>
            <a:normAutofit fontScale="92500" lnSpcReduction="20000"/>
          </a:bodyPr>
          <a:lstStyle/>
          <a:p>
            <a:pPr marL="514350" indent="-514350" eaLnBrk="1" hangingPunct="1">
              <a:buNone/>
            </a:pPr>
            <a:r>
              <a:rPr lang="en-US" b="1" dirty="0" smtClean="0"/>
              <a:t>					MAO </a:t>
            </a:r>
          </a:p>
          <a:p>
            <a:pPr marL="514350" indent="-514350" eaLnBrk="1" hangingPunct="1">
              <a:buNone/>
            </a:pPr>
            <a:r>
              <a:rPr lang="en-US" b="1" u="sng" dirty="0" smtClean="0">
                <a:solidFill>
                  <a:srgbClr val="FF0000"/>
                </a:solidFill>
              </a:rPr>
              <a:t>MAO –A</a:t>
            </a:r>
            <a:r>
              <a:rPr lang="en-US" dirty="0" smtClean="0"/>
              <a:t> present in the nerves /intestine/ liver or </a:t>
            </a:r>
            <a:r>
              <a:rPr lang="en-US" b="1" u="sng" dirty="0" smtClean="0"/>
              <a:t>A</a:t>
            </a:r>
            <a:r>
              <a:rPr lang="en-US" dirty="0" smtClean="0"/>
              <a:t>nywhere</a:t>
            </a:r>
          </a:p>
          <a:p>
            <a:pPr marL="514350" indent="-514350" eaLnBrk="1" hangingPunct="1">
              <a:buNone/>
            </a:pPr>
            <a:r>
              <a:rPr lang="en-US" dirty="0" smtClean="0"/>
              <a:t>Metabolizes NE, 5-HT and </a:t>
            </a:r>
            <a:r>
              <a:rPr lang="en-US" dirty="0" err="1" smtClean="0"/>
              <a:t>tyramine</a:t>
            </a:r>
            <a:endParaRPr lang="en-US" dirty="0" smtClean="0"/>
          </a:p>
          <a:p>
            <a:pPr>
              <a:buNone/>
            </a:pPr>
            <a:r>
              <a:rPr lang="en-US" b="1" u="sng" dirty="0" smtClean="0">
                <a:solidFill>
                  <a:srgbClr val="FF0000"/>
                </a:solidFill>
              </a:rPr>
              <a:t>MAO – B</a:t>
            </a:r>
          </a:p>
          <a:p>
            <a:pPr>
              <a:buNone/>
            </a:pPr>
            <a:endParaRPr lang="en-US" b="1" u="sng" dirty="0" smtClean="0">
              <a:solidFill>
                <a:srgbClr val="FF0000"/>
              </a:solidFill>
            </a:endParaRPr>
          </a:p>
          <a:p>
            <a:pPr marL="514350" indent="-514350">
              <a:buFont typeface="+mj-lt"/>
              <a:buAutoNum type="arabicPeriod"/>
            </a:pPr>
            <a:r>
              <a:rPr lang="en-US" dirty="0" smtClean="0"/>
              <a:t>Present mainly in the </a:t>
            </a:r>
            <a:r>
              <a:rPr lang="en-US" b="1" u="sng" dirty="0" smtClean="0"/>
              <a:t>B</a:t>
            </a:r>
            <a:r>
              <a:rPr lang="en-US" dirty="0" smtClean="0"/>
              <a:t>rain</a:t>
            </a:r>
          </a:p>
          <a:p>
            <a:pPr marL="514350" indent="-514350">
              <a:buFont typeface="+mj-lt"/>
              <a:buAutoNum type="arabicPeriod"/>
            </a:pPr>
            <a:endParaRPr lang="en-US" dirty="0" smtClean="0"/>
          </a:p>
          <a:p>
            <a:pPr marL="514350" indent="-514350">
              <a:buFont typeface="+mj-lt"/>
              <a:buAutoNum type="arabicPeriod"/>
            </a:pPr>
            <a:r>
              <a:rPr lang="en-US" dirty="0" smtClean="0"/>
              <a:t>Metabolizes preferentially dopamine</a:t>
            </a:r>
          </a:p>
          <a:p>
            <a:pPr marL="514350" indent="-514350">
              <a:buFont typeface="+mj-lt"/>
              <a:buAutoNum type="arabicPeriod"/>
            </a:pPr>
            <a:endParaRPr lang="en-US" dirty="0" smtClean="0"/>
          </a:p>
          <a:p>
            <a:pPr marL="514350" indent="-514350" eaLnBrk="1" hangingPunct="1">
              <a:buNone/>
            </a:pPr>
            <a:endParaRPr lang="en-US" dirty="0" smtClean="0"/>
          </a:p>
          <a:p>
            <a:pPr marL="514350" indent="-514350" eaLnBrk="1" hangingPunct="1">
              <a:buNone/>
            </a:pPr>
            <a:endParaRPr lang="en-US" dirty="0" smtClean="0"/>
          </a:p>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amond(in)">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amond(in)">
                                      <p:cBhvr>
                                        <p:cTn id="12" dur="20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amond(in)">
                                      <p:cBhvr>
                                        <p:cTn id="17" dur="20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amond(in)">
                                      <p:cBhvr>
                                        <p:cTn id="22" dur="20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amond(in)">
                                      <p:cBhvr>
                                        <p:cTn id="27" dur="2000"/>
                                        <p:tgtEl>
                                          <p:spTgt spid="245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4579">
                                            <p:txEl>
                                              <p:pRg st="7" end="7"/>
                                            </p:txEl>
                                          </p:spTgt>
                                        </p:tgtEl>
                                        <p:attrNameLst>
                                          <p:attrName>style.visibility</p:attrName>
                                        </p:attrNameLst>
                                      </p:cBhvr>
                                      <p:to>
                                        <p:strVal val="visible"/>
                                      </p:to>
                                    </p:set>
                                    <p:animEffect transition="in" filter="diamond(in)">
                                      <p:cBhvr>
                                        <p:cTn id="32" dur="20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216182"/>
            <a:ext cx="10134600" cy="6469463"/>
          </a:xfrm>
          <a:prstGeom prst="rect">
            <a:avLst/>
          </a:prstGeom>
          <a:noFill/>
          <a:ln w="9525">
            <a:noFill/>
            <a:miter lim="800000"/>
            <a:headEnd/>
            <a:tailEnd/>
          </a:ln>
        </p:spPr>
        <p:txBody>
          <a:bodyPr wrap="square">
            <a:spAutoFit/>
          </a:bodyPr>
          <a:lstStyle/>
          <a:p>
            <a:pPr marL="609600" indent="-609600">
              <a:lnSpc>
                <a:spcPct val="90000"/>
              </a:lnSpc>
              <a:spcBef>
                <a:spcPct val="50000"/>
              </a:spcBef>
            </a:pPr>
            <a:endParaRPr lang="en-US" sz="2800" dirty="0"/>
          </a:p>
          <a:p>
            <a:pPr marL="609600" indent="-609600">
              <a:lnSpc>
                <a:spcPct val="90000"/>
              </a:lnSpc>
              <a:spcBef>
                <a:spcPct val="50000"/>
              </a:spcBef>
              <a:buFont typeface="+mj-lt"/>
              <a:buAutoNum type="arabicPeriod"/>
            </a:pPr>
            <a:r>
              <a:rPr lang="en-US" sz="2800" dirty="0" smtClean="0"/>
              <a:t>Terminated  by </a:t>
            </a:r>
            <a:r>
              <a:rPr lang="en-US" sz="2800" dirty="0"/>
              <a:t>reuptake into neurons or </a:t>
            </a:r>
            <a:r>
              <a:rPr lang="en-US" sz="2800" dirty="0" err="1" smtClean="0"/>
              <a:t>glia</a:t>
            </a:r>
            <a:r>
              <a:rPr lang="en-US" sz="2800" dirty="0" smtClean="0"/>
              <a:t> (50%-80%)</a:t>
            </a:r>
            <a:r>
              <a:rPr lang="en-US" sz="2800" dirty="0"/>
              <a:t> </a:t>
            </a:r>
            <a:r>
              <a:rPr lang="en-US" sz="2800" dirty="0" smtClean="0"/>
              <a:t>,breakdown by </a:t>
            </a:r>
            <a:r>
              <a:rPr lang="en-US" sz="2800" dirty="0"/>
              <a:t>monoamine </a:t>
            </a:r>
            <a:r>
              <a:rPr lang="en-US" sz="2800" dirty="0" err="1"/>
              <a:t>oxidase</a:t>
            </a:r>
            <a:r>
              <a:rPr lang="en-US" sz="2800" dirty="0"/>
              <a:t> (MAO</a:t>
            </a:r>
            <a:r>
              <a:rPr lang="en-US" sz="2800" dirty="0" smtClean="0"/>
              <a:t>)</a:t>
            </a:r>
          </a:p>
          <a:p>
            <a:pPr marL="609600" indent="-609600">
              <a:lnSpc>
                <a:spcPct val="90000"/>
              </a:lnSpc>
              <a:spcBef>
                <a:spcPct val="50000"/>
              </a:spcBef>
              <a:buFont typeface="+mj-lt"/>
              <a:buAutoNum type="arabicPeriod"/>
            </a:pPr>
            <a:endParaRPr lang="en-US" sz="2800" dirty="0"/>
          </a:p>
          <a:p>
            <a:pPr marL="609600" indent="-609600">
              <a:lnSpc>
                <a:spcPct val="90000"/>
              </a:lnSpc>
              <a:spcBef>
                <a:spcPct val="50000"/>
              </a:spcBef>
              <a:buFont typeface="+mj-lt"/>
              <a:buAutoNum type="arabicPeriod"/>
            </a:pPr>
            <a:r>
              <a:rPr lang="en-US" sz="2800" dirty="0"/>
              <a:t>By-products are </a:t>
            </a:r>
            <a:r>
              <a:rPr lang="en-US" sz="2800" dirty="0">
                <a:solidFill>
                  <a:srgbClr val="FF0000"/>
                </a:solidFill>
              </a:rPr>
              <a:t>metabolized and excreted</a:t>
            </a:r>
            <a:r>
              <a:rPr lang="en-US" sz="2800" dirty="0"/>
              <a:t> (not recycled</a:t>
            </a:r>
            <a:r>
              <a:rPr lang="en-US" sz="2800" dirty="0" smtClean="0"/>
              <a:t>)</a:t>
            </a:r>
          </a:p>
          <a:p>
            <a:pPr marL="609600" indent="-609600">
              <a:lnSpc>
                <a:spcPct val="90000"/>
              </a:lnSpc>
              <a:spcBef>
                <a:spcPct val="50000"/>
              </a:spcBef>
              <a:buFont typeface="+mj-lt"/>
              <a:buAutoNum type="arabicPeriod"/>
            </a:pPr>
            <a:endParaRPr lang="en-US" sz="2800" dirty="0"/>
          </a:p>
          <a:p>
            <a:pPr marL="609600" indent="-609600">
              <a:lnSpc>
                <a:spcPct val="90000"/>
              </a:lnSpc>
              <a:spcBef>
                <a:spcPct val="50000"/>
              </a:spcBef>
              <a:buFont typeface="+mj-lt"/>
              <a:buAutoNum type="arabicPeriod"/>
            </a:pPr>
            <a:r>
              <a:rPr lang="en-US" sz="2800" dirty="0"/>
              <a:t>NE is broken down into </a:t>
            </a:r>
            <a:r>
              <a:rPr lang="en-US" sz="2800" dirty="0" err="1"/>
              <a:t>vanillylmandelic</a:t>
            </a:r>
            <a:r>
              <a:rPr lang="en-US" sz="2800" dirty="0"/>
              <a:t> acid </a:t>
            </a:r>
            <a:r>
              <a:rPr lang="en-US" sz="2800">
                <a:solidFill>
                  <a:srgbClr val="FF0000"/>
                </a:solidFill>
              </a:rPr>
              <a:t>(</a:t>
            </a:r>
            <a:r>
              <a:rPr lang="en-US" sz="2800" smtClean="0">
                <a:solidFill>
                  <a:srgbClr val="FF0000"/>
                </a:solidFill>
              </a:rPr>
              <a:t>VMA</a:t>
            </a:r>
            <a:r>
              <a:rPr lang="en-US" sz="2800" smtClean="0"/>
              <a:t>)+MHPG(methoxy-4-hydroxyphenylglycol </a:t>
            </a:r>
            <a:r>
              <a:rPr lang="en-US" sz="2800" dirty="0" smtClean="0"/>
              <a:t>)–</a:t>
            </a:r>
          </a:p>
          <a:p>
            <a:pPr marL="609600" indent="-609600">
              <a:lnSpc>
                <a:spcPct val="90000"/>
              </a:lnSpc>
              <a:spcBef>
                <a:spcPct val="50000"/>
              </a:spcBef>
            </a:pPr>
            <a:r>
              <a:rPr lang="en-US" sz="2800" dirty="0" smtClean="0"/>
              <a:t>	 </a:t>
            </a:r>
            <a:r>
              <a:rPr lang="en-US" sz="2800" dirty="0">
                <a:solidFill>
                  <a:srgbClr val="FF0000"/>
                </a:solidFill>
              </a:rPr>
              <a:t>index of NE activity </a:t>
            </a:r>
            <a:endParaRPr lang="en-US" sz="2800" dirty="0" smtClean="0">
              <a:solidFill>
                <a:srgbClr val="FF0000"/>
              </a:solidFill>
            </a:endParaRPr>
          </a:p>
          <a:p>
            <a:pPr marL="609600" indent="-609600">
              <a:lnSpc>
                <a:spcPct val="90000"/>
              </a:lnSpc>
              <a:spcBef>
                <a:spcPct val="50000"/>
              </a:spcBef>
              <a:buFont typeface="+mj-lt"/>
              <a:buAutoNum type="arabicPeriod"/>
            </a:pPr>
            <a:endParaRPr lang="en-US" sz="2800" dirty="0">
              <a:solidFill>
                <a:srgbClr val="FF0000"/>
              </a:solidFill>
            </a:endParaRPr>
          </a:p>
          <a:p>
            <a:pPr marL="609600" indent="-609600">
              <a:lnSpc>
                <a:spcPct val="90000"/>
              </a:lnSpc>
              <a:spcBef>
                <a:spcPct val="50000"/>
              </a:spcBef>
              <a:buFont typeface="+mj-lt"/>
              <a:buAutoNum type="arabicPeriod"/>
            </a:pPr>
            <a:r>
              <a:rPr lang="en-US" sz="2800" dirty="0"/>
              <a:t>DA broken into </a:t>
            </a:r>
            <a:r>
              <a:rPr lang="en-US" sz="2800" dirty="0" err="1"/>
              <a:t>homovanillic</a:t>
            </a:r>
            <a:r>
              <a:rPr lang="en-US" sz="2800" dirty="0"/>
              <a:t> acid (HVA) – index of DA </a:t>
            </a:r>
            <a:r>
              <a:rPr lang="en-US" sz="2800" dirty="0" smtClean="0"/>
              <a:t>activity</a:t>
            </a:r>
            <a:endParaRPr lang="en-US" sz="2800" dirty="0"/>
          </a:p>
        </p:txBody>
      </p:sp>
      <p:sp>
        <p:nvSpPr>
          <p:cNvPr id="3" name="Title 2"/>
          <p:cNvSpPr>
            <a:spLocks noGrp="1"/>
          </p:cNvSpPr>
          <p:nvPr>
            <p:ph type="title"/>
          </p:nvPr>
        </p:nvSpPr>
        <p:spPr>
          <a:xfrm>
            <a:off x="685800" y="-723900"/>
            <a:ext cx="8229600" cy="1447800"/>
          </a:xfrm>
        </p:spPr>
        <p:txBody>
          <a:bodyPr>
            <a:noAutofit/>
          </a:bodyPr>
          <a:lstStyle/>
          <a:p>
            <a:pPr marL="609600" indent="-609600" algn="ctr">
              <a:lnSpc>
                <a:spcPct val="90000"/>
              </a:lnSpc>
              <a:spcBef>
                <a:spcPct val="50000"/>
              </a:spcBef>
            </a:pPr>
            <a:r>
              <a:rPr lang="en-US" sz="4400" dirty="0" smtClean="0">
                <a:solidFill>
                  <a:schemeClr val="tx1"/>
                </a:solidFill>
              </a:rPr>
              <a:t>Termination</a:t>
            </a:r>
            <a:endParaRPr lang="en-US" sz="4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 calcmode="lin" valueType="num">
                                      <p:cBhvr additive="base">
                                        <p:cTn id="7" dur="20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xEl>
                                              <p:pRg st="3" end="3"/>
                                            </p:txEl>
                                          </p:spTgt>
                                        </p:tgtEl>
                                        <p:attrNameLst>
                                          <p:attrName>style.visibility</p:attrName>
                                        </p:attrNameLst>
                                      </p:cBhvr>
                                      <p:to>
                                        <p:strVal val="visible"/>
                                      </p:to>
                                    </p:set>
                                    <p:anim calcmode="lin" valueType="num">
                                      <p:cBhvr additive="base">
                                        <p:cTn id="13" dur="20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2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xEl>
                                              <p:pRg st="5" end="5"/>
                                            </p:txEl>
                                          </p:spTgt>
                                        </p:tgtEl>
                                        <p:attrNameLst>
                                          <p:attrName>style.visibility</p:attrName>
                                        </p:attrNameLst>
                                      </p:cBhvr>
                                      <p:to>
                                        <p:strVal val="visible"/>
                                      </p:to>
                                    </p:set>
                                    <p:anim calcmode="lin" valueType="num">
                                      <p:cBhvr additive="base">
                                        <p:cTn id="19" dur="20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12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6">
                                            <p:txEl>
                                              <p:pRg st="6" end="6"/>
                                            </p:txEl>
                                          </p:spTgt>
                                        </p:tgtEl>
                                        <p:attrNameLst>
                                          <p:attrName>style.visibility</p:attrName>
                                        </p:attrNameLst>
                                      </p:cBhvr>
                                      <p:to>
                                        <p:strVal val="visible"/>
                                      </p:to>
                                    </p:set>
                                    <p:anim calcmode="lin" valueType="num">
                                      <p:cBhvr additive="base">
                                        <p:cTn id="25" dur="20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12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6">
                                            <p:txEl>
                                              <p:pRg st="8" end="8"/>
                                            </p:txEl>
                                          </p:spTgt>
                                        </p:tgtEl>
                                        <p:attrNameLst>
                                          <p:attrName>style.visibility</p:attrName>
                                        </p:attrNameLst>
                                      </p:cBhvr>
                                      <p:to>
                                        <p:strVal val="visible"/>
                                      </p:to>
                                    </p:set>
                                    <p:anim calcmode="lin" valueType="num">
                                      <p:cBhvr additive="base">
                                        <p:cTn id="31" dur="2000" fill="hold"/>
                                        <p:tgtEl>
                                          <p:spTgt spid="11266">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126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0"/>
            <a:ext cx="8610600" cy="1320361"/>
          </a:xfrm>
          <a:prstGeom prst="rect">
            <a:avLst/>
          </a:prstGeom>
          <a:noFill/>
          <a:ln w="9525">
            <a:noFill/>
            <a:miter lim="800000"/>
            <a:headEnd/>
            <a:tailEnd/>
          </a:ln>
        </p:spPr>
        <p:txBody>
          <a:bodyPr wrap="square">
            <a:spAutoFit/>
          </a:bodyPr>
          <a:lstStyle/>
          <a:p>
            <a:pPr marL="547688" indent="-609600">
              <a:lnSpc>
                <a:spcPct val="90000"/>
              </a:lnSpc>
              <a:spcBef>
                <a:spcPts val="600"/>
              </a:spcBef>
            </a:pPr>
            <a:endParaRPr lang="en-US" dirty="0"/>
          </a:p>
          <a:p>
            <a:pPr marL="547688" indent="-609600">
              <a:lnSpc>
                <a:spcPct val="90000"/>
              </a:lnSpc>
              <a:spcBef>
                <a:spcPts val="600"/>
              </a:spcBef>
            </a:pPr>
            <a:endParaRPr lang="en-US" dirty="0"/>
          </a:p>
          <a:p>
            <a:pPr marL="547688" indent="-609600">
              <a:lnSpc>
                <a:spcPct val="90000"/>
              </a:lnSpc>
              <a:spcBef>
                <a:spcPts val="600"/>
              </a:spcBef>
            </a:pPr>
            <a:endParaRPr lang="en-US" dirty="0"/>
          </a:p>
          <a:p>
            <a:pPr marL="547688" indent="-609600">
              <a:lnSpc>
                <a:spcPct val="90000"/>
              </a:lnSpc>
              <a:spcBef>
                <a:spcPts val="600"/>
              </a:spcBef>
            </a:pPr>
            <a:endParaRPr lang="en-US" dirty="0"/>
          </a:p>
        </p:txBody>
      </p:sp>
      <p:pic>
        <p:nvPicPr>
          <p:cNvPr id="21507" name="Picture 4" descr="http://www.healingtides.net/LocusCoeruleu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228600"/>
            <a:ext cx="8610600" cy="6469463"/>
          </a:xfrm>
          <a:prstGeom prst="rect">
            <a:avLst/>
          </a:prstGeom>
          <a:noFill/>
          <a:ln w="9525">
            <a:noFill/>
            <a:miter lim="800000"/>
            <a:headEnd/>
            <a:tailEnd/>
          </a:ln>
        </p:spPr>
        <p:txBody>
          <a:bodyPr>
            <a:spAutoFit/>
          </a:bodyPr>
          <a:lstStyle/>
          <a:p>
            <a:pPr marL="609600" indent="-609600">
              <a:lnSpc>
                <a:spcPct val="90000"/>
              </a:lnSpc>
              <a:spcBef>
                <a:spcPct val="50000"/>
              </a:spcBef>
            </a:pPr>
            <a:r>
              <a:rPr lang="en-US" sz="2800" b="1" dirty="0" smtClean="0"/>
              <a:t>                                   </a:t>
            </a:r>
            <a:r>
              <a:rPr lang="en-US" sz="2800" b="1" u="sng" dirty="0" smtClean="0">
                <a:solidFill>
                  <a:srgbClr val="FF0000"/>
                </a:solidFill>
              </a:rPr>
              <a:t>Epinephrine</a:t>
            </a:r>
            <a:endParaRPr lang="en-US" sz="2800" b="1" u="sng" dirty="0">
              <a:solidFill>
                <a:srgbClr val="FF0000"/>
              </a:solidFill>
            </a:endParaRPr>
          </a:p>
          <a:p>
            <a:pPr marL="609600" indent="-609600" algn="ctr">
              <a:lnSpc>
                <a:spcPct val="90000"/>
              </a:lnSpc>
              <a:spcBef>
                <a:spcPct val="50000"/>
              </a:spcBef>
              <a:buFont typeface="+mj-lt"/>
              <a:buAutoNum type="arabicPeriod"/>
            </a:pPr>
            <a:r>
              <a:rPr lang="en-US" sz="2800" dirty="0"/>
              <a:t>Role in brain is poorly </a:t>
            </a:r>
            <a:r>
              <a:rPr lang="en-US" sz="2800" dirty="0" smtClean="0"/>
              <a:t>understood</a:t>
            </a:r>
          </a:p>
          <a:p>
            <a:pPr marL="609600" indent="-609600" algn="ctr">
              <a:lnSpc>
                <a:spcPct val="90000"/>
              </a:lnSpc>
              <a:spcBef>
                <a:spcPct val="50000"/>
              </a:spcBef>
              <a:buFont typeface="+mj-lt"/>
              <a:buAutoNum type="arabicPeriod"/>
            </a:pPr>
            <a:endParaRPr lang="en-US" sz="2800" dirty="0"/>
          </a:p>
          <a:p>
            <a:pPr marL="609600" indent="-609600" algn="ctr">
              <a:lnSpc>
                <a:spcPct val="90000"/>
              </a:lnSpc>
              <a:spcBef>
                <a:spcPct val="50000"/>
              </a:spcBef>
              <a:buFont typeface="+mj-lt"/>
              <a:buAutoNum type="arabicPeriod"/>
            </a:pPr>
            <a:r>
              <a:rPr lang="en-US" sz="2800" dirty="0"/>
              <a:t>E appears to modulate NE in certain </a:t>
            </a:r>
            <a:r>
              <a:rPr lang="en-US" sz="2800" dirty="0" smtClean="0"/>
              <a:t>locations</a:t>
            </a:r>
          </a:p>
          <a:p>
            <a:pPr marL="609600" indent="-609600" algn="ctr">
              <a:lnSpc>
                <a:spcPct val="90000"/>
              </a:lnSpc>
              <a:spcBef>
                <a:spcPct val="50000"/>
              </a:spcBef>
              <a:buFont typeface="+mj-lt"/>
              <a:buAutoNum type="arabicPeriod"/>
            </a:pPr>
            <a:endParaRPr lang="en-US" sz="2800" dirty="0"/>
          </a:p>
          <a:p>
            <a:pPr marL="609600" indent="-609600" algn="ctr">
              <a:lnSpc>
                <a:spcPct val="90000"/>
              </a:lnSpc>
              <a:spcBef>
                <a:spcPct val="50000"/>
              </a:spcBef>
              <a:buFont typeface="+mj-lt"/>
              <a:buAutoNum type="arabicPeriod"/>
            </a:pPr>
            <a:r>
              <a:rPr lang="en-US" sz="2800" dirty="0"/>
              <a:t>Adrenal </a:t>
            </a:r>
            <a:r>
              <a:rPr lang="en-US" sz="2800" dirty="0" smtClean="0"/>
              <a:t>medulla  </a:t>
            </a:r>
            <a:r>
              <a:rPr lang="en-US" sz="2800" dirty="0"/>
              <a:t>secretes </a:t>
            </a:r>
            <a:r>
              <a:rPr lang="en-US" sz="2800" dirty="0" smtClean="0"/>
              <a:t>E+ NE </a:t>
            </a:r>
            <a:r>
              <a:rPr lang="en-US" sz="2800" dirty="0"/>
              <a:t>during stress or emotional arousal (fear; anger)</a:t>
            </a:r>
          </a:p>
          <a:p>
            <a:pPr marL="609600" indent="-609600" algn="ctr">
              <a:lnSpc>
                <a:spcPct val="90000"/>
              </a:lnSpc>
              <a:spcBef>
                <a:spcPct val="50000"/>
              </a:spcBef>
              <a:buFont typeface="+mj-lt"/>
              <a:buAutoNum type="arabicPeriod"/>
            </a:pPr>
            <a:r>
              <a:rPr lang="en-US" sz="2800" dirty="0" smtClean="0"/>
              <a:t>E+ NE act </a:t>
            </a:r>
            <a:r>
              <a:rPr lang="en-US" sz="2800" dirty="0"/>
              <a:t>as hormones (travel in blood to sites of action)</a:t>
            </a:r>
          </a:p>
          <a:p>
            <a:pPr marL="609600" indent="-609600" algn="ctr">
              <a:lnSpc>
                <a:spcPct val="90000"/>
              </a:lnSpc>
              <a:spcBef>
                <a:spcPct val="50000"/>
              </a:spcBef>
              <a:buFont typeface="+mj-lt"/>
              <a:buAutoNum type="arabicPeriod"/>
            </a:pPr>
            <a:r>
              <a:rPr lang="en-US" sz="2800" dirty="0"/>
              <a:t>E important in blood pressure regulation, coordination of eating and visceral activities</a:t>
            </a:r>
          </a:p>
          <a:p>
            <a:pPr marL="609600" indent="-609600">
              <a:lnSpc>
                <a:spcPct val="90000"/>
              </a:lnSpc>
              <a:spcBef>
                <a:spcPct val="50000"/>
              </a:spcBef>
              <a:buFontTx/>
              <a:buChar cha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 calcmode="lin" valueType="num">
                                      <p:cBhvr additive="base">
                                        <p:cTn id="7" dur="20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22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xEl>
                                              <p:pRg st="3" end="3"/>
                                            </p:txEl>
                                          </p:spTgt>
                                        </p:tgtEl>
                                        <p:attrNameLst>
                                          <p:attrName>style.visibility</p:attrName>
                                        </p:attrNameLst>
                                      </p:cBhvr>
                                      <p:to>
                                        <p:strVal val="visible"/>
                                      </p:to>
                                    </p:set>
                                    <p:anim calcmode="lin" valueType="num">
                                      <p:cBhvr additive="base">
                                        <p:cTn id="13" dur="2000" fill="hold"/>
                                        <p:tgtEl>
                                          <p:spTgt spid="12290">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2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anim calcmode="lin" valueType="num">
                                      <p:cBhvr additive="base">
                                        <p:cTn id="19" dur="2000" fill="hold"/>
                                        <p:tgtEl>
                                          <p:spTgt spid="12290">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22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0">
                                            <p:txEl>
                                              <p:pRg st="6" end="6"/>
                                            </p:txEl>
                                          </p:spTgt>
                                        </p:tgtEl>
                                        <p:attrNameLst>
                                          <p:attrName>style.visibility</p:attrName>
                                        </p:attrNameLst>
                                      </p:cBhvr>
                                      <p:to>
                                        <p:strVal val="visible"/>
                                      </p:to>
                                    </p:set>
                                    <p:anim calcmode="lin" valueType="num">
                                      <p:cBhvr additive="base">
                                        <p:cTn id="25" dur="2000" fill="hold"/>
                                        <p:tgtEl>
                                          <p:spTgt spid="12290">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22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0">
                                            <p:txEl>
                                              <p:pRg st="7" end="7"/>
                                            </p:txEl>
                                          </p:spTgt>
                                        </p:tgtEl>
                                        <p:attrNameLst>
                                          <p:attrName>style.visibility</p:attrName>
                                        </p:attrNameLst>
                                      </p:cBhvr>
                                      <p:to>
                                        <p:strVal val="visible"/>
                                      </p:to>
                                    </p:set>
                                    <p:anim calcmode="lin" valueType="num">
                                      <p:cBhvr additive="base">
                                        <p:cTn id="31" dur="2000" fill="hold"/>
                                        <p:tgtEl>
                                          <p:spTgt spid="12290">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229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982200" cy="6124754"/>
          </a:xfrm>
          <a:prstGeom prst="rect">
            <a:avLst/>
          </a:prstGeom>
        </p:spPr>
        <p:txBody>
          <a:bodyPr wrap="square">
            <a:spAutoFit/>
          </a:bodyPr>
          <a:lstStyle/>
          <a:p>
            <a:pPr marL="514350" indent="-514350">
              <a:buFont typeface="+mj-lt"/>
              <a:buAutoNum type="arabicPeriod"/>
            </a:pPr>
            <a:r>
              <a:rPr lang="en-US" sz="2800" dirty="0" smtClean="0"/>
              <a:t>use more than a 1 NT.=</a:t>
            </a:r>
            <a:r>
              <a:rPr lang="en-US" sz="2800" b="1" dirty="0" smtClean="0"/>
              <a:t>COTRANSMISSION</a:t>
            </a:r>
            <a:r>
              <a:rPr lang="en-US" sz="2800" dirty="0" smtClean="0"/>
              <a:t>  common in synapses -the ANS.</a:t>
            </a:r>
          </a:p>
          <a:p>
            <a:pPr marL="514350" indent="-514350">
              <a:buFont typeface="+mj-lt"/>
              <a:buAutoNum type="arabicPeriod"/>
            </a:pPr>
            <a:endParaRPr lang="en-US" sz="2800" dirty="0" smtClean="0"/>
          </a:p>
          <a:p>
            <a:pPr marL="514350" indent="-514350">
              <a:buFont typeface="+mj-lt"/>
              <a:buAutoNum type="arabicPeriod"/>
            </a:pPr>
            <a:r>
              <a:rPr lang="en-US" sz="2800" dirty="0" smtClean="0"/>
              <a:t>As many as 8 different NT may be found within some </a:t>
            </a:r>
          </a:p>
          <a:p>
            <a:pPr marL="514350" indent="-514350"/>
            <a:r>
              <a:rPr lang="en-US" sz="2800" dirty="0" smtClean="0"/>
              <a:t>	neurons,  known as </a:t>
            </a:r>
            <a:r>
              <a:rPr lang="en-US" sz="2800" b="1" dirty="0" smtClean="0"/>
              <a:t>co-localization</a:t>
            </a:r>
          </a:p>
          <a:p>
            <a:pPr marL="514350" indent="-514350">
              <a:buFont typeface="+mj-lt"/>
              <a:buAutoNum type="arabicPeriod"/>
            </a:pPr>
            <a:endParaRPr lang="en-US" sz="2800" dirty="0" smtClean="0"/>
          </a:p>
          <a:p>
            <a:pPr marL="514350" indent="-514350">
              <a:buFont typeface="+mj-lt"/>
              <a:buAutoNum type="arabicPeriod"/>
            </a:pPr>
            <a:endParaRPr lang="en-US" sz="2800" dirty="0" smtClean="0"/>
          </a:p>
          <a:p>
            <a:pPr marL="514350" indent="-514350"/>
            <a:r>
              <a:rPr lang="en-US" sz="2800" dirty="0" smtClean="0"/>
              <a:t>NT are controlled by neuronal firing frequency: </a:t>
            </a:r>
            <a:r>
              <a:rPr lang="en-US" sz="2800" dirty="0" err="1" smtClean="0"/>
              <a:t>medullary</a:t>
            </a:r>
            <a:endParaRPr lang="en-US" sz="2800" dirty="0" smtClean="0"/>
          </a:p>
          <a:p>
            <a:pPr marL="514350" indent="-514350"/>
            <a:r>
              <a:rPr lang="en-US" sz="2800" dirty="0" err="1" smtClean="0"/>
              <a:t>raphe</a:t>
            </a:r>
            <a:r>
              <a:rPr lang="en-US" sz="2800" dirty="0" smtClean="0"/>
              <a:t> neurons project lateral  horn( spinal cord), where </a:t>
            </a:r>
          </a:p>
          <a:p>
            <a:pPr marL="514350" indent="-514350"/>
            <a:r>
              <a:rPr lang="en-US" sz="2800" dirty="0" smtClean="0"/>
              <a:t>they co-release 5-HT, TRH, and substance P onto SNS</a:t>
            </a:r>
          </a:p>
          <a:p>
            <a:pPr marL="514350" indent="-514350">
              <a:buFont typeface="+mj-lt"/>
              <a:buAutoNum type="arabicPeriod"/>
            </a:pPr>
            <a:r>
              <a:rPr lang="en-US" sz="2800" dirty="0" smtClean="0"/>
              <a:t>	at low firing rates, 5-HT is released alone; </a:t>
            </a:r>
          </a:p>
          <a:p>
            <a:pPr marL="514350" indent="-514350">
              <a:buFont typeface="+mj-lt"/>
              <a:buAutoNum type="arabicPeriod"/>
            </a:pPr>
            <a:r>
              <a:rPr lang="en-US" sz="2800" dirty="0" smtClean="0"/>
              <a:t>	at intermediate firing rates, TRH is also  released;</a:t>
            </a:r>
          </a:p>
          <a:p>
            <a:pPr marL="514350" indent="-514350">
              <a:buFont typeface="+mj-lt"/>
              <a:buAutoNum type="arabicPeriod"/>
            </a:pPr>
            <a:r>
              <a:rPr lang="en-US" sz="2800" dirty="0" smtClean="0"/>
              <a:t>     at high firing rates, all 3 NT  released. </a:t>
            </a:r>
          </a:p>
          <a:p>
            <a:pPr marL="514350" indent="-514350"/>
            <a:r>
              <a:rPr lang="en-US" sz="2800" dirty="0" smtClean="0"/>
              <a:t>			</a:t>
            </a:r>
            <a:r>
              <a:rPr lang="en-US" sz="2800" b="1" dirty="0" smtClean="0">
                <a:solidFill>
                  <a:srgbClr val="FFFF00"/>
                </a:solidFill>
              </a:rPr>
              <a:t>enhancing the versatility of the ANS.</a:t>
            </a:r>
            <a:endParaRPr lang="en-US" sz="28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20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anim calcmode="lin" valueType="num">
                                      <p:cBhvr additive="base">
                                        <p:cTn id="53" dur="20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Autofit/>
          </a:bodyPr>
          <a:lstStyle/>
          <a:p>
            <a:pPr algn="ctr"/>
            <a:r>
              <a:rPr lang="en-US" sz="3600" dirty="0" smtClean="0">
                <a:solidFill>
                  <a:schemeClr val="tx1"/>
                </a:solidFill>
              </a:rPr>
              <a:t>Co-localization </a:t>
            </a:r>
            <a:br>
              <a:rPr lang="en-US" sz="3600" dirty="0" smtClean="0">
                <a:solidFill>
                  <a:schemeClr val="tx1"/>
                </a:solidFill>
              </a:rPr>
            </a:br>
            <a:r>
              <a:rPr lang="en-US" sz="3600" dirty="0" smtClean="0">
                <a:solidFill>
                  <a:schemeClr val="tx1"/>
                </a:solidFill>
              </a:rPr>
              <a:t> NT                               Peptides</a:t>
            </a:r>
            <a:endParaRPr lang="en-US" sz="3600" dirty="0">
              <a:solidFill>
                <a:schemeClr val="tx1"/>
              </a:solidFill>
            </a:endParaRPr>
          </a:p>
        </p:txBody>
      </p:sp>
      <p:sp>
        <p:nvSpPr>
          <p:cNvPr id="3" name="Content Placeholder 2"/>
          <p:cNvSpPr>
            <a:spLocks noGrp="1"/>
          </p:cNvSpPr>
          <p:nvPr>
            <p:ph sz="half" idx="1"/>
          </p:nvPr>
        </p:nvSpPr>
        <p:spPr/>
        <p:txBody>
          <a:bodyPr>
            <a:normAutofit/>
          </a:bodyPr>
          <a:lstStyle/>
          <a:p>
            <a:pPr>
              <a:buNone/>
            </a:pPr>
            <a:r>
              <a:rPr lang="en-US" dirty="0" smtClean="0"/>
              <a:t>1.Acetylcholine</a:t>
            </a:r>
          </a:p>
          <a:p>
            <a:pPr>
              <a:buNone/>
            </a:pPr>
            <a:endParaRPr lang="en-US" dirty="0"/>
          </a:p>
        </p:txBody>
      </p:sp>
      <p:sp>
        <p:nvSpPr>
          <p:cNvPr id="4" name="Content Placeholder 3"/>
          <p:cNvSpPr>
            <a:spLocks noGrp="1"/>
          </p:cNvSpPr>
          <p:nvPr>
            <p:ph sz="half" idx="2"/>
          </p:nvPr>
        </p:nvSpPr>
        <p:spPr/>
        <p:txBody>
          <a:bodyPr>
            <a:normAutofit/>
          </a:bodyPr>
          <a:lstStyle/>
          <a:p>
            <a:pPr marL="457200" indent="-457200">
              <a:buFont typeface="+mj-lt"/>
              <a:buAutoNum type="arabicPeriod"/>
            </a:pPr>
            <a:r>
              <a:rPr lang="en-US" sz="2400" dirty="0" smtClean="0"/>
              <a:t>     </a:t>
            </a:r>
            <a:r>
              <a:rPr lang="en-US" sz="2400" dirty="0" err="1" smtClean="0"/>
              <a:t>Enkephalin</a:t>
            </a:r>
            <a:endParaRPr lang="en-US" sz="2400" dirty="0" smtClean="0"/>
          </a:p>
          <a:p>
            <a:pPr marL="457200" indent="-457200">
              <a:buFont typeface="+mj-lt"/>
              <a:buAutoNum type="arabicPeriod"/>
            </a:pPr>
            <a:r>
              <a:rPr lang="en-US" sz="2400" dirty="0" smtClean="0"/>
              <a:t>     VIP</a:t>
            </a:r>
          </a:p>
          <a:p>
            <a:pPr marL="457200" indent="-457200">
              <a:buFont typeface="+mj-lt"/>
              <a:buAutoNum type="arabicPeriod"/>
            </a:pPr>
            <a:r>
              <a:rPr lang="en-US" sz="2400" dirty="0" smtClean="0"/>
              <a:t>     CGRP</a:t>
            </a:r>
          </a:p>
          <a:p>
            <a:pPr marL="457200" indent="-457200">
              <a:buFont typeface="+mj-lt"/>
              <a:buAutoNum type="arabicPeriod"/>
            </a:pPr>
            <a:r>
              <a:rPr lang="en-US" sz="2400" dirty="0" smtClean="0"/>
              <a:t>     Substance P</a:t>
            </a:r>
          </a:p>
          <a:p>
            <a:pPr marL="457200" indent="-457200">
              <a:buFont typeface="+mj-lt"/>
              <a:buAutoNum type="arabicPeriod"/>
            </a:pPr>
            <a:r>
              <a:rPr lang="en-US" sz="2400" dirty="0" smtClean="0"/>
              <a:t>     </a:t>
            </a:r>
            <a:r>
              <a:rPr lang="en-US" sz="2400" dirty="0" err="1" smtClean="0"/>
              <a:t>Somatostatin</a:t>
            </a:r>
            <a:endParaRPr lang="en-US" sz="2400" dirty="0" smtClean="0"/>
          </a:p>
          <a:p>
            <a:pPr marL="457200" indent="-457200">
              <a:buFont typeface="+mj-lt"/>
              <a:buAutoNum type="arabicPeriod"/>
            </a:pPr>
            <a:r>
              <a:rPr lang="en-US" sz="2400" dirty="0" smtClean="0"/>
              <a:t>     GRH</a:t>
            </a:r>
          </a:p>
          <a:p>
            <a:pPr marL="457200" indent="-457200">
              <a:buFont typeface="+mj-lt"/>
              <a:buAutoNum type="arabicPeriod"/>
            </a:pPr>
            <a:r>
              <a:rPr lang="en-US" sz="2400" dirty="0" smtClean="0"/>
              <a:t>    </a:t>
            </a:r>
            <a:r>
              <a:rPr lang="en-US" sz="2400" dirty="0" err="1" smtClean="0"/>
              <a:t>Neurotensin</a:t>
            </a:r>
            <a:endParaRPr lang="en-US" sz="2400" dirty="0" smtClean="0"/>
          </a:p>
          <a:p>
            <a:pPr marL="457200" indent="-457200">
              <a:buFont typeface="+mj-lt"/>
              <a:buAutoNum type="arabicPeriod"/>
            </a:pPr>
            <a:r>
              <a:rPr lang="en-US" sz="2400" dirty="0" smtClean="0"/>
              <a:t>    </a:t>
            </a:r>
            <a:r>
              <a:rPr lang="en-US" sz="2400" dirty="0" err="1" smtClean="0"/>
              <a:t>Galanin</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tx1"/>
                </a:solidFill>
              </a:rPr>
              <a:t>2.Dopamine                                             1. </a:t>
            </a:r>
            <a:r>
              <a:rPr lang="en-US" sz="2800" dirty="0" err="1" smtClean="0">
                <a:solidFill>
                  <a:schemeClr val="tx1"/>
                </a:solidFill>
              </a:rPr>
              <a:t>Cholecystokinin</a:t>
            </a:r>
            <a:r>
              <a:rPr lang="en-US" sz="2800" dirty="0" smtClean="0">
                <a:solidFill>
                  <a:schemeClr val="tx1"/>
                </a:solidFill>
              </a:rPr>
              <a:t/>
            </a:r>
            <a:br>
              <a:rPr lang="en-US" sz="2800" dirty="0" smtClean="0">
                <a:solidFill>
                  <a:schemeClr val="tx1"/>
                </a:solidFill>
              </a:rPr>
            </a:br>
            <a:r>
              <a:rPr lang="en-US" sz="2800" dirty="0" smtClean="0">
                <a:solidFill>
                  <a:schemeClr val="tx1"/>
                </a:solidFill>
              </a:rPr>
              <a:t>						2.Enkephalin</a:t>
            </a:r>
            <a:br>
              <a:rPr lang="en-US" sz="2800" dirty="0" smtClean="0">
                <a:solidFill>
                  <a:schemeClr val="tx1"/>
                </a:solidFill>
              </a:rPr>
            </a:br>
            <a:r>
              <a:rPr lang="en-US" sz="2800" dirty="0" smtClean="0">
                <a:solidFill>
                  <a:schemeClr val="tx1"/>
                </a:solidFill>
              </a:rPr>
              <a:t>						3. </a:t>
            </a:r>
            <a:r>
              <a:rPr lang="en-US" sz="2800" dirty="0" err="1" smtClean="0">
                <a:solidFill>
                  <a:schemeClr val="tx1"/>
                </a:solidFill>
              </a:rPr>
              <a:t>Neurotensin</a:t>
            </a:r>
            <a:endParaRPr lang="en-US" sz="2800" dirty="0">
              <a:solidFill>
                <a:schemeClr val="tx1"/>
              </a:solidFill>
            </a:endParaRPr>
          </a:p>
        </p:txBody>
      </p:sp>
      <p:sp>
        <p:nvSpPr>
          <p:cNvPr id="3" name="Content Placeholder 2"/>
          <p:cNvSpPr>
            <a:spLocks noGrp="1"/>
          </p:cNvSpPr>
          <p:nvPr>
            <p:ph sz="half" idx="1"/>
          </p:nvPr>
        </p:nvSpPr>
        <p:spPr/>
        <p:txBody>
          <a:bodyPr>
            <a:normAutofit fontScale="92500" lnSpcReduction="20000"/>
          </a:bodyPr>
          <a:lstStyle/>
          <a:p>
            <a:pPr>
              <a:buNone/>
            </a:pPr>
            <a:endParaRPr lang="en-US" dirty="0" smtClean="0"/>
          </a:p>
          <a:p>
            <a:pPr>
              <a:buNone/>
            </a:pPr>
            <a:r>
              <a:rPr lang="en-US" dirty="0" smtClean="0"/>
              <a:t>3.Epinephrine</a:t>
            </a:r>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t>4.Norepinephrine</a:t>
            </a:r>
            <a:endParaRPr lang="en-US" dirty="0"/>
          </a:p>
        </p:txBody>
      </p:sp>
      <p:sp>
        <p:nvSpPr>
          <p:cNvPr id="4" name="Content Placeholder 3"/>
          <p:cNvSpPr>
            <a:spLocks noGrp="1"/>
          </p:cNvSpPr>
          <p:nvPr>
            <p:ph sz="half" idx="2"/>
          </p:nvPr>
        </p:nvSpPr>
        <p:spPr>
          <a:xfrm>
            <a:off x="5105400" y="1905000"/>
            <a:ext cx="4038600" cy="4434840"/>
          </a:xfrm>
        </p:spPr>
        <p:txBody>
          <a:bodyPr>
            <a:normAutofit fontScale="92500" lnSpcReduction="20000"/>
          </a:bodyPr>
          <a:lstStyle/>
          <a:p>
            <a:pPr>
              <a:buNone/>
            </a:pPr>
            <a:r>
              <a:rPr lang="en-US" dirty="0" smtClean="0"/>
              <a:t>  </a:t>
            </a:r>
          </a:p>
          <a:p>
            <a:pPr marL="514350" indent="-514350">
              <a:buNone/>
            </a:pPr>
            <a:r>
              <a:rPr lang="en-US" dirty="0" smtClean="0"/>
              <a:t>       1. </a:t>
            </a:r>
            <a:r>
              <a:rPr lang="en-US" dirty="0" err="1" smtClean="0"/>
              <a:t>Enkephalin</a:t>
            </a:r>
            <a:r>
              <a:rPr lang="en-US" dirty="0" smtClean="0"/>
              <a:t/>
            </a:r>
            <a:br>
              <a:rPr lang="en-US" dirty="0" smtClean="0"/>
            </a:br>
            <a:r>
              <a:rPr lang="en-US" dirty="0" smtClean="0"/>
              <a:t>2.Neuropeptide Y</a:t>
            </a:r>
            <a:br>
              <a:rPr lang="en-US" dirty="0" smtClean="0"/>
            </a:br>
            <a:r>
              <a:rPr lang="en-US" dirty="0" smtClean="0"/>
              <a:t>3.Neurotensin</a:t>
            </a:r>
            <a:br>
              <a:rPr lang="en-US" dirty="0" smtClean="0"/>
            </a:br>
            <a:r>
              <a:rPr lang="en-US" dirty="0" smtClean="0"/>
              <a:t>4.Substance P</a:t>
            </a:r>
          </a:p>
          <a:p>
            <a:endParaRPr lang="en-US" dirty="0" smtClean="0"/>
          </a:p>
          <a:p>
            <a:endParaRPr lang="en-US" dirty="0" smtClean="0"/>
          </a:p>
          <a:p>
            <a:pPr marL="514350" indent="-514350">
              <a:buNone/>
            </a:pPr>
            <a:r>
              <a:rPr lang="en-US" dirty="0" smtClean="0"/>
              <a:t>       1. </a:t>
            </a:r>
            <a:r>
              <a:rPr lang="en-US" dirty="0" err="1" smtClean="0"/>
              <a:t>Enkephalin</a:t>
            </a:r>
            <a:r>
              <a:rPr lang="en-US" dirty="0" smtClean="0"/>
              <a:t/>
            </a:r>
            <a:br>
              <a:rPr lang="en-US" dirty="0" smtClean="0"/>
            </a:br>
            <a:r>
              <a:rPr lang="en-US" dirty="0" smtClean="0"/>
              <a:t>2.Neuropeptide Y</a:t>
            </a:r>
            <a:br>
              <a:rPr lang="en-US" dirty="0" smtClean="0"/>
            </a:br>
            <a:r>
              <a:rPr lang="en-US" dirty="0" smtClean="0"/>
              <a:t>3.Neurotensin</a:t>
            </a:r>
            <a:br>
              <a:rPr lang="en-US" dirty="0" smtClean="0"/>
            </a:br>
            <a:r>
              <a:rPr lang="en-US" dirty="0" smtClean="0"/>
              <a:t>4.Somatostatin</a:t>
            </a:r>
            <a:br>
              <a:rPr lang="en-US" dirty="0" smtClean="0"/>
            </a:br>
            <a:r>
              <a:rPr lang="en-US" dirty="0" smtClean="0"/>
              <a:t>5.Vasopressin</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bwMode="auto">
          <a:xfrm>
            <a:off x="762000" y="0"/>
            <a:ext cx="7772400" cy="1295400"/>
          </a:xfrm>
          <a:ln w="12700">
            <a:miter lim="800000"/>
            <a:headEnd type="none" w="sm" len="sm"/>
            <a:tailEnd type="none" w="sm" len="sm"/>
          </a:ln>
        </p:spPr>
        <p:txBody>
          <a:bodyPr vert="horz" wrap="square" lIns="91440" tIns="45720" rIns="91440" bIns="45720" numCol="1" anchor="t" anchorCtr="0" compatLnSpc="1">
            <a:prstTxWarp prst="textNoShape">
              <a:avLst/>
            </a:prstTxWarp>
            <a:normAutofit/>
          </a:bodyPr>
          <a:lstStyle/>
          <a:p>
            <a:pPr algn="ctr" eaLnBrk="1" hangingPunct="1">
              <a:defRPr/>
            </a:pPr>
            <a:r>
              <a:rPr lang="en-US" sz="3600" b="1" dirty="0" smtClean="0">
                <a:solidFill>
                  <a:srgbClr val="FF0000"/>
                </a:solidFill>
              </a:rPr>
              <a:t>Exceptions in the SNS:</a:t>
            </a:r>
          </a:p>
        </p:txBody>
      </p:sp>
      <p:sp>
        <p:nvSpPr>
          <p:cNvPr id="6" name="Rectangle 5"/>
          <p:cNvSpPr/>
          <p:nvPr/>
        </p:nvSpPr>
        <p:spPr>
          <a:xfrm>
            <a:off x="0" y="838200"/>
            <a:ext cx="8839200" cy="4893647"/>
          </a:xfrm>
          <a:prstGeom prst="rect">
            <a:avLst/>
          </a:prstGeom>
        </p:spPr>
        <p:txBody>
          <a:bodyPr wrap="square">
            <a:spAutoFit/>
          </a:bodyPr>
          <a:lstStyle/>
          <a:p>
            <a:pPr marL="914400" lvl="1" indent="-457200">
              <a:buSzPct val="120000"/>
              <a:buAutoNum type="arabicPeriod"/>
            </a:pPr>
            <a:r>
              <a:rPr lang="en-US" sz="2400" dirty="0" smtClean="0">
                <a:solidFill>
                  <a:srgbClr val="FF0000"/>
                </a:solidFill>
                <a:latin typeface="Arial" pitchFamily="34" charset="0"/>
                <a:cs typeface="Arial" pitchFamily="34" charset="0"/>
              </a:rPr>
              <a:t>Skin;-</a:t>
            </a:r>
            <a:r>
              <a:rPr lang="en-US" sz="2400" dirty="0" smtClean="0">
                <a:latin typeface="Arial" pitchFamily="34" charset="0"/>
                <a:cs typeface="Arial" pitchFamily="34" charset="0"/>
              </a:rPr>
              <a:t>Postganglionic neurons involved with stress-related excretion release </a:t>
            </a:r>
            <a:r>
              <a:rPr lang="en-US" sz="2400" dirty="0" err="1" smtClean="0">
                <a:latin typeface="Arial" pitchFamily="34" charset="0"/>
                <a:cs typeface="Arial" pitchFamily="34" charset="0"/>
              </a:rPr>
              <a:t>norepinephrine</a:t>
            </a:r>
            <a:r>
              <a:rPr lang="en-US" sz="2400" dirty="0" smtClean="0">
                <a:latin typeface="Arial" pitchFamily="34" charset="0"/>
                <a:cs typeface="Arial" pitchFamily="34" charset="0"/>
              </a:rPr>
              <a:t> (“sweaty palms”)</a:t>
            </a:r>
          </a:p>
          <a:p>
            <a:pPr marL="914400" lvl="1" indent="-457200">
              <a:buSzPct val="120000"/>
            </a:pPr>
            <a:endParaRPr lang="en-US" sz="2400" dirty="0" smtClean="0">
              <a:latin typeface="Arial" pitchFamily="34" charset="0"/>
              <a:cs typeface="Arial" pitchFamily="34" charset="0"/>
            </a:endParaRPr>
          </a:p>
          <a:p>
            <a:pPr marL="914400" lvl="1" indent="-457200">
              <a:buSzPct val="120000"/>
            </a:pPr>
            <a:r>
              <a:rPr lang="en-US" sz="2400" dirty="0" smtClean="0">
                <a:latin typeface="Arial" pitchFamily="34" charset="0"/>
                <a:cs typeface="Arial" pitchFamily="34" charset="0"/>
              </a:rPr>
              <a:t>2</a:t>
            </a:r>
            <a:r>
              <a:rPr lang="en-US" sz="2400" dirty="0" smtClean="0">
                <a:solidFill>
                  <a:srgbClr val="FFFF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Hypothalamus</a:t>
            </a:r>
            <a:r>
              <a:rPr lang="en-US" sz="2400" dirty="0" smtClean="0">
                <a:latin typeface="Arial" pitchFamily="34" charset="0"/>
                <a:cs typeface="Arial" pitchFamily="34" charset="0"/>
              </a:rPr>
              <a:t>;-Postganglionic neurons involved with thermoregulation release acetylcholine</a:t>
            </a:r>
          </a:p>
          <a:p>
            <a:r>
              <a:rPr lang="en-US" sz="2400" dirty="0" smtClean="0">
                <a:latin typeface="Arial" charset="0"/>
              </a:rPr>
              <a:t>    </a:t>
            </a:r>
            <a:endParaRPr lang="en-US" sz="2400" dirty="0" smtClean="0">
              <a:solidFill>
                <a:srgbClr val="FF0000"/>
              </a:solidFill>
              <a:latin typeface="Arial" charset="0"/>
            </a:endParaRPr>
          </a:p>
          <a:p>
            <a:r>
              <a:rPr lang="en-US" sz="2400" dirty="0" smtClean="0">
                <a:solidFill>
                  <a:srgbClr val="FF0000"/>
                </a:solidFill>
                <a:latin typeface="Arial" charset="0"/>
              </a:rPr>
              <a:t>      3. Kidney</a:t>
            </a:r>
            <a:r>
              <a:rPr lang="en-US" sz="1600" dirty="0" smtClean="0">
                <a:latin typeface="Arial" charset="0"/>
              </a:rPr>
              <a:t>  </a:t>
            </a:r>
            <a:r>
              <a:rPr lang="en-US" sz="2400" dirty="0" smtClean="0">
                <a:latin typeface="Arial" charset="0"/>
              </a:rPr>
              <a:t>Postganglionic neurons to the smooth muscle of         	the renal vascular bed release dopamine</a:t>
            </a:r>
            <a:endParaRPr lang="en-US" sz="2000" dirty="0" smtClean="0">
              <a:latin typeface="Arial" charset="0"/>
            </a:endParaRPr>
          </a:p>
          <a:p>
            <a:r>
              <a:rPr lang="en-US" sz="3600" dirty="0" smtClean="0">
                <a:latin typeface="Arial" charset="0"/>
              </a:rPr>
              <a:t>   </a:t>
            </a:r>
          </a:p>
          <a:p>
            <a:r>
              <a:rPr lang="en-US" sz="3600" dirty="0" smtClean="0">
                <a:latin typeface="Arial" charset="0"/>
              </a:rPr>
              <a:t>   </a:t>
            </a:r>
            <a:r>
              <a:rPr lang="en-US" sz="2400" dirty="0" smtClean="0">
                <a:solidFill>
                  <a:srgbClr val="FFFF00"/>
                </a:solidFill>
                <a:latin typeface="Arial" charset="0"/>
              </a:rPr>
              <a:t>4.</a:t>
            </a:r>
            <a:r>
              <a:rPr lang="en-US" sz="2400" dirty="0" smtClean="0">
                <a:solidFill>
                  <a:srgbClr val="FF0000"/>
                </a:solidFill>
                <a:latin typeface="Arial" charset="0"/>
              </a:rPr>
              <a:t> Adrenal </a:t>
            </a:r>
            <a:r>
              <a:rPr lang="en-US" sz="2400" dirty="0" err="1" smtClean="0">
                <a:solidFill>
                  <a:srgbClr val="FF0000"/>
                </a:solidFill>
                <a:latin typeface="Arial" charset="0"/>
              </a:rPr>
              <a:t>gland</a:t>
            </a:r>
            <a:r>
              <a:rPr lang="en-US" sz="2400" dirty="0" err="1" smtClean="0">
                <a:latin typeface="Arial" charset="0"/>
              </a:rPr>
              <a:t>:Preganglionic</a:t>
            </a:r>
            <a:r>
              <a:rPr lang="en-US" sz="2400" dirty="0" smtClean="0">
                <a:latin typeface="Arial" charset="0"/>
              </a:rPr>
              <a:t> neurons synapse directly on  	the adrenal gland, release acetylcholine, and activate 	nicotinic receptors on the adrenal gland</a:t>
            </a:r>
            <a:endParaRPr lang="en-US" sz="3600" dirty="0" smtClean="0">
              <a:solidFill>
                <a:schemeClr val="tx2"/>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152400"/>
            <a:ext cx="8686800" cy="838200"/>
          </a:xfrm>
        </p:spPr>
        <p:txBody>
          <a:bodyPr/>
          <a:lstStyle/>
          <a:p>
            <a:endParaRPr lang="en-US" altLang="zh-CN" dirty="0"/>
          </a:p>
        </p:txBody>
      </p:sp>
      <p:graphicFrame>
        <p:nvGraphicFramePr>
          <p:cNvPr id="40963" name="Object 3"/>
          <p:cNvGraphicFramePr>
            <a:graphicFrameLocks noChangeAspect="1"/>
          </p:cNvGraphicFramePr>
          <p:nvPr>
            <p:ph idx="1"/>
          </p:nvPr>
        </p:nvGraphicFramePr>
        <p:xfrm>
          <a:off x="0" y="0"/>
          <a:ext cx="3886200" cy="2743200"/>
        </p:xfrm>
        <a:graphic>
          <a:graphicData uri="http://schemas.openxmlformats.org/presentationml/2006/ole">
            <p:oleObj spid="_x0000_s2050" name="位图图像" r:id="rId4" imgW="4076190" imgH="3400900" progId="PBrush">
              <p:embed/>
            </p:oleObj>
          </a:graphicData>
        </a:graphic>
      </p:graphicFrame>
      <p:sp>
        <p:nvSpPr>
          <p:cNvPr id="4" name="Rectangle 3"/>
          <p:cNvSpPr/>
          <p:nvPr/>
        </p:nvSpPr>
        <p:spPr>
          <a:xfrm>
            <a:off x="0" y="2438400"/>
            <a:ext cx="4572000" cy="2308324"/>
          </a:xfrm>
          <a:prstGeom prst="rect">
            <a:avLst/>
          </a:prstGeom>
        </p:spPr>
        <p:txBody>
          <a:bodyPr>
            <a:spAutoFit/>
          </a:bodyPr>
          <a:lstStyle/>
          <a:p>
            <a:pPr marL="342900" indent="-342900"/>
            <a:endParaRPr lang="en-US" dirty="0" smtClean="0"/>
          </a:p>
          <a:p>
            <a:pPr marL="342900" indent="-342900">
              <a:buFont typeface="+mj-lt"/>
              <a:buAutoNum type="arabicPeriod"/>
            </a:pPr>
            <a:r>
              <a:rPr lang="en-US" dirty="0" err="1" smtClean="0"/>
              <a:t>Neocortex</a:t>
            </a:r>
            <a:r>
              <a:rPr lang="en-US" dirty="0" smtClean="0"/>
              <a:t>, </a:t>
            </a:r>
          </a:p>
          <a:p>
            <a:pPr marL="342900" indent="-342900">
              <a:buFont typeface="+mj-lt"/>
              <a:buAutoNum type="arabicPeriod"/>
            </a:pPr>
            <a:r>
              <a:rPr lang="en-US" dirty="0" smtClean="0"/>
              <a:t>Hypothalamus,</a:t>
            </a:r>
          </a:p>
          <a:p>
            <a:pPr marL="342900" indent="-342900">
              <a:buFont typeface="+mj-lt"/>
              <a:buAutoNum type="arabicPeriod"/>
            </a:pPr>
            <a:r>
              <a:rPr lang="en-US" dirty="0" smtClean="0"/>
              <a:t>Cerebellum,</a:t>
            </a:r>
          </a:p>
          <a:p>
            <a:pPr marL="342900" indent="-342900">
              <a:buFont typeface="+mj-lt"/>
              <a:buAutoNum type="arabicPeriod"/>
            </a:pPr>
            <a:r>
              <a:rPr lang="en-US" dirty="0" smtClean="0"/>
              <a:t>Locus </a:t>
            </a:r>
            <a:r>
              <a:rPr lang="en-US" dirty="0" err="1" smtClean="0"/>
              <a:t>coeruleus</a:t>
            </a:r>
            <a:endParaRPr lang="en-US" dirty="0" smtClean="0"/>
          </a:p>
          <a:p>
            <a:pPr marL="342900" indent="-342900">
              <a:buFont typeface="+mj-lt"/>
              <a:buAutoNum type="arabicPeriod"/>
            </a:pPr>
            <a:r>
              <a:rPr lang="en-US" dirty="0" err="1" smtClean="0"/>
              <a:t>Amygdala</a:t>
            </a:r>
            <a:endParaRPr lang="en-US" dirty="0" smtClean="0"/>
          </a:p>
          <a:p>
            <a:pPr marL="342900" indent="-342900">
              <a:buFont typeface="+mj-lt"/>
              <a:buAutoNum type="arabicPeriod"/>
            </a:pPr>
            <a:r>
              <a:rPr lang="en-US" dirty="0" smtClean="0"/>
              <a:t>thalamus</a:t>
            </a:r>
          </a:p>
          <a:p>
            <a:endParaRPr lang="en-US" dirty="0"/>
          </a:p>
        </p:txBody>
      </p:sp>
      <p:graphicFrame>
        <p:nvGraphicFramePr>
          <p:cNvPr id="2051" name="Object 3"/>
          <p:cNvGraphicFramePr>
            <a:graphicFrameLocks noChangeAspect="1"/>
          </p:cNvGraphicFramePr>
          <p:nvPr/>
        </p:nvGraphicFramePr>
        <p:xfrm>
          <a:off x="3886200" y="0"/>
          <a:ext cx="3543300" cy="3200400"/>
        </p:xfrm>
        <a:graphic>
          <a:graphicData uri="http://schemas.openxmlformats.org/presentationml/2006/ole">
            <p:oleObj spid="_x0000_s2051" name="位图图像" r:id="rId5" imgW="4076190" imgH="3400900" progId="PBrush">
              <p:embed/>
            </p:oleObj>
          </a:graphicData>
        </a:graphic>
      </p:graphicFrame>
      <p:sp>
        <p:nvSpPr>
          <p:cNvPr id="7" name="Rectangle 6"/>
          <p:cNvSpPr/>
          <p:nvPr/>
        </p:nvSpPr>
        <p:spPr>
          <a:xfrm>
            <a:off x="7391400" y="152400"/>
            <a:ext cx="4572000" cy="1754326"/>
          </a:xfrm>
          <a:prstGeom prst="rect">
            <a:avLst/>
          </a:prstGeom>
        </p:spPr>
        <p:txBody>
          <a:bodyPr>
            <a:spAutoFit/>
          </a:bodyPr>
          <a:lstStyle/>
          <a:p>
            <a:pPr marL="342900" indent="-342900">
              <a:defRPr/>
            </a:pPr>
            <a:endParaRPr lang="en-GB" dirty="0" smtClean="0"/>
          </a:p>
          <a:p>
            <a:pPr marL="342900" indent="-342900">
              <a:buFont typeface="+mj-lt"/>
              <a:buAutoNum type="arabicPeriod"/>
              <a:defRPr/>
            </a:pPr>
            <a:r>
              <a:rPr lang="en-US" dirty="0" smtClean="0"/>
              <a:t>Basal </a:t>
            </a:r>
            <a:r>
              <a:rPr lang="en-US" dirty="0" smtClean="0"/>
              <a:t>ganglia</a:t>
            </a:r>
          </a:p>
          <a:p>
            <a:pPr marL="342900" indent="-342900">
              <a:buFont typeface="+mj-lt"/>
              <a:buAutoNum type="arabicPeriod"/>
              <a:defRPr/>
            </a:pPr>
            <a:r>
              <a:rPr lang="en-US" dirty="0" smtClean="0"/>
              <a:t> </a:t>
            </a:r>
            <a:r>
              <a:rPr lang="en-US" dirty="0" err="1" smtClean="0"/>
              <a:t>Rapne</a:t>
            </a:r>
            <a:r>
              <a:rPr lang="en-US" dirty="0" smtClean="0"/>
              <a:t> nuclei</a:t>
            </a:r>
          </a:p>
          <a:p>
            <a:pPr marL="342900" indent="-342900">
              <a:buFont typeface="+mj-lt"/>
              <a:buAutoNum type="arabicPeriod"/>
              <a:defRPr/>
            </a:pPr>
            <a:r>
              <a:rPr lang="en-US" dirty="0" err="1" smtClean="0"/>
              <a:t>Neocortex</a:t>
            </a:r>
            <a:endParaRPr lang="en-US" dirty="0" smtClean="0"/>
          </a:p>
          <a:p>
            <a:endParaRPr lang="en-US" dirty="0" smtClean="0"/>
          </a:p>
          <a:p>
            <a:endParaRPr lang="en-US" dirty="0"/>
          </a:p>
        </p:txBody>
      </p:sp>
      <p:graphicFrame>
        <p:nvGraphicFramePr>
          <p:cNvPr id="2052" name="Object 4"/>
          <p:cNvGraphicFramePr>
            <a:graphicFrameLocks noChangeAspect="1"/>
          </p:cNvGraphicFramePr>
          <p:nvPr/>
        </p:nvGraphicFramePr>
        <p:xfrm>
          <a:off x="6057900" y="3124200"/>
          <a:ext cx="3086100" cy="2667000"/>
        </p:xfrm>
        <a:graphic>
          <a:graphicData uri="http://schemas.openxmlformats.org/presentationml/2006/ole">
            <p:oleObj spid="_x0000_s2052" name="位图图像" r:id="rId6" imgW="4076190" imgH="3400900" progId="PBrush">
              <p:embed/>
            </p:oleObj>
          </a:graphicData>
        </a:graphic>
      </p:graphicFrame>
      <p:sp>
        <p:nvSpPr>
          <p:cNvPr id="9" name="Rectangle 8"/>
          <p:cNvSpPr/>
          <p:nvPr/>
        </p:nvSpPr>
        <p:spPr>
          <a:xfrm>
            <a:off x="6324600" y="5411450"/>
            <a:ext cx="4572000" cy="1446550"/>
          </a:xfrm>
          <a:prstGeom prst="rect">
            <a:avLst/>
          </a:prstGeom>
        </p:spPr>
        <p:txBody>
          <a:bodyPr>
            <a:spAutoFit/>
          </a:bodyPr>
          <a:lstStyle/>
          <a:p>
            <a:pPr algn="ctr"/>
            <a:endParaRPr lang="en-US" sz="2400" dirty="0" smtClean="0"/>
          </a:p>
          <a:p>
            <a:pPr marL="342900" indent="-342900">
              <a:buFont typeface="+mj-lt"/>
              <a:buAutoNum type="arabicPeriod"/>
            </a:pPr>
            <a:r>
              <a:rPr lang="en-US" sz="1600" dirty="0" smtClean="0"/>
              <a:t>Prefrontal </a:t>
            </a:r>
            <a:r>
              <a:rPr lang="en-US" sz="1600" dirty="0" smtClean="0"/>
              <a:t>area</a:t>
            </a:r>
          </a:p>
          <a:p>
            <a:pPr marL="342900" indent="-342900">
              <a:buFont typeface="+mj-lt"/>
              <a:buAutoNum type="arabicPeriod"/>
            </a:pPr>
            <a:r>
              <a:rPr lang="en-US" sz="1600" dirty="0" smtClean="0"/>
              <a:t>Ventral </a:t>
            </a:r>
            <a:r>
              <a:rPr lang="en-US" sz="1600" dirty="0" err="1" smtClean="0"/>
              <a:t>tegmental</a:t>
            </a:r>
            <a:r>
              <a:rPr lang="en-US" sz="1600" dirty="0" smtClean="0"/>
              <a:t> area</a:t>
            </a:r>
          </a:p>
          <a:p>
            <a:pPr marL="342900" indent="-342900">
              <a:buFont typeface="+mj-lt"/>
              <a:buAutoNum type="arabicPeriod"/>
            </a:pPr>
            <a:r>
              <a:rPr lang="en-US" sz="1600" dirty="0" err="1" smtClean="0"/>
              <a:t>Substantia</a:t>
            </a:r>
            <a:r>
              <a:rPr lang="en-US" sz="1600" dirty="0" smtClean="0"/>
              <a:t> </a:t>
            </a:r>
            <a:r>
              <a:rPr lang="en-US" sz="1600" dirty="0" err="1" smtClean="0"/>
              <a:t>nigra</a:t>
            </a:r>
            <a:endParaRPr lang="en-US" sz="1600" dirty="0" smtClean="0"/>
          </a:p>
          <a:p>
            <a:pPr marL="342900" indent="-342900">
              <a:buFont typeface="+mj-lt"/>
              <a:buAutoNum type="arabicPeriod"/>
            </a:pPr>
            <a:r>
              <a:rPr lang="en-US" sz="1600" dirty="0" smtClean="0"/>
              <a:t>Basal </a:t>
            </a:r>
            <a:r>
              <a:rPr lang="en-US" sz="1600" dirty="0" err="1" smtClean="0"/>
              <a:t>ganlia</a:t>
            </a:r>
            <a:endParaRPr lang="en-US" sz="1600" dirty="0"/>
          </a:p>
        </p:txBody>
      </p:sp>
      <p:graphicFrame>
        <p:nvGraphicFramePr>
          <p:cNvPr id="2053" name="Object 5"/>
          <p:cNvGraphicFramePr>
            <a:graphicFrameLocks noChangeAspect="1"/>
          </p:cNvGraphicFramePr>
          <p:nvPr/>
        </p:nvGraphicFramePr>
        <p:xfrm>
          <a:off x="1905000" y="3657600"/>
          <a:ext cx="3733800" cy="3200400"/>
        </p:xfrm>
        <a:graphic>
          <a:graphicData uri="http://schemas.openxmlformats.org/presentationml/2006/ole">
            <p:oleObj spid="_x0000_s2053" name="位图图像" r:id="rId7" imgW="4076190" imgH="3400900" progId="PBrush">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731520" y="0"/>
            <a:ext cx="9875520" cy="1570383"/>
          </a:xfrm>
        </p:spPr>
        <p:txBody>
          <a:bodyPr>
            <a:normAutofit/>
          </a:bodyPr>
          <a:lstStyle/>
          <a:p>
            <a:pPr algn="ctr"/>
            <a:r>
              <a:rPr lang="en-US" sz="4400" dirty="0" smtClean="0">
                <a:solidFill>
                  <a:schemeClr val="accent2"/>
                </a:solidFill>
              </a:rPr>
              <a:t>Division</a:t>
            </a:r>
            <a:endParaRPr lang="en-US" sz="4400" i="0" dirty="0" smtClean="0">
              <a:solidFill>
                <a:schemeClr val="accent2"/>
              </a:solidFill>
            </a:endParaRPr>
          </a:p>
        </p:txBody>
      </p:sp>
      <p:sp>
        <p:nvSpPr>
          <p:cNvPr id="49154" name="Rectangle 3"/>
          <p:cNvSpPr>
            <a:spLocks noGrp="1" noChangeArrowheads="1"/>
          </p:cNvSpPr>
          <p:nvPr>
            <p:ph idx="1"/>
          </p:nvPr>
        </p:nvSpPr>
        <p:spPr>
          <a:xfrm>
            <a:off x="-914400" y="1219200"/>
            <a:ext cx="9875520" cy="6030269"/>
          </a:xfrm>
        </p:spPr>
        <p:txBody>
          <a:bodyPr/>
          <a:lstStyle/>
          <a:p>
            <a:pPr algn="ctr" eaLnBrk="1" hangingPunct="1">
              <a:buNone/>
            </a:pPr>
            <a:r>
              <a:rPr lang="en-US" sz="2800" dirty="0" smtClean="0">
                <a:solidFill>
                  <a:schemeClr val="accent2"/>
                </a:solidFill>
              </a:rPr>
              <a:t>      divided and viewed 3 different ways:</a:t>
            </a:r>
            <a:endParaRPr lang="en-US" sz="4000" dirty="0" smtClean="0">
              <a:solidFill>
                <a:schemeClr val="accent2"/>
              </a:solidFill>
            </a:endParaRPr>
          </a:p>
          <a:p>
            <a:pPr lvl="2" algn="ctr">
              <a:buNone/>
            </a:pPr>
            <a:r>
              <a:rPr lang="en-US" sz="4000" dirty="0" smtClean="0">
                <a:solidFill>
                  <a:schemeClr val="accent2"/>
                </a:solidFill>
              </a:rPr>
              <a:t>         1 . Anatomically/Morphological</a:t>
            </a:r>
          </a:p>
          <a:p>
            <a:pPr lvl="2" algn="ctr">
              <a:buNone/>
            </a:pPr>
            <a:r>
              <a:rPr lang="en-US" sz="4000" dirty="0" smtClean="0">
                <a:solidFill>
                  <a:schemeClr val="accent2"/>
                </a:solidFill>
              </a:rPr>
              <a:t>      2. Chemically/</a:t>
            </a:r>
            <a:r>
              <a:rPr lang="en-US" sz="4000" dirty="0" err="1" smtClean="0">
                <a:solidFill>
                  <a:schemeClr val="accent2"/>
                </a:solidFill>
              </a:rPr>
              <a:t>Pharmacolgical</a:t>
            </a:r>
            <a:endParaRPr lang="en-US" sz="4000" dirty="0" smtClean="0">
              <a:solidFill>
                <a:schemeClr val="accent2"/>
              </a:solidFill>
            </a:endParaRPr>
          </a:p>
          <a:p>
            <a:pPr lvl="2" algn="ctr">
              <a:buNone/>
            </a:pPr>
            <a:r>
              <a:rPr lang="en-US" sz="4000" dirty="0" smtClean="0">
                <a:solidFill>
                  <a:schemeClr val="accent2"/>
                </a:solidFill>
              </a:rPr>
              <a:t>3.Functional/physiological</a:t>
            </a:r>
          </a:p>
          <a:p>
            <a:pPr lvl="2" algn="ctr">
              <a:buNone/>
            </a:pPr>
            <a:endParaRPr lang="en-US" sz="4000" dirty="0" smtClean="0">
              <a:solidFill>
                <a:schemeClr val="accent2"/>
              </a:solidFill>
            </a:endParaRPr>
          </a:p>
          <a:p>
            <a:pPr eaLnBrk="1" hangingPunct="1"/>
            <a:endParaRPr lang="en-US" sz="2800" dirty="0" smtClean="0">
              <a:solidFill>
                <a:schemeClr val="accent2"/>
              </a:solidFill>
            </a:endParaRPr>
          </a:p>
          <a:p>
            <a:pPr lvl="4" eaLnBrk="1" hangingPunct="1">
              <a:buFontTx/>
              <a:buNone/>
            </a:pPr>
            <a:r>
              <a:rPr lang="en-US" sz="2400" dirty="0" smtClean="0">
                <a:solidFill>
                  <a:schemeClr val="accent2"/>
                </a:solidFill>
                <a:sym typeface="Wingdings" pitchFamily="2" charset="2"/>
              </a:rPr>
              <a:t>		</a:t>
            </a:r>
            <a:endParaRPr lang="en-US" sz="2400" dirty="0" smtClean="0">
              <a:solidFill>
                <a:schemeClr val="accent2"/>
              </a:solidFill>
            </a:endParaRPr>
          </a:p>
        </p:txBody>
      </p:sp>
      <p:sp>
        <p:nvSpPr>
          <p:cNvPr id="10" name="Date Placeholder 9"/>
          <p:cNvSpPr>
            <a:spLocks noGrp="1"/>
          </p:cNvSpPr>
          <p:nvPr>
            <p:ph type="dt" sz="half" idx="10"/>
          </p:nvPr>
        </p:nvSpPr>
        <p:spPr>
          <a:xfrm>
            <a:off x="0" y="6548438"/>
            <a:ext cx="4938713" cy="309562"/>
          </a:xfrm>
          <a:prstGeom prst="rect">
            <a:avLst/>
          </a:prstGeom>
        </p:spPr>
        <p:txBody>
          <a:bodyPr/>
          <a:lstStyle/>
          <a:p>
            <a:fld id="{B88EBA12-DDB0-4013-89C3-B7C358F98F6B}" type="datetime5">
              <a:rPr lang="en-US" smtClean="0"/>
              <a:pPr/>
              <a:t>31-Jan-13</a:t>
            </a:fld>
            <a:endParaRPr lang="en-US"/>
          </a:p>
        </p:txBody>
      </p:sp>
      <p:sp>
        <p:nvSpPr>
          <p:cNvPr id="49159" name="Text Box 7"/>
          <p:cNvSpPr txBox="1">
            <a:spLocks noChangeArrowheads="1"/>
          </p:cNvSpPr>
          <p:nvPr/>
        </p:nvSpPr>
        <p:spPr bwMode="auto">
          <a:xfrm>
            <a:off x="4519179" y="4543425"/>
            <a:ext cx="221677" cy="400110"/>
          </a:xfrm>
          <a:prstGeom prst="rect">
            <a:avLst/>
          </a:prstGeom>
          <a:noFill/>
          <a:ln w="9525">
            <a:noFill/>
            <a:miter lim="800000"/>
            <a:headEnd/>
            <a:tailEnd/>
          </a:ln>
        </p:spPr>
        <p:txBody>
          <a:bodyPr wrap="square">
            <a:spAutoFit/>
          </a:bodyPr>
          <a:lstStyle/>
          <a:p>
            <a:pPr eaLnBrk="0" hangingPunct="0"/>
            <a:endParaRPr lang="en-US" sz="200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0" y="0"/>
            <a:ext cx="9448800" cy="6740307"/>
          </a:xfrm>
          <a:prstGeom prst="rect">
            <a:avLst/>
          </a:prstGeom>
          <a:noFill/>
          <a:ln w="9525">
            <a:noFill/>
            <a:miter lim="800000"/>
            <a:headEnd/>
            <a:tailEnd/>
          </a:ln>
        </p:spPr>
        <p:txBody>
          <a:bodyPr wrap="square">
            <a:spAutoFit/>
          </a:bodyPr>
          <a:lstStyle/>
          <a:p>
            <a:pPr marL="514350" indent="-514350" algn="ctr"/>
            <a:r>
              <a:rPr lang="en-CA" sz="2800" dirty="0" smtClean="0"/>
              <a:t>   Drugs </a:t>
            </a:r>
            <a:r>
              <a:rPr lang="en-CA" sz="2800" dirty="0"/>
              <a:t>mostly act on the nervous system by </a:t>
            </a:r>
            <a:r>
              <a:rPr lang="en-CA" sz="2800" dirty="0" smtClean="0"/>
              <a:t> 		interacting </a:t>
            </a:r>
            <a:r>
              <a:rPr lang="en-CA" sz="2800" dirty="0"/>
              <a:t>with </a:t>
            </a:r>
            <a:r>
              <a:rPr lang="en-CA" sz="2800" dirty="0" smtClean="0"/>
              <a:t>NT.</a:t>
            </a:r>
            <a:endParaRPr lang="en-CA" sz="2800" dirty="0"/>
          </a:p>
          <a:p>
            <a:pPr marL="514350" indent="-514350">
              <a:buFont typeface="+mj-lt"/>
              <a:buAutoNum type="arabicPeriod"/>
            </a:pPr>
            <a:endParaRPr lang="en-CA" sz="2800" dirty="0" smtClean="0"/>
          </a:p>
          <a:p>
            <a:pPr marL="514350" indent="-514350">
              <a:buFont typeface="+mj-lt"/>
              <a:buAutoNum type="arabicPeriod"/>
            </a:pPr>
            <a:r>
              <a:rPr lang="en-CA" sz="2800" dirty="0" smtClean="0"/>
              <a:t> </a:t>
            </a:r>
            <a:r>
              <a:rPr lang="en-CA" sz="2800" dirty="0"/>
              <a:t>cause the same </a:t>
            </a:r>
            <a:r>
              <a:rPr lang="en-CA" sz="2800" dirty="0" smtClean="0"/>
              <a:t>effect </a:t>
            </a:r>
            <a:r>
              <a:rPr lang="en-CA" sz="2800" dirty="0"/>
              <a:t>as a transmitter: </a:t>
            </a:r>
            <a:r>
              <a:rPr lang="en-CA" sz="2800" dirty="0" err="1"/>
              <a:t>agonism</a:t>
            </a:r>
            <a:endParaRPr lang="en-CA" sz="2800" dirty="0"/>
          </a:p>
          <a:p>
            <a:pPr marL="514350" indent="-514350">
              <a:buFont typeface="+mj-lt"/>
              <a:buAutoNum type="arabicPeriod"/>
            </a:pPr>
            <a:endParaRPr lang="en-CA" sz="2800" dirty="0" smtClean="0"/>
          </a:p>
          <a:p>
            <a:pPr marL="514350" indent="-514350">
              <a:buFont typeface="+mj-lt"/>
              <a:buAutoNum type="arabicPeriod"/>
            </a:pPr>
            <a:r>
              <a:rPr lang="en-CA" sz="2800" dirty="0" smtClean="0"/>
              <a:t>block </a:t>
            </a:r>
            <a:r>
              <a:rPr lang="en-CA" sz="2800" dirty="0"/>
              <a:t>a receptor site: antagonism</a:t>
            </a:r>
          </a:p>
          <a:p>
            <a:pPr marL="514350" indent="-514350">
              <a:buFont typeface="+mj-lt"/>
              <a:buAutoNum type="arabicPeriod"/>
            </a:pPr>
            <a:endParaRPr lang="en-CA" sz="2800" dirty="0" smtClean="0"/>
          </a:p>
          <a:p>
            <a:pPr marL="514350" indent="-514350">
              <a:buFont typeface="+mj-lt"/>
              <a:buAutoNum type="arabicPeriod"/>
            </a:pPr>
            <a:r>
              <a:rPr lang="en-CA" sz="2800" dirty="0" smtClean="0"/>
              <a:t>decreasing </a:t>
            </a:r>
            <a:r>
              <a:rPr lang="en-CA" sz="2800" dirty="0"/>
              <a:t>activity of enzymes that destroy a </a:t>
            </a:r>
            <a:r>
              <a:rPr lang="en-CA" sz="2800" dirty="0" smtClean="0"/>
              <a:t>NT.</a:t>
            </a:r>
            <a:endParaRPr lang="en-CA" sz="2800" dirty="0"/>
          </a:p>
          <a:p>
            <a:pPr marL="514350" indent="-514350">
              <a:buFont typeface="+mj-lt"/>
              <a:buAutoNum type="arabicPeriod"/>
            </a:pPr>
            <a:endParaRPr lang="en-CA" sz="2800" dirty="0" smtClean="0"/>
          </a:p>
          <a:p>
            <a:pPr marL="514350" indent="-514350">
              <a:buFont typeface="+mj-lt"/>
              <a:buAutoNum type="arabicPeriod"/>
            </a:pPr>
            <a:r>
              <a:rPr lang="en-CA" sz="2800" dirty="0" smtClean="0"/>
              <a:t>block </a:t>
            </a:r>
            <a:r>
              <a:rPr lang="en-CA" sz="2800" dirty="0"/>
              <a:t>reuptake mechanisms</a:t>
            </a:r>
          </a:p>
          <a:p>
            <a:pPr marL="514350" indent="-514350">
              <a:buFont typeface="+mj-lt"/>
              <a:buAutoNum type="arabicPeriod"/>
            </a:pPr>
            <a:endParaRPr lang="en-CA" sz="2800" dirty="0" smtClean="0"/>
          </a:p>
          <a:p>
            <a:pPr marL="514350" indent="-514350">
              <a:buFont typeface="+mj-lt"/>
              <a:buAutoNum type="arabicPeriod"/>
            </a:pPr>
            <a:r>
              <a:rPr lang="en-CA" sz="2800" dirty="0" smtClean="0"/>
              <a:t>blocking </a:t>
            </a:r>
            <a:r>
              <a:rPr lang="en-CA" sz="2800" dirty="0"/>
              <a:t>ion channels</a:t>
            </a:r>
          </a:p>
          <a:p>
            <a:pPr marL="514350" indent="-514350">
              <a:buFont typeface="+mj-lt"/>
              <a:buAutoNum type="arabicPeriod"/>
            </a:pPr>
            <a:endParaRPr lang="en-CA" sz="2800" dirty="0" smtClean="0"/>
          </a:p>
          <a:p>
            <a:pPr marL="514350" indent="-514350">
              <a:buFont typeface="+mj-lt"/>
              <a:buAutoNum type="arabicPeriod"/>
            </a:pPr>
            <a:r>
              <a:rPr lang="en-CA" sz="2800" dirty="0" smtClean="0"/>
              <a:t>altering </a:t>
            </a:r>
            <a:r>
              <a:rPr lang="en-CA" sz="2800" dirty="0"/>
              <a:t>release of </a:t>
            </a:r>
            <a:r>
              <a:rPr lang="en-CA" sz="2800" dirty="0" smtClean="0"/>
              <a:t>transmitter</a:t>
            </a:r>
            <a:r>
              <a:rPr lang="en-CA" sz="3200" dirty="0" smtClean="0"/>
              <a:t> </a:t>
            </a:r>
            <a:r>
              <a:rPr lang="en-CA" sz="2800" dirty="0" smtClean="0"/>
              <a:t>altering </a:t>
            </a:r>
            <a:r>
              <a:rPr lang="en-CA" sz="2800" dirty="0"/>
              <a:t>the action </a:t>
            </a:r>
            <a:r>
              <a:rPr lang="en-CA" sz="2800" dirty="0" smtClean="0"/>
              <a:t>of   NT </a:t>
            </a:r>
            <a:endParaRPr lang="en-CA" sz="3200" dirty="0"/>
          </a:p>
          <a:p>
            <a:pPr>
              <a:spcBef>
                <a:spcPct val="50000"/>
              </a:spcBef>
            </a:pP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2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 calcmode="lin" valueType="num">
                                      <p:cBhvr additive="base">
                                        <p:cTn id="13" dur="2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 calcmode="lin" valueType="num">
                                      <p:cBhvr additive="base">
                                        <p:cTn id="19" dur="2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anim calcmode="lin" valueType="num">
                                      <p:cBhvr additive="base">
                                        <p:cTn id="25" dur="2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9">
                                            <p:txEl>
                                              <p:pRg st="8" end="8"/>
                                            </p:txEl>
                                          </p:spTgt>
                                        </p:tgtEl>
                                        <p:attrNameLst>
                                          <p:attrName>style.visibility</p:attrName>
                                        </p:attrNameLst>
                                      </p:cBhvr>
                                      <p:to>
                                        <p:strVal val="visible"/>
                                      </p:to>
                                    </p:set>
                                    <p:anim calcmode="lin" valueType="num">
                                      <p:cBhvr additive="base">
                                        <p:cTn id="31" dur="20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059">
                                            <p:txEl>
                                              <p:pRg st="10" end="10"/>
                                            </p:txEl>
                                          </p:spTgt>
                                        </p:tgtEl>
                                        <p:attrNameLst>
                                          <p:attrName>style.visibility</p:attrName>
                                        </p:attrNameLst>
                                      </p:cBhvr>
                                      <p:to>
                                        <p:strVal val="visible"/>
                                      </p:to>
                                    </p:set>
                                    <p:anim calcmode="lin" valueType="num">
                                      <p:cBhvr additive="base">
                                        <p:cTn id="37" dur="2000" fill="hold"/>
                                        <p:tgtEl>
                                          <p:spTgt spid="45059">
                                            <p:txEl>
                                              <p:pRg st="10" end="10"/>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50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059">
                                            <p:txEl>
                                              <p:pRg st="12" end="12"/>
                                            </p:txEl>
                                          </p:spTgt>
                                        </p:tgtEl>
                                        <p:attrNameLst>
                                          <p:attrName>style.visibility</p:attrName>
                                        </p:attrNameLst>
                                      </p:cBhvr>
                                      <p:to>
                                        <p:strVal val="visible"/>
                                      </p:to>
                                    </p:set>
                                    <p:anim calcmode="lin" valueType="num">
                                      <p:cBhvr additive="base">
                                        <p:cTn id="43" dur="2000" fill="hold"/>
                                        <p:tgtEl>
                                          <p:spTgt spid="45059">
                                            <p:txEl>
                                              <p:pRg st="12" end="12"/>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50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pPr algn="ctr"/>
            <a:r>
              <a:rPr lang="en-US" sz="4000" dirty="0">
                <a:solidFill>
                  <a:schemeClr val="tx1"/>
                </a:solidFill>
              </a:rPr>
              <a:t>NEUROTRANSMITTERS &amp; DISEASE</a:t>
            </a:r>
          </a:p>
        </p:txBody>
      </p:sp>
      <p:sp>
        <p:nvSpPr>
          <p:cNvPr id="12293" name="Rectangle 5"/>
          <p:cNvSpPr>
            <a:spLocks noGrp="1" noChangeArrowheads="1"/>
          </p:cNvSpPr>
          <p:nvPr>
            <p:ph idx="1"/>
          </p:nvPr>
        </p:nvSpPr>
        <p:spPr>
          <a:xfrm>
            <a:off x="609600" y="2255838"/>
            <a:ext cx="8229600" cy="4525962"/>
          </a:xfrm>
        </p:spPr>
        <p:txBody>
          <a:bodyPr>
            <a:normAutofit fontScale="92500" lnSpcReduction="20000"/>
          </a:bodyPr>
          <a:lstStyle/>
          <a:p>
            <a:pPr marL="514350" indent="-514350">
              <a:lnSpc>
                <a:spcPct val="200000"/>
              </a:lnSpc>
              <a:buFont typeface="+mj-lt"/>
              <a:buAutoNum type="arabicPeriod"/>
            </a:pPr>
            <a:r>
              <a:rPr lang="en-US" dirty="0" smtClean="0"/>
              <a:t>Ach</a:t>
            </a:r>
            <a:r>
              <a:rPr lang="en-US" dirty="0"/>
              <a:t>	</a:t>
            </a:r>
            <a:r>
              <a:rPr lang="en-US" dirty="0" smtClean="0"/>
              <a:t>            </a:t>
            </a:r>
            <a:r>
              <a:rPr lang="en-US" dirty="0" err="1" smtClean="0"/>
              <a:t>mysthesia</a:t>
            </a:r>
            <a:r>
              <a:rPr lang="en-US" dirty="0" smtClean="0"/>
              <a:t> </a:t>
            </a:r>
            <a:r>
              <a:rPr lang="en-US" dirty="0" err="1"/>
              <a:t>Gravia</a:t>
            </a:r>
            <a:r>
              <a:rPr lang="en-US" dirty="0"/>
              <a:t>, 					</a:t>
            </a:r>
            <a:r>
              <a:rPr lang="en-US" dirty="0" smtClean="0"/>
              <a:t>            Alzheimer’s </a:t>
            </a:r>
            <a:r>
              <a:rPr lang="en-US" dirty="0"/>
              <a:t>disease</a:t>
            </a:r>
          </a:p>
          <a:p>
            <a:pPr marL="514350" indent="-514350">
              <a:lnSpc>
                <a:spcPct val="200000"/>
              </a:lnSpc>
              <a:buFont typeface="+mj-lt"/>
              <a:buAutoNum type="arabicPeriod"/>
            </a:pPr>
            <a:r>
              <a:rPr lang="en-US" dirty="0"/>
              <a:t>Dopamine	Parkinson’s Disease</a:t>
            </a:r>
          </a:p>
          <a:p>
            <a:pPr marL="514350" indent="-514350">
              <a:lnSpc>
                <a:spcPct val="200000"/>
              </a:lnSpc>
              <a:buFont typeface="+mj-lt"/>
              <a:buAutoNum type="arabicPeriod"/>
            </a:pPr>
            <a:r>
              <a:rPr lang="en-US" dirty="0"/>
              <a:t>Serotonin	Depression</a:t>
            </a:r>
          </a:p>
          <a:p>
            <a:pPr marL="514350" indent="-514350">
              <a:lnSpc>
                <a:spcPct val="200000"/>
              </a:lnSpc>
              <a:buFont typeface="+mj-lt"/>
              <a:buAutoNum type="arabicPeriod"/>
            </a:pPr>
            <a:r>
              <a:rPr lang="en-US" dirty="0"/>
              <a:t>Glutamate	</a:t>
            </a:r>
            <a:r>
              <a:rPr lang="en-US" dirty="0" smtClean="0"/>
              <a:t> </a:t>
            </a:r>
            <a:r>
              <a:rPr lang="en-US" dirty="0"/>
              <a:t>stroke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228600" y="1600200"/>
            <a:ext cx="8915400" cy="3508653"/>
          </a:xfrm>
          <a:prstGeom prst="rect">
            <a:avLst/>
          </a:prstGeom>
          <a:noFill/>
          <a:ln w="9525">
            <a:noFill/>
            <a:miter lim="800000"/>
            <a:headEnd/>
            <a:tailEnd/>
          </a:ln>
          <a:effectLst/>
        </p:spPr>
        <p:txBody>
          <a:bodyPr>
            <a:spAutoFit/>
          </a:bodyPr>
          <a:lstStyle/>
          <a:p>
            <a:pPr marL="742950" indent="-742950"/>
            <a:r>
              <a:rPr lang="en-US" sz="3600" dirty="0" smtClean="0"/>
              <a:t>Dopamine–</a:t>
            </a:r>
          </a:p>
          <a:p>
            <a:pPr marL="742950" indent="-742950">
              <a:buFont typeface="+mj-lt"/>
              <a:buAutoNum type="arabicPeriod"/>
            </a:pPr>
            <a:endParaRPr lang="en-US" sz="2400" dirty="0" smtClean="0"/>
          </a:p>
          <a:p>
            <a:pPr marL="742950" indent="-742950">
              <a:buFont typeface="+mj-lt"/>
              <a:buAutoNum type="arabicPeriod"/>
            </a:pPr>
            <a:r>
              <a:rPr lang="en-US" sz="2400" dirty="0" smtClean="0"/>
              <a:t>basal ganglia, </a:t>
            </a:r>
          </a:p>
          <a:p>
            <a:pPr marL="742950" indent="-742950">
              <a:buFont typeface="+mj-lt"/>
              <a:buAutoNum type="arabicPeriod"/>
            </a:pPr>
            <a:endParaRPr lang="en-US" sz="2400" dirty="0" smtClean="0"/>
          </a:p>
          <a:p>
            <a:pPr marL="742950" indent="-742950">
              <a:buFont typeface="+mj-lt"/>
              <a:buAutoNum type="arabicPeriod"/>
            </a:pPr>
            <a:r>
              <a:rPr lang="en-US" sz="2400" dirty="0" smtClean="0"/>
              <a:t>limbic system, </a:t>
            </a:r>
          </a:p>
          <a:p>
            <a:pPr marL="742950" indent="-742950">
              <a:buFont typeface="+mj-lt"/>
              <a:buAutoNum type="arabicPeriod"/>
            </a:pPr>
            <a:endParaRPr lang="en-US" sz="2400" dirty="0" smtClean="0"/>
          </a:p>
          <a:p>
            <a:pPr marL="742950" indent="-742950">
              <a:buFont typeface="+mj-lt"/>
              <a:buAutoNum type="arabicPeriod"/>
            </a:pPr>
            <a:r>
              <a:rPr lang="en-US" sz="2400" dirty="0" smtClean="0"/>
              <a:t>CTZ  and anterior pituitary </a:t>
            </a:r>
            <a:endParaRPr lang="en-US" sz="4000" dirty="0" smtClean="0"/>
          </a:p>
          <a:p>
            <a:r>
              <a:rPr lang="en-US" sz="2400" dirty="0" smtClean="0"/>
              <a:t> </a:t>
            </a:r>
            <a:endParaRPr lang="en-US" sz="2400" dirty="0"/>
          </a:p>
          <a:p>
            <a:r>
              <a:rPr lang="en-US" dirty="0"/>
              <a:t> </a:t>
            </a:r>
          </a:p>
        </p:txBody>
      </p:sp>
      <p:sp>
        <p:nvSpPr>
          <p:cNvPr id="30724" name="Line 4"/>
          <p:cNvSpPr>
            <a:spLocks noChangeShapeType="1"/>
          </p:cNvSpPr>
          <p:nvPr/>
        </p:nvSpPr>
        <p:spPr bwMode="auto">
          <a:xfrm>
            <a:off x="4876800" y="3505200"/>
            <a:ext cx="0" cy="1600200"/>
          </a:xfrm>
          <a:prstGeom prst="line">
            <a:avLst/>
          </a:prstGeom>
          <a:noFill/>
          <a:ln w="38100">
            <a:solidFill>
              <a:schemeClr val="tx1"/>
            </a:solidFill>
            <a:round/>
            <a:headEnd/>
            <a:tailEnd type="triangle" w="med" len="med"/>
          </a:ln>
          <a:effectLst/>
        </p:spPr>
        <p:txBody>
          <a:bodyPr/>
          <a:lstStyle/>
          <a:p>
            <a:endParaRPr lang="en-US"/>
          </a:p>
        </p:txBody>
      </p:sp>
      <p:sp>
        <p:nvSpPr>
          <p:cNvPr id="30725" name="Text Box 5"/>
          <p:cNvSpPr txBox="1">
            <a:spLocks noChangeArrowheads="1"/>
          </p:cNvSpPr>
          <p:nvPr/>
        </p:nvSpPr>
        <p:spPr bwMode="auto">
          <a:xfrm>
            <a:off x="533400" y="4495800"/>
            <a:ext cx="300082" cy="646331"/>
          </a:xfrm>
          <a:prstGeom prst="rect">
            <a:avLst/>
          </a:prstGeom>
          <a:noFill/>
          <a:ln w="9525">
            <a:noFill/>
            <a:miter lim="800000"/>
            <a:headEnd/>
            <a:tailEnd/>
          </a:ln>
          <a:effectLst/>
        </p:spPr>
        <p:txBody>
          <a:bodyPr wrap="none">
            <a:spAutoFit/>
          </a:bodyPr>
          <a:lstStyle/>
          <a:p>
            <a:endParaRPr lang="en-US" dirty="0"/>
          </a:p>
          <a:p>
            <a:r>
              <a:rPr lang="en-US" dirty="0"/>
              <a:t>  </a:t>
            </a:r>
          </a:p>
        </p:txBody>
      </p:sp>
      <p:sp>
        <p:nvSpPr>
          <p:cNvPr id="30726" name="Text Box 6"/>
          <p:cNvSpPr txBox="1">
            <a:spLocks noChangeArrowheads="1"/>
          </p:cNvSpPr>
          <p:nvPr/>
        </p:nvSpPr>
        <p:spPr bwMode="auto">
          <a:xfrm>
            <a:off x="3733800" y="5486400"/>
            <a:ext cx="2865438" cy="822325"/>
          </a:xfrm>
          <a:prstGeom prst="rect">
            <a:avLst/>
          </a:prstGeom>
          <a:noFill/>
          <a:ln w="9525">
            <a:noFill/>
            <a:miter lim="800000"/>
            <a:headEnd/>
            <a:tailEnd/>
          </a:ln>
          <a:effectLst/>
        </p:spPr>
        <p:txBody>
          <a:bodyPr wrap="none">
            <a:spAutoFit/>
          </a:bodyPr>
          <a:lstStyle/>
          <a:p>
            <a:r>
              <a:rPr lang="en-US" dirty="0"/>
              <a:t>D1, D2, D3, D4, D5</a:t>
            </a:r>
          </a:p>
          <a:p>
            <a:r>
              <a:rPr lang="en-US" dirty="0"/>
              <a:t>Receptors</a:t>
            </a:r>
          </a:p>
        </p:txBody>
      </p:sp>
      <p:pic>
        <p:nvPicPr>
          <p:cNvPr id="30728" name="Picture 8" descr="Arvid Carlsson"/>
          <p:cNvPicPr>
            <a:picLocks noChangeAspect="1" noChangeArrowheads="1"/>
          </p:cNvPicPr>
          <p:nvPr/>
        </p:nvPicPr>
        <p:blipFill>
          <a:blip r:embed="rId3" cstate="print"/>
          <a:srcRect/>
          <a:stretch>
            <a:fillRect/>
          </a:stretch>
        </p:blipFill>
        <p:spPr bwMode="auto">
          <a:xfrm>
            <a:off x="5791200" y="228600"/>
            <a:ext cx="1562100" cy="2209800"/>
          </a:xfrm>
          <a:prstGeom prst="rect">
            <a:avLst/>
          </a:prstGeom>
          <a:noFill/>
        </p:spPr>
      </p:pic>
      <p:sp>
        <p:nvSpPr>
          <p:cNvPr id="30729" name="Text Box 9"/>
          <p:cNvSpPr txBox="1">
            <a:spLocks noChangeArrowheads="1"/>
          </p:cNvSpPr>
          <p:nvPr/>
        </p:nvSpPr>
        <p:spPr bwMode="auto">
          <a:xfrm>
            <a:off x="7416800" y="1066800"/>
            <a:ext cx="1727200" cy="1190625"/>
          </a:xfrm>
          <a:prstGeom prst="rect">
            <a:avLst/>
          </a:prstGeom>
          <a:noFill/>
          <a:ln w="9525">
            <a:noFill/>
            <a:miter lim="800000"/>
            <a:headEnd/>
            <a:tailEnd/>
          </a:ln>
          <a:effectLst/>
        </p:spPr>
        <p:txBody>
          <a:bodyPr wrap="none">
            <a:spAutoFit/>
          </a:bodyPr>
          <a:lstStyle/>
          <a:p>
            <a:r>
              <a:rPr lang="en-US" sz="1800"/>
              <a:t>Arvid Carlsson</a:t>
            </a:r>
          </a:p>
          <a:p>
            <a:endParaRPr lang="en-US" sz="1800"/>
          </a:p>
          <a:p>
            <a:pPr>
              <a:buFontTx/>
              <a:buChar char="•"/>
            </a:pPr>
            <a:r>
              <a:rPr lang="en-US" sz="1800"/>
              <a:t> Nobel Prize</a:t>
            </a:r>
          </a:p>
          <a:p>
            <a:r>
              <a:rPr lang="en-US" sz="1800"/>
              <a:t>(2000)</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762000"/>
          </a:xfrm>
        </p:spPr>
        <p:txBody>
          <a:bodyPr>
            <a:normAutofit fontScale="90000"/>
          </a:bodyPr>
          <a:lstStyle/>
          <a:p>
            <a:pPr algn="ctr"/>
            <a:r>
              <a:rPr lang="en-US" dirty="0" smtClean="0">
                <a:solidFill>
                  <a:srgbClr val="FF0000"/>
                </a:solidFill>
              </a:rPr>
              <a:t>CLASSIFICATION of </a:t>
            </a:r>
            <a:r>
              <a:rPr lang="en-US" dirty="0" smtClean="0">
                <a:solidFill>
                  <a:schemeClr val="tx1"/>
                </a:solidFill>
              </a:rPr>
              <a:t>Adrenergic </a:t>
            </a:r>
            <a:r>
              <a:rPr lang="en-US" dirty="0">
                <a:solidFill>
                  <a:schemeClr val="tx1"/>
                </a:solidFill>
              </a:rPr>
              <a:t>Receptors</a:t>
            </a:r>
          </a:p>
        </p:txBody>
      </p:sp>
      <p:sp>
        <p:nvSpPr>
          <p:cNvPr id="13315" name="Rectangle 3"/>
          <p:cNvSpPr>
            <a:spLocks noGrp="1" noChangeArrowheads="1"/>
          </p:cNvSpPr>
          <p:nvPr>
            <p:ph idx="1"/>
          </p:nvPr>
        </p:nvSpPr>
        <p:spPr>
          <a:xfrm>
            <a:off x="838200" y="1524000"/>
            <a:ext cx="8610600" cy="5334000"/>
          </a:xfrm>
        </p:spPr>
        <p:txBody>
          <a:bodyPr>
            <a:normAutofit fontScale="85000" lnSpcReduction="20000"/>
          </a:bodyPr>
          <a:lstStyle/>
          <a:p>
            <a:pPr algn="ctr">
              <a:lnSpc>
                <a:spcPct val="85000"/>
              </a:lnSpc>
              <a:buNone/>
            </a:pPr>
            <a:r>
              <a:rPr lang="en-US" sz="3500" b="1" dirty="0" smtClean="0"/>
              <a:t> </a:t>
            </a:r>
            <a:r>
              <a:rPr lang="en-US" sz="3500" b="1" dirty="0" smtClean="0">
                <a:sym typeface="Symbol" pitchFamily="116" charset="2"/>
              </a:rPr>
              <a:t>+ </a:t>
            </a:r>
            <a:endParaRPr lang="en-US" sz="3500" b="1" dirty="0"/>
          </a:p>
          <a:p>
            <a:pPr marL="514350" indent="-514350">
              <a:lnSpc>
                <a:spcPct val="200000"/>
              </a:lnSpc>
              <a:buFont typeface="+mj-lt"/>
              <a:buAutoNum type="arabicPeriod"/>
            </a:pPr>
            <a:r>
              <a:rPr lang="en-US" dirty="0"/>
              <a:t>Each type has two or three subclasses </a:t>
            </a:r>
            <a:br>
              <a:rPr lang="en-US" dirty="0"/>
            </a:br>
            <a:r>
              <a:rPr lang="en-US" dirty="0" smtClean="0">
                <a:sym typeface="Symbol" pitchFamily="116" charset="2"/>
              </a:rPr>
              <a:t></a:t>
            </a:r>
            <a:r>
              <a:rPr lang="en-US" baseline="-25000" dirty="0" smtClean="0"/>
              <a:t>1</a:t>
            </a:r>
            <a:r>
              <a:rPr lang="en-US" dirty="0" smtClean="0"/>
              <a:t>,A, B ,D</a:t>
            </a:r>
          </a:p>
          <a:p>
            <a:pPr marL="514350" indent="-514350">
              <a:lnSpc>
                <a:spcPct val="200000"/>
              </a:lnSpc>
              <a:buFont typeface="+mj-lt"/>
              <a:buAutoNum type="arabicPeriod"/>
            </a:pPr>
            <a:r>
              <a:rPr lang="en-US" dirty="0" smtClean="0"/>
              <a:t> </a:t>
            </a:r>
            <a:r>
              <a:rPr lang="en-US" dirty="0">
                <a:sym typeface="Symbol" pitchFamily="116" charset="2"/>
              </a:rPr>
              <a:t></a:t>
            </a:r>
            <a:r>
              <a:rPr lang="en-US" baseline="-25000" dirty="0"/>
              <a:t>2</a:t>
            </a:r>
            <a:r>
              <a:rPr lang="en-US" dirty="0"/>
              <a:t>, </a:t>
            </a:r>
            <a:r>
              <a:rPr lang="en-US" dirty="0" smtClean="0"/>
              <a:t>A,B,C</a:t>
            </a:r>
          </a:p>
          <a:p>
            <a:pPr marL="514350" indent="-514350">
              <a:lnSpc>
                <a:spcPct val="200000"/>
              </a:lnSpc>
              <a:buFont typeface="+mj-lt"/>
              <a:buAutoNum type="arabicPeriod"/>
            </a:pPr>
            <a:r>
              <a:rPr lang="en-US" dirty="0" smtClean="0"/>
              <a:t> </a:t>
            </a:r>
            <a:r>
              <a:rPr lang="en-US" dirty="0">
                <a:sym typeface="Symbol" pitchFamily="116" charset="2"/>
              </a:rPr>
              <a:t></a:t>
            </a:r>
            <a:r>
              <a:rPr lang="en-US" baseline="-25000" dirty="0"/>
              <a:t>1</a:t>
            </a:r>
            <a:r>
              <a:rPr lang="en-US" dirty="0"/>
              <a:t>, </a:t>
            </a:r>
            <a:endParaRPr lang="en-US" dirty="0" smtClean="0"/>
          </a:p>
          <a:p>
            <a:pPr marL="514350" indent="-514350">
              <a:lnSpc>
                <a:spcPct val="200000"/>
              </a:lnSpc>
              <a:buFont typeface="+mj-lt"/>
              <a:buAutoNum type="arabicPeriod"/>
            </a:pPr>
            <a:r>
              <a:rPr lang="en-US" dirty="0" smtClean="0">
                <a:sym typeface="Symbol" pitchFamily="116" charset="2"/>
              </a:rPr>
              <a:t></a:t>
            </a:r>
            <a:r>
              <a:rPr lang="en-US" baseline="-25000" dirty="0"/>
              <a:t>2 </a:t>
            </a:r>
            <a:r>
              <a:rPr lang="en-US" dirty="0" smtClean="0"/>
              <a:t>,</a:t>
            </a:r>
          </a:p>
          <a:p>
            <a:pPr marL="514350" indent="-514350">
              <a:lnSpc>
                <a:spcPct val="200000"/>
              </a:lnSpc>
              <a:buFont typeface="+mj-lt"/>
              <a:buAutoNum type="arabicPeriod"/>
            </a:pPr>
            <a:r>
              <a:rPr lang="en-US" dirty="0" smtClean="0"/>
              <a:t> </a:t>
            </a:r>
            <a:r>
              <a:rPr lang="en-US" dirty="0">
                <a:sym typeface="Symbol" pitchFamily="116" charset="2"/>
              </a:rPr>
              <a:t></a:t>
            </a:r>
            <a:r>
              <a:rPr lang="en-US" baseline="-25000" dirty="0" smtClean="0"/>
              <a:t>3,</a:t>
            </a:r>
            <a:endParaRPr lang="en-US" dirty="0"/>
          </a:p>
        </p:txBody>
      </p:sp>
      <p:sp>
        <p:nvSpPr>
          <p:cNvPr id="13316" name="Rectangle 4"/>
          <p:cNvSpPr>
            <a:spLocks noChangeArrowheads="1"/>
          </p:cNvSpPr>
          <p:nvPr/>
        </p:nvSpPr>
        <p:spPr bwMode="auto">
          <a:xfrm>
            <a:off x="1219200" y="5895975"/>
            <a:ext cx="7620000" cy="336550"/>
          </a:xfrm>
          <a:prstGeom prst="rect">
            <a:avLst/>
          </a:prstGeom>
          <a:noFill/>
          <a:ln w="9525">
            <a:noFill/>
            <a:miter lim="800000"/>
            <a:headEnd/>
            <a:tailEnd/>
          </a:ln>
          <a:effectLst/>
        </p:spPr>
        <p:txBody>
          <a:bodyPr>
            <a:spAutoFit/>
          </a:bodyPr>
          <a:lstStyle/>
          <a:p>
            <a:endParaRPr lang="en-US" sz="1600" b="1">
              <a:latin typeface="Times New Roman" pitchFamily="116"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0"/>
            <a:ext cx="8229600" cy="513995"/>
          </a:xfrm>
        </p:spPr>
        <p:txBody>
          <a:bodyPr>
            <a:normAutofit fontScale="90000"/>
          </a:bodyPr>
          <a:lstStyle/>
          <a:p>
            <a:pPr algn="ctr" eaLnBrk="1" hangingPunct="1">
              <a:defRPr/>
            </a:pPr>
            <a:r>
              <a:rPr lang="en-US" dirty="0" smtClean="0">
                <a:solidFill>
                  <a:schemeClr val="tx1"/>
                </a:solidFill>
              </a:rPr>
              <a:t>SNS Receptors</a:t>
            </a:r>
          </a:p>
        </p:txBody>
      </p:sp>
      <p:sp>
        <p:nvSpPr>
          <p:cNvPr id="39939" name="Rectangle 3"/>
          <p:cNvSpPr>
            <a:spLocks noGrp="1" noChangeArrowheads="1"/>
          </p:cNvSpPr>
          <p:nvPr>
            <p:ph idx="1"/>
          </p:nvPr>
        </p:nvSpPr>
        <p:spPr>
          <a:xfrm>
            <a:off x="228600" y="1447800"/>
            <a:ext cx="8686800" cy="4389120"/>
          </a:xfrm>
        </p:spPr>
        <p:txBody>
          <a:bodyPr>
            <a:normAutofit fontScale="62500" lnSpcReduction="20000"/>
          </a:bodyPr>
          <a:lstStyle/>
          <a:p>
            <a:pPr>
              <a:buNone/>
            </a:pPr>
            <a:r>
              <a:rPr lang="en-US" b="1" dirty="0" smtClean="0">
                <a:sym typeface="Symbol" pitchFamily="18" charset="2"/>
              </a:rPr>
              <a:t>1.    1</a:t>
            </a:r>
            <a:r>
              <a:rPr lang="en-US" dirty="0" smtClean="0">
                <a:sym typeface="Symbol" pitchFamily="18" charset="2"/>
              </a:rPr>
              <a:t> - contraction </a:t>
            </a:r>
            <a:r>
              <a:rPr lang="en-US" dirty="0" smtClean="0"/>
              <a:t>smooth muscle,</a:t>
            </a:r>
            <a:endParaRPr lang="en-US" dirty="0" smtClean="0">
              <a:sym typeface="Symbol" pitchFamily="18" charset="2"/>
            </a:endParaRPr>
          </a:p>
          <a:p>
            <a:pPr marL="514350" indent="-514350">
              <a:buNone/>
              <a:defRPr/>
            </a:pPr>
            <a:r>
              <a:rPr lang="en-US" b="1" dirty="0" smtClean="0">
                <a:sym typeface="Symbol" pitchFamily="18" charset="2"/>
              </a:rPr>
              <a:t> 2.   2</a:t>
            </a:r>
            <a:r>
              <a:rPr lang="en-US" dirty="0" smtClean="0">
                <a:sym typeface="Symbol" pitchFamily="18" charset="2"/>
              </a:rPr>
              <a:t> - </a:t>
            </a:r>
            <a:r>
              <a:rPr lang="en-US" dirty="0" smtClean="0">
                <a:latin typeface="Calibri"/>
                <a:sym typeface="Symbol" pitchFamily="18" charset="2"/>
              </a:rPr>
              <a:t>↓</a:t>
            </a:r>
            <a:r>
              <a:rPr lang="en-US" dirty="0" smtClean="0">
                <a:sym typeface="Symbol" pitchFamily="18" charset="2"/>
              </a:rPr>
              <a:t> secretions (salivary glands)+</a:t>
            </a:r>
            <a:r>
              <a:rPr lang="en-US" dirty="0" smtClean="0"/>
              <a:t> Regulating NT release in SNS+CNS</a:t>
            </a:r>
            <a:endParaRPr lang="en-US" b="1" dirty="0" smtClean="0">
              <a:sym typeface="Symbol" pitchFamily="18" charset="2"/>
            </a:endParaRPr>
          </a:p>
          <a:p>
            <a:pPr marL="514350" indent="-514350">
              <a:buNone/>
              <a:defRPr/>
            </a:pPr>
            <a:endParaRPr lang="en-US" b="1" dirty="0" smtClean="0">
              <a:sym typeface="Symbol" pitchFamily="18" charset="2"/>
            </a:endParaRPr>
          </a:p>
          <a:p>
            <a:pPr marL="514350" indent="-514350">
              <a:buNone/>
              <a:defRPr/>
            </a:pPr>
            <a:r>
              <a:rPr lang="en-US" b="1" dirty="0" smtClean="0">
                <a:sym typeface="Symbol" pitchFamily="18" charset="2"/>
              </a:rPr>
              <a:t>3.   1</a:t>
            </a:r>
            <a:r>
              <a:rPr lang="en-US" dirty="0" smtClean="0">
                <a:sym typeface="Symbol" pitchFamily="18" charset="2"/>
              </a:rPr>
              <a:t> - </a:t>
            </a:r>
            <a:r>
              <a:rPr lang="en-US" dirty="0" smtClean="0"/>
              <a:t>Increases </a:t>
            </a:r>
            <a:r>
              <a:rPr lang="en-US" dirty="0" smtClean="0">
                <a:hlinkClick r:id="rId3" tooltip="Cardiac output"/>
              </a:rPr>
              <a:t>cardiac output</a:t>
            </a:r>
            <a:r>
              <a:rPr lang="en-US" dirty="0" smtClean="0"/>
              <a:t>+ </a:t>
            </a:r>
            <a:r>
              <a:rPr lang="en-US" dirty="0" err="1" smtClean="0">
                <a:hlinkClick r:id="rId4" tooltip="Renin"/>
              </a:rPr>
              <a:t>Renin</a:t>
            </a:r>
            <a:r>
              <a:rPr lang="en-US" dirty="0" smtClean="0"/>
              <a:t> release from </a:t>
            </a:r>
            <a:r>
              <a:rPr lang="en-US" dirty="0" err="1" smtClean="0">
                <a:hlinkClick r:id="rId5" tooltip="Juxtaglomerular cells"/>
              </a:rPr>
              <a:t>juxtaglomerular</a:t>
            </a:r>
            <a:r>
              <a:rPr lang="en-US" dirty="0" smtClean="0">
                <a:hlinkClick r:id="rId5" tooltip="Juxtaglomerular cells"/>
              </a:rPr>
              <a:t> cells</a:t>
            </a:r>
            <a:r>
              <a:rPr lang="en-US" dirty="0" smtClean="0"/>
              <a:t>.</a:t>
            </a:r>
          </a:p>
          <a:p>
            <a:pPr marL="514350" indent="-514350">
              <a:buNone/>
            </a:pPr>
            <a:r>
              <a:rPr lang="en-US" b="1" dirty="0" smtClean="0">
                <a:sym typeface="Symbol" pitchFamily="18" charset="2"/>
              </a:rPr>
              <a:t>4.   2</a:t>
            </a:r>
            <a:r>
              <a:rPr lang="en-US" dirty="0" smtClean="0">
                <a:sym typeface="Symbol" pitchFamily="18" charset="2"/>
              </a:rPr>
              <a:t> -  eye,</a:t>
            </a:r>
            <a:r>
              <a:rPr lang="en-US" sz="2800" dirty="0" smtClean="0"/>
              <a:t> bronchi ,</a:t>
            </a:r>
            <a:r>
              <a:rPr lang="en-US" sz="2800" dirty="0" smtClean="0">
                <a:hlinkClick r:id="rId6" tooltip="Uterus"/>
              </a:rPr>
              <a:t>uterus</a:t>
            </a:r>
            <a:r>
              <a:rPr lang="en-US" sz="2800" dirty="0" smtClean="0"/>
              <a:t>. </a:t>
            </a:r>
            <a:r>
              <a:rPr lang="en-US" sz="2800" dirty="0" smtClean="0">
                <a:hlinkClick r:id="rId7" tooltip="Arteries"/>
              </a:rPr>
              <a:t>B</a:t>
            </a:r>
            <a:r>
              <a:rPr lang="en-US" sz="2800" dirty="0" smtClean="0"/>
              <a:t>ladder </a:t>
            </a:r>
            <a:r>
              <a:rPr lang="en-US" sz="2800" dirty="0" smtClean="0">
                <a:hlinkClick r:id="rId7" tooltip="Arteries"/>
              </a:rPr>
              <a:t>arteries</a:t>
            </a:r>
            <a:r>
              <a:rPr lang="en-US" sz="2800" dirty="0" smtClean="0"/>
              <a:t> to </a:t>
            </a:r>
            <a:r>
              <a:rPr lang="en-US" sz="2800" dirty="0" smtClean="0">
                <a:hlinkClick r:id="rId8" tooltip="Skeletal muscle"/>
              </a:rPr>
              <a:t>skeletal muscle</a:t>
            </a:r>
            <a:r>
              <a:rPr lang="en-US" sz="2800" dirty="0" smtClean="0"/>
              <a:t> </a:t>
            </a:r>
            <a:r>
              <a:rPr lang="en-US" dirty="0" smtClean="0">
                <a:hlinkClick r:id="rId9" tooltip="GI tract"/>
              </a:rPr>
              <a:t> GIT,</a:t>
            </a:r>
            <a:r>
              <a:rPr lang="en-US" dirty="0" smtClean="0">
                <a:sym typeface="Symbol" pitchFamily="18" charset="2"/>
              </a:rPr>
              <a:t>   							</a:t>
            </a:r>
            <a:r>
              <a:rPr lang="en-US" dirty="0" smtClean="0"/>
              <a:t>Mnemonic: </a:t>
            </a:r>
            <a:r>
              <a:rPr lang="en-US" b="1" dirty="0" smtClean="0"/>
              <a:t>1</a:t>
            </a:r>
            <a:r>
              <a:rPr lang="en-US" b="1" dirty="0" smtClean="0">
                <a:sym typeface="Monotype Sorts" pitchFamily="20" charset="2"/>
              </a:rPr>
              <a:t>, 2 lungs</a:t>
            </a:r>
            <a:r>
              <a:rPr lang="en-US" dirty="0" smtClean="0"/>
              <a:t> </a:t>
            </a:r>
          </a:p>
          <a:p>
            <a:pPr>
              <a:buNone/>
            </a:pPr>
            <a:r>
              <a:rPr lang="en-US" dirty="0" smtClean="0"/>
              <a:t>5.   </a:t>
            </a:r>
            <a:r>
              <a:rPr lang="en-US" b="1" dirty="0" smtClean="0"/>
              <a:t>β3</a:t>
            </a:r>
            <a:r>
              <a:rPr lang="en-US" dirty="0" smtClean="0"/>
              <a:t> -  </a:t>
            </a:r>
            <a:r>
              <a:rPr lang="en-US" dirty="0" err="1" smtClean="0">
                <a:hlinkClick r:id="rId10" tooltip="Lipolysis"/>
              </a:rPr>
              <a:t>lipolysis</a:t>
            </a:r>
            <a:r>
              <a:rPr lang="en-US" dirty="0" smtClean="0"/>
              <a:t> in </a:t>
            </a:r>
            <a:r>
              <a:rPr lang="en-US" dirty="0" smtClean="0">
                <a:hlinkClick r:id="rId11" tooltip="Adipose tissue"/>
              </a:rPr>
              <a:t>adipose tissue</a:t>
            </a:r>
            <a:r>
              <a:rPr lang="en-US" dirty="0" smtClean="0"/>
              <a:t>. +CNS effects </a:t>
            </a:r>
          </a:p>
          <a:p>
            <a:pPr marL="514350" indent="-514350" eaLnBrk="1" hangingPunct="1">
              <a:buFont typeface="+mj-lt"/>
              <a:buAutoNum type="arabicPeriod"/>
              <a:defRPr/>
            </a:pPr>
            <a:endParaRPr lang="en-US" dirty="0" smtClean="0"/>
          </a:p>
          <a:p>
            <a:pPr marL="514350" indent="-514350">
              <a:buFont typeface="+mj-lt"/>
              <a:buAutoNum type="arabicPeriod"/>
              <a:defRPr/>
            </a:pPr>
            <a:endParaRPr lang="en-US" b="1" dirty="0" smtClean="0">
              <a:sym typeface="Symbol" pitchFamily="18" charset="2"/>
            </a:endParaRPr>
          </a:p>
          <a:p>
            <a:pPr marL="514350" indent="-514350">
              <a:buFont typeface="+mj-lt"/>
              <a:buAutoNum type="arabicPeriod"/>
              <a:defRPr/>
            </a:pPr>
            <a:r>
              <a:rPr lang="en-US" b="1" dirty="0" smtClean="0">
                <a:sym typeface="Symbol" pitchFamily="18" charset="2"/>
              </a:rPr>
              <a:t>1</a:t>
            </a:r>
            <a:r>
              <a:rPr lang="en-US" dirty="0" smtClean="0">
                <a:sym typeface="Symbol" pitchFamily="18" charset="2"/>
              </a:rPr>
              <a:t> + </a:t>
            </a:r>
            <a:r>
              <a:rPr lang="en-US" b="1" dirty="0" smtClean="0">
                <a:sym typeface="Symbol" pitchFamily="18" charset="2"/>
              </a:rPr>
              <a:t>1 ARE USUALLY EXICITATORY</a:t>
            </a:r>
            <a:endParaRPr lang="en-US" dirty="0" smtClean="0">
              <a:sym typeface="Symbol" pitchFamily="18" charset="2"/>
            </a:endParaRPr>
          </a:p>
          <a:p>
            <a:pPr marL="514350" indent="-514350">
              <a:buFont typeface="+mj-lt"/>
              <a:buAutoNum type="arabicPeriod"/>
              <a:defRPr/>
            </a:pPr>
            <a:endParaRPr lang="en-US" b="1" dirty="0" smtClean="0">
              <a:sym typeface="Symbol" pitchFamily="18" charset="2"/>
            </a:endParaRPr>
          </a:p>
          <a:p>
            <a:pPr marL="514350" indent="-514350">
              <a:buFont typeface="+mj-lt"/>
              <a:buAutoNum type="arabicPeriod"/>
              <a:defRPr/>
            </a:pPr>
            <a:r>
              <a:rPr lang="en-US" b="1" dirty="0" smtClean="0">
                <a:sym typeface="Symbol" pitchFamily="18" charset="2"/>
              </a:rPr>
              <a:t>2</a:t>
            </a:r>
            <a:r>
              <a:rPr lang="en-US" dirty="0" smtClean="0">
                <a:sym typeface="Symbol" pitchFamily="18" charset="2"/>
              </a:rPr>
              <a:t> +</a:t>
            </a:r>
            <a:r>
              <a:rPr lang="en-US" b="1" dirty="0" smtClean="0">
                <a:sym typeface="Symbol" pitchFamily="18" charset="2"/>
              </a:rPr>
              <a:t>2</a:t>
            </a:r>
            <a:r>
              <a:rPr lang="en-US" dirty="0" smtClean="0">
                <a:sym typeface="Symbol" pitchFamily="18" charset="2"/>
              </a:rPr>
              <a:t> </a:t>
            </a:r>
            <a:r>
              <a:rPr lang="en-US" b="1" dirty="0" smtClean="0">
                <a:sym typeface="Symbol" pitchFamily="18" charset="2"/>
              </a:rPr>
              <a:t>ARE USUALLY INHIBITATORY</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2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2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additive="base">
                                        <p:cTn id="19" dur="2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39">
                                            <p:txEl>
                                              <p:pRg st="4" end="4"/>
                                            </p:txEl>
                                          </p:spTgt>
                                        </p:tgtEl>
                                        <p:attrNameLst>
                                          <p:attrName>style.visibility</p:attrName>
                                        </p:attrNameLst>
                                      </p:cBhvr>
                                      <p:to>
                                        <p:strVal val="visible"/>
                                      </p:to>
                                    </p:set>
                                    <p:anim calcmode="lin" valueType="num">
                                      <p:cBhvr additive="base">
                                        <p:cTn id="25" dur="2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939">
                                            <p:txEl>
                                              <p:pRg st="5" end="5"/>
                                            </p:txEl>
                                          </p:spTgt>
                                        </p:tgtEl>
                                        <p:attrNameLst>
                                          <p:attrName>style.visibility</p:attrName>
                                        </p:attrNameLst>
                                      </p:cBhvr>
                                      <p:to>
                                        <p:strVal val="visible"/>
                                      </p:to>
                                    </p:set>
                                    <p:anim calcmode="lin" valueType="num">
                                      <p:cBhvr additive="base">
                                        <p:cTn id="31" dur="2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939">
                                            <p:txEl>
                                              <p:pRg st="8" end="8"/>
                                            </p:txEl>
                                          </p:spTgt>
                                        </p:tgtEl>
                                        <p:attrNameLst>
                                          <p:attrName>style.visibility</p:attrName>
                                        </p:attrNameLst>
                                      </p:cBhvr>
                                      <p:to>
                                        <p:strVal val="visible"/>
                                      </p:to>
                                    </p:set>
                                    <p:anim calcmode="lin" valueType="num">
                                      <p:cBhvr additive="base">
                                        <p:cTn id="37" dur="2000" fill="hold"/>
                                        <p:tgtEl>
                                          <p:spTgt spid="39939">
                                            <p:txEl>
                                              <p:pRg st="8" end="8"/>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99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9939">
                                            <p:txEl>
                                              <p:pRg st="10" end="10"/>
                                            </p:txEl>
                                          </p:spTgt>
                                        </p:tgtEl>
                                        <p:attrNameLst>
                                          <p:attrName>style.visibility</p:attrName>
                                        </p:attrNameLst>
                                      </p:cBhvr>
                                      <p:to>
                                        <p:strVal val="visible"/>
                                      </p:to>
                                    </p:set>
                                    <p:anim calcmode="lin" valueType="num">
                                      <p:cBhvr additive="base">
                                        <p:cTn id="43" dur="2000" fill="hold"/>
                                        <p:tgtEl>
                                          <p:spTgt spid="39939">
                                            <p:txEl>
                                              <p:pRg st="10" end="10"/>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99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72808"/>
          <a:ext cx="6400800" cy="6476999"/>
        </p:xfrm>
        <a:graphic>
          <a:graphicData uri="http://schemas.openxmlformats.org/drawingml/2006/table">
            <a:tbl>
              <a:tblPr firstRow="1" bandRow="1">
                <a:tableStyleId>{5C22544A-7EE6-4342-B048-85BDC9FD1C3A}</a:tableStyleId>
              </a:tblPr>
              <a:tblGrid>
                <a:gridCol w="1280160"/>
                <a:gridCol w="1615440"/>
                <a:gridCol w="944880"/>
                <a:gridCol w="1493520"/>
                <a:gridCol w="1066800"/>
              </a:tblGrid>
              <a:tr h="1207909">
                <a:tc>
                  <a:txBody>
                    <a:bodyPr/>
                    <a:lstStyle/>
                    <a:p>
                      <a:r>
                        <a:rPr lang="en-US" sz="2000" dirty="0" err="1" smtClean="0">
                          <a:latin typeface="Comic Sans MS" pitchFamily="66" charset="0"/>
                        </a:rPr>
                        <a:t>Effector</a:t>
                      </a:r>
                      <a:r>
                        <a:rPr lang="en-US" sz="2000" dirty="0" smtClean="0">
                          <a:latin typeface="Comic Sans MS" pitchFamily="66" charset="0"/>
                        </a:rPr>
                        <a:t> organ</a:t>
                      </a:r>
                      <a:endParaRPr lang="en-US" sz="2000" dirty="0">
                        <a:latin typeface="Comic Sans MS" pitchFamily="66" charset="0"/>
                      </a:endParaRPr>
                    </a:p>
                  </a:txBody>
                  <a:tcPr/>
                </a:tc>
                <a:tc>
                  <a:txBody>
                    <a:bodyPr/>
                    <a:lstStyle/>
                    <a:p>
                      <a:r>
                        <a:rPr lang="en-US" sz="2000" dirty="0" smtClean="0">
                          <a:latin typeface="Comic Sans MS" pitchFamily="66" charset="0"/>
                        </a:rPr>
                        <a:t>Adrenergic response</a:t>
                      </a:r>
                      <a:endParaRPr lang="en-US" sz="2000" dirty="0">
                        <a:latin typeface="Comic Sans MS" pitchFamily="66" charset="0"/>
                      </a:endParaRPr>
                    </a:p>
                  </a:txBody>
                  <a:tcPr/>
                </a:tc>
                <a:tc>
                  <a:txBody>
                    <a:bodyPr/>
                    <a:lstStyle/>
                    <a:p>
                      <a:r>
                        <a:rPr lang="en-US" sz="2000" dirty="0" smtClean="0">
                          <a:latin typeface="Comic Sans MS" pitchFamily="66" charset="0"/>
                        </a:rPr>
                        <a:t>Receptor </a:t>
                      </a:r>
                      <a:endParaRPr lang="en-US" sz="2000" dirty="0">
                        <a:latin typeface="Comic Sans MS" pitchFamily="66" charset="0"/>
                      </a:endParaRPr>
                    </a:p>
                  </a:txBody>
                  <a:tcPr/>
                </a:tc>
                <a:tc>
                  <a:txBody>
                    <a:bodyPr/>
                    <a:lstStyle/>
                    <a:p>
                      <a:r>
                        <a:rPr lang="en-US" sz="2000" dirty="0" smtClean="0">
                          <a:latin typeface="Comic Sans MS" pitchFamily="66" charset="0"/>
                        </a:rPr>
                        <a:t>Cholinergic response</a:t>
                      </a:r>
                      <a:endParaRPr lang="en-US" sz="2000" dirty="0">
                        <a:latin typeface="Comic Sans MS" pitchFamily="66" charset="0"/>
                      </a:endParaRPr>
                    </a:p>
                  </a:txBody>
                  <a:tcPr/>
                </a:tc>
                <a:tc>
                  <a:txBody>
                    <a:bodyPr/>
                    <a:lstStyle/>
                    <a:p>
                      <a:r>
                        <a:rPr lang="en-US" sz="2000" dirty="0" smtClean="0">
                          <a:latin typeface="Comic Sans MS" pitchFamily="66" charset="0"/>
                        </a:rPr>
                        <a:t>Receptor </a:t>
                      </a:r>
                      <a:endParaRPr lang="en-US" sz="2000" dirty="0">
                        <a:latin typeface="Comic Sans MS" pitchFamily="66" charset="0"/>
                      </a:endParaRPr>
                    </a:p>
                  </a:txBody>
                  <a:tcPr/>
                </a:tc>
              </a:tr>
              <a:tr h="562008">
                <a:tc gridSpan="5">
                  <a:txBody>
                    <a:bodyPr/>
                    <a:lstStyle/>
                    <a:p>
                      <a:r>
                        <a:rPr lang="en-US" sz="2000" b="1" dirty="0" smtClean="0">
                          <a:latin typeface="Comic Sans MS" pitchFamily="66" charset="0"/>
                        </a:rPr>
                        <a:t>Gastro</a:t>
                      </a:r>
                      <a:r>
                        <a:rPr lang="en-US" sz="2000" b="1" baseline="0" dirty="0" smtClean="0">
                          <a:latin typeface="Comic Sans MS" pitchFamily="66" charset="0"/>
                        </a:rPr>
                        <a:t>-Intestinal tract</a:t>
                      </a:r>
                      <a:endParaRPr lang="en-US" sz="2000" b="1" dirty="0">
                        <a:latin typeface="Comic Sans MS" pitchFamily="66" charset="0"/>
                      </a:endParaRPr>
                    </a:p>
                  </a:txBody>
                  <a:tcPr/>
                </a:tc>
                <a:tc hMerge="1">
                  <a:txBody>
                    <a:bodyPr/>
                    <a:lstStyle/>
                    <a:p>
                      <a:endParaRPr lang="en-US" dirty="0"/>
                    </a:p>
                  </a:txBody>
                  <a:tcPr/>
                </a:tc>
                <a:tc hMerge="1">
                  <a:txBody>
                    <a:bodyPr/>
                    <a:lstStyle/>
                    <a:p>
                      <a:endParaRPr lang="en-GB"/>
                    </a:p>
                  </a:txBody>
                  <a:tcPr/>
                </a:tc>
                <a:tc hMerge="1">
                  <a:txBody>
                    <a:bodyPr/>
                    <a:lstStyle/>
                    <a:p>
                      <a:endParaRPr lang="en-US" dirty="0"/>
                    </a:p>
                  </a:txBody>
                  <a:tcPr/>
                </a:tc>
                <a:tc hMerge="1">
                  <a:txBody>
                    <a:bodyPr/>
                    <a:lstStyle/>
                    <a:p>
                      <a:endParaRPr lang="en-GB"/>
                    </a:p>
                  </a:txBody>
                  <a:tcPr/>
                </a:tc>
              </a:tr>
              <a:tr h="1207909">
                <a:tc>
                  <a:txBody>
                    <a:bodyPr/>
                    <a:lstStyle/>
                    <a:p>
                      <a:r>
                        <a:rPr lang="en-US" sz="2000" baseline="0" dirty="0" smtClean="0">
                          <a:latin typeface="Comic Sans MS" pitchFamily="66" charset="0"/>
                        </a:rPr>
                        <a:t>Glands</a:t>
                      </a:r>
                      <a:endParaRPr lang="en-US" sz="2000" dirty="0">
                        <a:latin typeface="Comic Sans MS" pitchFamily="66" charset="0"/>
                      </a:endParaRPr>
                    </a:p>
                  </a:txBody>
                  <a:tcPr/>
                </a:tc>
                <a:tc>
                  <a:txBody>
                    <a:bodyPr/>
                    <a:lstStyle/>
                    <a:p>
                      <a:r>
                        <a:rPr lang="en-US" sz="2000" dirty="0" smtClean="0">
                          <a:latin typeface="Comic Sans MS" pitchFamily="66" charset="0"/>
                        </a:rPr>
                        <a:t>Increase secretion</a:t>
                      </a:r>
                      <a:endParaRPr lang="en-US" sz="2000" dirty="0">
                        <a:latin typeface="Comic Sans MS" pitchFamily="66" charset="0"/>
                      </a:endParaRPr>
                    </a:p>
                  </a:txBody>
                  <a:tcPr/>
                </a:tc>
                <a:tc>
                  <a:txBody>
                    <a:bodyPr/>
                    <a:lstStyle/>
                    <a:p>
                      <a:r>
                        <a:rPr lang="el-GR" sz="2000" dirty="0" smtClean="0">
                          <a:latin typeface="Comic Sans MS" pitchFamily="66" charset="0"/>
                        </a:rPr>
                        <a:t>α</a:t>
                      </a:r>
                      <a:r>
                        <a:rPr lang="en-US" sz="2000" dirty="0" smtClean="0">
                          <a:latin typeface="Comic Sans MS" pitchFamily="66" charset="0"/>
                        </a:rPr>
                        <a:t>1</a:t>
                      </a:r>
                      <a:endParaRPr lang="en-US" sz="2000" dirty="0">
                        <a:latin typeface="Comic Sans MS" pitchFamily="66" charset="0"/>
                      </a:endParaRPr>
                    </a:p>
                  </a:txBody>
                  <a:tcPr/>
                </a:tc>
                <a:tc>
                  <a:txBody>
                    <a:bodyPr/>
                    <a:lstStyle/>
                    <a:p>
                      <a:r>
                        <a:rPr lang="en-US" sz="2000" dirty="0" smtClean="0">
                          <a:latin typeface="Comic Sans MS" pitchFamily="66" charset="0"/>
                        </a:rPr>
                        <a:t>Increased secretion </a:t>
                      </a:r>
                      <a:endParaRPr lang="en-US" sz="2000" dirty="0">
                        <a:latin typeface="Comic Sans MS" pitchFamily="66" charset="0"/>
                      </a:endParaRPr>
                    </a:p>
                  </a:txBody>
                  <a:tcPr/>
                </a:tc>
                <a:tc>
                  <a:txBody>
                    <a:bodyPr/>
                    <a:lstStyle/>
                    <a:p>
                      <a:r>
                        <a:rPr lang="en-US" sz="2000" dirty="0" smtClean="0">
                          <a:latin typeface="Comic Sans MS" pitchFamily="66" charset="0"/>
                        </a:rPr>
                        <a:t>M3</a:t>
                      </a:r>
                      <a:endParaRPr lang="en-US" sz="2000" dirty="0">
                        <a:latin typeface="Comic Sans MS" pitchFamily="66" charset="0"/>
                      </a:endParaRPr>
                    </a:p>
                  </a:txBody>
                  <a:tcPr/>
                </a:tc>
              </a:tr>
              <a:tr h="2291264">
                <a:tc>
                  <a:txBody>
                    <a:bodyPr/>
                    <a:lstStyle/>
                    <a:p>
                      <a:r>
                        <a:rPr lang="en-US" sz="2000" dirty="0" smtClean="0">
                          <a:latin typeface="Comic Sans MS" pitchFamily="66" charset="0"/>
                        </a:rPr>
                        <a:t>Smooth muscle</a:t>
                      </a:r>
                    </a:p>
                    <a:p>
                      <a:pPr lvl="0">
                        <a:buFont typeface="Arial" pitchFamily="34" charset="0"/>
                        <a:buChar char="•"/>
                      </a:pPr>
                      <a:r>
                        <a:rPr lang="en-US" sz="2000" dirty="0" smtClean="0">
                          <a:latin typeface="Comic Sans MS" pitchFamily="66" charset="0"/>
                        </a:rPr>
                        <a:t>Walls</a:t>
                      </a:r>
                    </a:p>
                    <a:p>
                      <a:pPr lvl="0">
                        <a:buFont typeface="Arial" pitchFamily="34" charset="0"/>
                        <a:buChar char="•"/>
                      </a:pPr>
                      <a:r>
                        <a:rPr lang="en-US" sz="2000" dirty="0" smtClean="0">
                          <a:latin typeface="Comic Sans MS" pitchFamily="66" charset="0"/>
                        </a:rPr>
                        <a:t>Sphincters </a:t>
                      </a:r>
                      <a:endParaRPr lang="en-US" sz="2000" dirty="0">
                        <a:latin typeface="Comic Sans MS" pitchFamily="66" charset="0"/>
                      </a:endParaRPr>
                    </a:p>
                  </a:txBody>
                  <a:tcPr/>
                </a:tc>
                <a:tc>
                  <a:txBody>
                    <a:bodyPr/>
                    <a:lstStyle/>
                    <a:p>
                      <a:endParaRPr lang="en-US" sz="2000" dirty="0" smtClean="0">
                        <a:latin typeface="Comic Sans MS" pitchFamily="66" charset="0"/>
                      </a:endParaRPr>
                    </a:p>
                    <a:p>
                      <a:endParaRPr lang="en-US" sz="2000" dirty="0" smtClean="0">
                        <a:latin typeface="Comic Sans MS" pitchFamily="66" charset="0"/>
                      </a:endParaRPr>
                    </a:p>
                    <a:p>
                      <a:r>
                        <a:rPr lang="en-US" sz="2000" dirty="0" smtClean="0">
                          <a:latin typeface="Comic Sans MS" pitchFamily="66" charset="0"/>
                        </a:rPr>
                        <a:t>Relaxation </a:t>
                      </a:r>
                    </a:p>
                    <a:p>
                      <a:r>
                        <a:rPr lang="en-US" sz="2000" dirty="0" smtClean="0">
                          <a:latin typeface="Comic Sans MS" pitchFamily="66" charset="0"/>
                        </a:rPr>
                        <a:t>Contraction </a:t>
                      </a:r>
                      <a:endParaRPr lang="en-US" sz="2000" dirty="0">
                        <a:latin typeface="Comic Sans MS" pitchFamily="66" charset="0"/>
                      </a:endParaRPr>
                    </a:p>
                  </a:txBody>
                  <a:tcPr/>
                </a:tc>
                <a:tc>
                  <a:txBody>
                    <a:bodyPr/>
                    <a:lstStyle/>
                    <a:p>
                      <a:endParaRPr lang="en-US" sz="2000" dirty="0" smtClean="0">
                        <a:latin typeface="Comic Sans MS" pitchFamily="66" charset="0"/>
                      </a:endParaRPr>
                    </a:p>
                    <a:p>
                      <a:r>
                        <a:rPr lang="el-GR" sz="2000" dirty="0" smtClean="0">
                          <a:latin typeface="Comic Sans MS" pitchFamily="66" charset="0"/>
                        </a:rPr>
                        <a:t>α</a:t>
                      </a:r>
                      <a:r>
                        <a:rPr lang="en-US" sz="2000" dirty="0" smtClean="0">
                          <a:latin typeface="Comic Sans MS" pitchFamily="66" charset="0"/>
                        </a:rPr>
                        <a:t>2</a:t>
                      </a:r>
                      <a:r>
                        <a:rPr lang="el-GR" sz="2000" dirty="0" smtClean="0">
                          <a:latin typeface="Comic Sans MS" pitchFamily="66" charset="0"/>
                        </a:rPr>
                        <a:t>β</a:t>
                      </a:r>
                      <a:r>
                        <a:rPr lang="en-US" sz="2000" dirty="0" smtClean="0">
                          <a:latin typeface="Comic Sans MS" pitchFamily="66" charset="0"/>
                        </a:rPr>
                        <a:t>2</a:t>
                      </a:r>
                    </a:p>
                    <a:p>
                      <a:r>
                        <a:rPr lang="el-GR" sz="2000" dirty="0" smtClean="0">
                          <a:latin typeface="Comic Sans MS" pitchFamily="66" charset="0"/>
                        </a:rPr>
                        <a:t>α</a:t>
                      </a:r>
                      <a:r>
                        <a:rPr lang="en-US" sz="2000" dirty="0" smtClean="0">
                          <a:latin typeface="Comic Sans MS" pitchFamily="66" charset="0"/>
                        </a:rPr>
                        <a:t>1</a:t>
                      </a:r>
                      <a:endParaRPr lang="en-US" sz="2000" dirty="0">
                        <a:latin typeface="Comic Sans MS" pitchFamily="66" charset="0"/>
                      </a:endParaRPr>
                    </a:p>
                  </a:txBody>
                  <a:tcPr/>
                </a:tc>
                <a:tc>
                  <a:txBody>
                    <a:bodyPr/>
                    <a:lstStyle/>
                    <a:p>
                      <a:endParaRPr lang="en-US" sz="2000" dirty="0" smtClean="0">
                        <a:latin typeface="Comic Sans MS" pitchFamily="66" charset="0"/>
                      </a:endParaRPr>
                    </a:p>
                    <a:p>
                      <a:endParaRPr lang="en-US" sz="2000" dirty="0" smtClean="0">
                        <a:latin typeface="Comic Sans MS" pitchFamily="66" charset="0"/>
                      </a:endParaRPr>
                    </a:p>
                    <a:p>
                      <a:r>
                        <a:rPr lang="en-US" sz="2000" dirty="0" smtClean="0">
                          <a:latin typeface="Comic Sans MS" pitchFamily="66" charset="0"/>
                        </a:rPr>
                        <a:t>Contraction </a:t>
                      </a:r>
                    </a:p>
                    <a:p>
                      <a:r>
                        <a:rPr lang="en-US" sz="2000" dirty="0" smtClean="0">
                          <a:latin typeface="Comic Sans MS" pitchFamily="66" charset="0"/>
                        </a:rPr>
                        <a:t>Relaxation </a:t>
                      </a:r>
                      <a:endParaRPr lang="en-US" sz="2000" dirty="0">
                        <a:latin typeface="Comic Sans MS" pitchFamily="66" charset="0"/>
                      </a:endParaRPr>
                    </a:p>
                  </a:txBody>
                  <a:tcPr/>
                </a:tc>
                <a:tc>
                  <a:txBody>
                    <a:bodyPr/>
                    <a:lstStyle/>
                    <a:p>
                      <a:endParaRPr lang="en-US" sz="2000" dirty="0" smtClean="0">
                        <a:latin typeface="Comic Sans MS" pitchFamily="66" charset="0"/>
                      </a:endParaRPr>
                    </a:p>
                    <a:p>
                      <a:endParaRPr lang="en-US" sz="2000" dirty="0" smtClean="0">
                        <a:latin typeface="Comic Sans MS" pitchFamily="66" charset="0"/>
                      </a:endParaRPr>
                    </a:p>
                    <a:p>
                      <a:r>
                        <a:rPr lang="en-US" sz="2000" dirty="0" smtClean="0">
                          <a:latin typeface="Comic Sans MS" pitchFamily="66" charset="0"/>
                        </a:rPr>
                        <a:t>M3</a:t>
                      </a:r>
                    </a:p>
                    <a:p>
                      <a:r>
                        <a:rPr lang="en-US" sz="2000" dirty="0" smtClean="0">
                          <a:latin typeface="Comic Sans MS" pitchFamily="66" charset="0"/>
                        </a:rPr>
                        <a:t>M3</a:t>
                      </a:r>
                      <a:endParaRPr lang="en-US" sz="2000" dirty="0">
                        <a:latin typeface="Comic Sans MS" pitchFamily="66" charset="0"/>
                      </a:endParaRPr>
                    </a:p>
                  </a:txBody>
                  <a:tcPr/>
                </a:tc>
              </a:tr>
              <a:tr h="1207909">
                <a:tc>
                  <a:txBody>
                    <a:bodyPr/>
                    <a:lstStyle/>
                    <a:p>
                      <a:r>
                        <a:rPr lang="en-US" sz="2000" dirty="0" smtClean="0">
                          <a:latin typeface="Comic Sans MS" pitchFamily="66" charset="0"/>
                        </a:rPr>
                        <a:t>Secretions </a:t>
                      </a:r>
                      <a:endParaRPr lang="en-US" sz="2000" dirty="0">
                        <a:latin typeface="Comic Sans MS" pitchFamily="66" charset="0"/>
                      </a:endParaRPr>
                    </a:p>
                  </a:txBody>
                  <a:tcPr/>
                </a:tc>
                <a:tc>
                  <a:txBody>
                    <a:bodyPr/>
                    <a:lstStyle/>
                    <a:p>
                      <a:endParaRPr lang="en-US" sz="2000" dirty="0">
                        <a:latin typeface="Comic Sans MS" pitchFamily="66" charset="0"/>
                      </a:endParaRPr>
                    </a:p>
                  </a:txBody>
                  <a:tcPr/>
                </a:tc>
                <a:tc>
                  <a:txBody>
                    <a:bodyPr/>
                    <a:lstStyle/>
                    <a:p>
                      <a:endParaRPr lang="en-GB"/>
                    </a:p>
                  </a:txBody>
                  <a:tcPr/>
                </a:tc>
                <a:tc>
                  <a:txBody>
                    <a:bodyPr/>
                    <a:lstStyle/>
                    <a:p>
                      <a:r>
                        <a:rPr lang="en-US" sz="2000" dirty="0" smtClean="0">
                          <a:latin typeface="Comic Sans MS" pitchFamily="66" charset="0"/>
                        </a:rPr>
                        <a:t>Increase secretion</a:t>
                      </a:r>
                      <a:endParaRPr lang="en-US" sz="2000" dirty="0">
                        <a:latin typeface="Comic Sans MS" pitchFamily="66" charset="0"/>
                      </a:endParaRPr>
                    </a:p>
                  </a:txBody>
                  <a:tcPr/>
                </a:tc>
                <a:tc>
                  <a:txBody>
                    <a:bodyPr/>
                    <a:lstStyle/>
                    <a:p>
                      <a:r>
                        <a:rPr lang="en-US" sz="2000" dirty="0" smtClean="0">
                          <a:latin typeface="Comic Sans MS" pitchFamily="66" charset="0"/>
                        </a:rPr>
                        <a:t>M3</a:t>
                      </a:r>
                      <a:endParaRPr lang="en-US" sz="2000" dirty="0">
                        <a:latin typeface="Comic Sans MS" pitchFamily="66" charset="0"/>
                      </a:endParaRPr>
                    </a:p>
                  </a:txBody>
                  <a:tcPr/>
                </a:tc>
              </a:tr>
            </a:tbl>
          </a:graphicData>
        </a:graphic>
      </p:graphicFrame>
      <p:sp>
        <p:nvSpPr>
          <p:cNvPr id="5" name="Slide Number Placeholder 4"/>
          <p:cNvSpPr>
            <a:spLocks noGrp="1"/>
          </p:cNvSpPr>
          <p:nvPr>
            <p:ph type="sldNum" sz="quarter" idx="12"/>
          </p:nvPr>
        </p:nvSpPr>
        <p:spPr>
          <a:xfrm>
            <a:off x="0" y="6356350"/>
            <a:ext cx="1981200" cy="365125"/>
          </a:xfrm>
          <a:prstGeom prst="rect">
            <a:avLst/>
          </a:prstGeom>
        </p:spPr>
        <p:txBody>
          <a:bodyPr/>
          <a:lstStyle/>
          <a:p>
            <a:fld id="{B6F15528-21DE-4FAA-801E-634DDDAF4B2B}" type="slidenum">
              <a:rPr lang="en-US" smtClean="0"/>
              <a:pPr/>
              <a:t>35</a:t>
            </a:fld>
            <a:endParaRPr lang="en-US"/>
          </a:p>
        </p:txBody>
      </p:sp>
      <p:pic>
        <p:nvPicPr>
          <p:cNvPr id="6" name="Picture 2" descr="J:\cholinergic receptors in kidney.gif"/>
          <p:cNvPicPr>
            <a:picLocks noChangeAspect="1" noChangeArrowheads="1"/>
          </p:cNvPicPr>
          <p:nvPr/>
        </p:nvPicPr>
        <p:blipFill>
          <a:blip r:embed="rId2" cstate="print"/>
          <a:srcRect l="3200" t="6107" r="8800" b="4325"/>
          <a:stretch>
            <a:fillRect/>
          </a:stretch>
        </p:blipFill>
        <p:spPr bwMode="auto">
          <a:xfrm>
            <a:off x="6400800" y="0"/>
            <a:ext cx="2743200" cy="6629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marL="914400" indent="-914400"/>
            <a:r>
              <a:rPr lang="en-US" b="1" dirty="0" smtClean="0">
                <a:latin typeface="+mn-lt"/>
              </a:rPr>
              <a:t>                       </a:t>
            </a:r>
            <a:r>
              <a:rPr lang="en-US" dirty="0" smtClean="0">
                <a:latin typeface="+mn-lt"/>
              </a:rPr>
              <a:t>CNS</a:t>
            </a:r>
            <a:endParaRPr lang="en-US" dirty="0">
              <a:latin typeface="+mn-lt"/>
            </a:endParaRPr>
          </a:p>
        </p:txBody>
      </p:sp>
      <p:sp>
        <p:nvSpPr>
          <p:cNvPr id="3" name="Content Placeholder 2"/>
          <p:cNvSpPr>
            <a:spLocks noGrp="1"/>
          </p:cNvSpPr>
          <p:nvPr>
            <p:ph idx="1"/>
          </p:nvPr>
        </p:nvSpPr>
        <p:spPr>
          <a:xfrm>
            <a:off x="533400" y="914400"/>
            <a:ext cx="8229600" cy="4389120"/>
          </a:xfrm>
        </p:spPr>
        <p:txBody>
          <a:bodyPr>
            <a:normAutofit fontScale="85000" lnSpcReduction="20000"/>
          </a:bodyPr>
          <a:lstStyle/>
          <a:p>
            <a:pPr>
              <a:buNone/>
            </a:pPr>
            <a:endParaRPr lang="en-US" dirty="0" smtClean="0"/>
          </a:p>
          <a:p>
            <a:pPr marL="514350" indent="-514350">
              <a:buFont typeface="+mj-lt"/>
              <a:buAutoNum type="arabicPeriod"/>
            </a:pPr>
            <a:r>
              <a:rPr lang="en-US" dirty="0" smtClean="0"/>
              <a:t>DA in the hypothalamus cause prolactin release.</a:t>
            </a:r>
          </a:p>
          <a:p>
            <a:pPr marL="514350" indent="-514350">
              <a:buFont typeface="+mj-lt"/>
              <a:buAutoNum type="arabicPeriod"/>
            </a:pPr>
            <a:endParaRPr lang="en-US" dirty="0" smtClean="0"/>
          </a:p>
          <a:p>
            <a:pPr marL="514350" indent="-514350">
              <a:buNone/>
            </a:pPr>
            <a:r>
              <a:rPr lang="en-US" dirty="0" smtClean="0"/>
              <a:t>2. basal ganglia  coordinate motor function.</a:t>
            </a:r>
          </a:p>
          <a:p>
            <a:pPr marL="514350" indent="-514350">
              <a:buNone/>
            </a:pPr>
            <a:r>
              <a:rPr lang="en-US" dirty="0" smtClean="0"/>
              <a:t>3.  smooth muscle of UGIT </a:t>
            </a:r>
            <a:r>
              <a:rPr lang="en-US" dirty="0" smtClean="0">
                <a:sym typeface="Wingdings" pitchFamily="2" charset="2"/>
              </a:rPr>
              <a:t> </a:t>
            </a:r>
            <a:r>
              <a:rPr lang="en-US" dirty="0" smtClean="0">
                <a:latin typeface="Calibri"/>
              </a:rPr>
              <a:t>↑</a:t>
            </a:r>
            <a:r>
              <a:rPr lang="en-US" dirty="0" smtClean="0"/>
              <a:t> secretion, production &amp; </a:t>
            </a:r>
            <a:r>
              <a:rPr lang="en-US" dirty="0" smtClean="0">
                <a:latin typeface="Calibri"/>
              </a:rPr>
              <a:t>↓</a:t>
            </a:r>
            <a:r>
              <a:rPr lang="en-US" dirty="0" smtClean="0"/>
              <a:t> intestinal motility.</a:t>
            </a:r>
          </a:p>
          <a:p>
            <a:pPr marL="514350" indent="-514350">
              <a:buNone/>
            </a:pPr>
            <a:endParaRPr lang="en-US" dirty="0" smtClean="0"/>
          </a:p>
          <a:p>
            <a:pPr marL="514350" indent="-514350">
              <a:buAutoNum type="arabicPeriod" startAt="3"/>
            </a:pPr>
            <a:r>
              <a:rPr lang="en-US" dirty="0" smtClean="0"/>
              <a:t>is to stimulate the CTZ of medulla producing vomiting. </a:t>
            </a:r>
          </a:p>
          <a:p>
            <a:pPr marL="514350" indent="-514350">
              <a:buAutoNum type="arabicPeriod" startAt="3"/>
            </a:pPr>
            <a:endParaRPr lang="en-US" dirty="0" smtClean="0"/>
          </a:p>
          <a:p>
            <a:pPr marL="514350" indent="-514350">
              <a:buAutoNum type="arabicPeriod" startAt="3"/>
            </a:pPr>
            <a:r>
              <a:rPr lang="en-US" dirty="0" err="1" smtClean="0"/>
              <a:t>natriuresis</a:t>
            </a:r>
            <a:r>
              <a:rPr lang="en-US" dirty="0" smtClean="0"/>
              <a:t> and </a:t>
            </a:r>
            <a:r>
              <a:rPr lang="en-US" dirty="0" err="1" smtClean="0"/>
              <a:t>diuresis</a:t>
            </a:r>
            <a:endParaRPr lang="en-US" dirty="0" smtClean="0"/>
          </a:p>
          <a:p>
            <a:endParaRPr lang="en-US" dirty="0"/>
          </a:p>
        </p:txBody>
      </p:sp>
      <p:sp>
        <p:nvSpPr>
          <p:cNvPr id="4" name="Slide Number Placeholder 3"/>
          <p:cNvSpPr>
            <a:spLocks noGrp="1"/>
          </p:cNvSpPr>
          <p:nvPr>
            <p:ph type="sldNum" sz="quarter" idx="12"/>
          </p:nvPr>
        </p:nvSpPr>
        <p:spPr>
          <a:xfrm>
            <a:off x="0" y="6356350"/>
            <a:ext cx="1981200" cy="365125"/>
          </a:xfrm>
          <a:prstGeom prst="rect">
            <a:avLst/>
          </a:prstGeom>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304800"/>
            <a:ext cx="8229600" cy="1068387"/>
          </a:xfrm>
        </p:spPr>
        <p:txBody>
          <a:bodyPr/>
          <a:lstStyle/>
          <a:p>
            <a:pPr algn="ctr" eaLnBrk="1" hangingPunct="1">
              <a:defRPr/>
            </a:pPr>
            <a:r>
              <a:rPr lang="en-US" dirty="0" smtClean="0"/>
              <a:t>Agonists and Antagonists</a:t>
            </a:r>
          </a:p>
        </p:txBody>
      </p:sp>
      <p:sp>
        <p:nvSpPr>
          <p:cNvPr id="36867" name="Rectangle 3"/>
          <p:cNvSpPr>
            <a:spLocks noGrp="1" noChangeArrowheads="1"/>
          </p:cNvSpPr>
          <p:nvPr>
            <p:ph idx="1"/>
          </p:nvPr>
        </p:nvSpPr>
        <p:spPr>
          <a:xfrm>
            <a:off x="685800" y="1371600"/>
            <a:ext cx="7772400" cy="4724400"/>
          </a:xfrm>
        </p:spPr>
        <p:txBody>
          <a:bodyPr>
            <a:normAutofit/>
          </a:bodyPr>
          <a:lstStyle/>
          <a:p>
            <a:pPr marL="850392" lvl="1" indent="-457200" eaLnBrk="1" hangingPunct="1">
              <a:lnSpc>
                <a:spcPct val="90000"/>
              </a:lnSpc>
              <a:buFont typeface="+mj-lt"/>
              <a:buAutoNum type="arabicPeriod"/>
              <a:defRPr/>
            </a:pPr>
            <a:endParaRPr lang="en-US" sz="2000" dirty="0" smtClean="0">
              <a:sym typeface="Symbol" pitchFamily="18" charset="2"/>
            </a:endParaRPr>
          </a:p>
          <a:p>
            <a:pPr marL="457200" indent="-457200" eaLnBrk="1" hangingPunct="1">
              <a:lnSpc>
                <a:spcPct val="90000"/>
              </a:lnSpc>
              <a:buFont typeface="+mj-lt"/>
              <a:buAutoNum type="arabicPeriod"/>
              <a:defRPr/>
            </a:pPr>
            <a:r>
              <a:rPr lang="en-US" sz="2400" dirty="0" smtClean="0">
                <a:solidFill>
                  <a:srgbClr val="0070C0"/>
                </a:solidFill>
              </a:rPr>
              <a:t>Pro-SNS </a:t>
            </a:r>
            <a:r>
              <a:rPr lang="en-US" sz="2400" dirty="0" smtClean="0"/>
              <a:t>Effects</a:t>
            </a:r>
          </a:p>
          <a:p>
            <a:pPr marL="850392" lvl="1" indent="-457200" eaLnBrk="1" hangingPunct="1">
              <a:lnSpc>
                <a:spcPct val="90000"/>
              </a:lnSpc>
              <a:buFont typeface="+mj-lt"/>
              <a:buAutoNum type="arabicPeriod"/>
              <a:defRPr/>
            </a:pPr>
            <a:r>
              <a:rPr lang="en-US" sz="2000" b="1" dirty="0" err="1" smtClean="0">
                <a:solidFill>
                  <a:srgbClr val="FF0000"/>
                </a:solidFill>
              </a:rPr>
              <a:t>Isoprotenerol</a:t>
            </a:r>
            <a:r>
              <a:rPr lang="en-US" sz="2000" dirty="0" smtClean="0"/>
              <a:t> - </a:t>
            </a:r>
            <a:r>
              <a:rPr lang="en-US" sz="2000" dirty="0" smtClean="0">
                <a:sym typeface="Symbol" pitchFamily="18" charset="2"/>
              </a:rPr>
              <a:t> agonist</a:t>
            </a:r>
          </a:p>
          <a:p>
            <a:pPr marL="850392" lvl="1" indent="-457200" eaLnBrk="1" hangingPunct="1">
              <a:lnSpc>
                <a:spcPct val="90000"/>
              </a:lnSpc>
              <a:buFont typeface="+mj-lt"/>
              <a:buAutoNum type="arabicPeriod"/>
              <a:defRPr/>
            </a:pPr>
            <a:r>
              <a:rPr lang="en-US" sz="2000" dirty="0" smtClean="0">
                <a:solidFill>
                  <a:srgbClr val="FF0000"/>
                </a:solidFill>
                <a:sym typeface="Symbol" pitchFamily="18" charset="2"/>
              </a:rPr>
              <a:t>Belladonna and </a:t>
            </a:r>
            <a:r>
              <a:rPr lang="en-US" sz="2000" b="1" dirty="0" smtClean="0">
                <a:solidFill>
                  <a:srgbClr val="FF0000"/>
                </a:solidFill>
                <a:sym typeface="Symbol" pitchFamily="18" charset="2"/>
              </a:rPr>
              <a:t>Atropine</a:t>
            </a:r>
            <a:r>
              <a:rPr lang="en-US" sz="2000" dirty="0" smtClean="0">
                <a:sym typeface="Symbol" pitchFamily="18" charset="2"/>
              </a:rPr>
              <a:t> - </a:t>
            </a:r>
            <a:r>
              <a:rPr lang="en-US" sz="2000" dirty="0" err="1" smtClean="0">
                <a:sym typeface="Symbol" pitchFamily="18" charset="2"/>
              </a:rPr>
              <a:t>mACh</a:t>
            </a:r>
            <a:r>
              <a:rPr lang="en-US" sz="2000" dirty="0" smtClean="0">
                <a:sym typeface="Symbol" pitchFamily="18" charset="2"/>
              </a:rPr>
              <a:t> antagonist</a:t>
            </a:r>
          </a:p>
          <a:p>
            <a:pPr marL="850392" lvl="1" indent="-457200" eaLnBrk="1" hangingPunct="1">
              <a:lnSpc>
                <a:spcPct val="90000"/>
              </a:lnSpc>
              <a:buFont typeface="+mj-lt"/>
              <a:buAutoNum type="arabicPeriod"/>
              <a:defRPr/>
            </a:pPr>
            <a:endParaRPr lang="en-US" sz="2000" dirty="0" smtClean="0">
              <a:sym typeface="Symbol" pitchFamily="18" charset="2"/>
            </a:endParaRPr>
          </a:p>
          <a:p>
            <a:pPr marL="457200" indent="-457200" eaLnBrk="1" hangingPunct="1">
              <a:lnSpc>
                <a:spcPct val="90000"/>
              </a:lnSpc>
              <a:buFont typeface="+mj-lt"/>
              <a:buAutoNum type="arabicPeriod"/>
              <a:defRPr/>
            </a:pPr>
            <a:r>
              <a:rPr lang="en-US" sz="2400" dirty="0" smtClean="0">
                <a:solidFill>
                  <a:srgbClr val="0070C0"/>
                </a:solidFill>
              </a:rPr>
              <a:t>Anti-ANS</a:t>
            </a:r>
            <a:r>
              <a:rPr lang="en-US" sz="2400" dirty="0" smtClean="0"/>
              <a:t> (both PNS and SNS)</a:t>
            </a:r>
          </a:p>
          <a:p>
            <a:pPr marL="850392" lvl="1" indent="-457200" eaLnBrk="1" hangingPunct="1">
              <a:lnSpc>
                <a:spcPct val="90000"/>
              </a:lnSpc>
              <a:buFont typeface="+mj-lt"/>
              <a:buAutoNum type="arabicPeriod"/>
              <a:defRPr/>
            </a:pPr>
            <a:r>
              <a:rPr lang="en-US" sz="2000" b="1" dirty="0" err="1" smtClean="0">
                <a:solidFill>
                  <a:srgbClr val="FF0000"/>
                </a:solidFill>
              </a:rPr>
              <a:t>Hexamethonium</a:t>
            </a:r>
            <a:r>
              <a:rPr lang="en-US" sz="2000" dirty="0" smtClean="0"/>
              <a:t> - </a:t>
            </a:r>
            <a:r>
              <a:rPr lang="en-US" sz="2000" dirty="0" err="1" smtClean="0"/>
              <a:t>nACh</a:t>
            </a:r>
            <a:r>
              <a:rPr lang="en-US" sz="2000" dirty="0" smtClean="0"/>
              <a:t> antagonist (ganglia)</a:t>
            </a:r>
          </a:p>
          <a:p>
            <a:pPr marL="850392" lvl="1" indent="-457200" eaLnBrk="1" hangingPunct="1">
              <a:lnSpc>
                <a:spcPct val="90000"/>
              </a:lnSpc>
              <a:buFont typeface="+mj-lt"/>
              <a:buAutoNum type="arabicPeriod"/>
              <a:defRPr/>
            </a:pPr>
            <a:endParaRPr lang="en-US" sz="2000" dirty="0" smtClean="0"/>
          </a:p>
          <a:p>
            <a:pPr marL="457200" indent="-457200" eaLnBrk="1" hangingPunct="1">
              <a:lnSpc>
                <a:spcPct val="90000"/>
              </a:lnSpc>
              <a:buFont typeface="+mj-lt"/>
              <a:buAutoNum type="arabicPeriod"/>
              <a:defRPr/>
            </a:pPr>
            <a:r>
              <a:rPr lang="en-US" sz="2400" dirty="0" smtClean="0">
                <a:solidFill>
                  <a:srgbClr val="0070C0"/>
                </a:solidFill>
              </a:rPr>
              <a:t>Anti-Skeletal Muscle </a:t>
            </a:r>
            <a:r>
              <a:rPr lang="en-US" sz="2400" dirty="0" smtClean="0"/>
              <a:t>Contraction</a:t>
            </a:r>
          </a:p>
          <a:p>
            <a:pPr lvl="1" eaLnBrk="1" hangingPunct="1">
              <a:lnSpc>
                <a:spcPct val="90000"/>
              </a:lnSpc>
              <a:buNone/>
              <a:defRPr/>
            </a:pPr>
            <a:r>
              <a:rPr lang="en-US" sz="2000" b="1" dirty="0" smtClean="0">
                <a:solidFill>
                  <a:srgbClr val="FF0000"/>
                </a:solidFill>
              </a:rPr>
              <a:t>  Curare</a:t>
            </a:r>
            <a:r>
              <a:rPr lang="en-US" sz="2000" dirty="0" smtClean="0"/>
              <a:t> - </a:t>
            </a:r>
            <a:r>
              <a:rPr lang="en-US" sz="2000" dirty="0" err="1" smtClean="0"/>
              <a:t>nACh</a:t>
            </a:r>
            <a:r>
              <a:rPr lang="en-US" sz="2000" dirty="0" smtClean="0"/>
              <a:t> antagonist (NMJ)</a:t>
            </a:r>
          </a:p>
          <a:p>
            <a:pPr lvl="1" eaLnBrk="1" hangingPunct="1">
              <a:lnSpc>
                <a:spcPct val="90000"/>
              </a:lnSpc>
              <a:defRPr/>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 calcmode="lin" valueType="num">
                                      <p:cBhvr additive="base">
                                        <p:cTn id="7" dur="2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686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anim calcmode="lin" valueType="num">
                                      <p:cBhvr additive="base">
                                        <p:cTn id="11" dur="2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686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anim calcmode="lin" valueType="num">
                                      <p:cBhvr additive="base">
                                        <p:cTn id="15" dur="2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6867">
                                            <p:txEl>
                                              <p:pRg st="5" end="5"/>
                                            </p:txEl>
                                          </p:spTgt>
                                        </p:tgtEl>
                                        <p:attrNameLst>
                                          <p:attrName>style.visibility</p:attrName>
                                        </p:attrNameLst>
                                      </p:cBhvr>
                                      <p:to>
                                        <p:strVal val="visible"/>
                                      </p:to>
                                    </p:set>
                                    <p:anim calcmode="lin" valueType="num">
                                      <p:cBhvr additive="base">
                                        <p:cTn id="21" dur="20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6867">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6867">
                                            <p:txEl>
                                              <p:pRg st="6" end="6"/>
                                            </p:txEl>
                                          </p:spTgt>
                                        </p:tgtEl>
                                        <p:attrNameLst>
                                          <p:attrName>style.visibility</p:attrName>
                                        </p:attrNameLst>
                                      </p:cBhvr>
                                      <p:to>
                                        <p:strVal val="visible"/>
                                      </p:to>
                                    </p:set>
                                    <p:anim calcmode="lin" valueType="num">
                                      <p:cBhvr additive="base">
                                        <p:cTn id="25" dur="20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867">
                                            <p:txEl>
                                              <p:pRg st="8" end="8"/>
                                            </p:txEl>
                                          </p:spTgt>
                                        </p:tgtEl>
                                        <p:attrNameLst>
                                          <p:attrName>style.visibility</p:attrName>
                                        </p:attrNameLst>
                                      </p:cBhvr>
                                      <p:to>
                                        <p:strVal val="visible"/>
                                      </p:to>
                                    </p:set>
                                    <p:anim calcmode="lin" valueType="num">
                                      <p:cBhvr additive="base">
                                        <p:cTn id="31" dur="20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6867">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6867">
                                            <p:txEl>
                                              <p:pRg st="9" end="9"/>
                                            </p:txEl>
                                          </p:spTgt>
                                        </p:tgtEl>
                                        <p:attrNameLst>
                                          <p:attrName>style.visibility</p:attrName>
                                        </p:attrNameLst>
                                      </p:cBhvr>
                                      <p:to>
                                        <p:strVal val="visible"/>
                                      </p:to>
                                    </p:set>
                                    <p:anim calcmode="lin" valueType="num">
                                      <p:cBhvr additive="base">
                                        <p:cTn id="35" dur="2000" fill="hold"/>
                                        <p:tgtEl>
                                          <p:spTgt spid="36867">
                                            <p:txEl>
                                              <p:pRg st="9" end="9"/>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68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0"/>
            <a:ext cx="7315200" cy="1143000"/>
          </a:xfrm>
        </p:spPr>
        <p:txBody>
          <a:bodyPr/>
          <a:lstStyle/>
          <a:p>
            <a:pPr algn="ctr" eaLnBrk="1" hangingPunct="1"/>
            <a:r>
              <a:rPr lang="en-US" dirty="0" smtClean="0"/>
              <a:t>Adrenergic System</a:t>
            </a:r>
          </a:p>
        </p:txBody>
      </p:sp>
      <p:sp>
        <p:nvSpPr>
          <p:cNvPr id="23555" name="Rectangle 3"/>
          <p:cNvSpPr>
            <a:spLocks noGrp="1" noChangeArrowheads="1"/>
          </p:cNvSpPr>
          <p:nvPr>
            <p:ph idx="1"/>
          </p:nvPr>
        </p:nvSpPr>
        <p:spPr>
          <a:xfrm>
            <a:off x="685800" y="1371600"/>
            <a:ext cx="8305800" cy="5181600"/>
          </a:xfrm>
        </p:spPr>
        <p:txBody>
          <a:bodyPr>
            <a:normAutofit/>
          </a:bodyPr>
          <a:lstStyle/>
          <a:p>
            <a:pPr marL="514350" indent="-514350" eaLnBrk="1" hangingPunct="1">
              <a:lnSpc>
                <a:spcPct val="150000"/>
              </a:lnSpc>
              <a:buFont typeface="+mj-lt"/>
              <a:buAutoNum type="arabicPeriod"/>
            </a:pPr>
            <a:r>
              <a:rPr lang="en-US" b="1" dirty="0" smtClean="0">
                <a:solidFill>
                  <a:srgbClr val="FFFF00"/>
                </a:solidFill>
              </a:rPr>
              <a:t>     </a:t>
            </a:r>
            <a:r>
              <a:rPr lang="en-US" sz="2800" b="1" dirty="0" smtClean="0">
                <a:solidFill>
                  <a:srgbClr val="0070C0"/>
                </a:solidFill>
              </a:rPr>
              <a:t>AGENTS ACTING AT DIFFERENT SITES</a:t>
            </a:r>
          </a:p>
          <a:p>
            <a:pPr marL="514350" indent="-514350" eaLnBrk="1" hangingPunct="1">
              <a:lnSpc>
                <a:spcPct val="150000"/>
              </a:lnSpc>
              <a:buFont typeface="+mj-lt"/>
              <a:buAutoNum type="arabicPeriod"/>
            </a:pPr>
            <a:r>
              <a:rPr lang="en-US" sz="2400" dirty="0" smtClean="0">
                <a:solidFill>
                  <a:srgbClr val="FF0000"/>
                </a:solidFill>
              </a:rPr>
              <a:t>INTERFERE WITH THE SYNTHESIS :  </a:t>
            </a:r>
            <a:r>
              <a:rPr lang="en-US" sz="2400" dirty="0" smtClean="0"/>
              <a:t> </a:t>
            </a:r>
            <a:r>
              <a:rPr lang="en-US" sz="2400" dirty="0" err="1" smtClean="0"/>
              <a:t>Metyrosine</a:t>
            </a:r>
            <a:endParaRPr lang="en-US" sz="2400" dirty="0" smtClean="0"/>
          </a:p>
          <a:p>
            <a:pPr marL="514350" indent="-514350" eaLnBrk="1" hangingPunct="1">
              <a:lnSpc>
                <a:spcPct val="150000"/>
              </a:lnSpc>
              <a:buFont typeface="+mj-lt"/>
              <a:buAutoNum type="arabicPeriod"/>
            </a:pPr>
            <a:r>
              <a:rPr lang="en-US" sz="2400" dirty="0" smtClean="0">
                <a:solidFill>
                  <a:srgbClr val="FF0000"/>
                </a:solidFill>
              </a:rPr>
              <a:t>BLOCKADE OF UPTAKE 1 AT NERVE TERMINAL :</a:t>
            </a:r>
            <a:r>
              <a:rPr lang="en-US" sz="2400" dirty="0" smtClean="0"/>
              <a:t>                                                					Cocaine, </a:t>
            </a:r>
            <a:r>
              <a:rPr lang="en-US" sz="2400" dirty="0" err="1" smtClean="0"/>
              <a:t>Imipramine</a:t>
            </a:r>
            <a:endParaRPr lang="en-US" sz="2400" dirty="0" smtClean="0"/>
          </a:p>
          <a:p>
            <a:pPr marL="514350" indent="-514350" eaLnBrk="1" hangingPunct="1">
              <a:lnSpc>
                <a:spcPct val="150000"/>
              </a:lnSpc>
              <a:buFont typeface="+mj-lt"/>
              <a:buAutoNum type="arabicPeriod"/>
            </a:pPr>
            <a:r>
              <a:rPr lang="en-US" sz="2400" dirty="0" smtClean="0">
                <a:solidFill>
                  <a:srgbClr val="FF0000"/>
                </a:solidFill>
              </a:rPr>
              <a:t>BLOCKADE OF STORAGE IN GRANULE OR GRANULAR UPTAKE :</a:t>
            </a:r>
            <a:r>
              <a:rPr lang="en-US" sz="2400" dirty="0" smtClean="0"/>
              <a:t>    </a:t>
            </a:r>
            <a:r>
              <a:rPr lang="en-US" sz="2400" dirty="0" err="1" smtClean="0"/>
              <a:t>Reserpine</a:t>
            </a:r>
            <a:endParaRPr lang="en-US" sz="2400" dirty="0" smtClean="0"/>
          </a:p>
          <a:p>
            <a:pPr marL="514350" indent="-514350" eaLnBrk="1" hangingPunct="1">
              <a:lnSpc>
                <a:spcPct val="150000"/>
              </a:lnSpc>
              <a:buFont typeface="+mj-lt"/>
              <a:buAutoNum type="arabicPeriod"/>
            </a:pPr>
            <a:r>
              <a:rPr lang="en-US" sz="2400" dirty="0" smtClean="0">
                <a:solidFill>
                  <a:srgbClr val="FF0000"/>
                </a:solidFill>
              </a:rPr>
              <a:t>PROMOTION OF RELEASE : </a:t>
            </a:r>
            <a:r>
              <a:rPr lang="en-US" sz="2400" dirty="0" smtClean="0"/>
              <a:t>Amphetamine</a:t>
            </a:r>
          </a:p>
          <a:p>
            <a:pPr marL="514350" indent="-514350" eaLnBrk="1" hangingPunct="1">
              <a:lnSpc>
                <a:spcPct val="150000"/>
              </a:lnSpc>
              <a:buFont typeface="+mj-lt"/>
              <a:buAutoNum type="arabicPeriod"/>
            </a:pPr>
            <a:r>
              <a:rPr lang="en-US" sz="2400" dirty="0" smtClean="0">
                <a:solidFill>
                  <a:srgbClr val="FF0000"/>
                </a:solidFill>
              </a:rPr>
              <a:t>PREVENTION OF RELEASE</a:t>
            </a:r>
            <a:r>
              <a:rPr lang="en-US" sz="2800" dirty="0" smtClean="0">
                <a:solidFill>
                  <a:srgbClr val="FF0000"/>
                </a:solidFill>
              </a:rPr>
              <a:t>:  </a:t>
            </a:r>
            <a:r>
              <a:rPr lang="en-US" sz="2400" dirty="0" err="1" smtClean="0"/>
              <a:t>Bretylium</a:t>
            </a:r>
            <a:r>
              <a:rPr lang="en-US" sz="2400" dirty="0" smtClean="0"/>
              <a:t>, </a:t>
            </a:r>
            <a:r>
              <a:rPr lang="en-US" sz="2400" dirty="0" err="1" smtClean="0"/>
              <a:t>Guanethidine</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2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2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2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2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2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20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10058400" cy="5562600"/>
          </a:xfrm>
        </p:spPr>
        <p:txBody>
          <a:bodyPr>
            <a:noAutofit/>
          </a:bodyPr>
          <a:lstStyle/>
          <a:p>
            <a:pPr marL="514350" indent="-514350">
              <a:buNone/>
            </a:pPr>
            <a:r>
              <a:rPr lang="en-US" sz="2000" dirty="0" smtClean="0"/>
              <a:t>1. </a:t>
            </a:r>
            <a:r>
              <a:rPr lang="en-US" sz="3600" u="sng" dirty="0" smtClean="0"/>
              <a:t>THORACO-LUMBAR</a:t>
            </a:r>
            <a:endParaRPr lang="en-US" u="sng" dirty="0" smtClean="0"/>
          </a:p>
          <a:p>
            <a:pPr marL="742950" indent="-742950">
              <a:buNone/>
            </a:pPr>
            <a:r>
              <a:rPr lang="en-US" sz="3600" dirty="0" smtClean="0">
                <a:solidFill>
                  <a:srgbClr val="FF0000"/>
                </a:solidFill>
              </a:rPr>
              <a:t>2.ADRENERGIC,NON-ADRENERGIC</a:t>
            </a:r>
          </a:p>
          <a:p>
            <a:pPr marL="742950" indent="-742950">
              <a:buNone/>
            </a:pPr>
            <a:r>
              <a:rPr lang="en-US" sz="3600" u="sng" dirty="0" smtClean="0"/>
              <a:t>3.NERVOUS SYSTEM OF TODAY</a:t>
            </a:r>
          </a:p>
          <a:p>
            <a:pPr marL="742950" indent="-742950">
              <a:buNone/>
            </a:pPr>
            <a:r>
              <a:rPr lang="en-US" sz="3600" dirty="0" smtClean="0">
                <a:solidFill>
                  <a:srgbClr val="FF0000"/>
                </a:solidFill>
              </a:rPr>
              <a:t>4.CATABOLIC SYSTEM</a:t>
            </a:r>
          </a:p>
          <a:p>
            <a:pPr marL="742950" indent="-742950">
              <a:buNone/>
            </a:pPr>
            <a:r>
              <a:rPr lang="en-US" sz="3600" u="sng" dirty="0" smtClean="0"/>
              <a:t>5.ERGOTROPIC SYSTEM</a:t>
            </a:r>
          </a:p>
          <a:p>
            <a:pPr marL="914400" indent="-914400">
              <a:buNone/>
            </a:pPr>
            <a:r>
              <a:rPr lang="en-US" sz="4000" dirty="0" smtClean="0">
                <a:solidFill>
                  <a:srgbClr val="FF0000"/>
                </a:solidFill>
                <a:latin typeface="Arial" charset="0"/>
              </a:rPr>
              <a:t>6. “E” division </a:t>
            </a:r>
            <a:r>
              <a:rPr lang="en-US" sz="1800" dirty="0" err="1" smtClean="0">
                <a:latin typeface="Arial" charset="0"/>
              </a:rPr>
              <a:t>exercise,excitement</a:t>
            </a:r>
            <a:r>
              <a:rPr lang="en-US" sz="1800" dirty="0" smtClean="0">
                <a:latin typeface="Arial" charset="0"/>
              </a:rPr>
              <a:t>, </a:t>
            </a:r>
            <a:r>
              <a:rPr lang="en-US" sz="1800" dirty="0" err="1" smtClean="0">
                <a:latin typeface="Arial" charset="0"/>
              </a:rPr>
              <a:t>emergency,embarrassment</a:t>
            </a:r>
            <a:endParaRPr lang="en-US" sz="1600" dirty="0" smtClean="0"/>
          </a:p>
          <a:p>
            <a:pPr marL="1143000" indent="-1143000" algn="ctr">
              <a:buNone/>
            </a:pPr>
            <a:endParaRPr lang="en-US" sz="4000" dirty="0">
              <a:solidFill>
                <a:srgbClr val="FF0000"/>
              </a:solidFill>
            </a:endParaRPr>
          </a:p>
        </p:txBody>
      </p:sp>
      <p:sp>
        <p:nvSpPr>
          <p:cNvPr id="4" name="Date Placeholder 3"/>
          <p:cNvSpPr>
            <a:spLocks noGrp="1"/>
          </p:cNvSpPr>
          <p:nvPr>
            <p:ph type="dt" sz="half" idx="10"/>
          </p:nvPr>
        </p:nvSpPr>
        <p:spPr>
          <a:xfrm>
            <a:off x="0" y="6548438"/>
            <a:ext cx="4938713" cy="309562"/>
          </a:xfrm>
          <a:prstGeom prst="rect">
            <a:avLst/>
          </a:prstGeom>
        </p:spPr>
        <p:txBody>
          <a:bodyPr/>
          <a:lstStyle/>
          <a:p>
            <a:fld id="{5A9B3010-BCAE-4483-8EBA-4BA10F90B78A}" type="datetime5">
              <a:rPr lang="en-US" smtClean="0"/>
              <a:pPr/>
              <a:t>31-Jan-13</a:t>
            </a:fld>
            <a:endParaRPr lang="en-US"/>
          </a:p>
        </p:txBody>
      </p:sp>
      <p:sp>
        <p:nvSpPr>
          <p:cNvPr id="5" name="Rectangle 4"/>
          <p:cNvSpPr/>
          <p:nvPr/>
        </p:nvSpPr>
        <p:spPr>
          <a:xfrm>
            <a:off x="3352800" y="228600"/>
            <a:ext cx="2594556" cy="584775"/>
          </a:xfrm>
          <a:prstGeom prst="rect">
            <a:avLst/>
          </a:prstGeom>
        </p:spPr>
        <p:txBody>
          <a:bodyPr wrap="none">
            <a:spAutoFit/>
          </a:bodyPr>
          <a:lstStyle/>
          <a:p>
            <a:r>
              <a:rPr lang="pl-PL" sz="3200" dirty="0" smtClean="0"/>
              <a:t>ADRENERGIC </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Autofit/>
          </a:bodyPr>
          <a:lstStyle/>
          <a:p>
            <a:pPr algn="ctr"/>
            <a:r>
              <a:rPr lang="en-US" sz="4000" dirty="0" smtClean="0">
                <a:latin typeface="Arial" pitchFamily="34" charset="0"/>
                <a:cs typeface="Arial" pitchFamily="34" charset="0"/>
              </a:rPr>
              <a:t>Cell-bodies</a:t>
            </a:r>
            <a:br>
              <a:rPr lang="en-US" sz="4000" dirty="0" smtClean="0">
                <a:latin typeface="Arial" pitchFamily="34" charset="0"/>
                <a:cs typeface="Arial" pitchFamily="34" charset="0"/>
              </a:rPr>
            </a:br>
            <a:endParaRPr lang="en-US" sz="6600"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5562600"/>
          </a:xfrm>
        </p:spPr>
        <p:txBody>
          <a:bodyPr>
            <a:normAutofit fontScale="92500" lnSpcReduction="20000"/>
          </a:bodyPr>
          <a:lstStyle/>
          <a:p>
            <a:pPr algn="ctr"/>
            <a:endParaRPr lang="en-US" dirty="0" smtClean="0"/>
          </a:p>
          <a:p>
            <a:pPr marL="514350" indent="-514350" algn="ctr">
              <a:buFont typeface="+mj-lt"/>
              <a:buAutoNum type="arabicPeriod"/>
            </a:pPr>
            <a:r>
              <a:rPr lang="en-US" sz="3500" dirty="0" err="1" smtClean="0"/>
              <a:t>Preganglionic</a:t>
            </a:r>
            <a:r>
              <a:rPr lang="en-US" sz="3500" dirty="0" smtClean="0"/>
              <a:t> neurons originate in thoracic + lumbar levels of the spinal cord (T1-L2).</a:t>
            </a:r>
          </a:p>
          <a:p>
            <a:pPr marL="914400" indent="-914400" algn="ctr">
              <a:buFont typeface="+mj-lt"/>
              <a:buAutoNum type="arabicPeriod"/>
            </a:pPr>
            <a:endParaRPr lang="en-US" sz="3600" dirty="0" smtClean="0"/>
          </a:p>
          <a:p>
            <a:pPr marL="914400" indent="-914400" algn="ctr">
              <a:buFont typeface="+mj-lt"/>
              <a:buAutoNum type="arabicPeriod"/>
            </a:pPr>
            <a:r>
              <a:rPr lang="en-US" sz="3600" dirty="0" err="1" smtClean="0"/>
              <a:t>inter­mediolateral</a:t>
            </a:r>
            <a:r>
              <a:rPr lang="en-US" sz="3600" dirty="0" smtClean="0"/>
              <a:t> horn </a:t>
            </a:r>
            <a:endParaRPr lang="en-US" sz="2800" dirty="0" smtClean="0"/>
          </a:p>
          <a:p>
            <a:pPr marL="1143000" indent="-1143000" algn="ctr">
              <a:buFont typeface="+mj-lt"/>
              <a:buAutoNum type="arabicPeriod"/>
            </a:pPr>
            <a:endParaRPr lang="en-US" sz="3600" dirty="0" smtClean="0"/>
          </a:p>
          <a:p>
            <a:pPr marL="1143000" indent="-1143000" algn="ctr">
              <a:buFont typeface="+mj-lt"/>
              <a:buAutoNum type="arabicPeriod"/>
            </a:pPr>
            <a:r>
              <a:rPr lang="en-US" sz="3600" dirty="0" smtClean="0"/>
              <a:t>5000 cell bodies</a:t>
            </a:r>
          </a:p>
          <a:p>
            <a:pPr marL="1143000" indent="-1143000" algn="ctr">
              <a:buFont typeface="+mj-lt"/>
              <a:buAutoNum type="arabicPeriod"/>
            </a:pPr>
            <a:endParaRPr lang="en-US" sz="3600" dirty="0" smtClean="0"/>
          </a:p>
          <a:p>
            <a:pPr marL="1143000" indent="-1143000" algn="ctr">
              <a:buFont typeface="+mj-lt"/>
              <a:buAutoNum type="arabicPeriod"/>
            </a:pPr>
            <a:r>
              <a:rPr lang="en-US" sz="3600" dirty="0" smtClean="0"/>
              <a:t>(lamina VII) </a:t>
            </a:r>
          </a:p>
          <a:p>
            <a:pPr marL="1143000" indent="-1143000" algn="ctr">
              <a:buFont typeface="+mj-lt"/>
              <a:buAutoNum type="arabicPeriod"/>
            </a:pPr>
            <a:endParaRPr lang="en-US" sz="3200" dirty="0" smtClean="0"/>
          </a:p>
          <a:p>
            <a:pPr marL="1143000" indent="-1143000" algn="ctr">
              <a:buFont typeface="+mj-lt"/>
              <a:buAutoNum type="arabicPeriod"/>
            </a:pPr>
            <a:r>
              <a:rPr lang="en-US" sz="3200" dirty="0" smtClean="0"/>
              <a:t>Tracts </a:t>
            </a:r>
            <a:r>
              <a:rPr lang="en-US" sz="3200" dirty="0" err="1" smtClean="0"/>
              <a:t>Desend</a:t>
            </a:r>
            <a:r>
              <a:rPr lang="en-US" sz="3200" dirty="0" smtClean="0"/>
              <a:t> From Above</a:t>
            </a:r>
            <a:r>
              <a:rPr lang="en-US" sz="4800" dirty="0" smtClean="0"/>
              <a:t> </a:t>
            </a:r>
            <a:endParaRPr lang="en-US" sz="5800" b="1" u="sng" dirty="0" smtClean="0"/>
          </a:p>
          <a:p>
            <a:pPr algn="ctr">
              <a:buNone/>
            </a:pPr>
            <a:endParaRPr lang="en-US" sz="6600" b="1" u="sng" dirty="0"/>
          </a:p>
        </p:txBody>
      </p:sp>
      <p:sp>
        <p:nvSpPr>
          <p:cNvPr id="4" name="Date Placeholder 3"/>
          <p:cNvSpPr>
            <a:spLocks noGrp="1"/>
          </p:cNvSpPr>
          <p:nvPr>
            <p:ph type="dt" sz="half" idx="10"/>
          </p:nvPr>
        </p:nvSpPr>
        <p:spPr>
          <a:xfrm>
            <a:off x="0" y="6548438"/>
            <a:ext cx="4938713" cy="309562"/>
          </a:xfrm>
          <a:prstGeom prst="rect">
            <a:avLst/>
          </a:prstGeom>
        </p:spPr>
        <p:txBody>
          <a:bodyPr/>
          <a:lstStyle/>
          <a:p>
            <a:fld id="{0D45EE46-7F94-4B0B-AE23-3207B0F82A81}" type="datetime5">
              <a:rPr lang="en-US" smtClean="0"/>
              <a:pPr/>
              <a:t>31-Jan-13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219200" y="0"/>
            <a:ext cx="8229600" cy="1143000"/>
          </a:xfrm>
        </p:spPr>
        <p:txBody>
          <a:bodyPr/>
          <a:lstStyle/>
          <a:p>
            <a:r>
              <a:rPr lang="en-US" b="1" dirty="0">
                <a:solidFill>
                  <a:schemeClr val="tx1"/>
                </a:solidFill>
              </a:rPr>
              <a:t>Sympathetic Pathways </a:t>
            </a:r>
            <a:endParaRPr lang="en-US" b="1" dirty="0">
              <a:solidFill>
                <a:schemeClr val="tx1"/>
              </a:solidFill>
              <a:latin typeface="Courier New" pitchFamily="49" charset="0"/>
              <a:cs typeface="Courier New" pitchFamily="49" charset="0"/>
            </a:endParaRPr>
          </a:p>
        </p:txBody>
      </p:sp>
      <p:sp>
        <p:nvSpPr>
          <p:cNvPr id="5" name="Content Placeholder 4"/>
          <p:cNvSpPr>
            <a:spLocks noGrp="1"/>
          </p:cNvSpPr>
          <p:nvPr>
            <p:ph idx="1"/>
          </p:nvPr>
        </p:nvSpPr>
        <p:spPr>
          <a:xfrm>
            <a:off x="7543800" y="1828800"/>
            <a:ext cx="8229600" cy="4389120"/>
          </a:xfrm>
        </p:spPr>
        <p:txBody>
          <a:bodyPr/>
          <a:lstStyle/>
          <a:p>
            <a:endParaRPr lang="en-US" dirty="0" smtClean="0"/>
          </a:p>
          <a:p>
            <a:endParaRPr lang="en-US" dirty="0"/>
          </a:p>
        </p:txBody>
      </p:sp>
      <p:sp>
        <p:nvSpPr>
          <p:cNvPr id="6" name="Date Placeholder 5"/>
          <p:cNvSpPr>
            <a:spLocks noGrp="1"/>
          </p:cNvSpPr>
          <p:nvPr>
            <p:ph type="dt" sz="half" idx="10"/>
          </p:nvPr>
        </p:nvSpPr>
        <p:spPr>
          <a:xfrm>
            <a:off x="0" y="6548438"/>
            <a:ext cx="4938713" cy="309562"/>
          </a:xfrm>
          <a:prstGeom prst="rect">
            <a:avLst/>
          </a:prstGeom>
        </p:spPr>
        <p:txBody>
          <a:bodyPr/>
          <a:lstStyle/>
          <a:p>
            <a:fld id="{86CF2ED3-4218-406D-B10D-3EEBE9401146}" type="datetime5">
              <a:rPr lang="en-US" smtClean="0"/>
              <a:pPr/>
              <a:t>31-Jan-13</a:t>
            </a:fld>
            <a:endParaRPr lang="en-US"/>
          </a:p>
        </p:txBody>
      </p:sp>
      <p:sp>
        <p:nvSpPr>
          <p:cNvPr id="4" name="Rectangle 3"/>
          <p:cNvSpPr/>
          <p:nvPr/>
        </p:nvSpPr>
        <p:spPr>
          <a:xfrm>
            <a:off x="304800" y="1318022"/>
            <a:ext cx="9144000" cy="5539978"/>
          </a:xfrm>
          <a:prstGeom prst="rect">
            <a:avLst/>
          </a:prstGeom>
        </p:spPr>
        <p:txBody>
          <a:bodyPr wrap="square">
            <a:spAutoFit/>
          </a:bodyPr>
          <a:lstStyle/>
          <a:p>
            <a:pPr marL="514350" indent="-514350"/>
            <a:r>
              <a:rPr lang="en-US" sz="2800" dirty="0" smtClean="0"/>
              <a:t>Axons leave the sympathetic trunk in 5 possible ways:</a:t>
            </a:r>
          </a:p>
          <a:p>
            <a:pPr marL="514350" indent="-514350"/>
            <a:r>
              <a:rPr lang="en-US" sz="2800" dirty="0" smtClean="0"/>
              <a:t>	</a:t>
            </a:r>
          </a:p>
          <a:p>
            <a:pPr marL="514350" indent="-514350">
              <a:buFont typeface="+mj-lt"/>
              <a:buAutoNum type="arabicPeriod"/>
            </a:pPr>
            <a:r>
              <a:rPr lang="en-US" sz="2800" dirty="0" smtClean="0"/>
              <a:t> spinal nerves</a:t>
            </a:r>
          </a:p>
          <a:p>
            <a:pPr marL="514350" indent="-514350">
              <a:buFont typeface="+mj-lt"/>
              <a:buAutoNum type="arabicPeriod"/>
            </a:pPr>
            <a:endParaRPr lang="en-US" sz="2800" dirty="0" smtClean="0"/>
          </a:p>
          <a:p>
            <a:pPr marL="514350" indent="-514350">
              <a:buFont typeface="+mj-lt"/>
              <a:buAutoNum type="arabicPeriod"/>
            </a:pPr>
            <a:r>
              <a:rPr lang="en-US" sz="2800" dirty="0" err="1" smtClean="0">
                <a:latin typeface="Times New Roman" pitchFamily="18" charset="0"/>
              </a:rPr>
              <a:t>Perivascular</a:t>
            </a:r>
            <a:r>
              <a:rPr lang="en-US" sz="2800" dirty="0" smtClean="0">
                <a:latin typeface="Times New Roman" pitchFamily="18" charset="0"/>
              </a:rPr>
              <a:t> plexus </a:t>
            </a:r>
            <a:r>
              <a:rPr lang="en-US" sz="2800" dirty="0" err="1" smtClean="0"/>
              <a:t>i.e</a:t>
            </a:r>
            <a:r>
              <a:rPr lang="en-US" sz="2800" dirty="0" smtClean="0"/>
              <a:t> </a:t>
            </a:r>
            <a:r>
              <a:rPr lang="th-TH" sz="2800" dirty="0" smtClean="0">
                <a:latin typeface="Times New Roman" pitchFamily="18" charset="0"/>
              </a:rPr>
              <a:t> along blood vessel, e.g.</a:t>
            </a:r>
            <a:r>
              <a:rPr lang="en-US" sz="2800" dirty="0" smtClean="0">
                <a:latin typeface="Times New Roman" pitchFamily="18" charset="0"/>
              </a:rPr>
              <a:t> internal   carotid  artery.</a:t>
            </a:r>
            <a:endParaRPr lang="en-US" sz="2800" dirty="0" smtClean="0"/>
          </a:p>
          <a:p>
            <a:pPr marL="514350" indent="-514350">
              <a:buFont typeface="+mj-lt"/>
              <a:buAutoNum type="arabicPeriod"/>
            </a:pPr>
            <a:endParaRPr lang="en-US" sz="2800" dirty="0" smtClean="0"/>
          </a:p>
          <a:p>
            <a:pPr marL="514350" indent="-514350"/>
            <a:r>
              <a:rPr lang="en-US" sz="2800" dirty="0" smtClean="0"/>
              <a:t>3. sympathetic nerves </a:t>
            </a:r>
            <a:r>
              <a:rPr lang="th-TH" sz="2800" dirty="0" smtClean="0">
                <a:latin typeface="Times New Roman" pitchFamily="18" charset="0"/>
              </a:rPr>
              <a:t>straight to the target organ.e.g.e </a:t>
            </a:r>
            <a:r>
              <a:rPr lang="en-US" sz="2800" dirty="0" smtClean="0">
                <a:latin typeface="Times New Roman" pitchFamily="18" charset="0"/>
              </a:rPr>
              <a:t> heart.</a:t>
            </a:r>
          </a:p>
          <a:p>
            <a:pPr marL="514350" indent="-514350">
              <a:buFont typeface="+mj-lt"/>
              <a:buAutoNum type="arabicPeriod"/>
            </a:pPr>
            <a:endParaRPr lang="en-US" sz="2800" dirty="0" smtClean="0"/>
          </a:p>
          <a:p>
            <a:pPr marL="514350" indent="-514350"/>
            <a:r>
              <a:rPr lang="en-US" sz="2800" dirty="0" smtClean="0"/>
              <a:t>4.  </a:t>
            </a:r>
            <a:r>
              <a:rPr lang="en-US" sz="2800" dirty="0" err="1" smtClean="0"/>
              <a:t>splanchnic</a:t>
            </a:r>
            <a:r>
              <a:rPr lang="en-US" sz="2800" dirty="0" smtClean="0"/>
              <a:t> nerves</a:t>
            </a:r>
          </a:p>
          <a:p>
            <a:pPr marL="514350" indent="-514350">
              <a:buFont typeface="+mj-lt"/>
              <a:buAutoNum type="arabicPeriod"/>
            </a:pPr>
            <a:endParaRPr lang="en-US" sz="2800" dirty="0" smtClean="0"/>
          </a:p>
          <a:p>
            <a:pPr marL="514350" indent="-514350"/>
            <a:r>
              <a:rPr lang="en-US" sz="2800" dirty="0" smtClean="0"/>
              <a:t>5. Adrenal Medulla Pathway</a:t>
            </a:r>
            <a:endParaRPr lang="en-US" dirty="0" smtClean="0"/>
          </a:p>
          <a:p>
            <a:pPr marL="514350" indent="-514350">
              <a:buFont typeface="+mj-lt"/>
              <a:buAutoNum type="arabicPeriod"/>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2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a:xfrm>
            <a:off x="0" y="6548438"/>
            <a:ext cx="4938713" cy="309562"/>
          </a:xfrm>
          <a:prstGeom prst="rect">
            <a:avLst/>
          </a:prstGeom>
        </p:spPr>
        <p:txBody>
          <a:bodyPr/>
          <a:lstStyle/>
          <a:p>
            <a:fld id="{8C77CA99-5F15-4F55-85DA-FCFA6FCBEFF8}" type="datetime5">
              <a:rPr lang="en-US" smtClean="0"/>
              <a:pPr/>
              <a:t>31-Jan-13</a:t>
            </a:fld>
            <a:endParaRPr lang="en-US"/>
          </a:p>
        </p:txBody>
      </p:sp>
      <p:pic>
        <p:nvPicPr>
          <p:cNvPr id="4" name="Picture 2" descr="14_02Figured-L"/>
          <p:cNvPicPr>
            <a:picLocks noChangeAspect="1" noChangeArrowheads="1"/>
          </p:cNvPicPr>
          <p:nvPr/>
        </p:nvPicPr>
        <p:blipFill>
          <a:blip r:embed="rId3" cstate="print"/>
          <a:srcRect b="3450"/>
          <a:stretch>
            <a:fillRect/>
          </a:stretch>
        </p:blipFill>
        <p:spPr bwMode="auto">
          <a:xfrm>
            <a:off x="0" y="0"/>
            <a:ext cx="9144000" cy="3581400"/>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0" y="3505200"/>
            <a:ext cx="9144000"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4" name="Date Placeholder 3"/>
          <p:cNvSpPr>
            <a:spLocks noGrp="1"/>
          </p:cNvSpPr>
          <p:nvPr>
            <p:ph type="dt" sz="half" idx="10"/>
          </p:nvPr>
        </p:nvSpPr>
        <p:spPr>
          <a:xfrm>
            <a:off x="0" y="6548438"/>
            <a:ext cx="4938713" cy="309562"/>
          </a:xfrm>
          <a:prstGeom prst="rect">
            <a:avLst/>
          </a:prstGeom>
        </p:spPr>
        <p:txBody>
          <a:bodyPr/>
          <a:lstStyle/>
          <a:p>
            <a:fld id="{5C4E1E22-BFF0-4F21-92DD-280E586D3EC5}" type="datetime5">
              <a:rPr lang="en-US" smtClean="0"/>
              <a:pPr/>
              <a:t>31-Jan-13</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219200" y="0"/>
            <a:ext cx="8229600" cy="1143000"/>
          </a:xfrm>
        </p:spPr>
        <p:txBody>
          <a:bodyPr/>
          <a:lstStyle/>
          <a:p>
            <a:r>
              <a:rPr lang="en-US" b="1" dirty="0">
                <a:solidFill>
                  <a:schemeClr val="tx1"/>
                </a:solidFill>
              </a:rPr>
              <a:t>Sympathetic Pathways </a:t>
            </a:r>
            <a:endParaRPr lang="en-US" b="1" dirty="0">
              <a:solidFill>
                <a:schemeClr val="tx1"/>
              </a:solidFill>
              <a:latin typeface="Courier New" pitchFamily="49" charset="0"/>
              <a:cs typeface="Courier New" pitchFamily="49" charset="0"/>
            </a:endParaRPr>
          </a:p>
        </p:txBody>
      </p:sp>
      <p:sp>
        <p:nvSpPr>
          <p:cNvPr id="5" name="Content Placeholder 4"/>
          <p:cNvSpPr>
            <a:spLocks noGrp="1"/>
          </p:cNvSpPr>
          <p:nvPr>
            <p:ph idx="1"/>
          </p:nvPr>
        </p:nvSpPr>
        <p:spPr>
          <a:xfrm>
            <a:off x="7543800" y="1828800"/>
            <a:ext cx="8229600" cy="4389120"/>
          </a:xfrm>
        </p:spPr>
        <p:txBody>
          <a:bodyPr/>
          <a:lstStyle/>
          <a:p>
            <a:endParaRPr lang="en-US" dirty="0" smtClean="0"/>
          </a:p>
          <a:p>
            <a:endParaRPr lang="en-US" dirty="0"/>
          </a:p>
        </p:txBody>
      </p:sp>
      <p:sp>
        <p:nvSpPr>
          <p:cNvPr id="6" name="Date Placeholder 5"/>
          <p:cNvSpPr>
            <a:spLocks noGrp="1"/>
          </p:cNvSpPr>
          <p:nvPr>
            <p:ph type="dt" sz="half" idx="10"/>
          </p:nvPr>
        </p:nvSpPr>
        <p:spPr>
          <a:xfrm>
            <a:off x="0" y="6548438"/>
            <a:ext cx="4938713" cy="309562"/>
          </a:xfrm>
          <a:prstGeom prst="rect">
            <a:avLst/>
          </a:prstGeom>
        </p:spPr>
        <p:txBody>
          <a:bodyPr/>
          <a:lstStyle/>
          <a:p>
            <a:fld id="{86CF2ED3-4218-406D-B10D-3EEBE9401146}" type="datetime5">
              <a:rPr lang="en-US" smtClean="0"/>
              <a:pPr/>
              <a:t>31-Jan-13</a:t>
            </a:fld>
            <a:endParaRPr lang="en-US"/>
          </a:p>
        </p:txBody>
      </p:sp>
      <p:sp>
        <p:nvSpPr>
          <p:cNvPr id="4" name="Rectangle 3"/>
          <p:cNvSpPr/>
          <p:nvPr/>
        </p:nvSpPr>
        <p:spPr>
          <a:xfrm>
            <a:off x="304800" y="1318022"/>
            <a:ext cx="9144000" cy="5539978"/>
          </a:xfrm>
          <a:prstGeom prst="rect">
            <a:avLst/>
          </a:prstGeom>
        </p:spPr>
        <p:txBody>
          <a:bodyPr wrap="square">
            <a:spAutoFit/>
          </a:bodyPr>
          <a:lstStyle/>
          <a:p>
            <a:pPr marL="514350" indent="-514350"/>
            <a:r>
              <a:rPr lang="en-US" sz="2800" dirty="0" smtClean="0"/>
              <a:t>Axons leave the sympathetic trunk in 5 possible ways:</a:t>
            </a:r>
          </a:p>
          <a:p>
            <a:pPr marL="514350" indent="-514350"/>
            <a:r>
              <a:rPr lang="en-US" sz="2800" dirty="0" smtClean="0"/>
              <a:t>	</a:t>
            </a:r>
          </a:p>
          <a:p>
            <a:pPr marL="514350" indent="-514350">
              <a:buFont typeface="+mj-lt"/>
              <a:buAutoNum type="arabicPeriod"/>
            </a:pPr>
            <a:r>
              <a:rPr lang="en-US" sz="2800" dirty="0" smtClean="0"/>
              <a:t> spinal nerves</a:t>
            </a:r>
          </a:p>
          <a:p>
            <a:pPr marL="514350" indent="-514350">
              <a:buFont typeface="+mj-lt"/>
              <a:buAutoNum type="arabicPeriod"/>
            </a:pPr>
            <a:endParaRPr lang="en-US" sz="2800" dirty="0" smtClean="0"/>
          </a:p>
          <a:p>
            <a:pPr marL="514350" indent="-514350">
              <a:buFont typeface="+mj-lt"/>
              <a:buAutoNum type="arabicPeriod"/>
            </a:pPr>
            <a:r>
              <a:rPr lang="en-US" sz="2800" dirty="0" err="1" smtClean="0">
                <a:latin typeface="Times New Roman" pitchFamily="18" charset="0"/>
              </a:rPr>
              <a:t>Perivascular</a:t>
            </a:r>
            <a:r>
              <a:rPr lang="en-US" sz="2800" dirty="0" smtClean="0">
                <a:latin typeface="Times New Roman" pitchFamily="18" charset="0"/>
              </a:rPr>
              <a:t> plexus </a:t>
            </a:r>
            <a:r>
              <a:rPr lang="en-US" sz="2800" dirty="0" err="1" smtClean="0"/>
              <a:t>i.e</a:t>
            </a:r>
            <a:r>
              <a:rPr lang="en-US" sz="2800" dirty="0" smtClean="0"/>
              <a:t> </a:t>
            </a:r>
            <a:r>
              <a:rPr lang="th-TH" sz="2800" dirty="0" smtClean="0">
                <a:latin typeface="Times New Roman" pitchFamily="18" charset="0"/>
              </a:rPr>
              <a:t> along blood vessel, e.g.</a:t>
            </a:r>
            <a:r>
              <a:rPr lang="en-US" sz="2800" dirty="0" smtClean="0">
                <a:latin typeface="Times New Roman" pitchFamily="18" charset="0"/>
              </a:rPr>
              <a:t> internal   carotid  artery.</a:t>
            </a:r>
            <a:endParaRPr lang="en-US" sz="2800" dirty="0" smtClean="0"/>
          </a:p>
          <a:p>
            <a:pPr marL="514350" indent="-514350">
              <a:buFont typeface="+mj-lt"/>
              <a:buAutoNum type="arabicPeriod"/>
            </a:pPr>
            <a:endParaRPr lang="en-US" sz="2800" dirty="0" smtClean="0"/>
          </a:p>
          <a:p>
            <a:pPr marL="514350" indent="-514350"/>
            <a:r>
              <a:rPr lang="en-US" sz="2800" dirty="0" smtClean="0"/>
              <a:t>3. sympathetic nerves </a:t>
            </a:r>
            <a:r>
              <a:rPr lang="th-TH" sz="2800" dirty="0" smtClean="0">
                <a:latin typeface="Times New Roman" pitchFamily="18" charset="0"/>
              </a:rPr>
              <a:t>straight to the target organ.e.g.e </a:t>
            </a:r>
            <a:r>
              <a:rPr lang="en-US" sz="2800" dirty="0" smtClean="0">
                <a:latin typeface="Times New Roman" pitchFamily="18" charset="0"/>
              </a:rPr>
              <a:t> heart.</a:t>
            </a:r>
          </a:p>
          <a:p>
            <a:pPr marL="514350" indent="-514350">
              <a:buFont typeface="+mj-lt"/>
              <a:buAutoNum type="arabicPeriod"/>
            </a:pPr>
            <a:endParaRPr lang="en-US" sz="2800" dirty="0" smtClean="0"/>
          </a:p>
          <a:p>
            <a:pPr marL="514350" indent="-514350"/>
            <a:r>
              <a:rPr lang="en-US" sz="2800" dirty="0" smtClean="0"/>
              <a:t>4.  </a:t>
            </a:r>
            <a:r>
              <a:rPr lang="en-US" sz="2800" dirty="0" err="1" smtClean="0"/>
              <a:t>splanchnic</a:t>
            </a:r>
            <a:r>
              <a:rPr lang="en-US" sz="2800" dirty="0" smtClean="0"/>
              <a:t> nerves</a:t>
            </a:r>
          </a:p>
          <a:p>
            <a:pPr marL="514350" indent="-514350">
              <a:buFont typeface="+mj-lt"/>
              <a:buAutoNum type="arabicPeriod"/>
            </a:pPr>
            <a:endParaRPr lang="en-US" sz="2800" dirty="0" smtClean="0"/>
          </a:p>
          <a:p>
            <a:pPr marL="514350" indent="-514350"/>
            <a:r>
              <a:rPr lang="en-US" sz="2800" dirty="0" smtClean="0"/>
              <a:t>5. Adrenal Medulla Pathway</a:t>
            </a:r>
            <a:endParaRPr lang="en-US" dirty="0" smtClean="0"/>
          </a:p>
          <a:p>
            <a:pPr marL="514350" indent="-514350">
              <a:buFont typeface="+mj-lt"/>
              <a:buAutoNum type="arabicPeriod"/>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2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170</TotalTime>
  <Words>3026</Words>
  <Application>Microsoft Office PowerPoint</Application>
  <PresentationFormat>On-screen Show (4:3)</PresentationFormat>
  <Paragraphs>530</Paragraphs>
  <Slides>39</Slides>
  <Notes>28</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Trek</vt:lpstr>
      <vt:lpstr>Image</vt:lpstr>
      <vt:lpstr>位图图像</vt:lpstr>
      <vt:lpstr>ADRENERGIC SYSTEM </vt:lpstr>
      <vt:lpstr>OBJECTIVES </vt:lpstr>
      <vt:lpstr>Division</vt:lpstr>
      <vt:lpstr>Slide 4</vt:lpstr>
      <vt:lpstr>Cell-bodies </vt:lpstr>
      <vt:lpstr>Sympathetic Pathways </vt:lpstr>
      <vt:lpstr>Slide 7</vt:lpstr>
      <vt:lpstr>Slide 8</vt:lpstr>
      <vt:lpstr>Sympathetic Pathways </vt:lpstr>
      <vt:lpstr>Slide 10</vt:lpstr>
      <vt:lpstr>Sympathetic Variosities are long 1:25,000 effector  cells; cleft ∼50 nm across</vt:lpstr>
      <vt:lpstr>Slide 12</vt:lpstr>
      <vt:lpstr>              BIOSYNTHESIS </vt:lpstr>
      <vt:lpstr>Slide 14</vt:lpstr>
      <vt:lpstr>Metabolism of catecholamines  </vt:lpstr>
      <vt:lpstr>Slide 16</vt:lpstr>
      <vt:lpstr>ADRENERGIC TRANSMISSION</vt:lpstr>
      <vt:lpstr>Levels of Adrenaline</vt:lpstr>
      <vt:lpstr>Slide 19</vt:lpstr>
      <vt:lpstr>Slide 20</vt:lpstr>
      <vt:lpstr>Adrenergic System</vt:lpstr>
      <vt:lpstr>Termination</vt:lpstr>
      <vt:lpstr>Slide 23</vt:lpstr>
      <vt:lpstr>Slide 24</vt:lpstr>
      <vt:lpstr>Slide 25</vt:lpstr>
      <vt:lpstr>Co-localization   NT                               Peptides</vt:lpstr>
      <vt:lpstr>2.Dopamine                                             1. Cholecystokinin       2.Enkephalin       3. Neurotensin</vt:lpstr>
      <vt:lpstr>Exceptions in the SNS:</vt:lpstr>
      <vt:lpstr>Slide 29</vt:lpstr>
      <vt:lpstr>Slide 30</vt:lpstr>
      <vt:lpstr>NEUROTRANSMITTERS &amp; DISEASE</vt:lpstr>
      <vt:lpstr>Slide 32</vt:lpstr>
      <vt:lpstr>CLASSIFICATION of Adrenergic Receptors</vt:lpstr>
      <vt:lpstr>SNS Receptors</vt:lpstr>
      <vt:lpstr>Slide 35</vt:lpstr>
      <vt:lpstr>Slide 36</vt:lpstr>
      <vt:lpstr>                       CNS</vt:lpstr>
      <vt:lpstr>Agonists and Antagonists</vt:lpstr>
      <vt:lpstr>Adrenergic System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Dr.Hala</cp:lastModifiedBy>
  <cp:revision>21</cp:revision>
  <dcterms:created xsi:type="dcterms:W3CDTF">2006-08-16T00:00:00Z</dcterms:created>
  <dcterms:modified xsi:type="dcterms:W3CDTF">2013-01-31T12:14:28Z</dcterms:modified>
</cp:coreProperties>
</file>